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14" r:id="rId5"/>
    <p:sldMasterId id="2147483723" r:id="rId6"/>
    <p:sldMasterId id="2147483732" r:id="rId7"/>
    <p:sldMasterId id="2147483741" r:id="rId8"/>
    <p:sldMasterId id="2147483766" r:id="rId9"/>
    <p:sldMasterId id="2147483758" r:id="rId10"/>
    <p:sldMasterId id="2147483775" r:id="rId11"/>
  </p:sldMasterIdLst>
  <p:notesMasterIdLst>
    <p:notesMasterId r:id="rId119"/>
  </p:notesMasterIdLst>
  <p:sldIdLst>
    <p:sldId id="256" r:id="rId12"/>
    <p:sldId id="396" r:id="rId13"/>
    <p:sldId id="398" r:id="rId14"/>
    <p:sldId id="399" r:id="rId15"/>
    <p:sldId id="438" r:id="rId16"/>
    <p:sldId id="380" r:id="rId17"/>
    <p:sldId id="387" r:id="rId18"/>
    <p:sldId id="382" r:id="rId19"/>
    <p:sldId id="381" r:id="rId20"/>
    <p:sldId id="383" r:id="rId21"/>
    <p:sldId id="384" r:id="rId22"/>
    <p:sldId id="385" r:id="rId23"/>
    <p:sldId id="386" r:id="rId24"/>
    <p:sldId id="388" r:id="rId25"/>
    <p:sldId id="280" r:id="rId26"/>
    <p:sldId id="397" r:id="rId27"/>
    <p:sldId id="440" r:id="rId28"/>
    <p:sldId id="278" r:id="rId29"/>
    <p:sldId id="277" r:id="rId30"/>
    <p:sldId id="306" r:id="rId31"/>
    <p:sldId id="453" r:id="rId32"/>
    <p:sldId id="403" r:id="rId33"/>
    <p:sldId id="401" r:id="rId34"/>
    <p:sldId id="402" r:id="rId35"/>
    <p:sldId id="282" r:id="rId36"/>
    <p:sldId id="464" r:id="rId37"/>
    <p:sldId id="291" r:id="rId38"/>
    <p:sldId id="319" r:id="rId39"/>
    <p:sldId id="320" r:id="rId40"/>
    <p:sldId id="451" r:id="rId41"/>
    <p:sldId id="321" r:id="rId42"/>
    <p:sldId id="394" r:id="rId43"/>
    <p:sldId id="456" r:id="rId44"/>
    <p:sldId id="322" r:id="rId45"/>
    <p:sldId id="465" r:id="rId46"/>
    <p:sldId id="449" r:id="rId47"/>
    <p:sldId id="367" r:id="rId48"/>
    <p:sldId id="368" r:id="rId49"/>
    <p:sldId id="365" r:id="rId50"/>
    <p:sldId id="355" r:id="rId51"/>
    <p:sldId id="294" r:id="rId52"/>
    <p:sldId id="286" r:id="rId53"/>
    <p:sldId id="466" r:id="rId54"/>
    <p:sldId id="287" r:id="rId55"/>
    <p:sldId id="467" r:id="rId56"/>
    <p:sldId id="468" r:id="rId57"/>
    <p:sldId id="469" r:id="rId58"/>
    <p:sldId id="391" r:id="rId59"/>
    <p:sldId id="392" r:id="rId60"/>
    <p:sldId id="441" r:id="rId61"/>
    <p:sldId id="290" r:id="rId62"/>
    <p:sldId id="279" r:id="rId63"/>
    <p:sldId id="270" r:id="rId64"/>
    <p:sldId id="292" r:id="rId65"/>
    <p:sldId id="406" r:id="rId66"/>
    <p:sldId id="470" r:id="rId67"/>
    <p:sldId id="471" r:id="rId68"/>
    <p:sldId id="472" r:id="rId69"/>
    <p:sldId id="272" r:id="rId70"/>
    <p:sldId id="439" r:id="rId71"/>
    <p:sldId id="296" r:id="rId72"/>
    <p:sldId id="303" r:id="rId73"/>
    <p:sldId id="473" r:id="rId74"/>
    <p:sldId id="474" r:id="rId75"/>
    <p:sldId id="302" r:id="rId76"/>
    <p:sldId id="452" r:id="rId77"/>
    <p:sldId id="300" r:id="rId78"/>
    <p:sldId id="310" r:id="rId79"/>
    <p:sldId id="307" r:id="rId80"/>
    <p:sldId id="329" r:id="rId81"/>
    <p:sldId id="336" r:id="rId82"/>
    <p:sldId id="337" r:id="rId83"/>
    <p:sldId id="308" r:id="rId84"/>
    <p:sldId id="475" r:id="rId85"/>
    <p:sldId id="358" r:id="rId86"/>
    <p:sldId id="351" r:id="rId87"/>
    <p:sldId id="311" r:id="rId88"/>
    <p:sldId id="312" r:id="rId89"/>
    <p:sldId id="332" r:id="rId90"/>
    <p:sldId id="314" r:id="rId91"/>
    <p:sldId id="481" r:id="rId92"/>
    <p:sldId id="480" r:id="rId93"/>
    <p:sldId id="478" r:id="rId94"/>
    <p:sldId id="479" r:id="rId95"/>
    <p:sldId id="482" r:id="rId96"/>
    <p:sldId id="352" r:id="rId97"/>
    <p:sldId id="315" r:id="rId98"/>
    <p:sldId id="316" r:id="rId99"/>
    <p:sldId id="338" r:id="rId100"/>
    <p:sldId id="333" r:id="rId101"/>
    <p:sldId id="318" r:id="rId102"/>
    <p:sldId id="376" r:id="rId103"/>
    <p:sldId id="461" r:id="rId104"/>
    <p:sldId id="370" r:id="rId105"/>
    <p:sldId id="372" r:id="rId106"/>
    <p:sldId id="373" r:id="rId107"/>
    <p:sldId id="374" r:id="rId108"/>
    <p:sldId id="375" r:id="rId109"/>
    <p:sldId id="354" r:id="rId110"/>
    <p:sldId id="323" r:id="rId111"/>
    <p:sldId id="324" r:id="rId112"/>
    <p:sldId id="404" r:id="rId113"/>
    <p:sldId id="325" r:id="rId114"/>
    <p:sldId id="462" r:id="rId115"/>
    <p:sldId id="463" r:id="rId116"/>
    <p:sldId id="400" r:id="rId117"/>
    <p:sldId id="267" r:id="rId118"/>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s" id="{03E0E7EA-8ED7-4C46-94F4-330252FFAC27}">
          <p14:sldIdLst>
            <p14:sldId id="256"/>
            <p14:sldId id="396"/>
            <p14:sldId id="398"/>
            <p14:sldId id="399"/>
            <p14:sldId id="438"/>
            <p14:sldId id="380"/>
            <p14:sldId id="387"/>
            <p14:sldId id="382"/>
            <p14:sldId id="381"/>
            <p14:sldId id="383"/>
            <p14:sldId id="384"/>
            <p14:sldId id="385"/>
            <p14:sldId id="386"/>
            <p14:sldId id="388"/>
          </p14:sldIdLst>
        </p14:section>
        <p14:section name="0. Introduction" id="{E9AD817A-71D2-4FD2-AC12-2E2D9486C1C3}">
          <p14:sldIdLst>
            <p14:sldId id="280"/>
            <p14:sldId id="397"/>
            <p14:sldId id="440"/>
            <p14:sldId id="278"/>
            <p14:sldId id="277"/>
            <p14:sldId id="306"/>
            <p14:sldId id="453"/>
            <p14:sldId id="403"/>
            <p14:sldId id="401"/>
            <p14:sldId id="402"/>
            <p14:sldId id="282"/>
            <p14:sldId id="464"/>
            <p14:sldId id="291"/>
          </p14:sldIdLst>
        </p14:section>
        <p14:section name="1. Stakeholders" id="{8F514C1E-CC16-4455-84AA-693CF1AFF753}">
          <p14:sldIdLst>
            <p14:sldId id="319"/>
            <p14:sldId id="320"/>
            <p14:sldId id="451"/>
            <p14:sldId id="321"/>
            <p14:sldId id="394"/>
            <p14:sldId id="456"/>
            <p14:sldId id="322"/>
            <p14:sldId id="465"/>
            <p14:sldId id="449"/>
            <p14:sldId id="367"/>
            <p14:sldId id="368"/>
            <p14:sldId id="365"/>
            <p14:sldId id="355"/>
          </p14:sldIdLst>
        </p14:section>
        <p14:section name="2. Data" id="{DFD99DD3-110E-422A-B3D2-6F54281B0FC5}">
          <p14:sldIdLst>
            <p14:sldId id="294"/>
            <p14:sldId id="286"/>
            <p14:sldId id="466"/>
            <p14:sldId id="287"/>
            <p14:sldId id="467"/>
            <p14:sldId id="468"/>
            <p14:sldId id="469"/>
            <p14:sldId id="391"/>
            <p14:sldId id="392"/>
            <p14:sldId id="441"/>
            <p14:sldId id="290"/>
          </p14:sldIdLst>
        </p14:section>
        <p14:section name="3. Mapping local data" id="{8E4BB059-5255-472E-8F94-05476F557F03}">
          <p14:sldIdLst>
            <p14:sldId id="279"/>
            <p14:sldId id="270"/>
            <p14:sldId id="292"/>
            <p14:sldId id="406"/>
            <p14:sldId id="470"/>
            <p14:sldId id="471"/>
            <p14:sldId id="472"/>
            <p14:sldId id="272"/>
          </p14:sldIdLst>
        </p14:section>
        <p14:section name="4. EAP baseline" id="{6D57A453-54D0-4ED0-9F04-DCACAD61B75B}">
          <p14:sldIdLst>
            <p14:sldId id="439"/>
            <p14:sldId id="296"/>
            <p14:sldId id="303"/>
            <p14:sldId id="473"/>
            <p14:sldId id="474"/>
            <p14:sldId id="302"/>
            <p14:sldId id="452"/>
            <p14:sldId id="300"/>
          </p14:sldIdLst>
        </p14:section>
        <p14:section name="5. Barriers" id="{37A41B91-EFA1-470F-B5AB-965D004039FD}">
          <p14:sldIdLst>
            <p14:sldId id="310"/>
            <p14:sldId id="307"/>
            <p14:sldId id="329"/>
            <p14:sldId id="336"/>
            <p14:sldId id="337"/>
            <p14:sldId id="308"/>
            <p14:sldId id="475"/>
            <p14:sldId id="358"/>
            <p14:sldId id="351"/>
          </p14:sldIdLst>
        </p14:section>
        <p14:section name="6. Powers" id="{E8C75670-DCCC-4D8D-83C7-DCF8386E215B}">
          <p14:sldIdLst>
            <p14:sldId id="311"/>
            <p14:sldId id="312"/>
            <p14:sldId id="332"/>
            <p14:sldId id="314"/>
            <p14:sldId id="481"/>
            <p14:sldId id="480"/>
            <p14:sldId id="478"/>
            <p14:sldId id="479"/>
            <p14:sldId id="482"/>
            <p14:sldId id="352"/>
          </p14:sldIdLst>
        </p14:section>
        <p14:section name="7. Levers" id="{B48585BF-FEFB-4083-975D-D695C0993B79}">
          <p14:sldIdLst>
            <p14:sldId id="315"/>
            <p14:sldId id="316"/>
            <p14:sldId id="338"/>
            <p14:sldId id="333"/>
            <p14:sldId id="318"/>
            <p14:sldId id="376"/>
            <p14:sldId id="461"/>
            <p14:sldId id="370"/>
            <p14:sldId id="372"/>
            <p14:sldId id="373"/>
            <p14:sldId id="374"/>
            <p14:sldId id="375"/>
            <p14:sldId id="354"/>
          </p14:sldIdLst>
        </p14:section>
        <p14:section name="8. Casemaking" id="{437BADD4-B7A9-4487-9042-8BD13F51BCDF}">
          <p14:sldIdLst>
            <p14:sldId id="323"/>
            <p14:sldId id="324"/>
            <p14:sldId id="404"/>
            <p14:sldId id="325"/>
            <p14:sldId id="462"/>
            <p14:sldId id="463"/>
            <p14:sldId id="400"/>
          </p14:sldIdLst>
        </p14:section>
        <p14:section name="Back cover" id="{39C9072A-C9F4-4F82-91BC-E72465B3C874}">
          <p14:sldIdLst>
            <p14:sldId id="267"/>
          </p14:sldIdLst>
        </p14:section>
        <p14:section name="Hold" id="{230C8CB6-240F-4707-9CB3-EC571B903C32}">
          <p14:sldIdLst/>
        </p14:section>
      </p14:sectionLst>
    </p:ext>
    <p:ext uri="{EFAFB233-063F-42B5-8137-9DF3F51BA10A}">
      <p15:sldGuideLst xmlns:p15="http://schemas.microsoft.com/office/powerpoint/2012/main">
        <p15:guide id="1" orient="horz" pos="2115" userDrawn="1">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BF108-06F8-8C47-C621-06DFB284715D}" name="Rebecca Chan" initials="RC" userId="S::Rebecca.Chan@arup.com::b436706d-9eed-4e19-8fd1-2d7ce406786c" providerId="AD"/>
  <p188:author id="{45644B89-19AB-9B28-DE12-38F5BD5E097B}" name="Laura Frost" initials="LF" userId="S::laura.frost@arup.com::43b7aca4-ba10-48e5-82fa-f51191c1600d" providerId="AD"/>
  <p188:author id="{B602158B-8FD4-F6DD-6FEC-F6A15290A87A}" name="Matilde Salgado" initials="" userId="S::Matilde.Salgado@arup.com::95c8642f-7b93-4561-a290-c180774b0d6d" providerId="AD"/>
  <p188:author id="{B52B14C7-CEA1-F61E-0BE1-896BD9982C49}" name="Laurie Kerr" initials="LK" userId="S::Laurie.Kerr@arup.com::74901bec-3049-47b2-9942-6c247914e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567"/>
    <a:srgbClr val="F8A92A"/>
    <a:srgbClr val="F19500"/>
    <a:srgbClr val="99B63C"/>
    <a:srgbClr val="6AB24D"/>
    <a:srgbClr val="038842"/>
    <a:srgbClr val="B3DBC6"/>
    <a:srgbClr val="00B2E3"/>
    <a:srgbClr val="00698E"/>
    <a:srgbClr val="008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46" y="102"/>
      </p:cViewPr>
      <p:guideLst>
        <p:guide orient="horz" pos="211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microsoft.com/office/2018/10/relationships/authors" Target="authors.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notesMaster" Target="notesMasters/notesMaster1.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7.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9F4A3-9928-426D-9AD6-3D59B3028FDD}" type="doc">
      <dgm:prSet loTypeId="urn:microsoft.com/office/officeart/2005/8/layout/venn1" loCatId="relationship" qsTypeId="urn:microsoft.com/office/officeart/2005/8/quickstyle/simple1" qsCatId="simple" csTypeId="urn:microsoft.com/office/officeart/2005/8/colors/accent3_1" csCatId="accent3" phldr="1"/>
      <dgm:spPr/>
    </dgm:pt>
    <dgm:pt modelId="{AE2C22B6-0FA4-48A7-B79A-7C7C720A5DE3}">
      <dgm:prSet phldrT="[Text]" custT="1"/>
      <dgm:spPr>
        <a:ln>
          <a:solidFill>
            <a:schemeClr val="tx2"/>
          </a:solidFill>
        </a:ln>
      </dgm:spPr>
      <dgm:t>
        <a:bodyPr anchor="t"/>
        <a:lstStyle/>
        <a:p>
          <a:r>
            <a:rPr lang="en-GB" sz="2400">
              <a:solidFill>
                <a:schemeClr val="tx2"/>
              </a:solidFill>
              <a:latin typeface="Arial" panose="020B0604020202020204" pitchFamily="34" charset="0"/>
              <a:cs typeface="Arial" panose="020B0604020202020204" pitchFamily="34" charset="0"/>
            </a:rPr>
            <a:t>Secure</a:t>
          </a:r>
        </a:p>
      </dgm:t>
    </dgm:pt>
    <dgm:pt modelId="{58A2AA27-3DEF-47AF-A388-C00BAB5FF119}" type="parTrans" cxnId="{360D6B44-48CE-4F82-B843-72405F705AFA}">
      <dgm:prSet/>
      <dgm:spPr/>
      <dgm:t>
        <a:bodyPr/>
        <a:lstStyle/>
        <a:p>
          <a:endParaRPr lang="en-GB" sz="1400">
            <a:latin typeface="Arial" panose="020B0604020202020204" pitchFamily="34" charset="0"/>
            <a:cs typeface="Arial" panose="020B0604020202020204" pitchFamily="34" charset="0"/>
          </a:endParaRPr>
        </a:p>
      </dgm:t>
    </dgm:pt>
    <dgm:pt modelId="{1D66916E-BC5B-4BBD-918B-A9F72418E7A6}" type="sibTrans" cxnId="{360D6B44-48CE-4F82-B843-72405F705AFA}">
      <dgm:prSet/>
      <dgm:spPr/>
      <dgm:t>
        <a:bodyPr/>
        <a:lstStyle/>
        <a:p>
          <a:endParaRPr lang="en-GB" sz="1400">
            <a:latin typeface="Arial" panose="020B0604020202020204" pitchFamily="34" charset="0"/>
            <a:cs typeface="Arial" panose="020B0604020202020204" pitchFamily="34" charset="0"/>
          </a:endParaRPr>
        </a:p>
      </dgm:t>
    </dgm:pt>
    <dgm:pt modelId="{8E985A2C-3EF7-457D-8E89-77874EEE3065}">
      <dgm:prSet phldrT="[Text]" custT="1"/>
      <dgm:spPr>
        <a:ln>
          <a:solidFill>
            <a:schemeClr val="tx2"/>
          </a:solidFill>
        </a:ln>
      </dgm:spPr>
      <dgm:t>
        <a:bodyPr anchor="b"/>
        <a:lstStyle/>
        <a:p>
          <a:r>
            <a:rPr lang="en-GB" sz="2400">
              <a:solidFill>
                <a:schemeClr val="tx2"/>
              </a:solidFill>
              <a:latin typeface="Arial" panose="020B0604020202020204" pitchFamily="34" charset="0"/>
              <a:cs typeface="Arial" panose="020B0604020202020204" pitchFamily="34" charset="0"/>
            </a:rPr>
            <a:t>Affordable</a:t>
          </a:r>
        </a:p>
      </dgm:t>
    </dgm:pt>
    <dgm:pt modelId="{2784CE74-74E5-4269-B865-AA6A709C3E46}" type="parTrans" cxnId="{909F6589-9F4B-441D-A7A2-3E6944DC1B91}">
      <dgm:prSet/>
      <dgm:spPr/>
      <dgm:t>
        <a:bodyPr/>
        <a:lstStyle/>
        <a:p>
          <a:endParaRPr lang="en-GB" sz="1400">
            <a:latin typeface="Arial" panose="020B0604020202020204" pitchFamily="34" charset="0"/>
            <a:cs typeface="Arial" panose="020B0604020202020204" pitchFamily="34" charset="0"/>
          </a:endParaRPr>
        </a:p>
      </dgm:t>
    </dgm:pt>
    <dgm:pt modelId="{A2D21028-4F13-44C6-BC7B-F1E59FC73E3E}" type="sibTrans" cxnId="{909F6589-9F4B-441D-A7A2-3E6944DC1B91}">
      <dgm:prSet/>
      <dgm:spPr/>
      <dgm:t>
        <a:bodyPr/>
        <a:lstStyle/>
        <a:p>
          <a:endParaRPr lang="en-GB" sz="1400">
            <a:latin typeface="Arial" panose="020B0604020202020204" pitchFamily="34" charset="0"/>
            <a:cs typeface="Arial" panose="020B0604020202020204" pitchFamily="34" charset="0"/>
          </a:endParaRPr>
        </a:p>
      </dgm:t>
    </dgm:pt>
    <dgm:pt modelId="{60351053-4F39-4DEC-9AF9-B4C21E2D15C1}">
      <dgm:prSet phldrT="[Text]" custT="1"/>
      <dgm:spPr>
        <a:ln>
          <a:solidFill>
            <a:schemeClr val="tx2"/>
          </a:solidFill>
        </a:ln>
      </dgm:spPr>
      <dgm:t>
        <a:bodyPr anchor="b"/>
        <a:lstStyle/>
        <a:p>
          <a:r>
            <a:rPr lang="en-GB" sz="2400">
              <a:solidFill>
                <a:schemeClr val="tx2"/>
              </a:solidFill>
              <a:latin typeface="Arial" panose="020B0604020202020204" pitchFamily="34" charset="0"/>
              <a:cs typeface="Arial" panose="020B0604020202020204" pitchFamily="34" charset="0"/>
            </a:rPr>
            <a:t>Sustainable</a:t>
          </a:r>
        </a:p>
      </dgm:t>
    </dgm:pt>
    <dgm:pt modelId="{B58E7B9F-6D66-486E-A5A6-D3CA8CADAF84}" type="parTrans" cxnId="{F378E114-E9CE-4F9F-858A-AF8171D255C8}">
      <dgm:prSet/>
      <dgm:spPr/>
      <dgm:t>
        <a:bodyPr/>
        <a:lstStyle/>
        <a:p>
          <a:endParaRPr lang="en-GB" sz="1400">
            <a:latin typeface="Arial" panose="020B0604020202020204" pitchFamily="34" charset="0"/>
            <a:cs typeface="Arial" panose="020B0604020202020204" pitchFamily="34" charset="0"/>
          </a:endParaRPr>
        </a:p>
      </dgm:t>
    </dgm:pt>
    <dgm:pt modelId="{679E910D-D938-45A0-88FF-3AA45506D696}" type="sibTrans" cxnId="{F378E114-E9CE-4F9F-858A-AF8171D255C8}">
      <dgm:prSet/>
      <dgm:spPr/>
      <dgm:t>
        <a:bodyPr/>
        <a:lstStyle/>
        <a:p>
          <a:endParaRPr lang="en-GB" sz="1400">
            <a:latin typeface="Arial" panose="020B0604020202020204" pitchFamily="34" charset="0"/>
            <a:cs typeface="Arial" panose="020B0604020202020204" pitchFamily="34" charset="0"/>
          </a:endParaRPr>
        </a:p>
      </dgm:t>
    </dgm:pt>
    <dgm:pt modelId="{C3A59580-05FD-4247-A028-66F2E9E87AEE}" type="pres">
      <dgm:prSet presAssocID="{5519F4A3-9928-426D-9AD6-3D59B3028FDD}" presName="compositeShape" presStyleCnt="0">
        <dgm:presLayoutVars>
          <dgm:chMax val="7"/>
          <dgm:dir/>
          <dgm:resizeHandles val="exact"/>
        </dgm:presLayoutVars>
      </dgm:prSet>
      <dgm:spPr/>
    </dgm:pt>
    <dgm:pt modelId="{A90270B5-25DB-4F20-B55A-D2193AFC81DA}" type="pres">
      <dgm:prSet presAssocID="{AE2C22B6-0FA4-48A7-B79A-7C7C720A5DE3}" presName="circ1" presStyleLbl="vennNode1" presStyleIdx="0" presStyleCnt="3" custLinFactNeighborY="-909"/>
      <dgm:spPr/>
    </dgm:pt>
    <dgm:pt modelId="{39A96176-54D8-4052-A81E-9790D02FAFFA}" type="pres">
      <dgm:prSet presAssocID="{AE2C22B6-0FA4-48A7-B79A-7C7C720A5DE3}" presName="circ1Tx" presStyleLbl="revTx" presStyleIdx="0" presStyleCnt="0">
        <dgm:presLayoutVars>
          <dgm:chMax val="0"/>
          <dgm:chPref val="0"/>
          <dgm:bulletEnabled val="1"/>
        </dgm:presLayoutVars>
      </dgm:prSet>
      <dgm:spPr/>
    </dgm:pt>
    <dgm:pt modelId="{C505828F-A8A6-4808-A823-2ADA823CEB35}" type="pres">
      <dgm:prSet presAssocID="{8E985A2C-3EF7-457D-8E89-77874EEE3065}" presName="circ2" presStyleLbl="vennNode1" presStyleIdx="1" presStyleCnt="3" custLinFactNeighborX="-5182" custLinFactNeighborY="-15473"/>
      <dgm:spPr/>
    </dgm:pt>
    <dgm:pt modelId="{91459DBD-EA48-4A91-BC28-311F90C76984}" type="pres">
      <dgm:prSet presAssocID="{8E985A2C-3EF7-457D-8E89-77874EEE3065}" presName="circ2Tx" presStyleLbl="revTx" presStyleIdx="0" presStyleCnt="0">
        <dgm:presLayoutVars>
          <dgm:chMax val="0"/>
          <dgm:chPref val="0"/>
          <dgm:bulletEnabled val="1"/>
        </dgm:presLayoutVars>
      </dgm:prSet>
      <dgm:spPr/>
    </dgm:pt>
    <dgm:pt modelId="{7FC40711-7D12-4297-B727-B86260E8BE0C}" type="pres">
      <dgm:prSet presAssocID="{60351053-4F39-4DEC-9AF9-B4C21E2D15C1}" presName="circ3" presStyleLbl="vennNode1" presStyleIdx="2" presStyleCnt="3" custLinFactNeighborX="5165" custLinFactNeighborY="-15857"/>
      <dgm:spPr/>
    </dgm:pt>
    <dgm:pt modelId="{0CF9836E-4C96-4959-9CEC-B3C23463D19A}" type="pres">
      <dgm:prSet presAssocID="{60351053-4F39-4DEC-9AF9-B4C21E2D15C1}" presName="circ3Tx" presStyleLbl="revTx" presStyleIdx="0" presStyleCnt="0">
        <dgm:presLayoutVars>
          <dgm:chMax val="0"/>
          <dgm:chPref val="0"/>
          <dgm:bulletEnabled val="1"/>
        </dgm:presLayoutVars>
      </dgm:prSet>
      <dgm:spPr/>
    </dgm:pt>
  </dgm:ptLst>
  <dgm:cxnLst>
    <dgm:cxn modelId="{F378E114-E9CE-4F9F-858A-AF8171D255C8}" srcId="{5519F4A3-9928-426D-9AD6-3D59B3028FDD}" destId="{60351053-4F39-4DEC-9AF9-B4C21E2D15C1}" srcOrd="2" destOrd="0" parTransId="{B58E7B9F-6D66-486E-A5A6-D3CA8CADAF84}" sibTransId="{679E910D-D938-45A0-88FF-3AA45506D696}"/>
    <dgm:cxn modelId="{EBDB7635-3E36-418C-B4B8-27AA45907433}" type="presOf" srcId="{AE2C22B6-0FA4-48A7-B79A-7C7C720A5DE3}" destId="{39A96176-54D8-4052-A81E-9790D02FAFFA}" srcOrd="1" destOrd="0" presId="urn:microsoft.com/office/officeart/2005/8/layout/venn1"/>
    <dgm:cxn modelId="{360D6B44-48CE-4F82-B843-72405F705AFA}" srcId="{5519F4A3-9928-426D-9AD6-3D59B3028FDD}" destId="{AE2C22B6-0FA4-48A7-B79A-7C7C720A5DE3}" srcOrd="0" destOrd="0" parTransId="{58A2AA27-3DEF-47AF-A388-C00BAB5FF119}" sibTransId="{1D66916E-BC5B-4BBD-918B-A9F72418E7A6}"/>
    <dgm:cxn modelId="{75131047-0746-44E8-BC0B-DC52DC1E0DBF}" type="presOf" srcId="{8E985A2C-3EF7-457D-8E89-77874EEE3065}" destId="{C505828F-A8A6-4808-A823-2ADA823CEB35}" srcOrd="0" destOrd="0" presId="urn:microsoft.com/office/officeart/2005/8/layout/venn1"/>
    <dgm:cxn modelId="{FB09A94A-7AF4-4A80-B0EE-9A8676277DB4}" type="presOf" srcId="{5519F4A3-9928-426D-9AD6-3D59B3028FDD}" destId="{C3A59580-05FD-4247-A028-66F2E9E87AEE}" srcOrd="0" destOrd="0" presId="urn:microsoft.com/office/officeart/2005/8/layout/venn1"/>
    <dgm:cxn modelId="{7DFBD578-8FA3-4071-84CE-6ABB06A0CA3F}" type="presOf" srcId="{60351053-4F39-4DEC-9AF9-B4C21E2D15C1}" destId="{7FC40711-7D12-4297-B727-B86260E8BE0C}" srcOrd="0" destOrd="0" presId="urn:microsoft.com/office/officeart/2005/8/layout/venn1"/>
    <dgm:cxn modelId="{909F6589-9F4B-441D-A7A2-3E6944DC1B91}" srcId="{5519F4A3-9928-426D-9AD6-3D59B3028FDD}" destId="{8E985A2C-3EF7-457D-8E89-77874EEE3065}" srcOrd="1" destOrd="0" parTransId="{2784CE74-74E5-4269-B865-AA6A709C3E46}" sibTransId="{A2D21028-4F13-44C6-BC7B-F1E59FC73E3E}"/>
    <dgm:cxn modelId="{A17E7292-DB52-48A3-B862-B980477361D7}" type="presOf" srcId="{AE2C22B6-0FA4-48A7-B79A-7C7C720A5DE3}" destId="{A90270B5-25DB-4F20-B55A-D2193AFC81DA}" srcOrd="0" destOrd="0" presId="urn:microsoft.com/office/officeart/2005/8/layout/venn1"/>
    <dgm:cxn modelId="{2D52BBEE-43B1-4E5F-986F-5C7CA1485D19}" type="presOf" srcId="{60351053-4F39-4DEC-9AF9-B4C21E2D15C1}" destId="{0CF9836E-4C96-4959-9CEC-B3C23463D19A}" srcOrd="1" destOrd="0" presId="urn:microsoft.com/office/officeart/2005/8/layout/venn1"/>
    <dgm:cxn modelId="{CF361BF8-2A16-4786-B41F-280AFCCA63A7}" type="presOf" srcId="{8E985A2C-3EF7-457D-8E89-77874EEE3065}" destId="{91459DBD-EA48-4A91-BC28-311F90C76984}" srcOrd="1" destOrd="0" presId="urn:microsoft.com/office/officeart/2005/8/layout/venn1"/>
    <dgm:cxn modelId="{C1304BC8-8EFD-4E47-A05D-68492219D320}" type="presParOf" srcId="{C3A59580-05FD-4247-A028-66F2E9E87AEE}" destId="{A90270B5-25DB-4F20-B55A-D2193AFC81DA}" srcOrd="0" destOrd="0" presId="urn:microsoft.com/office/officeart/2005/8/layout/venn1"/>
    <dgm:cxn modelId="{332B9931-7326-4D93-9AB9-4AB09534375B}" type="presParOf" srcId="{C3A59580-05FD-4247-A028-66F2E9E87AEE}" destId="{39A96176-54D8-4052-A81E-9790D02FAFFA}" srcOrd="1" destOrd="0" presId="urn:microsoft.com/office/officeart/2005/8/layout/venn1"/>
    <dgm:cxn modelId="{BD9C9E7C-6723-4209-95DC-5958AF9A7C60}" type="presParOf" srcId="{C3A59580-05FD-4247-A028-66F2E9E87AEE}" destId="{C505828F-A8A6-4808-A823-2ADA823CEB35}" srcOrd="2" destOrd="0" presId="urn:microsoft.com/office/officeart/2005/8/layout/venn1"/>
    <dgm:cxn modelId="{A5EC329F-8546-45AC-B93C-296B78AE52D7}" type="presParOf" srcId="{C3A59580-05FD-4247-A028-66F2E9E87AEE}" destId="{91459DBD-EA48-4A91-BC28-311F90C76984}" srcOrd="3" destOrd="0" presId="urn:microsoft.com/office/officeart/2005/8/layout/venn1"/>
    <dgm:cxn modelId="{24451F0E-7849-4B33-A3A6-C35F8AB12108}" type="presParOf" srcId="{C3A59580-05FD-4247-A028-66F2E9E87AEE}" destId="{7FC40711-7D12-4297-B727-B86260E8BE0C}" srcOrd="4" destOrd="0" presId="urn:microsoft.com/office/officeart/2005/8/layout/venn1"/>
    <dgm:cxn modelId="{D501198C-AC5C-436F-A24C-014C6FFA24B0}" type="presParOf" srcId="{C3A59580-05FD-4247-A028-66F2E9E87AEE}" destId="{0CF9836E-4C96-4959-9CEC-B3C23463D1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270B5-25DB-4F20-B55A-D2193AFC81DA}">
      <dsp:nvSpPr>
        <dsp:cNvPr id="0" name=""/>
        <dsp:cNvSpPr/>
      </dsp:nvSpPr>
      <dsp:spPr>
        <a:xfrm>
          <a:off x="2990775" y="39847"/>
          <a:ext cx="3393180" cy="3393180"/>
        </a:xfrm>
        <a:prstGeom prst="ellipse">
          <a:avLst/>
        </a:prstGeom>
        <a:solidFill>
          <a:schemeClr val="lt1">
            <a:alpha val="5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solidFill>
                <a:schemeClr val="tx2"/>
              </a:solidFill>
              <a:latin typeface="Arial" panose="020B0604020202020204" pitchFamily="34" charset="0"/>
              <a:cs typeface="Arial" panose="020B0604020202020204" pitchFamily="34" charset="0"/>
            </a:rPr>
            <a:t>Secure</a:t>
          </a:r>
        </a:p>
      </dsp:txBody>
      <dsp:txXfrm>
        <a:off x="3443199" y="633653"/>
        <a:ext cx="2488332" cy="1526931"/>
      </dsp:txXfrm>
    </dsp:sp>
    <dsp:sp modelId="{C505828F-A8A6-4808-A823-2ADA823CEB35}">
      <dsp:nvSpPr>
        <dsp:cNvPr id="0" name=""/>
        <dsp:cNvSpPr/>
      </dsp:nvSpPr>
      <dsp:spPr>
        <a:xfrm>
          <a:off x="4039313" y="1666402"/>
          <a:ext cx="3393180" cy="3393180"/>
        </a:xfrm>
        <a:prstGeom prst="ellipse">
          <a:avLst/>
        </a:prstGeom>
        <a:solidFill>
          <a:schemeClr val="lt1">
            <a:alpha val="5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GB" sz="2400" kern="1200">
              <a:solidFill>
                <a:schemeClr val="tx2"/>
              </a:solidFill>
              <a:latin typeface="Arial" panose="020B0604020202020204" pitchFamily="34" charset="0"/>
              <a:cs typeface="Arial" panose="020B0604020202020204" pitchFamily="34" charset="0"/>
            </a:rPr>
            <a:t>Affordable</a:t>
          </a:r>
        </a:p>
      </dsp:txBody>
      <dsp:txXfrm>
        <a:off x="5077060" y="2542973"/>
        <a:ext cx="2035908" cy="1866249"/>
      </dsp:txXfrm>
    </dsp:sp>
    <dsp:sp modelId="{7FC40711-7D12-4297-B727-B86260E8BE0C}">
      <dsp:nvSpPr>
        <dsp:cNvPr id="0" name=""/>
        <dsp:cNvSpPr/>
      </dsp:nvSpPr>
      <dsp:spPr>
        <a:xfrm>
          <a:off x="1941660" y="1653372"/>
          <a:ext cx="3393180" cy="3393180"/>
        </a:xfrm>
        <a:prstGeom prst="ellipse">
          <a:avLst/>
        </a:prstGeom>
        <a:solidFill>
          <a:schemeClr val="lt1">
            <a:alpha val="5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GB" sz="2400" kern="1200">
              <a:solidFill>
                <a:schemeClr val="tx2"/>
              </a:solidFill>
              <a:latin typeface="Arial" panose="020B0604020202020204" pitchFamily="34" charset="0"/>
              <a:cs typeface="Arial" panose="020B0604020202020204" pitchFamily="34" charset="0"/>
            </a:rPr>
            <a:t>Sustainable</a:t>
          </a:r>
        </a:p>
      </dsp:txBody>
      <dsp:txXfrm>
        <a:off x="2261185" y="2529943"/>
        <a:ext cx="2035908" cy="18662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50F1EA0-8813-4032-9E62-8A79A7E27B8A}" type="datetimeFigureOut">
              <a:rPr lang="en-GB" smtClean="0"/>
              <a:t>13/06/2024</a:t>
            </a:fld>
            <a:endParaRPr lang="en-GB"/>
          </a:p>
        </p:txBody>
      </p:sp>
      <p:sp>
        <p:nvSpPr>
          <p:cNvPr id="4" name="Slide Image Placeholder 3"/>
          <p:cNvSpPr>
            <a:spLocks noGrp="1" noRot="1" noChangeAspect="1"/>
          </p:cNvSpPr>
          <p:nvPr>
            <p:ph type="sldImg" idx="2"/>
          </p:nvPr>
        </p:nvSpPr>
        <p:spPr>
          <a:xfrm>
            <a:off x="1055688" y="1279525"/>
            <a:ext cx="4987925"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5447E9D-4E63-47DB-936C-DD132FDFB5AB}" type="slidenum">
              <a:rPr lang="en-GB" smtClean="0"/>
              <a:t>‹#›</a:t>
            </a:fld>
            <a:endParaRPr lang="en-GB"/>
          </a:p>
        </p:txBody>
      </p:sp>
    </p:spTree>
    <p:extLst>
      <p:ext uri="{BB962C8B-B14F-4D97-AF65-F5344CB8AC3E}">
        <p14:creationId xmlns:p14="http://schemas.microsoft.com/office/powerpoint/2010/main" val="426300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prints.gla.ac.uk/166118/1/166118.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prints.gla.ac.uk/166118/1/166118.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42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264103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53072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85774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Matilde</a:t>
            </a:r>
          </a:p>
        </p:txBody>
      </p:sp>
      <p:sp>
        <p:nvSpPr>
          <p:cNvPr id="4" name="Slide Number Placeholder 3"/>
          <p:cNvSpPr>
            <a:spLocks noGrp="1"/>
          </p:cNvSpPr>
          <p:nvPr>
            <p:ph type="sldNum" sz="quarter" idx="5"/>
          </p:nvPr>
        </p:nvSpPr>
        <p:spPr/>
        <p:txBody>
          <a:bodyPr/>
          <a:lstStyle/>
          <a:p>
            <a:fld id="{B5447E9D-4E63-47DB-936C-DD132FDFB5AB}" type="slidenum">
              <a:rPr lang="en-GB" smtClean="0"/>
              <a:t>18</a:t>
            </a:fld>
            <a:endParaRPr lang="en-GB"/>
          </a:p>
        </p:txBody>
      </p:sp>
    </p:spTree>
    <p:extLst>
      <p:ext uri="{BB962C8B-B14F-4D97-AF65-F5344CB8AC3E}">
        <p14:creationId xmlns:p14="http://schemas.microsoft.com/office/powerpoint/2010/main" val="140736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Matilde</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19</a:t>
            </a:fld>
            <a:endParaRPr lang="en-GB"/>
          </a:p>
        </p:txBody>
      </p:sp>
    </p:spTree>
    <p:extLst>
      <p:ext uri="{BB962C8B-B14F-4D97-AF65-F5344CB8AC3E}">
        <p14:creationId xmlns:p14="http://schemas.microsoft.com/office/powerpoint/2010/main" val="379994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Matilde</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20</a:t>
            </a:fld>
            <a:endParaRPr lang="en-GB"/>
          </a:p>
        </p:txBody>
      </p:sp>
    </p:spTree>
    <p:extLst>
      <p:ext uri="{BB962C8B-B14F-4D97-AF65-F5344CB8AC3E}">
        <p14:creationId xmlns:p14="http://schemas.microsoft.com/office/powerpoint/2010/main" val="342426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Laurie</a:t>
            </a:r>
          </a:p>
          <a:p>
            <a:endParaRPr lang="en-GB"/>
          </a:p>
          <a:p>
            <a:r>
              <a:rPr lang="en-GB"/>
              <a:t>Giving them a big picture – definitions </a:t>
            </a:r>
          </a:p>
          <a:p>
            <a:r>
              <a:rPr lang="en-GB"/>
              <a:t>Navigation tool </a:t>
            </a:r>
          </a:p>
        </p:txBody>
      </p:sp>
      <p:sp>
        <p:nvSpPr>
          <p:cNvPr id="4" name="Slide Number Placeholder 3"/>
          <p:cNvSpPr>
            <a:spLocks noGrp="1"/>
          </p:cNvSpPr>
          <p:nvPr>
            <p:ph type="sldNum" sz="quarter" idx="5"/>
          </p:nvPr>
        </p:nvSpPr>
        <p:spPr/>
        <p:txBody>
          <a:bodyPr/>
          <a:lstStyle/>
          <a:p>
            <a:fld id="{B5447E9D-4E63-47DB-936C-DD132FDFB5AB}" type="slidenum">
              <a:rPr lang="en-GB" smtClean="0"/>
              <a:t>25</a:t>
            </a:fld>
            <a:endParaRPr lang="en-GB"/>
          </a:p>
        </p:txBody>
      </p:sp>
    </p:spTree>
    <p:extLst>
      <p:ext uri="{BB962C8B-B14F-4D97-AF65-F5344CB8AC3E}">
        <p14:creationId xmlns:p14="http://schemas.microsoft.com/office/powerpoint/2010/main" val="255737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081-248E-DAA2-4153-DD81C003F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862-B3DF-698E-841C-04DB2801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E5D4-E019-2B1A-755C-738D1473E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FA6F46-31DF-0F17-5408-960DC69BE0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Laurie</a:t>
            </a:r>
          </a:p>
          <a:p>
            <a:endParaRPr lang="en-GB"/>
          </a:p>
          <a:p>
            <a:r>
              <a:rPr lang="en-GB"/>
              <a:t>References folder, ICA tool</a:t>
            </a:r>
          </a:p>
          <a:p>
            <a:r>
              <a:rPr lang="en-GB"/>
              <a:t>End of every module chapter checkboxes to say yes/no</a:t>
            </a:r>
          </a:p>
          <a:p>
            <a:endParaRPr lang="en-GB"/>
          </a:p>
          <a:p>
            <a:r>
              <a:rPr lang="en-GB"/>
              <a:t>How to use </a:t>
            </a:r>
            <a:r>
              <a:rPr lang="en-GB" err="1"/>
              <a:t>healthcheck</a:t>
            </a:r>
            <a:r>
              <a:rPr lang="en-GB"/>
              <a:t> worksheet</a:t>
            </a:r>
          </a:p>
          <a:p>
            <a:endParaRPr lang="en-GB"/>
          </a:p>
          <a:p>
            <a:r>
              <a:rPr lang="en-GB"/>
              <a:t>For every module, have you achieved the objectives set out on P1? Are you working towards objective C?  Box for them to write their findings – folio of all EAP engagement form all health checks and that’s module C</a:t>
            </a:r>
          </a:p>
        </p:txBody>
      </p:sp>
      <p:sp>
        <p:nvSpPr>
          <p:cNvPr id="4" name="Slide Number Placeholder 3"/>
          <p:cNvSpPr>
            <a:spLocks noGrp="1"/>
          </p:cNvSpPr>
          <p:nvPr>
            <p:ph type="sldNum" sz="quarter" idx="5"/>
          </p:nvPr>
        </p:nvSpPr>
        <p:spPr/>
        <p:txBody>
          <a:bodyPr/>
          <a:lstStyle/>
          <a:p>
            <a:fld id="{B5447E9D-4E63-47DB-936C-DD132FDFB5AB}" type="slidenum">
              <a:rPr lang="en-GB" smtClean="0"/>
              <a:t>27</a:t>
            </a:fld>
            <a:endParaRPr lang="en-GB"/>
          </a:p>
        </p:txBody>
      </p:sp>
    </p:spTree>
    <p:extLst>
      <p:ext uri="{BB962C8B-B14F-4D97-AF65-F5344CB8AC3E}">
        <p14:creationId xmlns:p14="http://schemas.microsoft.com/office/powerpoint/2010/main" val="304001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900">
                <a:solidFill>
                  <a:srgbClr val="000000"/>
                </a:solidFill>
                <a:latin typeface="Times New Roman" panose="02020603050405020304" pitchFamily="18" charset="0"/>
              </a:rPr>
              <a:t>Module introduction content </a:t>
            </a:r>
          </a:p>
          <a:p>
            <a:pPr algn="l" rtl="0" fontAlgn="base">
              <a:buFont typeface="Arial" panose="020B0604020202020204" pitchFamily="34" charset="0"/>
              <a:buChar char="•"/>
            </a:pPr>
            <a:r>
              <a:rPr lang="en-GB" sz="1900">
                <a:solidFill>
                  <a:srgbClr val="000000"/>
                </a:solidFill>
                <a:latin typeface="Times New Roman" panose="02020603050405020304" pitchFamily="18" charset="0"/>
              </a:rPr>
              <a:t>Discussion of how understanding the specific context of EAP in a city enables the planning of levers and solutions going forwards  </a:t>
            </a:r>
          </a:p>
          <a:p>
            <a:endParaRPr lang="en-GB"/>
          </a:p>
          <a:p>
            <a:r>
              <a:rPr lang="en-GB"/>
              <a:t>Who is involved in different assets</a:t>
            </a:r>
          </a:p>
          <a:p>
            <a:endParaRPr lang="en-GB"/>
          </a:p>
          <a:p>
            <a:r>
              <a:rPr lang="en-GB"/>
              <a:t>Giving an example? – very contextual and dependent on what energy access and governance looks like in your city – depends on the levers are you are interested in  </a:t>
            </a:r>
          </a:p>
          <a:p>
            <a:r>
              <a:rPr lang="en-GB"/>
              <a:t>- cape town case study </a:t>
            </a:r>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104882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848706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sz="1300"/>
              <a:t>City staff has varying power over the different local community, governmental and private stakeholders and must thus use the power they do have to their advantage. </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31</a:t>
            </a:fld>
            <a:endParaRPr lang="en-GB"/>
          </a:p>
        </p:txBody>
      </p:sp>
    </p:spTree>
    <p:extLst>
      <p:ext uri="{BB962C8B-B14F-4D97-AF65-F5344CB8AC3E}">
        <p14:creationId xmlns:p14="http://schemas.microsoft.com/office/powerpoint/2010/main" val="92512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32</a:t>
            </a:fld>
            <a:endParaRPr lang="en-GB"/>
          </a:p>
        </p:txBody>
      </p:sp>
    </p:spTree>
    <p:extLst>
      <p:ext uri="{BB962C8B-B14F-4D97-AF65-F5344CB8AC3E}">
        <p14:creationId xmlns:p14="http://schemas.microsoft.com/office/powerpoint/2010/main" val="24379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Laurie</a:t>
            </a:r>
          </a:p>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1727756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82E-D89D-35B8-F4DC-07E91BD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A1A5A-71F1-45BC-6844-D019AA35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E8D3-02FA-16CA-9F7F-20D688E2E0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7B6808-6F66-8286-13BA-8717F310B10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7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081-248E-DAA2-4153-DD81C003F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862-B3DF-698E-841C-04DB2801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E5D4-E019-2B1A-755C-738D1473E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FA6F46-31DF-0F17-5408-960DC69BE0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22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9524" indent="-309524">
              <a:buFont typeface="Arial" panose="020B0604020202020204" pitchFamily="34" charset="0"/>
              <a:buChar char="•"/>
            </a:pPr>
            <a:r>
              <a:rPr lang="en-GB" b="0"/>
              <a:t>Identify which national, regional, municipal and community partners are relevant</a:t>
            </a:r>
          </a:p>
          <a:p>
            <a:pPr marL="309524" indent="-309524">
              <a:buFont typeface="Arial" panose="020B0604020202020204" pitchFamily="34" charset="0"/>
              <a:buChar char="•"/>
            </a:pPr>
            <a:r>
              <a:rPr lang="en-GB" b="0"/>
              <a:t>Compare groups that are most involved against groups that should be given space to participate and lead levers/solutions</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40</a:t>
            </a:fld>
            <a:endParaRPr lang="en-GB"/>
          </a:p>
        </p:txBody>
      </p:sp>
    </p:spTree>
    <p:extLst>
      <p:ext uri="{BB962C8B-B14F-4D97-AF65-F5344CB8AC3E}">
        <p14:creationId xmlns:p14="http://schemas.microsoft.com/office/powerpoint/2010/main" val="28463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Laurie</a:t>
            </a:r>
          </a:p>
          <a:p>
            <a:pPr>
              <a:lnSpc>
                <a:spcPct val="120000"/>
              </a:lnSpc>
            </a:pPr>
            <a:r>
              <a:rPr lang="en-GB" b="0">
                <a:solidFill>
                  <a:schemeClr val="tx1"/>
                </a:solidFill>
                <a:highlight>
                  <a:srgbClr val="00FF00"/>
                </a:highlight>
              </a:rPr>
              <a:t>Overview of lived experience from 2023 report</a:t>
            </a:r>
          </a:p>
          <a:p>
            <a:pPr>
              <a:lnSpc>
                <a:spcPct val="120000"/>
              </a:lnSpc>
            </a:pPr>
            <a:r>
              <a:rPr lang="en-GB" b="0">
                <a:solidFill>
                  <a:schemeClr val="tx1"/>
                </a:solidFill>
                <a:highlight>
                  <a:srgbClr val="00FF00"/>
                </a:highlight>
              </a:rPr>
              <a:t>Explanation of how both quantitative and qualitative data are useful and necessary (in combination) to create an understanding of EAP that can be iteratively refined</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42</a:t>
            </a:fld>
            <a:endParaRPr lang="en-GB"/>
          </a:p>
        </p:txBody>
      </p:sp>
    </p:spTree>
    <p:extLst>
      <p:ext uri="{BB962C8B-B14F-4D97-AF65-F5344CB8AC3E}">
        <p14:creationId xmlns:p14="http://schemas.microsoft.com/office/powerpoint/2010/main" val="4081887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43</a:t>
            </a:fld>
            <a:endParaRPr lang="en-GB"/>
          </a:p>
        </p:txBody>
      </p:sp>
    </p:spTree>
    <p:extLst>
      <p:ext uri="{BB962C8B-B14F-4D97-AF65-F5344CB8AC3E}">
        <p14:creationId xmlns:p14="http://schemas.microsoft.com/office/powerpoint/2010/main" val="621887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Laurie</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44</a:t>
            </a:fld>
            <a:endParaRPr lang="en-GB"/>
          </a:p>
        </p:txBody>
      </p:sp>
    </p:spTree>
    <p:extLst>
      <p:ext uri="{BB962C8B-B14F-4D97-AF65-F5344CB8AC3E}">
        <p14:creationId xmlns:p14="http://schemas.microsoft.com/office/powerpoint/2010/main" val="386550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45</a:t>
            </a:fld>
            <a:endParaRPr lang="en-GB"/>
          </a:p>
        </p:txBody>
      </p:sp>
    </p:spTree>
    <p:extLst>
      <p:ext uri="{BB962C8B-B14F-4D97-AF65-F5344CB8AC3E}">
        <p14:creationId xmlns:p14="http://schemas.microsoft.com/office/powerpoint/2010/main" val="278883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36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3730-BD03-E9C7-2168-F7F18B652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06468-55A0-EDCE-42AF-28BC6ED17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3E513-8056-5FD8-EDA4-7554271D55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64A107-7FBF-0536-19D2-905B65575033}"/>
              </a:ext>
            </a:extLst>
          </p:cNvPr>
          <p:cNvSpPr>
            <a:spLocks noGrp="1"/>
          </p:cNvSpPr>
          <p:nvPr>
            <p:ph type="sldNum" sz="quarter" idx="5"/>
          </p:nvPr>
        </p:nvSpPr>
        <p:spPr/>
        <p:txBody>
          <a:bodyPr/>
          <a:lstStyle/>
          <a:p>
            <a:fld id="{B5447E9D-4E63-47DB-936C-DD132FDFB5AB}" type="slidenum">
              <a:rPr lang="en-GB" smtClean="0"/>
              <a:t>46</a:t>
            </a:fld>
            <a:endParaRPr lang="en-GB"/>
          </a:p>
        </p:txBody>
      </p:sp>
    </p:spTree>
    <p:extLst>
      <p:ext uri="{BB962C8B-B14F-4D97-AF65-F5344CB8AC3E}">
        <p14:creationId xmlns:p14="http://schemas.microsoft.com/office/powerpoint/2010/main" val="195806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BB3B-9825-3966-208F-7C3B1AD4B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760AC-1E91-BB21-06A2-A517CBED7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6462B-A3BC-D846-ACC4-22F221E966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0EEB4D-7C6D-7A75-6F19-46BC9AA98763}"/>
              </a:ext>
            </a:extLst>
          </p:cNvPr>
          <p:cNvSpPr>
            <a:spLocks noGrp="1"/>
          </p:cNvSpPr>
          <p:nvPr>
            <p:ph type="sldNum" sz="quarter" idx="5"/>
          </p:nvPr>
        </p:nvSpPr>
        <p:spPr/>
        <p:txBody>
          <a:bodyPr/>
          <a:lstStyle/>
          <a:p>
            <a:fld id="{B5447E9D-4E63-47DB-936C-DD132FDFB5AB}" type="slidenum">
              <a:rPr lang="en-GB" smtClean="0"/>
              <a:t>47</a:t>
            </a:fld>
            <a:endParaRPr lang="en-GB"/>
          </a:p>
        </p:txBody>
      </p:sp>
    </p:spTree>
    <p:extLst>
      <p:ext uri="{BB962C8B-B14F-4D97-AF65-F5344CB8AC3E}">
        <p14:creationId xmlns:p14="http://schemas.microsoft.com/office/powerpoint/2010/main" val="2127748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300">
                <a:solidFill>
                  <a:srgbClr val="000000"/>
                </a:solidFill>
                <a:latin typeface="Times New Roman" panose="02020603050405020304" pitchFamily="18" charset="0"/>
              </a:rPr>
              <a:t>Tool (worksheet) should: </a:t>
            </a:r>
          </a:p>
          <a:p>
            <a:pPr algn="l" rtl="0" fontAlgn="base">
              <a:buFont typeface="Arial" panose="020B0604020202020204" pitchFamily="34" charset="0"/>
              <a:buChar char="•"/>
            </a:pPr>
            <a:r>
              <a:rPr lang="en-GB" sz="1300">
                <a:solidFill>
                  <a:srgbClr val="000000"/>
                </a:solidFill>
                <a:latin typeface="Times New Roman" panose="02020603050405020304" pitchFamily="18" charset="0"/>
              </a:rPr>
              <a:t>Note what lived experiences their communities and/or city departments are most conscious of, and what these tell them as “qualitative proxies” of mandatory and non-mandatory EAPP indicators </a:t>
            </a:r>
          </a:p>
          <a:p>
            <a:pPr algn="l" rtl="0" fontAlgn="base">
              <a:buFont typeface="Arial" panose="020B0604020202020204" pitchFamily="34" charset="0"/>
              <a:buChar char="•"/>
            </a:pPr>
            <a:r>
              <a:rPr lang="en-GB" sz="1300">
                <a:solidFill>
                  <a:srgbClr val="000000"/>
                </a:solidFill>
                <a:latin typeface="Times New Roman" panose="02020603050405020304" pitchFamily="18" charset="0"/>
              </a:rPr>
              <a:t>All of the above should be organised (as far as possible/sensible) according to the 3 categories of secure, sustainable and affordable  </a:t>
            </a:r>
          </a:p>
          <a:p>
            <a:pPr algn="l" rtl="0" fontAlgn="base">
              <a:buFont typeface="Arial" panose="020B0604020202020204" pitchFamily="34" charset="0"/>
              <a:buChar char="•"/>
            </a:pPr>
            <a:endParaRPr lang="en-GB" sz="1300">
              <a:solidFill>
                <a:srgbClr val="000000"/>
              </a:solidFill>
              <a:latin typeface="Times New Roman" panose="02020603050405020304" pitchFamily="18" charset="0"/>
            </a:endParaRPr>
          </a:p>
          <a:p>
            <a:pPr algn="l" rtl="0" fontAlgn="base">
              <a:buFont typeface="Arial" panose="020B0604020202020204" pitchFamily="34" charset="0"/>
              <a:buChar char="•"/>
            </a:pPr>
            <a:r>
              <a:rPr lang="en-GB" sz="1300">
                <a:solidFill>
                  <a:srgbClr val="000000"/>
                </a:solidFill>
                <a:latin typeface="Times New Roman" panose="02020603050405020304" pitchFamily="18" charset="0"/>
              </a:rPr>
              <a:t>Next idea – find a way to organise by 3 categories, while getting them to brainstorm from a starting point of stories, narratives and/or anecdotes city staff hear from local communities; then provide a way to translate that into a qualitative data point (</a:t>
            </a:r>
            <a:r>
              <a:rPr lang="en-GB" sz="1300" u="sng">
                <a:latin typeface="Times New Roman" panose="02020603050405020304" pitchFamily="18" charset="0"/>
                <a:hlinkClick r:id="rId3"/>
              </a:rPr>
              <a:t>this</a:t>
            </a:r>
            <a:r>
              <a:rPr lang="en-GB" sz="1300">
                <a:solidFill>
                  <a:srgbClr val="000000"/>
                </a:solidFill>
                <a:latin typeface="Times New Roman" panose="02020603050405020304" pitchFamily="18" charset="0"/>
              </a:rPr>
              <a:t> might be useful) </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48</a:t>
            </a:fld>
            <a:endParaRPr lang="en-GB"/>
          </a:p>
        </p:txBody>
      </p:sp>
    </p:spTree>
    <p:extLst>
      <p:ext uri="{BB962C8B-B14F-4D97-AF65-F5344CB8AC3E}">
        <p14:creationId xmlns:p14="http://schemas.microsoft.com/office/powerpoint/2010/main" val="721840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300">
                <a:solidFill>
                  <a:srgbClr val="000000"/>
                </a:solidFill>
                <a:latin typeface="Times New Roman" panose="02020603050405020304" pitchFamily="18" charset="0"/>
              </a:rPr>
              <a:t>Tool (worksheet) should: </a:t>
            </a:r>
          </a:p>
          <a:p>
            <a:pPr algn="l" rtl="0" fontAlgn="base">
              <a:buFont typeface="Arial" panose="020B0604020202020204" pitchFamily="34" charset="0"/>
              <a:buChar char="•"/>
            </a:pPr>
            <a:r>
              <a:rPr lang="en-GB" sz="1300">
                <a:solidFill>
                  <a:srgbClr val="000000"/>
                </a:solidFill>
                <a:latin typeface="Times New Roman" panose="02020603050405020304" pitchFamily="18" charset="0"/>
              </a:rPr>
              <a:t>Note what lived experiences their communities and/or city departments are most conscious of, and what these tell them as “qualitative proxies” of mandatory and non-mandatory EAPP indicators </a:t>
            </a:r>
          </a:p>
          <a:p>
            <a:pPr algn="l" rtl="0" fontAlgn="base">
              <a:buFont typeface="Arial" panose="020B0604020202020204" pitchFamily="34" charset="0"/>
              <a:buChar char="•"/>
            </a:pPr>
            <a:r>
              <a:rPr lang="en-GB" sz="1300">
                <a:solidFill>
                  <a:srgbClr val="000000"/>
                </a:solidFill>
                <a:latin typeface="Times New Roman" panose="02020603050405020304" pitchFamily="18" charset="0"/>
              </a:rPr>
              <a:t>All of the above should be organised (as far as possible/sensible) according to the 3 categories of secure, sustainable and affordable  </a:t>
            </a:r>
          </a:p>
          <a:p>
            <a:pPr algn="l" rtl="0" fontAlgn="base">
              <a:buFont typeface="Arial" panose="020B0604020202020204" pitchFamily="34" charset="0"/>
              <a:buChar char="•"/>
            </a:pPr>
            <a:endParaRPr lang="en-GB" sz="1300">
              <a:solidFill>
                <a:srgbClr val="000000"/>
              </a:solidFill>
              <a:latin typeface="Times New Roman" panose="02020603050405020304" pitchFamily="18" charset="0"/>
            </a:endParaRPr>
          </a:p>
          <a:p>
            <a:pPr algn="l" rtl="0" fontAlgn="base">
              <a:buFont typeface="Arial" panose="020B0604020202020204" pitchFamily="34" charset="0"/>
              <a:buChar char="•"/>
            </a:pPr>
            <a:r>
              <a:rPr lang="en-GB" sz="1300">
                <a:solidFill>
                  <a:srgbClr val="000000"/>
                </a:solidFill>
                <a:latin typeface="Times New Roman" panose="02020603050405020304" pitchFamily="18" charset="0"/>
              </a:rPr>
              <a:t>Next idea – find a way to organise by 3 categories, while getting them to brainstorm from a starting point of stories, narratives and/or anecdotes city staff hear from local communities; then provide a way to translate that into a qualitative data point (</a:t>
            </a:r>
            <a:r>
              <a:rPr lang="en-GB" sz="1300" u="sng">
                <a:latin typeface="Times New Roman" panose="02020603050405020304" pitchFamily="18" charset="0"/>
                <a:hlinkClick r:id="rId3"/>
              </a:rPr>
              <a:t>this</a:t>
            </a:r>
            <a:r>
              <a:rPr lang="en-GB" sz="1300">
                <a:solidFill>
                  <a:srgbClr val="000000"/>
                </a:solidFill>
                <a:latin typeface="Times New Roman" panose="02020603050405020304" pitchFamily="18" charset="0"/>
              </a:rPr>
              <a:t> might be useful) </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49</a:t>
            </a:fld>
            <a:endParaRPr lang="en-GB"/>
          </a:p>
        </p:txBody>
      </p:sp>
    </p:spTree>
    <p:extLst>
      <p:ext uri="{BB962C8B-B14F-4D97-AF65-F5344CB8AC3E}">
        <p14:creationId xmlns:p14="http://schemas.microsoft.com/office/powerpoint/2010/main" val="979955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1B1E2-C916-C721-3681-34D2BA364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12908-B2E6-5A59-253F-802867C05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DD4E7-FC73-9B1A-C00C-098995B045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F57BCC-851B-9C85-7975-1D222A5F424C}"/>
              </a:ext>
            </a:extLst>
          </p:cNvPr>
          <p:cNvSpPr>
            <a:spLocks noGrp="1"/>
          </p:cNvSpPr>
          <p:nvPr>
            <p:ph type="sldNum" sz="quarter" idx="5"/>
          </p:nvPr>
        </p:nvSpPr>
        <p:spPr/>
        <p:txBody>
          <a:bodyPr/>
          <a:lstStyle/>
          <a:p>
            <a:fld id="{B5447E9D-4E63-47DB-936C-DD132FDFB5AB}" type="slidenum">
              <a:rPr lang="en-GB" smtClean="0"/>
              <a:t>50</a:t>
            </a:fld>
            <a:endParaRPr lang="en-GB"/>
          </a:p>
        </p:txBody>
      </p:sp>
    </p:spTree>
    <p:extLst>
      <p:ext uri="{BB962C8B-B14F-4D97-AF65-F5344CB8AC3E}">
        <p14:creationId xmlns:p14="http://schemas.microsoft.com/office/powerpoint/2010/main" val="2893249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Laurie</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51</a:t>
            </a:fld>
            <a:endParaRPr lang="en-GB"/>
          </a:p>
        </p:txBody>
      </p:sp>
    </p:spTree>
    <p:extLst>
      <p:ext uri="{BB962C8B-B14F-4D97-AF65-F5344CB8AC3E}">
        <p14:creationId xmlns:p14="http://schemas.microsoft.com/office/powerpoint/2010/main" val="867943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52</a:t>
            </a:fld>
            <a:endParaRPr lang="en-GB"/>
          </a:p>
        </p:txBody>
      </p:sp>
    </p:spTree>
    <p:extLst>
      <p:ext uri="{BB962C8B-B14F-4D97-AF65-F5344CB8AC3E}">
        <p14:creationId xmlns:p14="http://schemas.microsoft.com/office/powerpoint/2010/main" val="3460138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Laurie</a:t>
            </a:r>
          </a:p>
          <a:p>
            <a:endParaRPr lang="en-GB"/>
          </a:p>
          <a:p>
            <a:pPr>
              <a:lnSpc>
                <a:spcPct val="120000"/>
              </a:lnSpc>
            </a:pPr>
            <a:r>
              <a:rPr lang="en-GB" b="0">
                <a:solidFill>
                  <a:schemeClr val="tx1"/>
                </a:solidFill>
                <a:highlight>
                  <a:srgbClr val="00FF00"/>
                </a:highlight>
              </a:rPr>
              <a:t>Overview and explanation of CRF and EAPP indicators</a:t>
            </a:r>
          </a:p>
          <a:p>
            <a:pPr>
              <a:lnSpc>
                <a:spcPct val="120000"/>
              </a:lnSpc>
            </a:pPr>
            <a:r>
              <a:rPr lang="en-GB" b="0">
                <a:solidFill>
                  <a:schemeClr val="tx1"/>
                </a:solidFill>
                <a:highlight>
                  <a:srgbClr val="00FF00"/>
                </a:highlight>
              </a:rPr>
              <a:t>Discussion on how and why the definition of EAP is very contextual and unique (refer to 2023 literature review and survey) </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53</a:t>
            </a:fld>
            <a:endParaRPr lang="en-GB"/>
          </a:p>
        </p:txBody>
      </p:sp>
    </p:spTree>
    <p:extLst>
      <p:ext uri="{BB962C8B-B14F-4D97-AF65-F5344CB8AC3E}">
        <p14:creationId xmlns:p14="http://schemas.microsoft.com/office/powerpoint/2010/main" val="3627072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Talks about data, textbook format, more information and detail</a:t>
            </a:r>
          </a:p>
          <a:p>
            <a:endParaRPr lang="en-GB"/>
          </a:p>
          <a:p>
            <a:r>
              <a:rPr lang="en-GB"/>
              <a:t>Difference between mandatory and non mandatory, importance of indicators as a concept</a:t>
            </a:r>
          </a:p>
          <a:p>
            <a:endParaRPr lang="en-GB"/>
          </a:p>
          <a:p>
            <a:r>
              <a:rPr lang="en-GB"/>
              <a:t>First part of the research report</a:t>
            </a:r>
          </a:p>
          <a:p>
            <a:endParaRPr lang="en-GB"/>
          </a:p>
          <a:p>
            <a:r>
              <a:rPr lang="en-GB"/>
              <a:t>The cities aggregate the data, are well positioned</a:t>
            </a:r>
          </a:p>
        </p:txBody>
      </p:sp>
      <p:sp>
        <p:nvSpPr>
          <p:cNvPr id="4" name="Slide Number Placeholder 3"/>
          <p:cNvSpPr>
            <a:spLocks noGrp="1"/>
          </p:cNvSpPr>
          <p:nvPr>
            <p:ph type="sldNum" sz="quarter" idx="5"/>
          </p:nvPr>
        </p:nvSpPr>
        <p:spPr/>
        <p:txBody>
          <a:bodyPr/>
          <a:lstStyle/>
          <a:p>
            <a:fld id="{B5447E9D-4E63-47DB-936C-DD132FDFB5AB}" type="slidenum">
              <a:rPr lang="en-GB" smtClean="0"/>
              <a:t>54</a:t>
            </a:fld>
            <a:endParaRPr lang="en-GB"/>
          </a:p>
        </p:txBody>
      </p:sp>
    </p:spTree>
    <p:extLst>
      <p:ext uri="{BB962C8B-B14F-4D97-AF65-F5344CB8AC3E}">
        <p14:creationId xmlns:p14="http://schemas.microsoft.com/office/powerpoint/2010/main" val="1487696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55</a:t>
            </a:fld>
            <a:endParaRPr lang="en-GB"/>
          </a:p>
        </p:txBody>
      </p:sp>
    </p:spTree>
    <p:extLst>
      <p:ext uri="{BB962C8B-B14F-4D97-AF65-F5344CB8AC3E}">
        <p14:creationId xmlns:p14="http://schemas.microsoft.com/office/powerpoint/2010/main" val="341589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2320778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dirty="0"/>
          </a:p>
        </p:txBody>
      </p:sp>
      <p:sp>
        <p:nvSpPr>
          <p:cNvPr id="4" name="Slide Number Placeholder 3"/>
          <p:cNvSpPr>
            <a:spLocks noGrp="1"/>
          </p:cNvSpPr>
          <p:nvPr>
            <p:ph type="sldNum" sz="quarter" idx="5"/>
          </p:nvPr>
        </p:nvSpPr>
        <p:spPr/>
        <p:txBody>
          <a:bodyPr/>
          <a:lstStyle/>
          <a:p>
            <a:fld id="{B5447E9D-4E63-47DB-936C-DD132FDFB5AB}" type="slidenum">
              <a:rPr lang="en-GB" smtClean="0"/>
              <a:t>56</a:t>
            </a:fld>
            <a:endParaRPr lang="en-GB"/>
          </a:p>
        </p:txBody>
      </p:sp>
    </p:spTree>
    <p:extLst>
      <p:ext uri="{BB962C8B-B14F-4D97-AF65-F5344CB8AC3E}">
        <p14:creationId xmlns:p14="http://schemas.microsoft.com/office/powerpoint/2010/main" val="1311014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dirty="0"/>
          </a:p>
        </p:txBody>
      </p:sp>
      <p:sp>
        <p:nvSpPr>
          <p:cNvPr id="4" name="Slide Number Placeholder 3"/>
          <p:cNvSpPr>
            <a:spLocks noGrp="1"/>
          </p:cNvSpPr>
          <p:nvPr>
            <p:ph type="sldNum" sz="quarter" idx="5"/>
          </p:nvPr>
        </p:nvSpPr>
        <p:spPr/>
        <p:txBody>
          <a:bodyPr/>
          <a:lstStyle/>
          <a:p>
            <a:fld id="{B5447E9D-4E63-47DB-936C-DD132FDFB5AB}" type="slidenum">
              <a:rPr lang="en-GB" smtClean="0"/>
              <a:t>57</a:t>
            </a:fld>
            <a:endParaRPr lang="en-GB"/>
          </a:p>
        </p:txBody>
      </p:sp>
    </p:spTree>
    <p:extLst>
      <p:ext uri="{BB962C8B-B14F-4D97-AF65-F5344CB8AC3E}">
        <p14:creationId xmlns:p14="http://schemas.microsoft.com/office/powerpoint/2010/main" val="893195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dirty="0"/>
          </a:p>
        </p:txBody>
      </p:sp>
      <p:sp>
        <p:nvSpPr>
          <p:cNvPr id="4" name="Slide Number Placeholder 3"/>
          <p:cNvSpPr>
            <a:spLocks noGrp="1"/>
          </p:cNvSpPr>
          <p:nvPr>
            <p:ph type="sldNum" sz="quarter" idx="5"/>
          </p:nvPr>
        </p:nvSpPr>
        <p:spPr/>
        <p:txBody>
          <a:bodyPr/>
          <a:lstStyle/>
          <a:p>
            <a:fld id="{B5447E9D-4E63-47DB-936C-DD132FDFB5AB}" type="slidenum">
              <a:rPr lang="en-GB" smtClean="0"/>
              <a:t>58</a:t>
            </a:fld>
            <a:endParaRPr lang="en-GB"/>
          </a:p>
        </p:txBody>
      </p:sp>
    </p:spTree>
    <p:extLst>
      <p:ext uri="{BB962C8B-B14F-4D97-AF65-F5344CB8AC3E}">
        <p14:creationId xmlns:p14="http://schemas.microsoft.com/office/powerpoint/2010/main" val="1257437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59</a:t>
            </a:fld>
            <a:endParaRPr lang="en-GB"/>
          </a:p>
        </p:txBody>
      </p:sp>
    </p:spTree>
    <p:extLst>
      <p:ext uri="{BB962C8B-B14F-4D97-AF65-F5344CB8AC3E}">
        <p14:creationId xmlns:p14="http://schemas.microsoft.com/office/powerpoint/2010/main" val="3576261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60</a:t>
            </a:fld>
            <a:endParaRPr lang="en-GB"/>
          </a:p>
        </p:txBody>
      </p:sp>
    </p:spTree>
    <p:extLst>
      <p:ext uri="{BB962C8B-B14F-4D97-AF65-F5344CB8AC3E}">
        <p14:creationId xmlns:p14="http://schemas.microsoft.com/office/powerpoint/2010/main" val="2833561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900">
                <a:solidFill>
                  <a:srgbClr val="000000"/>
                </a:solidFill>
                <a:latin typeface="Times New Roman" panose="02020603050405020304" pitchFamily="18" charset="0"/>
              </a:rPr>
              <a:t>Module introduction content </a:t>
            </a:r>
          </a:p>
          <a:p>
            <a:pPr algn="l" rtl="0" fontAlgn="base">
              <a:buFont typeface="Arial" panose="020B0604020202020204" pitchFamily="34" charset="0"/>
              <a:buChar char="•"/>
            </a:pPr>
            <a:r>
              <a:rPr lang="en-GB" sz="1900">
                <a:solidFill>
                  <a:srgbClr val="000000"/>
                </a:solidFill>
                <a:latin typeface="Times New Roman" panose="02020603050405020304" pitchFamily="18" charset="0"/>
              </a:rPr>
              <a:t>Discussion of how understanding the specific context of EAP in a city enables the planning of levers and solutions going forwards  </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61</a:t>
            </a:fld>
            <a:endParaRPr lang="en-GB"/>
          </a:p>
        </p:txBody>
      </p:sp>
    </p:spTree>
    <p:extLst>
      <p:ext uri="{BB962C8B-B14F-4D97-AF65-F5344CB8AC3E}">
        <p14:creationId xmlns:p14="http://schemas.microsoft.com/office/powerpoint/2010/main" val="3491971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Laurie</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62</a:t>
            </a:fld>
            <a:endParaRPr lang="en-GB"/>
          </a:p>
        </p:txBody>
      </p:sp>
    </p:spTree>
    <p:extLst>
      <p:ext uri="{BB962C8B-B14F-4D97-AF65-F5344CB8AC3E}">
        <p14:creationId xmlns:p14="http://schemas.microsoft.com/office/powerpoint/2010/main" val="2983529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62EB-5E7C-B50A-1E7F-082721463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69CFA-9FB1-4D2F-A0CD-BC14CC826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F8E87-A39E-946A-2B97-E5FE7C21A3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B98BDB-0FA8-EF25-F879-961E87DB6077}"/>
              </a:ext>
            </a:extLst>
          </p:cNvPr>
          <p:cNvSpPr>
            <a:spLocks noGrp="1"/>
          </p:cNvSpPr>
          <p:nvPr>
            <p:ph type="sldNum" sz="quarter" idx="5"/>
          </p:nvPr>
        </p:nvSpPr>
        <p:spPr/>
        <p:txBody>
          <a:bodyPr/>
          <a:lstStyle/>
          <a:p>
            <a:fld id="{B5447E9D-4E63-47DB-936C-DD132FDFB5AB}" type="slidenum">
              <a:rPr lang="en-GB" smtClean="0"/>
              <a:t>63</a:t>
            </a:fld>
            <a:endParaRPr lang="en-GB"/>
          </a:p>
        </p:txBody>
      </p:sp>
    </p:spTree>
    <p:extLst>
      <p:ext uri="{BB962C8B-B14F-4D97-AF65-F5344CB8AC3E}">
        <p14:creationId xmlns:p14="http://schemas.microsoft.com/office/powerpoint/2010/main" val="219141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3A0B-AABA-D1BA-9B8F-E9B9FF012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32218-325A-B7CF-C087-A412820C7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6A438-B578-81F6-76AC-5873EB4616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2B2EF7-F140-670E-2F10-5EE2ED61B882}"/>
              </a:ext>
            </a:extLst>
          </p:cNvPr>
          <p:cNvSpPr>
            <a:spLocks noGrp="1"/>
          </p:cNvSpPr>
          <p:nvPr>
            <p:ph type="sldNum" sz="quarter" idx="5"/>
          </p:nvPr>
        </p:nvSpPr>
        <p:spPr/>
        <p:txBody>
          <a:bodyPr/>
          <a:lstStyle/>
          <a:p>
            <a:fld id="{B5447E9D-4E63-47DB-936C-DD132FDFB5AB}" type="slidenum">
              <a:rPr lang="en-GB" smtClean="0"/>
              <a:t>64</a:t>
            </a:fld>
            <a:endParaRPr lang="en-GB"/>
          </a:p>
        </p:txBody>
      </p:sp>
    </p:spTree>
    <p:extLst>
      <p:ext uri="{BB962C8B-B14F-4D97-AF65-F5344CB8AC3E}">
        <p14:creationId xmlns:p14="http://schemas.microsoft.com/office/powerpoint/2010/main" val="388499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65</a:t>
            </a:fld>
            <a:endParaRPr lang="en-GB"/>
          </a:p>
        </p:txBody>
      </p:sp>
    </p:spTree>
    <p:extLst>
      <p:ext uri="{BB962C8B-B14F-4D97-AF65-F5344CB8AC3E}">
        <p14:creationId xmlns:p14="http://schemas.microsoft.com/office/powerpoint/2010/main" val="340133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432244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EBD7-9B7F-6C53-CC32-F23FCDCFC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4B78A-DF22-0CFB-DE90-C06FFADB9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BAF43-15DF-E6C2-4F50-370BB4EC2A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D8306A-5EB7-CDB0-B90A-68EE067AAA19}"/>
              </a:ext>
            </a:extLst>
          </p:cNvPr>
          <p:cNvSpPr>
            <a:spLocks noGrp="1"/>
          </p:cNvSpPr>
          <p:nvPr>
            <p:ph type="sldNum" sz="quarter" idx="5"/>
          </p:nvPr>
        </p:nvSpPr>
        <p:spPr/>
        <p:txBody>
          <a:bodyPr/>
          <a:lstStyle/>
          <a:p>
            <a:fld id="{B5447E9D-4E63-47DB-936C-DD132FDFB5AB}" type="slidenum">
              <a:rPr lang="en-GB" smtClean="0"/>
              <a:t>66</a:t>
            </a:fld>
            <a:endParaRPr lang="en-GB"/>
          </a:p>
        </p:txBody>
      </p:sp>
    </p:spTree>
    <p:extLst>
      <p:ext uri="{BB962C8B-B14F-4D97-AF65-F5344CB8AC3E}">
        <p14:creationId xmlns:p14="http://schemas.microsoft.com/office/powerpoint/2010/main" val="1185826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900">
                <a:solidFill>
                  <a:srgbClr val="000000"/>
                </a:solidFill>
                <a:latin typeface="Times New Roman" panose="02020603050405020304" pitchFamily="18" charset="0"/>
              </a:rPr>
              <a:t>Module introduction content </a:t>
            </a:r>
          </a:p>
          <a:p>
            <a:pPr algn="l" rtl="0" fontAlgn="base">
              <a:buFont typeface="Arial" panose="020B0604020202020204" pitchFamily="34" charset="0"/>
              <a:buChar char="•"/>
            </a:pPr>
            <a:r>
              <a:rPr lang="en-GB" sz="1900">
                <a:solidFill>
                  <a:srgbClr val="000000"/>
                </a:solidFill>
                <a:latin typeface="Times New Roman" panose="02020603050405020304" pitchFamily="18" charset="0"/>
              </a:rPr>
              <a:t>Discussion of how understanding the specific context of EAP in a city enables the planning of levers and solutions going forwards  </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69</a:t>
            </a:fld>
            <a:endParaRPr lang="en-GB"/>
          </a:p>
        </p:txBody>
      </p:sp>
    </p:spTree>
    <p:extLst>
      <p:ext uri="{BB962C8B-B14F-4D97-AF65-F5344CB8AC3E}">
        <p14:creationId xmlns:p14="http://schemas.microsoft.com/office/powerpoint/2010/main" val="2175184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highlight>
                  <a:srgbClr val="FFFF00"/>
                </a:highlight>
              </a:rPr>
              <a:t>Graphic of barrier types and definitions of each (from previous report)</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72</a:t>
            </a:fld>
            <a:endParaRPr lang="en-GB"/>
          </a:p>
        </p:txBody>
      </p:sp>
    </p:spTree>
    <p:extLst>
      <p:ext uri="{BB962C8B-B14F-4D97-AF65-F5344CB8AC3E}">
        <p14:creationId xmlns:p14="http://schemas.microsoft.com/office/powerpoint/2010/main" val="2804535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Laurie – types of barriers in political economy</a:t>
            </a:r>
          </a:p>
          <a:p>
            <a:pPr defTabSz="990478">
              <a:defRPr/>
            </a:pPr>
            <a:r>
              <a:rPr lang="en-GB"/>
              <a:t>similar exercise to lived experience</a:t>
            </a:r>
          </a:p>
          <a:p>
            <a:pPr defTabSz="990478">
              <a:defRPr/>
            </a:pPr>
            <a:r>
              <a:rPr lang="en-GB"/>
              <a:t>Clear barriers, gate keeper barriers, narrative barriers (culture and community)</a:t>
            </a:r>
          </a:p>
          <a:p>
            <a:pPr defTabSz="990478">
              <a:defRPr/>
            </a:pPr>
            <a:r>
              <a:rPr lang="en-GB"/>
              <a:t>Develop categories and framings within the categories</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73</a:t>
            </a:fld>
            <a:endParaRPr lang="en-GB"/>
          </a:p>
        </p:txBody>
      </p:sp>
    </p:spTree>
    <p:extLst>
      <p:ext uri="{BB962C8B-B14F-4D97-AF65-F5344CB8AC3E}">
        <p14:creationId xmlns:p14="http://schemas.microsoft.com/office/powerpoint/2010/main" val="41953701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54F53-C9C7-422E-41A0-6989C7232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3D988-976A-9169-A4C9-C66C6B7B6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539C8-B226-B64A-16F3-BE4E904F04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1F5CCA-AA6B-53EA-2168-0AAE042ADCE3}"/>
              </a:ext>
            </a:extLst>
          </p:cNvPr>
          <p:cNvSpPr>
            <a:spLocks noGrp="1"/>
          </p:cNvSpPr>
          <p:nvPr>
            <p:ph type="sldNum" sz="quarter" idx="5"/>
          </p:nvPr>
        </p:nvSpPr>
        <p:spPr/>
        <p:txBody>
          <a:bodyPr/>
          <a:lstStyle/>
          <a:p>
            <a:fld id="{B5447E9D-4E63-47DB-936C-DD132FDFB5AB}" type="slidenum">
              <a:rPr lang="en-GB" smtClean="0"/>
              <a:t>74</a:t>
            </a:fld>
            <a:endParaRPr lang="en-GB"/>
          </a:p>
        </p:txBody>
      </p:sp>
    </p:spTree>
    <p:extLst>
      <p:ext uri="{BB962C8B-B14F-4D97-AF65-F5344CB8AC3E}">
        <p14:creationId xmlns:p14="http://schemas.microsoft.com/office/powerpoint/2010/main" val="146973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75</a:t>
            </a:fld>
            <a:endParaRPr lang="en-GB"/>
          </a:p>
        </p:txBody>
      </p:sp>
    </p:spTree>
    <p:extLst>
      <p:ext uri="{BB962C8B-B14F-4D97-AF65-F5344CB8AC3E}">
        <p14:creationId xmlns:p14="http://schemas.microsoft.com/office/powerpoint/2010/main" val="28151314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9524" indent="-309524">
              <a:buFont typeface="Arial" panose="020B0604020202020204" pitchFamily="34" charset="0"/>
              <a:buChar char="•"/>
            </a:pPr>
            <a:r>
              <a:rPr lang="en-GB" b="0"/>
              <a:t>Self-identify what are the key barriers they experience as city staff in addressing energy poverty or improving energy access</a:t>
            </a:r>
          </a:p>
          <a:p>
            <a:pPr marL="309524" indent="-309524">
              <a:buFont typeface="Arial" panose="020B0604020202020204" pitchFamily="34" charset="0"/>
              <a:buChar char="•"/>
            </a:pPr>
            <a:r>
              <a:rPr lang="en-GB" b="0"/>
              <a:t>Discuss which of these barriers are obvious/tangible, due to gatekeeping by other actors, and/or narrative blocks around what is possible/impossible for them/communities</a:t>
            </a:r>
          </a:p>
          <a:p>
            <a:pPr marL="309524" indent="-309524">
              <a:buFont typeface="Arial" panose="020B0604020202020204" pitchFamily="34" charset="0"/>
              <a:buChar char="•"/>
            </a:pPr>
            <a:r>
              <a:rPr lang="en-GB" b="0"/>
              <a:t>Discuss which barriers are interrelated within EAP or other issues (or forms of deprivation) in their city</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76</a:t>
            </a:fld>
            <a:endParaRPr lang="en-GB"/>
          </a:p>
        </p:txBody>
      </p:sp>
    </p:spTree>
    <p:extLst>
      <p:ext uri="{BB962C8B-B14F-4D97-AF65-F5344CB8AC3E}">
        <p14:creationId xmlns:p14="http://schemas.microsoft.com/office/powerpoint/2010/main" val="33039421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77</a:t>
            </a:fld>
            <a:endParaRPr lang="en-GB">
              <a:solidFill>
                <a:prstClr val="black"/>
              </a:solidFill>
              <a:latin typeface="Calibri" panose="020F0502020204030204"/>
            </a:endParaRPr>
          </a:p>
        </p:txBody>
      </p:sp>
    </p:spTree>
    <p:extLst>
      <p:ext uri="{BB962C8B-B14F-4D97-AF65-F5344CB8AC3E}">
        <p14:creationId xmlns:p14="http://schemas.microsoft.com/office/powerpoint/2010/main" val="148563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78</a:t>
            </a:fld>
            <a:endParaRPr lang="en-GB">
              <a:solidFill>
                <a:prstClr val="black"/>
              </a:solidFill>
              <a:latin typeface="Calibri" panose="020F0502020204030204"/>
            </a:endParaRPr>
          </a:p>
        </p:txBody>
      </p:sp>
    </p:spTree>
    <p:extLst>
      <p:ext uri="{BB962C8B-B14F-4D97-AF65-F5344CB8AC3E}">
        <p14:creationId xmlns:p14="http://schemas.microsoft.com/office/powerpoint/2010/main" val="167371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79</a:t>
            </a:fld>
            <a:endParaRPr lang="en-GB"/>
          </a:p>
        </p:txBody>
      </p:sp>
    </p:spTree>
    <p:extLst>
      <p:ext uri="{BB962C8B-B14F-4D97-AF65-F5344CB8AC3E}">
        <p14:creationId xmlns:p14="http://schemas.microsoft.com/office/powerpoint/2010/main" val="25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458708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80</a:t>
            </a:fld>
            <a:endParaRPr lang="en-GB">
              <a:solidFill>
                <a:prstClr val="black"/>
              </a:solidFill>
              <a:latin typeface="Calibri" panose="020F0502020204030204"/>
            </a:endParaRPr>
          </a:p>
        </p:txBody>
      </p:sp>
    </p:spTree>
    <p:extLst>
      <p:ext uri="{BB962C8B-B14F-4D97-AF65-F5344CB8AC3E}">
        <p14:creationId xmlns:p14="http://schemas.microsoft.com/office/powerpoint/2010/main" val="41541783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82E-D89D-35B8-F4DC-07E91BD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A1A5A-71F1-45BC-6844-D019AA35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E8D3-02FA-16CA-9F7F-20D688E2E0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7B6808-6F66-8286-13BA-8717F310B10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6618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DDAE4-AA4F-C665-D411-4D1FA95BF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84013-07EB-9B4F-4348-61F7C62F5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C7C56-570A-BB49-5BE3-0DCDB8EDB3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942F85-B74D-67DD-1FDE-A94B7EE6F9A1}"/>
              </a:ext>
            </a:extLst>
          </p:cNvPr>
          <p:cNvSpPr>
            <a:spLocks noGrp="1"/>
          </p:cNvSpPr>
          <p:nvPr>
            <p:ph type="sldNum" sz="quarter" idx="5"/>
          </p:nvPr>
        </p:nvSpPr>
        <p:spPr/>
        <p:txBody>
          <a:bodyPr/>
          <a:lstStyle/>
          <a:p>
            <a:fld id="{B5447E9D-4E63-47DB-936C-DD132FDFB5AB}" type="slidenum">
              <a:rPr lang="en-GB" smtClean="0"/>
              <a:t>82</a:t>
            </a:fld>
            <a:endParaRPr lang="en-GB"/>
          </a:p>
        </p:txBody>
      </p:sp>
    </p:spTree>
    <p:extLst>
      <p:ext uri="{BB962C8B-B14F-4D97-AF65-F5344CB8AC3E}">
        <p14:creationId xmlns:p14="http://schemas.microsoft.com/office/powerpoint/2010/main" val="512211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447E9D-4E63-47DB-936C-DD132FDFB5AB}" type="slidenum">
              <a:rPr lang="en-GB" smtClean="0"/>
              <a:t>83</a:t>
            </a:fld>
            <a:endParaRPr lang="en-GB"/>
          </a:p>
        </p:txBody>
      </p:sp>
    </p:spTree>
    <p:extLst>
      <p:ext uri="{BB962C8B-B14F-4D97-AF65-F5344CB8AC3E}">
        <p14:creationId xmlns:p14="http://schemas.microsoft.com/office/powerpoint/2010/main" val="3655613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87</a:t>
            </a:fld>
            <a:endParaRPr lang="en-GB">
              <a:solidFill>
                <a:prstClr val="black"/>
              </a:solidFill>
              <a:latin typeface="Calibri" panose="020F0502020204030204"/>
            </a:endParaRPr>
          </a:p>
        </p:txBody>
      </p:sp>
    </p:spTree>
    <p:extLst>
      <p:ext uri="{BB962C8B-B14F-4D97-AF65-F5344CB8AC3E}">
        <p14:creationId xmlns:p14="http://schemas.microsoft.com/office/powerpoint/2010/main" val="11487078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Identify a range of levers</a:t>
            </a:r>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88</a:t>
            </a:fld>
            <a:endParaRPr lang="en-GB">
              <a:solidFill>
                <a:prstClr val="black"/>
              </a:solidFill>
              <a:latin typeface="Calibri" panose="020F0502020204030204"/>
            </a:endParaRPr>
          </a:p>
        </p:txBody>
      </p:sp>
    </p:spTree>
    <p:extLst>
      <p:ext uri="{BB962C8B-B14F-4D97-AF65-F5344CB8AC3E}">
        <p14:creationId xmlns:p14="http://schemas.microsoft.com/office/powerpoint/2010/main" val="9831921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89</a:t>
            </a:fld>
            <a:endParaRPr lang="en-GB"/>
          </a:p>
        </p:txBody>
      </p:sp>
    </p:spTree>
    <p:extLst>
      <p:ext uri="{BB962C8B-B14F-4D97-AF65-F5344CB8AC3E}">
        <p14:creationId xmlns:p14="http://schemas.microsoft.com/office/powerpoint/2010/main" val="41896111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Laurie</a:t>
            </a:r>
          </a:p>
          <a:p>
            <a:r>
              <a:rPr lang="en-GB"/>
              <a:t>Unpack the position of the cities, connection to residents and their stories</a:t>
            </a:r>
          </a:p>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90</a:t>
            </a:fld>
            <a:endParaRPr lang="en-GB">
              <a:solidFill>
                <a:prstClr val="black"/>
              </a:solidFill>
              <a:latin typeface="Calibri" panose="020F0502020204030204"/>
            </a:endParaRPr>
          </a:p>
        </p:txBody>
      </p:sp>
    </p:spTree>
    <p:extLst>
      <p:ext uri="{BB962C8B-B14F-4D97-AF65-F5344CB8AC3E}">
        <p14:creationId xmlns:p14="http://schemas.microsoft.com/office/powerpoint/2010/main" val="14011877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Laurie</a:t>
            </a:r>
          </a:p>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91</a:t>
            </a:fld>
            <a:endParaRPr lang="en-GB">
              <a:solidFill>
                <a:prstClr val="black"/>
              </a:solidFill>
              <a:latin typeface="Calibri" panose="020F0502020204030204"/>
            </a:endParaRPr>
          </a:p>
        </p:txBody>
      </p:sp>
    </p:spTree>
    <p:extLst>
      <p:ext uri="{BB962C8B-B14F-4D97-AF65-F5344CB8AC3E}">
        <p14:creationId xmlns:p14="http://schemas.microsoft.com/office/powerpoint/2010/main" val="1705690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92</a:t>
            </a:fld>
            <a:endParaRPr lang="en-GB"/>
          </a:p>
        </p:txBody>
      </p:sp>
    </p:spTree>
    <p:extLst>
      <p:ext uri="{BB962C8B-B14F-4D97-AF65-F5344CB8AC3E}">
        <p14:creationId xmlns:p14="http://schemas.microsoft.com/office/powerpoint/2010/main" val="30895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679647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CB1C-5FF3-54EE-B3C4-E83387CBB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E7282-40D7-CE2D-2317-A9B1BEBC2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1E78F-3B14-6E27-536B-20A7959CE6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401DD5-DD3F-1A7A-2565-3BEDDB76D822}"/>
              </a:ext>
            </a:extLst>
          </p:cNvPr>
          <p:cNvSpPr>
            <a:spLocks noGrp="1"/>
          </p:cNvSpPr>
          <p:nvPr>
            <p:ph type="sldNum" sz="quarter" idx="5"/>
          </p:nvPr>
        </p:nvSpPr>
        <p:spPr/>
        <p:txBody>
          <a:bodyPr/>
          <a:lstStyle/>
          <a:p>
            <a:fld id="{B5447E9D-4E63-47DB-936C-DD132FDFB5AB}" type="slidenum">
              <a:rPr lang="en-GB" smtClean="0"/>
              <a:t>93</a:t>
            </a:fld>
            <a:endParaRPr lang="en-GB"/>
          </a:p>
        </p:txBody>
      </p:sp>
    </p:spTree>
    <p:extLst>
      <p:ext uri="{BB962C8B-B14F-4D97-AF65-F5344CB8AC3E}">
        <p14:creationId xmlns:p14="http://schemas.microsoft.com/office/powerpoint/2010/main" val="14921517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94</a:t>
            </a:fld>
            <a:endParaRPr lang="en-GB"/>
          </a:p>
        </p:txBody>
      </p:sp>
    </p:spTree>
    <p:extLst>
      <p:ext uri="{BB962C8B-B14F-4D97-AF65-F5344CB8AC3E}">
        <p14:creationId xmlns:p14="http://schemas.microsoft.com/office/powerpoint/2010/main" val="30798642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95</a:t>
            </a:fld>
            <a:endParaRPr lang="en-GB"/>
          </a:p>
        </p:txBody>
      </p:sp>
    </p:spTree>
    <p:extLst>
      <p:ext uri="{BB962C8B-B14F-4D97-AF65-F5344CB8AC3E}">
        <p14:creationId xmlns:p14="http://schemas.microsoft.com/office/powerpoint/2010/main" val="30486541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96</a:t>
            </a:fld>
            <a:endParaRPr lang="en-GB"/>
          </a:p>
        </p:txBody>
      </p:sp>
    </p:spTree>
    <p:extLst>
      <p:ext uri="{BB962C8B-B14F-4D97-AF65-F5344CB8AC3E}">
        <p14:creationId xmlns:p14="http://schemas.microsoft.com/office/powerpoint/2010/main" val="41204947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97</a:t>
            </a:fld>
            <a:endParaRPr lang="en-GB"/>
          </a:p>
        </p:txBody>
      </p:sp>
    </p:spTree>
    <p:extLst>
      <p:ext uri="{BB962C8B-B14F-4D97-AF65-F5344CB8AC3E}">
        <p14:creationId xmlns:p14="http://schemas.microsoft.com/office/powerpoint/2010/main" val="7896439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98</a:t>
            </a:fld>
            <a:endParaRPr lang="en-GB"/>
          </a:p>
        </p:txBody>
      </p:sp>
    </p:spTree>
    <p:extLst>
      <p:ext uri="{BB962C8B-B14F-4D97-AF65-F5344CB8AC3E}">
        <p14:creationId xmlns:p14="http://schemas.microsoft.com/office/powerpoint/2010/main" val="20912484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900">
                <a:solidFill>
                  <a:srgbClr val="000000"/>
                </a:solidFill>
                <a:latin typeface="Times New Roman" panose="02020603050405020304" pitchFamily="18" charset="0"/>
              </a:rPr>
              <a:t>Support for effective and efficient advocacy, planning and funding applications, by a template to consolidate available information and recommended synergies with other climate actions and co-benefits </a:t>
            </a:r>
          </a:p>
          <a:p>
            <a:pPr algn="l" rtl="0" fontAlgn="base">
              <a:buFont typeface="Arial" panose="020B0604020202020204" pitchFamily="34" charset="0"/>
              <a:buChar char="•"/>
            </a:pPr>
            <a:endParaRPr lang="en-GB" sz="1900">
              <a:solidFill>
                <a:srgbClr val="000000"/>
              </a:solidFill>
              <a:latin typeface="Times New Roman" panose="02020603050405020304" pitchFamily="18" charset="0"/>
            </a:endParaRPr>
          </a:p>
          <a:p>
            <a:pPr algn="l" rtl="0" fontAlgn="base">
              <a:buFont typeface="Arial" panose="020B0604020202020204" pitchFamily="34" charset="0"/>
              <a:buChar char="•"/>
            </a:pPr>
            <a:r>
              <a:rPr lang="en-GB" sz="1900">
                <a:solidFill>
                  <a:srgbClr val="000000"/>
                </a:solidFill>
                <a:latin typeface="Times New Roman" panose="02020603050405020304" pitchFamily="18" charset="0"/>
              </a:rPr>
              <a:t>Co benefits to make the case </a:t>
            </a:r>
          </a:p>
          <a:p>
            <a:pPr algn="l" rtl="0" fontAlgn="base">
              <a:buFont typeface="Arial" panose="020B0604020202020204" pitchFamily="34" charset="0"/>
              <a:buChar char="•"/>
            </a:pPr>
            <a:endParaRPr lang="en-GB" sz="1900">
              <a:solidFill>
                <a:srgbClr val="000000"/>
              </a:solidFill>
              <a:latin typeface="Times New Roman" panose="02020603050405020304" pitchFamily="18" charset="0"/>
            </a:endParaRPr>
          </a:p>
          <a:p>
            <a:pPr algn="l" rtl="0" fontAlgn="base">
              <a:buFont typeface="Arial" panose="020B0604020202020204" pitchFamily="34" charset="0"/>
              <a:buChar char="•"/>
            </a:pPr>
            <a:r>
              <a:rPr lang="en-GB" sz="1900">
                <a:solidFill>
                  <a:srgbClr val="000000"/>
                </a:solidFill>
                <a:latin typeface="Times New Roman" panose="02020603050405020304" pitchFamily="18" charset="0"/>
              </a:rPr>
              <a:t>Assess co-benefits of the action </a:t>
            </a:r>
          </a:p>
          <a:p>
            <a:pPr algn="l" rtl="0" fontAlgn="base">
              <a:buFont typeface="Arial" panose="020B0604020202020204" pitchFamily="34" charset="0"/>
              <a:buChar char="•"/>
            </a:pPr>
            <a:endParaRPr lang="en-GB" sz="1900">
              <a:solidFill>
                <a:srgbClr val="000000"/>
              </a:solidFill>
              <a:latin typeface="Times New Roman" panose="02020603050405020304" pitchFamily="18" charset="0"/>
            </a:endParaRPr>
          </a:p>
          <a:p>
            <a:pPr algn="l" rtl="0" fontAlgn="base">
              <a:buFont typeface="Arial" panose="020B0604020202020204" pitchFamily="34" charset="0"/>
              <a:buChar char="•"/>
            </a:pPr>
            <a:r>
              <a:rPr lang="en-GB" sz="1900">
                <a:solidFill>
                  <a:srgbClr val="000000"/>
                </a:solidFill>
                <a:latin typeface="Times New Roman" panose="02020603050405020304" pitchFamily="18" charset="0"/>
              </a:rPr>
              <a:t>Focused at the action level </a:t>
            </a:r>
          </a:p>
          <a:p>
            <a:pPr algn="l" rtl="0" fontAlgn="base">
              <a:buFont typeface="Arial" panose="020B0604020202020204" pitchFamily="34" charset="0"/>
              <a:buChar char="•"/>
            </a:pPr>
            <a:endParaRPr lang="en-GB" sz="1900">
              <a:solidFill>
                <a:srgbClr val="000000"/>
              </a:solidFill>
              <a:latin typeface="Times New Roman" panose="02020603050405020304" pitchFamily="18" charset="0"/>
            </a:endParaRPr>
          </a:p>
          <a:p>
            <a:pPr algn="l" rtl="0" fontAlgn="base">
              <a:buFont typeface="Arial" panose="020B0604020202020204" pitchFamily="34" charset="0"/>
              <a:buChar char="•"/>
            </a:pPr>
            <a:r>
              <a:rPr lang="en-GB" sz="1900">
                <a:solidFill>
                  <a:srgbClr val="000000"/>
                </a:solidFill>
                <a:latin typeface="Times New Roman" panose="02020603050405020304" pitchFamily="18" charset="0"/>
              </a:rPr>
              <a:t>Modules 6, 7 and 8 can build on </a:t>
            </a:r>
            <a:r>
              <a:rPr lang="en-GB" sz="1900" err="1">
                <a:solidFill>
                  <a:srgbClr val="000000"/>
                </a:solidFill>
                <a:latin typeface="Times New Roman" panose="02020603050405020304" pitchFamily="18" charset="0"/>
              </a:rPr>
              <a:t>eachother</a:t>
            </a:r>
            <a:r>
              <a:rPr lang="en-GB" sz="1900">
                <a:solidFill>
                  <a:srgbClr val="000000"/>
                </a:solidFill>
                <a:latin typeface="Times New Roman" panose="02020603050405020304" pitchFamily="18" charset="0"/>
              </a:rPr>
              <a:t> </a:t>
            </a:r>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101</a:t>
            </a:fld>
            <a:endParaRPr lang="en-GB">
              <a:solidFill>
                <a:prstClr val="black"/>
              </a:solidFill>
              <a:latin typeface="Calibri" panose="020F0502020204030204"/>
            </a:endParaRPr>
          </a:p>
        </p:txBody>
      </p:sp>
    </p:spTree>
    <p:extLst>
      <p:ext uri="{BB962C8B-B14F-4D97-AF65-F5344CB8AC3E}">
        <p14:creationId xmlns:p14="http://schemas.microsoft.com/office/powerpoint/2010/main" val="22158693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t>Laurie</a:t>
            </a:r>
          </a:p>
          <a:p>
            <a:pPr defTabSz="990478">
              <a:defRPr/>
            </a:pPr>
            <a:r>
              <a:rPr lang="en-GB"/>
              <a:t>Bring together the previous modules</a:t>
            </a:r>
          </a:p>
          <a:p>
            <a:pPr defTabSz="990478">
              <a:defRPr/>
            </a:pPr>
            <a:r>
              <a:rPr lang="en-GB"/>
              <a:t>Have a database of benefits that relate to EAP levers – identify the different </a:t>
            </a:r>
            <a:r>
              <a:rPr lang="en-GB" err="1"/>
              <a:t>cobenefits</a:t>
            </a:r>
            <a:r>
              <a:rPr lang="en-GB"/>
              <a:t> of different actions</a:t>
            </a:r>
          </a:p>
          <a:p>
            <a:pPr defTabSz="990478">
              <a:defRPr/>
            </a:pPr>
            <a:r>
              <a:rPr lang="en-GB"/>
              <a:t>The tool can help reduce the level of effort by bringing all the information into one place</a:t>
            </a:r>
          </a:p>
          <a:p>
            <a:pPr defTabSz="990478">
              <a:defRPr/>
            </a:pPr>
            <a:endParaRPr lang="en-GB"/>
          </a:p>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103</a:t>
            </a:fld>
            <a:endParaRPr lang="en-GB">
              <a:solidFill>
                <a:prstClr val="black"/>
              </a:solidFill>
              <a:latin typeface="Calibri" panose="020F0502020204030204"/>
            </a:endParaRPr>
          </a:p>
        </p:txBody>
      </p:sp>
    </p:spTree>
    <p:extLst>
      <p:ext uri="{BB962C8B-B14F-4D97-AF65-F5344CB8AC3E}">
        <p14:creationId xmlns:p14="http://schemas.microsoft.com/office/powerpoint/2010/main" val="9835214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0AD-A8CB-0545-11A0-159F8E04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0183-49A3-A36A-5FA6-CE925D1C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539-4747-D75B-85E5-F8553F236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206CE6-5991-E129-6A1D-3AA3CF677ED8}"/>
              </a:ext>
            </a:extLst>
          </p:cNvPr>
          <p:cNvSpPr>
            <a:spLocks noGrp="1"/>
          </p:cNvSpPr>
          <p:nvPr>
            <p:ph type="sldNum" sz="quarter" idx="5"/>
          </p:nvPr>
        </p:nvSpPr>
        <p:spPr/>
        <p:txBody>
          <a:bodyPr/>
          <a:lstStyle/>
          <a:p>
            <a:fld id="{B5447E9D-4E63-47DB-936C-DD132FDFB5AB}" type="slidenum">
              <a:rPr lang="en-GB" smtClean="0"/>
              <a:t>104</a:t>
            </a:fld>
            <a:endParaRPr lang="en-GB"/>
          </a:p>
        </p:txBody>
      </p:sp>
    </p:spTree>
    <p:extLst>
      <p:ext uri="{BB962C8B-B14F-4D97-AF65-F5344CB8AC3E}">
        <p14:creationId xmlns:p14="http://schemas.microsoft.com/office/powerpoint/2010/main" val="38115940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0AD-A8CB-0545-11A0-159F8E04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0183-49A3-A36A-5FA6-CE925D1C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539-4747-D75B-85E5-F8553F236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206CE6-5991-E129-6A1D-3AA3CF677ED8}"/>
              </a:ext>
            </a:extLst>
          </p:cNvPr>
          <p:cNvSpPr>
            <a:spLocks noGrp="1"/>
          </p:cNvSpPr>
          <p:nvPr>
            <p:ph type="sldNum" sz="quarter" idx="5"/>
          </p:nvPr>
        </p:nvSpPr>
        <p:spPr/>
        <p:txBody>
          <a:bodyPr/>
          <a:lstStyle/>
          <a:p>
            <a:fld id="{B5447E9D-4E63-47DB-936C-DD132FDFB5AB}" type="slidenum">
              <a:rPr lang="en-GB" smtClean="0"/>
              <a:t>105</a:t>
            </a:fld>
            <a:endParaRPr lang="en-GB"/>
          </a:p>
        </p:txBody>
      </p:sp>
    </p:spTree>
    <p:extLst>
      <p:ext uri="{BB962C8B-B14F-4D97-AF65-F5344CB8AC3E}">
        <p14:creationId xmlns:p14="http://schemas.microsoft.com/office/powerpoint/2010/main" val="193484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522918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9524" indent="-309524">
              <a:buFont typeface="Arial" panose="020B0604020202020204" pitchFamily="34" charset="0"/>
              <a:buChar char="•"/>
            </a:pPr>
            <a:r>
              <a:rPr lang="en-GB" b="0"/>
              <a:t>Identify which national, regional, municipal and community partners are relevant</a:t>
            </a:r>
          </a:p>
          <a:p>
            <a:pPr marL="309524" indent="-309524">
              <a:buFont typeface="Arial" panose="020B0604020202020204" pitchFamily="34" charset="0"/>
              <a:buChar char="•"/>
            </a:pPr>
            <a:r>
              <a:rPr lang="en-GB" b="0"/>
              <a:t>Compare groups that are most involved against groups that should be given space to participate and lead levers/solutions</a:t>
            </a:r>
          </a:p>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106</a:t>
            </a:fld>
            <a:endParaRPr lang="en-GB"/>
          </a:p>
        </p:txBody>
      </p:sp>
    </p:spTree>
    <p:extLst>
      <p:ext uri="{BB962C8B-B14F-4D97-AF65-F5344CB8AC3E}">
        <p14:creationId xmlns:p14="http://schemas.microsoft.com/office/powerpoint/2010/main" val="19798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95239">
              <a:defRPr/>
            </a:pPr>
            <a:fld id="{B5447E9D-4E63-47DB-936C-DD132FDFB5AB}" type="slidenum">
              <a:rPr lang="en-GB">
                <a:solidFill>
                  <a:prstClr val="black"/>
                </a:solidFill>
                <a:latin typeface="Calibri" panose="020F0502020204030204"/>
              </a:rPr>
              <a:pPr defTabSz="495239">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982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5472EDB5-6219-CC35-6692-970F1BE58FBF}"/>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DD96CF9E-6130-5294-102C-B07A0BAECA15}"/>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FF6E742E-DB59-FF03-850B-49E47614EFF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BF9ABA41-0E5F-ADF8-63B8-5C765D477F19}"/>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AEAD2FB8-570A-8281-A850-4AC11B6FFA9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C061BC7C-E440-32A2-9C31-C184EFB226E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9709631F-217C-3657-7B1D-C6CF860719F3}"/>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0AF7CA88-B589-580E-0535-9B4ED83BD28F}"/>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A8E55B81-05E0-4AF3-6652-1B11881A97A5}"/>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238E96BA-3B90-A315-3C76-AD5D3C75F8AA}"/>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0C0C5E42-D934-E440-A2CC-DB7A87CFAFBA}"/>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0CFD86A2-CA17-B882-8279-A0CD1D96F046}"/>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036D504A-636F-DFF3-AF5E-B43C3BDE6ED1}"/>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99A17C35-F508-A048-B710-4B8490D61C06}"/>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F9691BED-7569-0234-B3CF-A4684DDF0142}"/>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E20A37BA-AEF9-F4CA-1399-574E26E302BD}"/>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ECB16E04-76BC-EB77-4CE4-3AAB16271AAC}"/>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01775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70733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3">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6F49763B-F42F-7AFB-0585-EB10467E1091}"/>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3"/>
                </a:solidFill>
              </a:defRPr>
            </a:lvl1pPr>
            <a:lvl2pPr marL="171450" indent="-171450">
              <a:buFont typeface="Arial" panose="020B0604020202020204" pitchFamily="34" charset="0"/>
              <a:buChar char="•"/>
              <a:defRPr>
                <a:solidFill>
                  <a:schemeClr val="accent3"/>
                </a:solidFill>
              </a:defRPr>
            </a:lvl2pPr>
            <a:lvl3pPr marL="171450" indent="-171450">
              <a:buFont typeface="Arial" panose="020B0604020202020204" pitchFamily="34" charset="0"/>
              <a:buChar char="•"/>
              <a:defRPr>
                <a:solidFill>
                  <a:schemeClr val="accent3"/>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7477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F85183B5-2769-383D-5DED-26A5F9198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60164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653901DC-DE4F-C711-7190-1BBEFBDAB27F}"/>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57741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EFFE1BDD-FE5B-C9BF-F6A7-0A656D4AA5F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2863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ABDFCFBB-95F2-DC63-C59C-02193C5D79D7}"/>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47773D10-790C-0571-9175-26516B79711D}"/>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4E49E79E-129A-3B2A-D8A5-A8C34CA7AAB7}"/>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38C99E18-D1B5-F99C-1E00-FF280289B957}"/>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D496B516-54BE-5B30-14D0-BF3670B79E2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BEF5C124-E6CD-FC28-28ED-A5B08C387A1D}"/>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B904B7B5-B319-5FCF-5282-34118453284D}"/>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A7D10D52-9CF3-54DE-E136-987C885DD52D}"/>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DFD7D5ED-AB18-F3CA-B54A-2880B848F651}"/>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8BF9BF86-BAA5-FBDD-111A-666E9F59A82C}"/>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6308F7D3-1F9F-45EC-5BDF-F788745E3AB7}"/>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4072B6D7-8FB8-E8C8-2FFD-CDED696C132B}"/>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D2004032-A07D-624D-7483-00FD0577BD13}"/>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FA422738-EFC6-AF90-6984-E200D17B1B4A}"/>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B59BD28B-B25E-1385-1C0B-8E2D39090A6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03603AC7-C7C2-5512-97AE-ABAE6761E91C}"/>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D92E4700-65C4-E026-4619-BDC4EDFE5447}"/>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8410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38A91CB5-ED09-1C7D-E339-E5BD3E7D9382}"/>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59628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BF79BA3A-1FC0-965B-9B68-CEDD8550B9FE}"/>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56460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4">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7" name="Content Placeholder 2">
            <a:extLst>
              <a:ext uri="{FF2B5EF4-FFF2-40B4-BE49-F238E27FC236}">
                <a16:creationId xmlns:a16="http://schemas.microsoft.com/office/drawing/2014/main" id="{9B7D333B-6A19-86A6-1F07-958F06BA2322}"/>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4"/>
                </a:solidFill>
              </a:defRPr>
            </a:lvl1pPr>
            <a:lvl2pPr marL="171450" indent="-171450">
              <a:buFont typeface="Arial" panose="020B0604020202020204" pitchFamily="34" charset="0"/>
              <a:buChar char="•"/>
              <a:defRPr>
                <a:solidFill>
                  <a:schemeClr val="accent4"/>
                </a:solidFill>
              </a:defRPr>
            </a:lvl2pPr>
            <a:lvl3pPr marL="171450" indent="-171450">
              <a:buFont typeface="Arial" panose="020B0604020202020204" pitchFamily="34" charset="0"/>
              <a:buChar char="•"/>
              <a:defRPr>
                <a:solidFill>
                  <a:schemeClr val="accent4"/>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1467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A1FE08EB-8013-47B5-B661-D6A32309EF2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99937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12" name="Content Placeholder 2">
            <a:extLst>
              <a:ext uri="{FF2B5EF4-FFF2-40B4-BE49-F238E27FC236}">
                <a16:creationId xmlns:a16="http://schemas.microsoft.com/office/drawing/2014/main" id="{061AA278-86C6-6116-FFF4-1DD8A711D95D}"/>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69611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51A01B08-16C4-7A02-2D91-F8D397DE2759}"/>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80542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207EB45F-AB8C-DE26-E3AB-7C8D28D09D5E}"/>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20589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F151EC29-9A83-6B03-E709-BBD25D29B2A7}"/>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CC88284B-1F47-593D-74C4-191230A0A5BA}"/>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0AC28417-2BEE-36AE-74B1-FA1E5A4B6595}"/>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65D1E5F3-F2D8-C0B1-77B1-A21ECC4151E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8C583F3D-896F-E161-022F-4633C2B31F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FE04AFB9-83FE-F1A0-A7CD-632A948EBC71}"/>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AECE4A37-06F1-08ED-B832-1CE44C7B3543}"/>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C7032D7D-5642-8A30-D660-2CF3E4D1F35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DCF3C25C-702E-08A3-CF90-2AB85B731617}"/>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A7C523BF-1B6D-8459-037C-FB516EB1FEF1}"/>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95850A88-69E4-1A69-8F2E-AFBD5D2BD3D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9197ECCB-4BC2-841F-3316-90627355D822}"/>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0BCD41DC-412A-6055-859B-DA018D4A0FB7}"/>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A96BA90B-C3F1-0BF6-4244-3DCCF9C3A9B3}"/>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246BE61-8D26-B975-0CC5-B5611DB2924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B7D0B093-341A-9A50-479B-4E20D1BDB3F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359C36CA-53A9-B0BD-6353-92F471B919FA}"/>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034920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E989F806-1F4F-4F22-B6E0-77C30165D3AD}"/>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797914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56CD3FE-7EFE-28B7-FDAE-EC8277401645}"/>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367693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0AC4512-EC0D-EA40-47F3-0ACC0F1320C4}"/>
              </a:ext>
            </a:extLst>
          </p:cNvPr>
          <p:cNvSpPr/>
          <p:nvPr userDrawn="1"/>
        </p:nvSpPr>
        <p:spPr>
          <a:xfrm>
            <a:off x="5273881" y="1833562"/>
            <a:ext cx="3962399" cy="4338638"/>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5">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3BFF939E-324C-C84E-867A-A47C028E80EF}"/>
              </a:ext>
            </a:extLst>
          </p:cNvPr>
          <p:cNvSpPr>
            <a:spLocks noGrp="1"/>
          </p:cNvSpPr>
          <p:nvPr>
            <p:ph idx="13"/>
          </p:nvPr>
        </p:nvSpPr>
        <p:spPr>
          <a:xfrm>
            <a:off x="6095999" y="457200"/>
            <a:ext cx="3124191" cy="218726"/>
          </a:xfrm>
        </p:spPr>
        <p:txBody>
          <a:bodyPr anchor="b">
            <a:normAutofit/>
          </a:bodyPr>
          <a:lstStyle>
            <a:lvl1pPr marL="0" indent="0" algn="r">
              <a:buNone/>
              <a:defRPr sz="800" b="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5D483634-2FDE-FFC1-DD78-42F561FB703B}"/>
              </a:ext>
            </a:extLst>
          </p:cNvPr>
          <p:cNvSpPr>
            <a:spLocks noGrp="1"/>
          </p:cNvSpPr>
          <p:nvPr>
            <p:ph idx="14"/>
          </p:nvPr>
        </p:nvSpPr>
        <p:spPr>
          <a:xfrm>
            <a:off x="5273881" y="1833562"/>
            <a:ext cx="3962399" cy="4348163"/>
          </a:xfrm>
          <a:noFill/>
        </p:spPr>
        <p:txBody>
          <a:bodyPr lIns="180000" tIns="108000" rIns="180000" bIns="108000"/>
          <a:lstStyle>
            <a:lvl1pPr>
              <a:defRPr>
                <a:solidFill>
                  <a:schemeClr val="bg1"/>
                </a:solidFill>
              </a:defRPr>
            </a:lvl1pPr>
            <a:lvl2pPr marL="171450" indent="-171450">
              <a:buFont typeface="Arial" panose="020B0604020202020204" pitchFamily="34" charset="0"/>
              <a:buChar char="•"/>
              <a:defRPr>
                <a:solidFill>
                  <a:schemeClr val="bg1"/>
                </a:solidFill>
              </a:defRPr>
            </a:lvl2pPr>
            <a:lvl3pPr marL="171450" indent="-171450">
              <a:buFont typeface="Arial" panose="020B0604020202020204" pitchFamily="34" charset="0"/>
              <a:buChar cha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574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53083F5-909B-482F-A776-79A2B753B75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965199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97B6694C-648C-D95B-42C4-E714F71CE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986339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4C2E0D11-8D3B-818F-E01E-C79A8D1BEA7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234688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36B303B0-6B76-2A4B-E34B-8ECC68F27952}"/>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70D7DF3C-F340-2C25-A34E-4F23EE37DC88}"/>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DC8091E9-BAAE-49D2-FD1E-8971E96A599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89B73B69-D811-A397-E629-2EAA207E328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11C4F019-93CA-0633-8BA8-FA231D280E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6250E178-5882-E106-72A3-DBCBEF30DF0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77246670-6093-35FD-B241-F58C70E14C2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6D4E9B21-1591-9B3F-A9CC-2B621972B6B1}"/>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22CF41D4-4D4E-063A-BE67-892D6BE4F23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13BC2F39-E0DB-03CA-4EF7-136B932E9B73}"/>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7C29F7A0-4C02-C27C-518E-C6D88255775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FD07EB67-190C-66D5-C892-3EB3C459C231}"/>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FDAC346F-D178-BF67-C424-465A9E721329}"/>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CFB0C318-EF6F-E7E5-0CF5-7F9120A183D2}"/>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3A79981-E45F-A151-940A-53398F35196C}"/>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10A21C30-A652-D4C9-4333-BDEBA5CA656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8D8BE76F-DBF3-1C4C-DC28-C957D9262780}"/>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34639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2043FC68-790C-4060-938B-5813D1AACF66}"/>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4189056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895943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C3EF9662-09E1-CD04-9B5E-AD233CBB6E8D}"/>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124933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C5DE47-CA6D-2BD4-37CD-2B1E7553EDE6}"/>
              </a:ext>
            </a:extLst>
          </p:cNvPr>
          <p:cNvSpPr/>
          <p:nvPr userDrawn="1"/>
        </p:nvSpPr>
        <p:spPr>
          <a:xfrm>
            <a:off x="5257798" y="1828799"/>
            <a:ext cx="3962399" cy="4352925"/>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6">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09C0FD1E-4B1F-D770-C857-DABA4170E0F9}"/>
              </a:ext>
            </a:extLst>
          </p:cNvPr>
          <p:cNvSpPr>
            <a:spLocks noGrp="1"/>
          </p:cNvSpPr>
          <p:nvPr>
            <p:ph idx="15"/>
          </p:nvPr>
        </p:nvSpPr>
        <p:spPr>
          <a:xfrm>
            <a:off x="5257798" y="1828799"/>
            <a:ext cx="3962392" cy="4343401"/>
          </a:xfrm>
        </p:spPr>
        <p:txBody>
          <a:bodyPr lIns="180000" tIns="108000" rIns="180000" bIns="108000"/>
          <a:lstStyle>
            <a:lvl1pPr>
              <a:defRPr>
                <a:solidFill>
                  <a:schemeClr val="tx2"/>
                </a:solidFill>
              </a:defRPr>
            </a:lvl1pPr>
            <a:lvl2pPr marL="171450" indent="-171450">
              <a:buFont typeface="Arial" panose="020B0604020202020204" pitchFamily="34" charset="0"/>
              <a:buChar char="•"/>
              <a:defRPr>
                <a:solidFill>
                  <a:schemeClr val="tx2"/>
                </a:solidFill>
              </a:defRPr>
            </a:lvl2pPr>
            <a:lvl3pPr marL="171450" indent="-171450">
              <a:buFont typeface="Arial" panose="020B0604020202020204" pitchFamily="34" charset="0"/>
              <a:buChar char="•"/>
              <a:defRPr>
                <a:solidFill>
                  <a:schemeClr val="tx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60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2B96BB63-6E54-758B-1CE3-A51D409AF5D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230494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125050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62766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1E3B0466-63C2-5383-9480-6E79C3C7BA5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59362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36B303B0-6B76-2A4B-E34B-8ECC68F27952}"/>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70D7DF3C-F340-2C25-A34E-4F23EE37DC88}"/>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DC8091E9-BAAE-49D2-FD1E-8971E96A599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89B73B69-D811-A397-E629-2EAA207E328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11C4F019-93CA-0633-8BA8-FA231D280E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6250E178-5882-E106-72A3-DBCBEF30DF0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77246670-6093-35FD-B241-F58C70E14C2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6D4E9B21-1591-9B3F-A9CC-2B621972B6B1}"/>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22CF41D4-4D4E-063A-BE67-892D6BE4F23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13BC2F39-E0DB-03CA-4EF7-136B932E9B73}"/>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7C29F7A0-4C02-C27C-518E-C6D88255775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FD07EB67-190C-66D5-C892-3EB3C459C231}"/>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FDAC346F-D178-BF67-C424-465A9E721329}"/>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CFB0C318-EF6F-E7E5-0CF5-7F9120A183D2}"/>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3A79981-E45F-A151-940A-53398F35196C}"/>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10A21C30-A652-D4C9-4333-BDEBA5CA656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8D8BE76F-DBF3-1C4C-DC28-C957D9262780}"/>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862790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908588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C5DE47-CA6D-2BD4-37CD-2B1E7553EDE6}"/>
              </a:ext>
            </a:extLst>
          </p:cNvPr>
          <p:cNvSpPr/>
          <p:nvPr userDrawn="1"/>
        </p:nvSpPr>
        <p:spPr>
          <a:xfrm>
            <a:off x="5257798" y="1828799"/>
            <a:ext cx="3962399" cy="4352925"/>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6">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09C0FD1E-4B1F-D770-C857-DABA4170E0F9}"/>
              </a:ext>
            </a:extLst>
          </p:cNvPr>
          <p:cNvSpPr>
            <a:spLocks noGrp="1"/>
          </p:cNvSpPr>
          <p:nvPr>
            <p:ph idx="15"/>
          </p:nvPr>
        </p:nvSpPr>
        <p:spPr>
          <a:xfrm>
            <a:off x="5257798" y="1828799"/>
            <a:ext cx="3962392" cy="4343401"/>
          </a:xfrm>
        </p:spPr>
        <p:txBody>
          <a:bodyPr lIns="180000" tIns="108000" rIns="180000" bIns="108000"/>
          <a:lstStyle>
            <a:lvl1pPr>
              <a:defRPr>
                <a:solidFill>
                  <a:schemeClr val="tx2"/>
                </a:solidFill>
              </a:defRPr>
            </a:lvl1pPr>
            <a:lvl2pPr marL="171450" indent="-171450">
              <a:buFont typeface="Arial" panose="020B0604020202020204" pitchFamily="34" charset="0"/>
              <a:buChar char="•"/>
              <a:defRPr>
                <a:solidFill>
                  <a:schemeClr val="tx2"/>
                </a:solidFill>
              </a:defRPr>
            </a:lvl2pPr>
            <a:lvl3pPr marL="171450" indent="-171450">
              <a:buFont typeface="Arial" panose="020B0604020202020204" pitchFamily="34" charset="0"/>
              <a:buChar char="•"/>
              <a:defRPr>
                <a:solidFill>
                  <a:schemeClr val="tx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963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9D105-C56E-FADD-8CBA-D5B29FBC8018}"/>
              </a:ext>
            </a:extLst>
          </p:cNvPr>
          <p:cNvSpPr>
            <a:spLocks noGrp="1"/>
          </p:cNvSpPr>
          <p:nvPr>
            <p:ph idx="14"/>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1"/>
                </a:solidFill>
              </a:defRPr>
            </a:lvl1pPr>
            <a:lvl2pPr marL="171450" indent="-171450">
              <a:buFont typeface="Arial" panose="020B0604020202020204" pitchFamily="34" charset="0"/>
              <a:buChar char="•"/>
              <a:defRPr>
                <a:solidFill>
                  <a:schemeClr val="accent1"/>
                </a:solidFill>
              </a:defRPr>
            </a:lvl2pPr>
            <a:lvl3pPr marL="171450" indent="-171450">
              <a:buFont typeface="Arial" panose="020B0604020202020204" pitchFamily="34" charset="0"/>
              <a:buChar char="•"/>
              <a:defRPr>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3" name="Content Placeholder 2"/>
          <p:cNvSpPr>
            <a:spLocks noGrp="1"/>
          </p:cNvSpPr>
          <p:nvPr>
            <p:ph idx="1"/>
          </p:nvPr>
        </p:nvSpPr>
        <p:spPr>
          <a:xfrm>
            <a:off x="685801" y="1824037"/>
            <a:ext cx="3962399" cy="4348163"/>
          </a:xfrm>
        </p:spPr>
        <p:txBody>
          <a:bodyPr/>
          <a:lstStyle>
            <a:lvl1pPr>
              <a:defRPr>
                <a:solidFill>
                  <a:schemeClr val="accent1">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C2023964-C69B-982E-7706-B4573D2C3D3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989855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2B96BB63-6E54-758B-1CE3-A51D409AF5D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762104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38395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937280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1E3B0466-63C2-5383-9480-6E79C3C7BA5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335550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28799"/>
            <a:ext cx="8534390" cy="4348163"/>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a:xfrm>
            <a:off x="681038" y="685800"/>
            <a:ext cx="4576761" cy="990600"/>
          </a:xfrm>
          <a:prstGeom prst="rect">
            <a:avLst/>
          </a:prstGeom>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009452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5" name="Title 9">
            <a:extLst>
              <a:ext uri="{FF2B5EF4-FFF2-40B4-BE49-F238E27FC236}">
                <a16:creationId xmlns:a16="http://schemas.microsoft.com/office/drawing/2014/main" id="{D45389BB-317D-9926-B6CA-34AB3A58D6B2}"/>
              </a:ext>
            </a:extLst>
          </p:cNvPr>
          <p:cNvSpPr>
            <a:spLocks noGrp="1"/>
          </p:cNvSpPr>
          <p:nvPr>
            <p:ph type="title"/>
          </p:nvPr>
        </p:nvSpPr>
        <p:spPr>
          <a:xfrm>
            <a:off x="681038" y="685800"/>
            <a:ext cx="4576761" cy="990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309232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685800"/>
            <a:ext cx="4576761"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0233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63000" y="6186836"/>
            <a:ext cx="473280" cy="365125"/>
          </a:xfrm>
          <a:prstGeom prst="rect">
            <a:avLst/>
          </a:prstGeom>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139890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22" name="Group 21">
            <a:extLst>
              <a:ext uri="{FF2B5EF4-FFF2-40B4-BE49-F238E27FC236}">
                <a16:creationId xmlns:a16="http://schemas.microsoft.com/office/drawing/2014/main" id="{EF1C86D3-2107-82D6-2903-1A5672083EB6}"/>
              </a:ext>
            </a:extLst>
          </p:cNvPr>
          <p:cNvGrpSpPr/>
          <p:nvPr userDrawn="1"/>
        </p:nvGrpSpPr>
        <p:grpSpPr>
          <a:xfrm>
            <a:off x="0" y="3784601"/>
            <a:ext cx="1181443" cy="2373510"/>
            <a:chOff x="2876550" y="1679802"/>
            <a:chExt cx="1765300" cy="3546475"/>
          </a:xfrm>
        </p:grpSpPr>
        <p:sp>
          <p:nvSpPr>
            <p:cNvPr id="23" name="AutoShape 3">
              <a:extLst>
                <a:ext uri="{FF2B5EF4-FFF2-40B4-BE49-F238E27FC236}">
                  <a16:creationId xmlns:a16="http://schemas.microsoft.com/office/drawing/2014/main" id="{A05E9657-1D8A-403B-3DBC-7FCF6A31A247}"/>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5">
              <a:extLst>
                <a:ext uri="{FF2B5EF4-FFF2-40B4-BE49-F238E27FC236}">
                  <a16:creationId xmlns:a16="http://schemas.microsoft.com/office/drawing/2014/main" id="{647E9CF2-4F2E-054C-DE53-5BC940E47F3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6">
              <a:extLst>
                <a:ext uri="{FF2B5EF4-FFF2-40B4-BE49-F238E27FC236}">
                  <a16:creationId xmlns:a16="http://schemas.microsoft.com/office/drawing/2014/main" id="{1EFA77DE-1063-CC3B-7C73-816213603C3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7">
              <a:extLst>
                <a:ext uri="{FF2B5EF4-FFF2-40B4-BE49-F238E27FC236}">
                  <a16:creationId xmlns:a16="http://schemas.microsoft.com/office/drawing/2014/main" id="{40A1E756-ED3A-2117-4965-8F9F3748553D}"/>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8">
              <a:extLst>
                <a:ext uri="{FF2B5EF4-FFF2-40B4-BE49-F238E27FC236}">
                  <a16:creationId xmlns:a16="http://schemas.microsoft.com/office/drawing/2014/main" id="{5BF4EBD7-FCFA-ACDC-83E2-17C2F96C8409}"/>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9">
              <a:extLst>
                <a:ext uri="{FF2B5EF4-FFF2-40B4-BE49-F238E27FC236}">
                  <a16:creationId xmlns:a16="http://schemas.microsoft.com/office/drawing/2014/main" id="{5D293A3B-3EF4-B62D-7481-DE7CE2393FE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10">
              <a:extLst>
                <a:ext uri="{FF2B5EF4-FFF2-40B4-BE49-F238E27FC236}">
                  <a16:creationId xmlns:a16="http://schemas.microsoft.com/office/drawing/2014/main" id="{115E1294-8888-4943-CF49-2F72ADAAB76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11">
              <a:extLst>
                <a:ext uri="{FF2B5EF4-FFF2-40B4-BE49-F238E27FC236}">
                  <a16:creationId xmlns:a16="http://schemas.microsoft.com/office/drawing/2014/main" id="{471F0487-31AD-DB43-4DA1-AF6B6580480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12">
              <a:extLst>
                <a:ext uri="{FF2B5EF4-FFF2-40B4-BE49-F238E27FC236}">
                  <a16:creationId xmlns:a16="http://schemas.microsoft.com/office/drawing/2014/main" id="{08B880FA-2576-E056-5381-326B1902EBA8}"/>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13">
              <a:extLst>
                <a:ext uri="{FF2B5EF4-FFF2-40B4-BE49-F238E27FC236}">
                  <a16:creationId xmlns:a16="http://schemas.microsoft.com/office/drawing/2014/main" id="{B440CE2D-7007-5A33-4C4F-69718C7A2D26}"/>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14">
              <a:extLst>
                <a:ext uri="{FF2B5EF4-FFF2-40B4-BE49-F238E27FC236}">
                  <a16:creationId xmlns:a16="http://schemas.microsoft.com/office/drawing/2014/main" id="{CB633CD1-0D64-A7F7-D8D4-2E8FC7B83D15}"/>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15">
              <a:extLst>
                <a:ext uri="{FF2B5EF4-FFF2-40B4-BE49-F238E27FC236}">
                  <a16:creationId xmlns:a16="http://schemas.microsoft.com/office/drawing/2014/main" id="{CC973D25-AEB3-FEA1-AEB8-6DA476512428}"/>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16">
              <a:extLst>
                <a:ext uri="{FF2B5EF4-FFF2-40B4-BE49-F238E27FC236}">
                  <a16:creationId xmlns:a16="http://schemas.microsoft.com/office/drawing/2014/main" id="{AC09C2B8-2F82-8A23-6859-98798730C7B7}"/>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Freeform 17">
              <a:extLst>
                <a:ext uri="{FF2B5EF4-FFF2-40B4-BE49-F238E27FC236}">
                  <a16:creationId xmlns:a16="http://schemas.microsoft.com/office/drawing/2014/main" id="{901C3A7D-11B5-2344-26BC-FEA7A7B5BDE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Freeform 18">
              <a:extLst>
                <a:ext uri="{FF2B5EF4-FFF2-40B4-BE49-F238E27FC236}">
                  <a16:creationId xmlns:a16="http://schemas.microsoft.com/office/drawing/2014/main" id="{ABD005B2-A77E-A625-33B7-0E5766CCBCD8}"/>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Freeform 19">
              <a:extLst>
                <a:ext uri="{FF2B5EF4-FFF2-40B4-BE49-F238E27FC236}">
                  <a16:creationId xmlns:a16="http://schemas.microsoft.com/office/drawing/2014/main" id="{891A44FD-6ADD-DA0B-0616-BDAD786A545E}"/>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718480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B03000A1-EDD2-6B4C-86D0-031B8FEACC6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78324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7" name="Content Placeholder 2">
            <a:extLst>
              <a:ext uri="{FF2B5EF4-FFF2-40B4-BE49-F238E27FC236}">
                <a16:creationId xmlns:a16="http://schemas.microsoft.com/office/drawing/2014/main" id="{F45EF5B7-F958-85DC-39D1-8621D1241B9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8034963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2461936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3">
                    <a:lumMod val="20000"/>
                    <a:lumOff val="80000"/>
                  </a:schemeClr>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Content Placeholder 2">
            <a:extLst>
              <a:ext uri="{FF2B5EF4-FFF2-40B4-BE49-F238E27FC236}">
                <a16:creationId xmlns:a16="http://schemas.microsoft.com/office/drawing/2014/main" id="{6F49763B-F42F-7AFB-0585-EB10467E1091}"/>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3"/>
                </a:solidFill>
              </a:defRPr>
            </a:lvl1pPr>
            <a:lvl2pPr marL="171450" indent="-171450">
              <a:buFont typeface="Arial" panose="020B0604020202020204" pitchFamily="34" charset="0"/>
              <a:buChar char="•"/>
              <a:defRPr>
                <a:solidFill>
                  <a:schemeClr val="accent3"/>
                </a:solidFill>
              </a:defRPr>
            </a:lvl2pPr>
            <a:lvl3pPr marL="171450" indent="-171450">
              <a:buFont typeface="Arial" panose="020B0604020202020204" pitchFamily="34" charset="0"/>
              <a:buChar char="•"/>
              <a:defRPr>
                <a:solidFill>
                  <a:schemeClr val="accent3"/>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2021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E97AC88-B9C7-4AEF-9990-0777AFA0136D}" type="slidenum">
              <a:rPr lang="en-US" smtClean="0"/>
              <a:t>‹#›</a:t>
            </a:fld>
            <a:endParaRPr lang="en-US"/>
          </a:p>
        </p:txBody>
      </p:sp>
      <p:sp>
        <p:nvSpPr>
          <p:cNvPr id="3" name="Content Placeholder 2">
            <a:extLst>
              <a:ext uri="{FF2B5EF4-FFF2-40B4-BE49-F238E27FC236}">
                <a16:creationId xmlns:a16="http://schemas.microsoft.com/office/drawing/2014/main" id="{F85183B5-2769-383D-5DED-26A5F9198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6" name="Rectangle 5">
            <a:extLst>
              <a:ext uri="{FF2B5EF4-FFF2-40B4-BE49-F238E27FC236}">
                <a16:creationId xmlns:a16="http://schemas.microsoft.com/office/drawing/2014/main" id="{E2ACDCB6-CCBA-F99D-A083-E9D6610119C8}"/>
              </a:ext>
            </a:extLst>
          </p:cNvPr>
          <p:cNvSpPr/>
          <p:nvPr userDrawn="1"/>
        </p:nvSpPr>
        <p:spPr>
          <a:xfrm>
            <a:off x="685800" y="6186836"/>
            <a:ext cx="1525385" cy="488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07763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2" name="Content Placeholder 2">
            <a:extLst>
              <a:ext uri="{FF2B5EF4-FFF2-40B4-BE49-F238E27FC236}">
                <a16:creationId xmlns:a16="http://schemas.microsoft.com/office/drawing/2014/main" id="{653901DC-DE4F-C711-7190-1BBEFBDAB27F}"/>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
        <p:nvSpPr>
          <p:cNvPr id="3" name="Rectangle 2">
            <a:extLst>
              <a:ext uri="{FF2B5EF4-FFF2-40B4-BE49-F238E27FC236}">
                <a16:creationId xmlns:a16="http://schemas.microsoft.com/office/drawing/2014/main" id="{0D8A770A-7A30-5C48-CAC6-46CD6564F03B}"/>
              </a:ext>
            </a:extLst>
          </p:cNvPr>
          <p:cNvSpPr/>
          <p:nvPr userDrawn="1"/>
        </p:nvSpPr>
        <p:spPr>
          <a:xfrm>
            <a:off x="685800" y="6186836"/>
            <a:ext cx="1359131"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142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8" name="Content Placeholder 2">
            <a:extLst>
              <a:ext uri="{FF2B5EF4-FFF2-40B4-BE49-F238E27FC236}">
                <a16:creationId xmlns:a16="http://schemas.microsoft.com/office/drawing/2014/main" id="{EFFE1BDD-FE5B-C9BF-F6A7-0A656D4AA5F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205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97AC88-B9C7-4AEF-9990-0777AFA0136D}" type="slidenum">
              <a:rPr lang="en-US" smtClean="0"/>
              <a:t>‹#›</a:t>
            </a:fld>
            <a:endParaRPr lang="en-US"/>
          </a:p>
        </p:txBody>
      </p:sp>
      <p:sp>
        <p:nvSpPr>
          <p:cNvPr id="6" name="Content Placeholder 2">
            <a:extLst>
              <a:ext uri="{FF2B5EF4-FFF2-40B4-BE49-F238E27FC236}">
                <a16:creationId xmlns:a16="http://schemas.microsoft.com/office/drawing/2014/main" id="{B12217DF-F800-47DB-9C16-D0515B54C172}"/>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5501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E97AC88-B9C7-4AEF-9990-0777AFA0136D}" type="slidenum">
              <a:rPr lang="en-US" smtClean="0"/>
              <a:t>‹#›</a:t>
            </a:fld>
            <a:endParaRPr lang="en-US"/>
          </a:p>
        </p:txBody>
      </p:sp>
      <p:sp>
        <p:nvSpPr>
          <p:cNvPr id="9" name="Content Placeholder 2">
            <a:extLst>
              <a:ext uri="{FF2B5EF4-FFF2-40B4-BE49-F238E27FC236}">
                <a16:creationId xmlns:a16="http://schemas.microsoft.com/office/drawing/2014/main" id="{D7173FC0-FA09-0BE8-E879-64D26ED79DDB}"/>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197240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grpSp>
        <p:nvGrpSpPr>
          <p:cNvPr id="22" name="Group 21">
            <a:extLst>
              <a:ext uri="{FF2B5EF4-FFF2-40B4-BE49-F238E27FC236}">
                <a16:creationId xmlns:a16="http://schemas.microsoft.com/office/drawing/2014/main" id="{EF1C86D3-2107-82D6-2903-1A5672083EB6}"/>
              </a:ext>
            </a:extLst>
          </p:cNvPr>
          <p:cNvGrpSpPr/>
          <p:nvPr userDrawn="1"/>
        </p:nvGrpSpPr>
        <p:grpSpPr>
          <a:xfrm>
            <a:off x="0" y="3784601"/>
            <a:ext cx="1181443" cy="2373510"/>
            <a:chOff x="2876550" y="1679802"/>
            <a:chExt cx="1765300" cy="3546475"/>
          </a:xfrm>
        </p:grpSpPr>
        <p:sp>
          <p:nvSpPr>
            <p:cNvPr id="23" name="AutoShape 3">
              <a:extLst>
                <a:ext uri="{FF2B5EF4-FFF2-40B4-BE49-F238E27FC236}">
                  <a16:creationId xmlns:a16="http://schemas.microsoft.com/office/drawing/2014/main" id="{A05E9657-1D8A-403B-3DBC-7FCF6A31A247}"/>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5">
              <a:extLst>
                <a:ext uri="{FF2B5EF4-FFF2-40B4-BE49-F238E27FC236}">
                  <a16:creationId xmlns:a16="http://schemas.microsoft.com/office/drawing/2014/main" id="{647E9CF2-4F2E-054C-DE53-5BC940E47F3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6">
              <a:extLst>
                <a:ext uri="{FF2B5EF4-FFF2-40B4-BE49-F238E27FC236}">
                  <a16:creationId xmlns:a16="http://schemas.microsoft.com/office/drawing/2014/main" id="{1EFA77DE-1063-CC3B-7C73-816213603C3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7">
              <a:extLst>
                <a:ext uri="{FF2B5EF4-FFF2-40B4-BE49-F238E27FC236}">
                  <a16:creationId xmlns:a16="http://schemas.microsoft.com/office/drawing/2014/main" id="{40A1E756-ED3A-2117-4965-8F9F3748553D}"/>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8">
              <a:extLst>
                <a:ext uri="{FF2B5EF4-FFF2-40B4-BE49-F238E27FC236}">
                  <a16:creationId xmlns:a16="http://schemas.microsoft.com/office/drawing/2014/main" id="{5BF4EBD7-FCFA-ACDC-83E2-17C2F96C8409}"/>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9">
              <a:extLst>
                <a:ext uri="{FF2B5EF4-FFF2-40B4-BE49-F238E27FC236}">
                  <a16:creationId xmlns:a16="http://schemas.microsoft.com/office/drawing/2014/main" id="{5D293A3B-3EF4-B62D-7481-DE7CE2393FE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10">
              <a:extLst>
                <a:ext uri="{FF2B5EF4-FFF2-40B4-BE49-F238E27FC236}">
                  <a16:creationId xmlns:a16="http://schemas.microsoft.com/office/drawing/2014/main" id="{115E1294-8888-4943-CF49-2F72ADAAB76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11">
              <a:extLst>
                <a:ext uri="{FF2B5EF4-FFF2-40B4-BE49-F238E27FC236}">
                  <a16:creationId xmlns:a16="http://schemas.microsoft.com/office/drawing/2014/main" id="{471F0487-31AD-DB43-4DA1-AF6B6580480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12">
              <a:extLst>
                <a:ext uri="{FF2B5EF4-FFF2-40B4-BE49-F238E27FC236}">
                  <a16:creationId xmlns:a16="http://schemas.microsoft.com/office/drawing/2014/main" id="{08B880FA-2576-E056-5381-326B1902EBA8}"/>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13">
              <a:extLst>
                <a:ext uri="{FF2B5EF4-FFF2-40B4-BE49-F238E27FC236}">
                  <a16:creationId xmlns:a16="http://schemas.microsoft.com/office/drawing/2014/main" id="{B440CE2D-7007-5A33-4C4F-69718C7A2D26}"/>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14">
              <a:extLst>
                <a:ext uri="{FF2B5EF4-FFF2-40B4-BE49-F238E27FC236}">
                  <a16:creationId xmlns:a16="http://schemas.microsoft.com/office/drawing/2014/main" id="{CB633CD1-0D64-A7F7-D8D4-2E8FC7B83D15}"/>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15">
              <a:extLst>
                <a:ext uri="{FF2B5EF4-FFF2-40B4-BE49-F238E27FC236}">
                  <a16:creationId xmlns:a16="http://schemas.microsoft.com/office/drawing/2014/main" id="{CC973D25-AEB3-FEA1-AEB8-6DA476512428}"/>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16">
              <a:extLst>
                <a:ext uri="{FF2B5EF4-FFF2-40B4-BE49-F238E27FC236}">
                  <a16:creationId xmlns:a16="http://schemas.microsoft.com/office/drawing/2014/main" id="{AC09C2B8-2F82-8A23-6859-98798730C7B7}"/>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Freeform 17">
              <a:extLst>
                <a:ext uri="{FF2B5EF4-FFF2-40B4-BE49-F238E27FC236}">
                  <a16:creationId xmlns:a16="http://schemas.microsoft.com/office/drawing/2014/main" id="{901C3A7D-11B5-2344-26BC-FEA7A7B5BDE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Freeform 18">
              <a:extLst>
                <a:ext uri="{FF2B5EF4-FFF2-40B4-BE49-F238E27FC236}">
                  <a16:creationId xmlns:a16="http://schemas.microsoft.com/office/drawing/2014/main" id="{ABD005B2-A77E-A625-33B7-0E5766CCBCD8}"/>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Freeform 19">
              <a:extLst>
                <a:ext uri="{FF2B5EF4-FFF2-40B4-BE49-F238E27FC236}">
                  <a16:creationId xmlns:a16="http://schemas.microsoft.com/office/drawing/2014/main" id="{891A44FD-6ADD-DA0B-0616-BDAD786A545E}"/>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96670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B03000A1-EDD2-6B4C-86D0-031B8FEACC6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a:t>Click to edit Master text styles</a:t>
            </a:r>
          </a:p>
        </p:txBody>
      </p:sp>
    </p:spTree>
    <p:extLst>
      <p:ext uri="{BB962C8B-B14F-4D97-AF65-F5344CB8AC3E}">
        <p14:creationId xmlns:p14="http://schemas.microsoft.com/office/powerpoint/2010/main" val="360622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7.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457676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chemeClr val="bg2"/>
                </a:solidFill>
              </a:rPr>
              <a:t>Global Covenant of Mayors</a:t>
            </a:r>
            <a:br>
              <a:rPr lang="en-US" sz="800">
                <a:solidFill>
                  <a:schemeClr val="bg2"/>
                </a:solidFill>
              </a:rPr>
            </a:br>
            <a:r>
              <a:rPr lang="en-US" sz="800">
                <a:solidFill>
                  <a:schemeClr val="bg2"/>
                </a:solidFill>
              </a:rPr>
              <a:t>for Climate &amp; Energy</a:t>
            </a:r>
          </a:p>
        </p:txBody>
      </p:sp>
      <p:grpSp>
        <p:nvGrpSpPr>
          <p:cNvPr id="23" name="Group 22">
            <a:extLst>
              <a:ext uri="{FF2B5EF4-FFF2-40B4-BE49-F238E27FC236}">
                <a16:creationId xmlns:a16="http://schemas.microsoft.com/office/drawing/2014/main" id="{96DB3E9C-D3DD-5298-A6D7-D45A0CD2140F}"/>
              </a:ext>
            </a:extLst>
          </p:cNvPr>
          <p:cNvGrpSpPr/>
          <p:nvPr userDrawn="1"/>
        </p:nvGrpSpPr>
        <p:grpSpPr>
          <a:xfrm>
            <a:off x="9384299" y="-1"/>
            <a:ext cx="128987" cy="5590931"/>
            <a:chOff x="9384299" y="-1"/>
            <a:chExt cx="128987" cy="5590931"/>
          </a:xfrm>
        </p:grpSpPr>
        <p:sp>
          <p:nvSpPr>
            <p:cNvPr id="9" name="Line 254">
              <a:extLst>
                <a:ext uri="{FF2B5EF4-FFF2-40B4-BE49-F238E27FC236}">
                  <a16:creationId xmlns:a16="http://schemas.microsoft.com/office/drawing/2014/main" id="{96165AEE-2596-E05B-6637-364D6D61CFE0}"/>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Oval 443">
              <a:extLst>
                <a:ext uri="{FF2B5EF4-FFF2-40B4-BE49-F238E27FC236}">
                  <a16:creationId xmlns:a16="http://schemas.microsoft.com/office/drawing/2014/main" id="{A5016031-F13C-D4EF-7569-4832E4DE364E}"/>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2" name="Oval 443">
              <a:extLst>
                <a:ext uri="{FF2B5EF4-FFF2-40B4-BE49-F238E27FC236}">
                  <a16:creationId xmlns:a16="http://schemas.microsoft.com/office/drawing/2014/main" id="{451AFE16-C4D0-6B23-001A-F2022BE9DE68}"/>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3" name="Oval 443">
              <a:extLst>
                <a:ext uri="{FF2B5EF4-FFF2-40B4-BE49-F238E27FC236}">
                  <a16:creationId xmlns:a16="http://schemas.microsoft.com/office/drawing/2014/main" id="{E79D70DA-8891-A3FA-9FE7-5DC02CE1F5F0}"/>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4" name="Oval 443">
              <a:extLst>
                <a:ext uri="{FF2B5EF4-FFF2-40B4-BE49-F238E27FC236}">
                  <a16:creationId xmlns:a16="http://schemas.microsoft.com/office/drawing/2014/main" id="{C8A905AD-A103-8C51-506F-E831287AE11B}"/>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5" name="Oval 443">
              <a:extLst>
                <a:ext uri="{FF2B5EF4-FFF2-40B4-BE49-F238E27FC236}">
                  <a16:creationId xmlns:a16="http://schemas.microsoft.com/office/drawing/2014/main" id="{76559C94-8C07-7DAF-9609-6AFC450EA7E7}"/>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6" name="Oval 443">
              <a:extLst>
                <a:ext uri="{FF2B5EF4-FFF2-40B4-BE49-F238E27FC236}">
                  <a16:creationId xmlns:a16="http://schemas.microsoft.com/office/drawing/2014/main" id="{5A12998A-4F08-A989-B067-E8D2D8C0489C}"/>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5" name="Oval 443">
              <a:extLst>
                <a:ext uri="{FF2B5EF4-FFF2-40B4-BE49-F238E27FC236}">
                  <a16:creationId xmlns:a16="http://schemas.microsoft.com/office/drawing/2014/main" id="{24EE7E09-AF7E-39CF-BEE1-6BB06F7CB61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59DAF762-9E24-3CF6-AD37-5D01919165C3}"/>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7A428180-8ED4-FDA5-36DD-7ECFA475FE93}"/>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282541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12" r:id="rId3"/>
    <p:sldLayoutId id="2147483713" r:id="rId4"/>
    <p:sldLayoutId id="2147483696" r:id="rId5"/>
    <p:sldLayoutId id="2147483697" r:id="rId6"/>
    <p:sldLayoutId id="2147483699"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guide id="10" pos="816" userDrawn="1">
          <p15:clr>
            <a:srgbClr val="F26B43"/>
          </p15:clr>
        </p15:guide>
        <p15:guide id="11" pos="5424" userDrawn="1">
          <p15:clr>
            <a:srgbClr val="F26B43"/>
          </p15:clr>
        </p15:guide>
        <p15:guide id="12" orient="horz" pos="1248" userDrawn="1">
          <p15:clr>
            <a:srgbClr val="F26B43"/>
          </p15:clr>
        </p15:guide>
        <p15:guide id="13" orient="horz" pos="3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457676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chemeClr val="bg2"/>
                </a:solidFill>
              </a:rPr>
              <a:t>Global Covenant of Mayors</a:t>
            </a:r>
            <a:br>
              <a:rPr lang="en-US" sz="800">
                <a:solidFill>
                  <a:schemeClr val="bg2"/>
                </a:solidFill>
              </a:rPr>
            </a:br>
            <a:r>
              <a:rPr lang="en-US" sz="800">
                <a:solidFill>
                  <a:schemeClr val="bg2"/>
                </a:solidFill>
              </a:rPr>
              <a:t>for Climate &amp; Energy</a:t>
            </a:r>
          </a:p>
        </p:txBody>
      </p:sp>
      <p:grpSp>
        <p:nvGrpSpPr>
          <p:cNvPr id="4" name="Group 3">
            <a:extLst>
              <a:ext uri="{FF2B5EF4-FFF2-40B4-BE49-F238E27FC236}">
                <a16:creationId xmlns:a16="http://schemas.microsoft.com/office/drawing/2014/main" id="{E4E6AA7F-78EF-9337-0674-3E4D3FC40D6B}"/>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2700447C-7F91-0044-2C84-E0765001BDD7}"/>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65F1673D-C5BD-DF92-6527-8A63239668F3}"/>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E846275A-6EEC-5EC2-BDBB-534AC72712E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6F4A1990-D3AC-2CA1-1723-6E0B67CA9D7B}"/>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B0489A17-4F03-BF55-44A5-CE50EF5AECB9}"/>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8AAE8D54-D024-8BF8-BF99-ED960C002AF5}"/>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17B957D-360A-355E-C556-46AF6E4B48B2}"/>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EBEE1568-7FD1-7782-46DD-265B6474A5D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FE26BDCB-7CC1-3D1C-2C01-E2D6C209898C}"/>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53C62A67-8A26-E807-21C4-CF36C6D3A42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119493501"/>
      </p:ext>
    </p:extLst>
  </p:cSld>
  <p:clrMap bg1="lt1" tx1="dk1" bg2="lt2" tx2="dk2" accent1="accent1" accent2="accent2" accent3="accent3" accent4="accent4" accent5="accent5" accent6="accent6" hlink="hlink" folHlink="folHlink"/>
  <p:sldLayoutIdLst>
    <p:sldLayoutId id="2147483752" r:id="rId1"/>
    <p:sldLayoutId id="2147483716" r:id="rId2"/>
    <p:sldLayoutId id="2147483717" r:id="rId3"/>
    <p:sldLayoutId id="2147483750" r:id="rId4"/>
    <p:sldLayoutId id="2147483720" r:id="rId5"/>
    <p:sldLayoutId id="2147483721" r:id="rId6"/>
    <p:sldLayoutId id="2147483722" r:id="rId7"/>
  </p:sldLayoutIdLst>
  <p:hf hdr="0" ftr="0" dt="0"/>
  <p:txStyles>
    <p:titleStyle>
      <a:lvl1pPr algn="l" defTabSz="914400" rtl="0" eaLnBrk="1" latinLnBrk="0" hangingPunct="1">
        <a:lnSpc>
          <a:spcPct val="90000"/>
        </a:lnSpc>
        <a:spcBef>
          <a:spcPct val="0"/>
        </a:spcBef>
        <a:buNone/>
        <a:defRPr sz="3200" b="1" kern="1200">
          <a:solidFill>
            <a:schemeClr val="accent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457676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chemeClr val="bg2"/>
                </a:solidFill>
              </a:rPr>
              <a:t>Global Covenant of Mayors</a:t>
            </a:r>
            <a:br>
              <a:rPr lang="en-US" sz="800">
                <a:solidFill>
                  <a:schemeClr val="bg2"/>
                </a:solidFill>
              </a:rPr>
            </a:br>
            <a:r>
              <a:rPr lang="en-US" sz="800">
                <a:solidFill>
                  <a:schemeClr val="bg2"/>
                </a:solidFill>
              </a:rPr>
              <a:t>for Climate &amp; Energy</a:t>
            </a:r>
          </a:p>
        </p:txBody>
      </p:sp>
      <p:grpSp>
        <p:nvGrpSpPr>
          <p:cNvPr id="4" name="Group 3">
            <a:extLst>
              <a:ext uri="{FF2B5EF4-FFF2-40B4-BE49-F238E27FC236}">
                <a16:creationId xmlns:a16="http://schemas.microsoft.com/office/drawing/2014/main" id="{339424A9-B70A-8611-FCC8-993C1AECB3AE}"/>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36219991-A403-D066-CDF3-D120AD10D3C5}"/>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07586EA8-E640-7974-807A-3E5495A2BB7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043810CB-4B34-B675-60D8-2074E0AB4927}"/>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5835EFF5-9B76-115F-B1A4-10A67BF8385D}"/>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E207A80D-C757-1A01-5C37-3F957CB2AD12}"/>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BE3A6BD8-95B5-BF23-3D15-39756C4A168F}"/>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8DF473E-FFC7-1985-418C-43D606848861}"/>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D0676835-A719-CC8D-DCAA-7369902B221B}"/>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782B6878-3C38-24E2-9439-459A7512780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D513D23E-C5E8-D5D2-87A1-65478742A33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226430202"/>
      </p:ext>
    </p:extLst>
  </p:cSld>
  <p:clrMap bg1="lt1" tx1="dk1" bg2="lt2" tx2="dk2" accent1="accent1" accent2="accent2" accent3="accent3" accent4="accent4" accent5="accent5" accent6="accent6" hlink="hlink" folHlink="folHlink"/>
  <p:sldLayoutIdLst>
    <p:sldLayoutId id="2147483753" r:id="rId1"/>
    <p:sldLayoutId id="2147483725" r:id="rId2"/>
    <p:sldLayoutId id="2147483726" r:id="rId3"/>
    <p:sldLayoutId id="2147483751" r:id="rId4"/>
    <p:sldLayoutId id="2147483729" r:id="rId5"/>
    <p:sldLayoutId id="2147483730" r:id="rId6"/>
    <p:sldLayoutId id="2147483731" r:id="rId7"/>
  </p:sldLayoutIdLst>
  <p:hf hdr="0" ftr="0" dt="0"/>
  <p:txStyles>
    <p:titleStyle>
      <a:lvl1pPr algn="l" defTabSz="914400" rtl="0" eaLnBrk="1" latinLnBrk="0" hangingPunct="1">
        <a:lnSpc>
          <a:spcPct val="90000"/>
        </a:lnSpc>
        <a:spcBef>
          <a:spcPct val="0"/>
        </a:spcBef>
        <a:buNone/>
        <a:defRPr sz="3200" b="1" kern="1200">
          <a:solidFill>
            <a:schemeClr val="accent4"/>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39"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457676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chemeClr val="bg2"/>
                </a:solidFill>
              </a:rPr>
              <a:t>Global Covenant of Mayors</a:t>
            </a:r>
            <a:br>
              <a:rPr lang="en-US" sz="800">
                <a:solidFill>
                  <a:schemeClr val="bg2"/>
                </a:solidFill>
              </a:rPr>
            </a:br>
            <a:r>
              <a:rPr lang="en-US" sz="800">
                <a:solidFill>
                  <a:schemeClr val="bg2"/>
                </a:solidFill>
              </a:rPr>
              <a:t>for Climate &amp; Energy</a:t>
            </a:r>
          </a:p>
        </p:txBody>
      </p:sp>
      <p:grpSp>
        <p:nvGrpSpPr>
          <p:cNvPr id="4" name="Group 3">
            <a:extLst>
              <a:ext uri="{FF2B5EF4-FFF2-40B4-BE49-F238E27FC236}">
                <a16:creationId xmlns:a16="http://schemas.microsoft.com/office/drawing/2014/main" id="{B2087E48-BE26-13C6-C905-572F7A2C7B5F}"/>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C40CD465-9FC5-EF55-4E9B-8C1D5F419FE6}"/>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9C8F12BA-A388-B801-44B9-AFE3975B3FB5}"/>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6CB84D68-9AF6-2143-9FD5-6E582C182D7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2EDD568F-F13A-B314-20E4-436ACB1787E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C702844C-4244-6F01-B63B-8499310930AC}"/>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77D2BAB0-20C3-61A6-F361-742B352C7D0E}"/>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16E5063F-F670-EB55-B315-B9E3247EC5FC}"/>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35F9883E-2202-D06C-8024-59D7F21D17CE}"/>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B054D92A-CE7F-E80F-6B7D-58CDF46410C6}"/>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8BFB6765-F7D0-11AB-CDAB-C250E6EA6E4A}"/>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04921568"/>
      </p:ext>
    </p:extLst>
  </p:cSld>
  <p:clrMap bg1="lt1" tx1="dk1" bg2="lt2" tx2="dk2" accent1="accent1" accent2="accent2" accent3="accent3" accent4="accent4" accent5="accent5" accent6="accent6" hlink="hlink" folHlink="folHlink"/>
  <p:sldLayoutIdLst>
    <p:sldLayoutId id="2147483754" r:id="rId1"/>
    <p:sldLayoutId id="2147483734" r:id="rId2"/>
    <p:sldLayoutId id="2147483735" r:id="rId3"/>
    <p:sldLayoutId id="2147483736" r:id="rId4"/>
    <p:sldLayoutId id="2147483738" r:id="rId5"/>
    <p:sldLayoutId id="2147483739" r:id="rId6"/>
    <p:sldLayoutId id="2147483740"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457676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chemeClr val="bg2"/>
                </a:solidFill>
              </a:rPr>
              <a:t>Global Covenant of Mayors</a:t>
            </a:r>
            <a:br>
              <a:rPr lang="en-US" sz="800">
                <a:solidFill>
                  <a:schemeClr val="bg2"/>
                </a:solidFill>
              </a:rPr>
            </a:br>
            <a:r>
              <a:rPr lang="en-US" sz="800">
                <a:solidFill>
                  <a:schemeClr val="bg2"/>
                </a:solidFill>
              </a:rPr>
              <a:t>for Climate &amp; Energy</a:t>
            </a:r>
          </a:p>
        </p:txBody>
      </p:sp>
      <p:grpSp>
        <p:nvGrpSpPr>
          <p:cNvPr id="4" name="Group 3">
            <a:extLst>
              <a:ext uri="{FF2B5EF4-FFF2-40B4-BE49-F238E27FC236}">
                <a16:creationId xmlns:a16="http://schemas.microsoft.com/office/drawing/2014/main" id="{AC6B2285-1591-F837-5921-EBA16B38BAB6}"/>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737C4BD2-692A-41DD-CA7E-FF3A33B2C2E2}"/>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C3830FAE-1EB1-B3FA-EF47-8052C3481F0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80883459-0075-EC62-A5C3-A649BB596F3C}"/>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8DA25780-1400-81DE-EC43-72A762BDEE3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3B4B482D-FDEA-A647-1165-2895569FD96D}"/>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44C892F8-C568-65F8-D08F-C3BEE3DF1BE0}"/>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66DC6B5C-C232-C048-15F6-25CD91946F8D}"/>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130E2744-E854-D0C8-539E-2640CB5C5106}"/>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0634893D-5CCF-48A3-0BF2-24D838F7A06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EEF49BD6-D1F0-4A87-FBF8-2B65628206B1}"/>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024579753"/>
      </p:ext>
    </p:extLst>
  </p:cSld>
  <p:clrMap bg1="lt1" tx1="dk1" bg2="lt2" tx2="dk2" accent1="accent1" accent2="accent2" accent3="accent3" accent4="accent4" accent5="accent5" accent6="accent6" hlink="hlink" folHlink="folHlink"/>
  <p:sldLayoutIdLst>
    <p:sldLayoutId id="2147483755" r:id="rId1"/>
    <p:sldLayoutId id="2147483743" r:id="rId2"/>
    <p:sldLayoutId id="2147483744" r:id="rId3"/>
    <p:sldLayoutId id="2147483757" r:id="rId4"/>
    <p:sldLayoutId id="2147483745" r:id="rId5"/>
    <p:sldLayoutId id="2147483747" r:id="rId6"/>
    <p:sldLayoutId id="2147483748" r:id="rId7"/>
    <p:sldLayoutId id="2147483749" r:id="rId8"/>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457676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chemeClr val="bg2"/>
                </a:solidFill>
              </a:rPr>
              <a:t>Global Covenant of Mayors</a:t>
            </a:r>
            <a:br>
              <a:rPr lang="en-US" sz="800">
                <a:solidFill>
                  <a:schemeClr val="bg2"/>
                </a:solidFill>
              </a:rPr>
            </a:br>
            <a:r>
              <a:rPr lang="en-US" sz="800">
                <a:solidFill>
                  <a:schemeClr val="bg2"/>
                </a:solidFill>
              </a:rPr>
              <a:t>for Climate &amp; Energy</a:t>
            </a:r>
          </a:p>
        </p:txBody>
      </p:sp>
      <p:grpSp>
        <p:nvGrpSpPr>
          <p:cNvPr id="4" name="Group 3">
            <a:extLst>
              <a:ext uri="{FF2B5EF4-FFF2-40B4-BE49-F238E27FC236}">
                <a16:creationId xmlns:a16="http://schemas.microsoft.com/office/drawing/2014/main" id="{AC6B2285-1591-F837-5921-EBA16B38BAB6}"/>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737C4BD2-692A-41DD-CA7E-FF3A33B2C2E2}"/>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C3830FAE-1EB1-B3FA-EF47-8052C3481F0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80883459-0075-EC62-A5C3-A649BB596F3C}"/>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8DA25780-1400-81DE-EC43-72A762BDEE3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3B4B482D-FDEA-A647-1165-2895569FD96D}"/>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44C892F8-C568-65F8-D08F-C3BEE3DF1BE0}"/>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66DC6B5C-C232-C048-15F6-25CD91946F8D}"/>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130E2744-E854-D0C8-539E-2640CB5C5106}"/>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0634893D-5CCF-48A3-0BF2-24D838F7A06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EEF49BD6-D1F0-4A87-FBF8-2B65628206B1}"/>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97754901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1" r:id="rId4"/>
    <p:sldLayoutId id="2147483772" r:id="rId5"/>
    <p:sldLayoutId id="2147483773" r:id="rId6"/>
    <p:sldLayoutId id="2147483774" r:id="rId7"/>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spTree>
    <p:extLst>
      <p:ext uri="{BB962C8B-B14F-4D97-AF65-F5344CB8AC3E}">
        <p14:creationId xmlns:p14="http://schemas.microsoft.com/office/powerpoint/2010/main" val="362611635"/>
      </p:ext>
    </p:extLst>
  </p:cSld>
  <p:clrMap bg1="lt1" tx1="dk1" bg2="lt2" tx2="dk2" accent1="accent1" accent2="accent2" accent3="accent3" accent4="accent4" accent5="accent5" accent6="accent6" hlink="hlink" folHlink="folHlink"/>
  <p:sldLayoutIdLst>
    <p:sldLayoutId id="2147483760" r:id="rId1"/>
    <p:sldLayoutId id="2147483769" r:id="rId2"/>
    <p:sldLayoutId id="2147483764" r:id="rId3"/>
    <p:sldLayoutId id="2147483765" r:id="rId4"/>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49"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763000" y="6186836"/>
            <a:ext cx="473280" cy="365125"/>
          </a:xfrm>
          <a:prstGeom prst="rect">
            <a:avLst/>
          </a:prstGeom>
        </p:spPr>
        <p:txBody>
          <a:bodyPr vert="horz" lIns="91440" tIns="45720" rIns="91440" bIns="45720" rtlCol="0" anchor="t"/>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a:solidFill>
                  <a:schemeClr val="bg2"/>
                </a:solidFill>
              </a:rPr>
              <a:t>Global Covenant of Mayors</a:t>
            </a:r>
            <a:br>
              <a:rPr lang="en-US" sz="800">
                <a:solidFill>
                  <a:schemeClr val="bg2"/>
                </a:solidFill>
              </a:rPr>
            </a:br>
            <a:r>
              <a:rPr lang="en-US" sz="800">
                <a:solidFill>
                  <a:schemeClr val="bg2"/>
                </a:solidFill>
              </a:rPr>
              <a:t>for Climate &amp; Energy</a:t>
            </a:r>
          </a:p>
        </p:txBody>
      </p:sp>
      <p:grpSp>
        <p:nvGrpSpPr>
          <p:cNvPr id="4" name="Group 3">
            <a:extLst>
              <a:ext uri="{FF2B5EF4-FFF2-40B4-BE49-F238E27FC236}">
                <a16:creationId xmlns:a16="http://schemas.microsoft.com/office/drawing/2014/main" id="{E4E6AA7F-78EF-9337-0674-3E4D3FC40D6B}"/>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2700447C-7F91-0044-2C84-E0765001BDD7}"/>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65F1673D-C5BD-DF92-6527-8A63239668F3}"/>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E846275A-6EEC-5EC2-BDBB-534AC72712E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6F4A1990-D3AC-2CA1-1723-6E0B67CA9D7B}"/>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B0489A17-4F03-BF55-44A5-CE50EF5AECB9}"/>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8AAE8D54-D024-8BF8-BF99-ED960C002AF5}"/>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17B957D-360A-355E-C556-46AF6E4B48B2}"/>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EBEE1568-7FD1-7782-46DD-265B6474A5D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FE26BDCB-7CC1-3D1C-2C01-E2D6C209898C}"/>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53C62A67-8A26-E807-21C4-CF36C6D3A42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45801153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hf hdr="0" ftr="0" dt="0"/>
  <p:txStyles>
    <p:titleStyle>
      <a:lvl1pPr algn="l" defTabSz="914400" rtl="0" eaLnBrk="1" latinLnBrk="0" hangingPunct="1">
        <a:lnSpc>
          <a:spcPct val="90000"/>
        </a:lnSpc>
        <a:spcBef>
          <a:spcPct val="0"/>
        </a:spcBef>
        <a:buNone/>
        <a:defRPr sz="3200" b="1" kern="1200">
          <a:solidFill>
            <a:schemeClr val="accent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p15:clr>
            <a:srgbClr val="F26B43"/>
          </p15:clr>
        </p15:guide>
        <p15:guide id="2" pos="432">
          <p15:clr>
            <a:srgbClr val="F26B43"/>
          </p15:clr>
        </p15:guide>
        <p15:guide id="3" orient="horz" pos="3888">
          <p15:clr>
            <a:srgbClr val="F26B43"/>
          </p15:clr>
        </p15:guide>
        <p15:guide id="4" pos="5808">
          <p15:clr>
            <a:srgbClr val="F26B43"/>
          </p15:clr>
        </p15:guide>
        <p15:guide id="5" orient="horz" pos="1152">
          <p15:clr>
            <a:srgbClr val="F26B43"/>
          </p15:clr>
        </p15:guide>
        <p15:guide id="6" orient="horz" pos="1056">
          <p15:clr>
            <a:srgbClr val="F26B43"/>
          </p15:clr>
        </p15:guide>
        <p15:guide id="7" pos="2928">
          <p15:clr>
            <a:srgbClr val="F26B43"/>
          </p15:clr>
        </p15:guide>
        <p15:guide id="8" pos="5952">
          <p15:clr>
            <a:srgbClr val="F26B43"/>
          </p15:clr>
        </p15:guide>
        <p15:guide id="9" pos="33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29.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101.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hyperlink" Target="https://ppp.worldbank.org/public-private-partnership/sites/ppp.worldbank.org/files/2023-10/Climate%20Toolkits%20For%20Infrastructure%20PPPs%20-%20Renewables%20Sector.pdf" TargetMode="External"/><Relationship Id="rId7" Type="http://schemas.openxmlformats.org/officeDocument/2006/relationships/slide" Target="slide60.xml"/><Relationship Id="rId12" Type="http://schemas.openxmlformats.org/officeDocument/2006/relationships/slide" Target="slide41.xml"/><Relationship Id="rId2" Type="http://schemas.openxmlformats.org/officeDocument/2006/relationships/notesSlide" Target="../notesSlides/notesSlide76.xml"/><Relationship Id="rId1" Type="http://schemas.openxmlformats.org/officeDocument/2006/relationships/slideLayout" Target="../slideLayouts/slideLayout3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hyperlink" Target="https://www.adb.org/documents/microsoft-excel-based-tool-kit-hybrid-energy-systems-guide" TargetMode="External"/><Relationship Id="rId9" Type="http://schemas.openxmlformats.org/officeDocument/2006/relationships/slide" Target="slide77.xml"/></Relationships>
</file>

<file path=ppt/slides/_rels/slide102.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10.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10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87.xml"/><Relationship Id="rId7" Type="http://schemas.openxmlformats.org/officeDocument/2006/relationships/slide" Target="slide68.xml"/><Relationship Id="rId2" Type="http://schemas.openxmlformats.org/officeDocument/2006/relationships/notesSlide" Target="../notesSlides/notesSlide77.xml"/><Relationship Id="rId1" Type="http://schemas.openxmlformats.org/officeDocument/2006/relationships/slideLayout" Target="../slideLayouts/slideLayout31.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10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8.xml"/><Relationship Id="rId1" Type="http://schemas.openxmlformats.org/officeDocument/2006/relationships/slideLayout" Target="../slideLayouts/slideLayout31.xml"/><Relationship Id="rId4" Type="http://schemas.openxmlformats.org/officeDocument/2006/relationships/image" Target="../media/image96.png"/></Relationships>
</file>

<file path=ppt/slides/_rels/slide10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9.xml"/><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80.xml"/><Relationship Id="rId1" Type="http://schemas.openxmlformats.org/officeDocument/2006/relationships/slideLayout" Target="../slideLayouts/slideLayout34.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10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1.svg"/><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1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15.xml"/><Relationship Id="rId12" Type="http://schemas.openxmlformats.org/officeDocument/2006/relationships/slide" Target="slide28.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un.org/ohrlls/sites/www.un.org.ohrlls/files/technical_working_group_1_energy_access_report_2021.pdf" TargetMode="External"/><Relationship Id="rId11" Type="http://schemas.openxmlformats.org/officeDocument/2006/relationships/slide" Target="slide77.xml"/><Relationship Id="rId5" Type="http://schemas.openxmlformats.org/officeDocument/2006/relationships/hyperlink" Target="https://elearning.energypoverty.eu/#:~:text=It%20provides%20an%20overview%20of,which%20can%20be%20taken%20individually" TargetMode="External"/><Relationship Id="rId15" Type="http://schemas.openxmlformats.org/officeDocument/2006/relationships/slide" Target="slide87.xml"/><Relationship Id="rId10" Type="http://schemas.openxmlformats.org/officeDocument/2006/relationships/slide" Target="slide68.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60.xml"/><Relationship Id="rId14" Type="http://schemas.openxmlformats.org/officeDocument/2006/relationships/slide" Target="slide41.xml"/></Relationships>
</file>

<file path=ppt/slides/_rels/slide1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18.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1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2.xml.rels><?xml version="1.0" encoding="UTF-8" standalone="yes"?>
<Relationships xmlns="http://schemas.openxmlformats.org/package/2006/relationships"><Relationship Id="rId3" Type="http://schemas.openxmlformats.org/officeDocument/2006/relationships/hyperlink" Target="https://www.globalcovenantofmayors.org/wp-content/uploads/2023/07/23-0714-Summary-Report-Unlocking-Urban-Energy-Access-and-Poverty.pdf" TargetMode="External"/><Relationship Id="rId2" Type="http://schemas.openxmlformats.org/officeDocument/2006/relationships/hyperlink" Target="https://www.globalcovenantofmayors.org/our-initiatives/data4cities/common-global-reporting-framework/" TargetMode="External"/><Relationship Id="rId1" Type="http://schemas.openxmlformats.org/officeDocument/2006/relationships/slideLayout" Target="../slideLayouts/slideLayout47.xml"/><Relationship Id="rId4" Type="http://schemas.openxmlformats.org/officeDocument/2006/relationships/hyperlink" Target="https://www.globalcovenantofmayors.org/wp-content/uploads/2022/11/Energy-Access-and-Poverty-Pillar-Annex-to-the-CRF.pdf"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23.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19.png"/><Relationship Id="rId26" Type="http://schemas.openxmlformats.org/officeDocument/2006/relationships/image" Target="../media/image25.svg"/><Relationship Id="rId3" Type="http://schemas.openxmlformats.org/officeDocument/2006/relationships/image" Target="../media/image5.svg"/><Relationship Id="rId21" Type="http://schemas.openxmlformats.org/officeDocument/2006/relationships/image" Target="../media/image22.png"/><Relationship Id="rId34" Type="http://schemas.openxmlformats.org/officeDocument/2006/relationships/slide" Target="slide41.xml"/><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svg"/><Relationship Id="rId25" Type="http://schemas.openxmlformats.org/officeDocument/2006/relationships/image" Target="../media/image24.png"/><Relationship Id="rId33" Type="http://schemas.openxmlformats.org/officeDocument/2006/relationships/slide" Target="slide100.xml"/><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21.svg"/><Relationship Id="rId29"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microsoft.com/office/2007/relationships/hdphoto" Target="../media/hdphoto3.wdp"/><Relationship Id="rId32" Type="http://schemas.openxmlformats.org/officeDocument/2006/relationships/slide" Target="slide28.xml"/><Relationship Id="rId5" Type="http://schemas.openxmlformats.org/officeDocument/2006/relationships/image" Target="../media/image7.svg"/><Relationship Id="rId15" Type="http://schemas.microsoft.com/office/2007/relationships/hdphoto" Target="../media/hdphoto1.wdp"/><Relationship Id="rId23" Type="http://schemas.openxmlformats.org/officeDocument/2006/relationships/image" Target="../media/image23.png"/><Relationship Id="rId28" Type="http://schemas.openxmlformats.org/officeDocument/2006/relationships/slide" Target="slide52.xml"/><Relationship Id="rId10" Type="http://schemas.openxmlformats.org/officeDocument/2006/relationships/image" Target="../media/image12.png"/><Relationship Id="rId19" Type="http://schemas.openxmlformats.org/officeDocument/2006/relationships/image" Target="../media/image20.png"/><Relationship Id="rId31" Type="http://schemas.openxmlformats.org/officeDocument/2006/relationships/slide" Target="slide77.xml"/><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microsoft.com/office/2007/relationships/hdphoto" Target="../media/hdphoto2.wdp"/><Relationship Id="rId27" Type="http://schemas.openxmlformats.org/officeDocument/2006/relationships/slide" Target="slide15.xml"/><Relationship Id="rId30" Type="http://schemas.openxmlformats.org/officeDocument/2006/relationships/slide" Target="slide68.xml"/><Relationship Id="rId35" Type="http://schemas.openxmlformats.org/officeDocument/2006/relationships/slide" Target="slide87.xml"/><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18" Type="http://schemas.openxmlformats.org/officeDocument/2006/relationships/slide" Target="slide60.xml"/><Relationship Id="rId3" Type="http://schemas.openxmlformats.org/officeDocument/2006/relationships/image" Target="../media/image27.svg"/><Relationship Id="rId21" Type="http://schemas.openxmlformats.org/officeDocument/2006/relationships/slide" Target="slide28.xml"/><Relationship Id="rId7" Type="http://schemas.openxmlformats.org/officeDocument/2006/relationships/image" Target="../media/image20.png"/><Relationship Id="rId12" Type="http://schemas.openxmlformats.org/officeDocument/2006/relationships/image" Target="../media/image33.png"/><Relationship Id="rId17" Type="http://schemas.openxmlformats.org/officeDocument/2006/relationships/slide" Target="slide52.xml"/><Relationship Id="rId2" Type="http://schemas.openxmlformats.org/officeDocument/2006/relationships/image" Target="../media/image26.png"/><Relationship Id="rId16" Type="http://schemas.openxmlformats.org/officeDocument/2006/relationships/slide" Target="slide15.xml"/><Relationship Id="rId20"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4.wdp"/><Relationship Id="rId24" Type="http://schemas.openxmlformats.org/officeDocument/2006/relationships/slide" Target="slide87.xml"/><Relationship Id="rId5" Type="http://schemas.openxmlformats.org/officeDocument/2006/relationships/image" Target="../media/image29.svg"/><Relationship Id="rId15" Type="http://schemas.openxmlformats.org/officeDocument/2006/relationships/image" Target="../media/image36.png"/><Relationship Id="rId23" Type="http://schemas.openxmlformats.org/officeDocument/2006/relationships/slide" Target="slide41.xml"/><Relationship Id="rId10" Type="http://schemas.openxmlformats.org/officeDocument/2006/relationships/image" Target="../media/image32.png"/><Relationship Id="rId19" Type="http://schemas.openxmlformats.org/officeDocument/2006/relationships/slide" Target="slide68.xml"/><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 Id="rId22" Type="http://schemas.openxmlformats.org/officeDocument/2006/relationships/slide" Target="slide100.xml"/></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7.xml"/><Relationship Id="rId1" Type="http://schemas.openxmlformats.org/officeDocument/2006/relationships/slideLayout" Target="../slideLayouts/slideLayout50.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28.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87.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68.xml"/><Relationship Id="rId4" Type="http://schemas.openxmlformats.org/officeDocument/2006/relationships/slide" Target="slide41.xml"/><Relationship Id="rId9" Type="http://schemas.openxmlformats.org/officeDocument/2006/relationships/slide" Target="slide28.xml"/></Relationships>
</file>

<file path=ppt/slides/_rels/slide2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hyperlink" Target="https://www.c40knowledgehub.org/s/article/Inclusive-Community-Engagement-Playbook?language=en_US#:~:text=The%20Playbook%20is%20intended%20to,climate%20mitigation%20or%20adaptation%20action." TargetMode="External"/><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24.xml"/><Relationship Id="rId6" Type="http://schemas.openxmlformats.org/officeDocument/2006/relationships/slide" Target="slide77.xml"/><Relationship Id="rId11" Type="http://schemas.openxmlformats.org/officeDocument/2006/relationships/image" Target="../media/image37.jpg"/><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3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3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8.xml"/><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slide" Target="slide77.xml"/><Relationship Id="rId2" Type="http://schemas.openxmlformats.org/officeDocument/2006/relationships/image" Target="../media/image38.png"/><Relationship Id="rId16" Type="http://schemas.openxmlformats.org/officeDocument/2006/relationships/slide" Target="slide87.xml"/><Relationship Id="rId1" Type="http://schemas.openxmlformats.org/officeDocument/2006/relationships/slideLayout" Target="../slideLayouts/slideLayout24.xml"/><Relationship Id="rId6" Type="http://schemas.openxmlformats.org/officeDocument/2006/relationships/image" Target="../media/image42.png"/><Relationship Id="rId11" Type="http://schemas.openxmlformats.org/officeDocument/2006/relationships/slide" Target="slide68.xml"/><Relationship Id="rId5" Type="http://schemas.openxmlformats.org/officeDocument/2006/relationships/image" Target="../media/image41.svg"/><Relationship Id="rId15" Type="http://schemas.openxmlformats.org/officeDocument/2006/relationships/slide" Target="slide41.xml"/><Relationship Id="rId10" Type="http://schemas.openxmlformats.org/officeDocument/2006/relationships/slide" Target="slide60.xml"/><Relationship Id="rId4" Type="http://schemas.openxmlformats.org/officeDocument/2006/relationships/image" Target="../media/image40.png"/><Relationship Id="rId9" Type="http://schemas.openxmlformats.org/officeDocument/2006/relationships/slide" Target="slide52.xml"/><Relationship Id="rId14" Type="http://schemas.openxmlformats.org/officeDocument/2006/relationships/slide" Target="slide100.xml"/></Relationships>
</file>

<file path=ppt/slides/_rels/slide34.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77.xml"/><Relationship Id="rId7" Type="http://schemas.openxmlformats.org/officeDocument/2006/relationships/slide" Target="slide60.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slide" Target="slide52.xml"/><Relationship Id="rId11" Type="http://schemas.openxmlformats.org/officeDocument/2006/relationships/slide" Target="slide41.xml"/><Relationship Id="rId5" Type="http://schemas.openxmlformats.org/officeDocument/2006/relationships/slide" Target="slide15.xml"/><Relationship Id="rId10" Type="http://schemas.openxmlformats.org/officeDocument/2006/relationships/slide" Target="slide100.xml"/><Relationship Id="rId4" Type="http://schemas.openxmlformats.org/officeDocument/2006/relationships/slide" Target="slide87.xml"/><Relationship Id="rId9" Type="http://schemas.openxmlformats.org/officeDocument/2006/relationships/slide" Target="slide28.xml"/></Relationships>
</file>

<file path=ppt/slides/_rels/slide35.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image" Target="../media/image44.png"/><Relationship Id="rId7" Type="http://schemas.openxmlformats.org/officeDocument/2006/relationships/slide" Target="slide60.xml"/><Relationship Id="rId12" Type="http://schemas.openxmlformats.org/officeDocument/2006/relationships/slide" Target="slide41.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image" Target="../media/image45.png"/><Relationship Id="rId9" Type="http://schemas.openxmlformats.org/officeDocument/2006/relationships/slide" Target="slide77.xml"/></Relationships>
</file>

<file path=ppt/slides/_rels/slide3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46.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19.png"/><Relationship Id="rId26" Type="http://schemas.openxmlformats.org/officeDocument/2006/relationships/image" Target="../media/image25.svg"/><Relationship Id="rId3" Type="http://schemas.openxmlformats.org/officeDocument/2006/relationships/image" Target="../media/image5.svg"/><Relationship Id="rId21" Type="http://schemas.openxmlformats.org/officeDocument/2006/relationships/image" Target="../media/image22.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svg"/><Relationship Id="rId25" Type="http://schemas.openxmlformats.org/officeDocument/2006/relationships/image" Target="../media/image24.png"/><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3.svg"/><Relationship Id="rId24" Type="http://schemas.microsoft.com/office/2007/relationships/hdphoto" Target="../media/hdphoto3.wdp"/><Relationship Id="rId5" Type="http://schemas.openxmlformats.org/officeDocument/2006/relationships/image" Target="../media/image7.svg"/><Relationship Id="rId15" Type="http://schemas.microsoft.com/office/2007/relationships/hdphoto" Target="../media/hdphoto1.wdp"/><Relationship Id="rId23"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microsoft.com/office/2007/relationships/hdphoto" Target="../media/hdphoto2.wdp"/></Relationships>
</file>

<file path=ppt/slides/_rels/slide3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3" Type="http://schemas.openxmlformats.org/officeDocument/2006/relationships/image" Target="../media/image27.sv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29.sv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41.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42.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41.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slide" Target="slide15.xml"/><Relationship Id="rId11" Type="http://schemas.openxmlformats.org/officeDocument/2006/relationships/slide" Target="slide28.xml"/><Relationship Id="rId5" Type="http://schemas.openxmlformats.org/officeDocument/2006/relationships/hyperlink" Target="https://www.c40knowledgehub.org/s/article/Inclusive-Community-Engagement-Playbook?language=en_US#:~:text=The%20Playbook%20is%20intended%20to,climate%20mitigation%20or%20adaptation%20action." TargetMode="External"/><Relationship Id="rId10" Type="http://schemas.openxmlformats.org/officeDocument/2006/relationships/slide" Target="slide77.xml"/><Relationship Id="rId4" Type="http://schemas.openxmlformats.org/officeDocument/2006/relationships/hyperlink" Target="https://www.citizensadvice.org.uk/Global/CitizensAdvice/Local%20authority%20cold%20homes%20toolkit.pdf" TargetMode="External"/><Relationship Id="rId9" Type="http://schemas.openxmlformats.org/officeDocument/2006/relationships/slide" Target="slide68.xml"/><Relationship Id="rId14" Type="http://schemas.openxmlformats.org/officeDocument/2006/relationships/slide" Target="slide87.xml"/></Relationships>
</file>

<file path=ppt/slides/_rels/slide43.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svg"/><Relationship Id="rId18" Type="http://schemas.openxmlformats.org/officeDocument/2006/relationships/slide" Target="slide60.xml"/><Relationship Id="rId3" Type="http://schemas.openxmlformats.org/officeDocument/2006/relationships/image" Target="../media/image48.png"/><Relationship Id="rId21" Type="http://schemas.openxmlformats.org/officeDocument/2006/relationships/slide" Target="slide28.xml"/><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slide" Target="slide52.xml"/><Relationship Id="rId2" Type="http://schemas.openxmlformats.org/officeDocument/2006/relationships/notesSlide" Target="../notesSlides/notesSlide27.xml"/><Relationship Id="rId16" Type="http://schemas.openxmlformats.org/officeDocument/2006/relationships/slide" Target="slide15.xml"/><Relationship Id="rId20" Type="http://schemas.openxmlformats.org/officeDocument/2006/relationships/slide" Target="slide77.xml"/><Relationship Id="rId1" Type="http://schemas.openxmlformats.org/officeDocument/2006/relationships/slideLayout" Target="../slideLayouts/slideLayout17.xml"/><Relationship Id="rId6" Type="http://schemas.openxmlformats.org/officeDocument/2006/relationships/image" Target="../media/image51.svg"/><Relationship Id="rId11" Type="http://schemas.openxmlformats.org/officeDocument/2006/relationships/image" Target="../media/image56.svg"/><Relationship Id="rId24" Type="http://schemas.openxmlformats.org/officeDocument/2006/relationships/slide" Target="slide87.xml"/><Relationship Id="rId5" Type="http://schemas.openxmlformats.org/officeDocument/2006/relationships/image" Target="../media/image50.png"/><Relationship Id="rId15" Type="http://schemas.openxmlformats.org/officeDocument/2006/relationships/image" Target="../media/image60.svg"/><Relationship Id="rId23" Type="http://schemas.openxmlformats.org/officeDocument/2006/relationships/slide" Target="slide41.xml"/><Relationship Id="rId10" Type="http://schemas.openxmlformats.org/officeDocument/2006/relationships/image" Target="../media/image55.png"/><Relationship Id="rId19" Type="http://schemas.openxmlformats.org/officeDocument/2006/relationships/slide" Target="slide68.xml"/><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slide" Target="slide100.xml"/></Relationships>
</file>

<file path=ppt/slides/_rels/slide4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4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1.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4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2.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4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3.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18" Type="http://schemas.openxmlformats.org/officeDocument/2006/relationships/image" Target="../media/image78.png"/><Relationship Id="rId3" Type="http://schemas.openxmlformats.org/officeDocument/2006/relationships/image" Target="../media/image64.png"/><Relationship Id="rId21" Type="http://schemas.openxmlformats.org/officeDocument/2006/relationships/image" Target="../media/image81.svg"/><Relationship Id="rId7" Type="http://schemas.openxmlformats.org/officeDocument/2006/relationships/image" Target="../media/image68.png"/><Relationship Id="rId12" Type="http://schemas.openxmlformats.org/officeDocument/2006/relationships/image" Target="../media/image73.svg"/><Relationship Id="rId17" Type="http://schemas.openxmlformats.org/officeDocument/2006/relationships/image" Target="../media/image77.svg"/><Relationship Id="rId2" Type="http://schemas.openxmlformats.org/officeDocument/2006/relationships/notesSlide" Target="../notesSlides/notesSlide34.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19.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54.png"/><Relationship Id="rId10" Type="http://schemas.openxmlformats.org/officeDocument/2006/relationships/image" Target="../media/image71.svg"/><Relationship Id="rId19" Type="http://schemas.openxmlformats.org/officeDocument/2006/relationships/image" Target="../media/image79.sv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75.svg"/></Relationships>
</file>

<file path=ppt/slides/_rels/slide5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5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5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8.xml"/><Relationship Id="rId3" Type="http://schemas.openxmlformats.org/officeDocument/2006/relationships/hyperlink" Target="https://data.worldbank.org/" TargetMode="External"/><Relationship Id="rId7" Type="http://schemas.openxmlformats.org/officeDocument/2006/relationships/slide" Target="slide20.xml"/><Relationship Id="rId12" Type="http://schemas.openxmlformats.org/officeDocument/2006/relationships/slide" Target="slide77.xml"/><Relationship Id="rId2" Type="http://schemas.openxmlformats.org/officeDocument/2006/relationships/notesSlide" Target="../notesSlides/notesSlide37.xml"/><Relationship Id="rId16" Type="http://schemas.openxmlformats.org/officeDocument/2006/relationships/slide" Target="slide87.xml"/><Relationship Id="rId1" Type="http://schemas.openxmlformats.org/officeDocument/2006/relationships/slideLayout" Target="../slideLayouts/slideLayout11.xml"/><Relationship Id="rId6" Type="http://schemas.openxmlformats.org/officeDocument/2006/relationships/hyperlink" Target="https://rise.esmap.org/" TargetMode="External"/><Relationship Id="rId11" Type="http://schemas.openxmlformats.org/officeDocument/2006/relationships/slide" Target="slide68.xml"/><Relationship Id="rId5" Type="http://schemas.openxmlformats.org/officeDocument/2006/relationships/hyperlink" Target="https://trackingsdg7.esmap.org/results?p=Access_to_Electricity&amp;i=Electricity_access_rate,_Total_(%25)" TargetMode="External"/><Relationship Id="rId15" Type="http://schemas.openxmlformats.org/officeDocument/2006/relationships/slide" Target="slide41.xml"/><Relationship Id="rId10" Type="http://schemas.openxmlformats.org/officeDocument/2006/relationships/slide" Target="slide60.xml"/><Relationship Id="rId4" Type="http://schemas.openxmlformats.org/officeDocument/2006/relationships/hyperlink" Target="https://www.iea.org/data-and-statistics/data-sets" TargetMode="External"/><Relationship Id="rId9" Type="http://schemas.openxmlformats.org/officeDocument/2006/relationships/slide" Target="slide52.xml"/><Relationship Id="rId14" Type="http://schemas.openxmlformats.org/officeDocument/2006/relationships/slide" Target="slide100.xml"/></Relationships>
</file>

<file path=ppt/slides/_rels/slide5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5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56.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60.xml"/><Relationship Id="rId12" Type="http://schemas.openxmlformats.org/officeDocument/2006/relationships/slide" Target="slide41.xml"/><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77.xml"/></Relationships>
</file>

<file path=ppt/slides/_rels/slide5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2.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58.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3.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5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61.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notesSlide" Target="../notesSlides/notesSlide45.xml"/><Relationship Id="rId1" Type="http://schemas.openxmlformats.org/officeDocument/2006/relationships/slideLayout" Target="../slideLayouts/slideLayout25.xml"/><Relationship Id="rId6" Type="http://schemas.openxmlformats.org/officeDocument/2006/relationships/slide" Target="slide60.xml"/><Relationship Id="rId11" Type="http://schemas.openxmlformats.org/officeDocument/2006/relationships/slide" Target="slide87.xml"/><Relationship Id="rId5" Type="http://schemas.openxmlformats.org/officeDocument/2006/relationships/slide" Target="slide15.xml"/><Relationship Id="rId10" Type="http://schemas.openxmlformats.org/officeDocument/2006/relationships/slide" Target="slide100.xml"/><Relationship Id="rId4" Type="http://schemas.openxmlformats.org/officeDocument/2006/relationships/slide" Target="slide52.xml"/><Relationship Id="rId9" Type="http://schemas.openxmlformats.org/officeDocument/2006/relationships/slide" Target="slide28.xml"/></Relationships>
</file>

<file path=ppt/slides/_rels/slide6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6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4.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6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5.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26.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68.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29.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6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1.xml"/><Relationship Id="rId1" Type="http://schemas.openxmlformats.org/officeDocument/2006/relationships/slideLayout" Target="../slideLayouts/slideLayout33.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7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87.png"/><Relationship Id="rId7" Type="http://schemas.openxmlformats.org/officeDocument/2006/relationships/slide" Target="slide15.xml"/><Relationship Id="rId12" Type="http://schemas.openxmlformats.org/officeDocument/2006/relationships/slide" Target="slide28.xml"/><Relationship Id="rId2" Type="http://schemas.openxmlformats.org/officeDocument/2006/relationships/image" Target="../media/image86.png"/><Relationship Id="rId1" Type="http://schemas.openxmlformats.org/officeDocument/2006/relationships/slideLayout" Target="../slideLayouts/slideLayout31.xml"/><Relationship Id="rId6" Type="http://schemas.openxmlformats.org/officeDocument/2006/relationships/hyperlink" Target="https://www.globalcovenantofmayors.org/press/gcom-arup-release-barriers-to-urban-energy-access/" TargetMode="External"/><Relationship Id="rId11" Type="http://schemas.openxmlformats.org/officeDocument/2006/relationships/slide" Target="slide77.xml"/><Relationship Id="rId5" Type="http://schemas.openxmlformats.org/officeDocument/2006/relationships/image" Target="../media/image89.png"/><Relationship Id="rId15" Type="http://schemas.openxmlformats.org/officeDocument/2006/relationships/slide" Target="slide87.xml"/><Relationship Id="rId10" Type="http://schemas.openxmlformats.org/officeDocument/2006/relationships/slide" Target="slide68.xml"/><Relationship Id="rId4" Type="http://schemas.openxmlformats.org/officeDocument/2006/relationships/image" Target="../media/image88.png"/><Relationship Id="rId9" Type="http://schemas.openxmlformats.org/officeDocument/2006/relationships/slide" Target="slide60.xml"/><Relationship Id="rId14" Type="http://schemas.openxmlformats.org/officeDocument/2006/relationships/slide" Target="slide41.xml"/></Relationships>
</file>

<file path=ppt/slides/_rels/slide7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2.xml"/><Relationship Id="rId1" Type="http://schemas.openxmlformats.org/officeDocument/2006/relationships/slideLayout" Target="../slideLayouts/slideLayout30.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7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3.xml"/><Relationship Id="rId1" Type="http://schemas.openxmlformats.org/officeDocument/2006/relationships/slideLayout" Target="../slideLayouts/slideLayout31.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7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0.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54.xml"/><Relationship Id="rId1" Type="http://schemas.openxmlformats.org/officeDocument/2006/relationships/slideLayout" Target="../slideLayouts/slideLayout31.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6.xml"/><Relationship Id="rId1" Type="http://schemas.openxmlformats.org/officeDocument/2006/relationships/slideLayout" Target="../slideLayouts/slideLayout30.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7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78.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hyperlink" Target="https://drive.google.com/file/d/1jz78f4JoGNRgIwLf7klcOO7uTmpDUDue/view" TargetMode="External"/><Relationship Id="rId7" Type="http://schemas.openxmlformats.org/officeDocument/2006/relationships/slide" Target="slide60.xml"/><Relationship Id="rId12" Type="http://schemas.openxmlformats.org/officeDocument/2006/relationships/slide" Target="slide41.xm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77.xml"/></Relationships>
</file>

<file path=ppt/slides/_rels/slide7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22.xml"/><Relationship Id="rId7" Type="http://schemas.openxmlformats.org/officeDocument/2006/relationships/slide" Target="slide60.xml"/><Relationship Id="rId12" Type="http://schemas.openxmlformats.org/officeDocument/2006/relationships/slide" Target="slide87.xml"/><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41.xml"/><Relationship Id="rId5" Type="http://schemas.openxmlformats.org/officeDocument/2006/relationships/slide" Target="slide15.xml"/><Relationship Id="rId10" Type="http://schemas.openxmlformats.org/officeDocument/2006/relationships/slide" Target="slide100.xml"/><Relationship Id="rId4" Type="http://schemas.openxmlformats.org/officeDocument/2006/relationships/slide" Target="slide68.xml"/><Relationship Id="rId9" Type="http://schemas.openxmlformats.org/officeDocument/2006/relationships/slide" Target="slide28.xml"/></Relationships>
</file>

<file path=ppt/slides/_rels/slide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81.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image" Target="../media/image91.png"/><Relationship Id="rId7" Type="http://schemas.openxmlformats.org/officeDocument/2006/relationships/slide" Target="slide60.xml"/><Relationship Id="rId12" Type="http://schemas.openxmlformats.org/officeDocument/2006/relationships/slide" Target="slide41.xml"/><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image" Target="../media/image92.png"/><Relationship Id="rId9" Type="http://schemas.openxmlformats.org/officeDocument/2006/relationships/slide" Target="slide77.xml"/></Relationships>
</file>

<file path=ppt/slides/_rels/slide8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3.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slide" Target="slide60.xml"/><Relationship Id="rId11" Type="http://schemas.openxmlformats.org/officeDocument/2006/relationships/slide" Target="slide41.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8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8.svg"/><Relationship Id="rId26" Type="http://schemas.openxmlformats.org/officeDocument/2006/relationships/image" Target="../media/image24.png"/><Relationship Id="rId3" Type="http://schemas.openxmlformats.org/officeDocument/2006/relationships/image" Target="../media/image4.png"/><Relationship Id="rId21" Type="http://schemas.openxmlformats.org/officeDocument/2006/relationships/image" Target="../media/image21.sv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7.png"/><Relationship Id="rId25" Type="http://schemas.microsoft.com/office/2007/relationships/hdphoto" Target="../media/hdphoto3.wdp"/><Relationship Id="rId2" Type="http://schemas.openxmlformats.org/officeDocument/2006/relationships/notesSlide" Target="../notesSlides/notesSlide63.xml"/><Relationship Id="rId16" Type="http://schemas.microsoft.com/office/2007/relationships/hdphoto" Target="../media/hdphoto1.wdp"/><Relationship Id="rId20"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6.png"/><Relationship Id="rId23" Type="http://schemas.microsoft.com/office/2007/relationships/hdphoto" Target="../media/hdphoto2.wdp"/><Relationship Id="rId10" Type="http://schemas.openxmlformats.org/officeDocument/2006/relationships/image" Target="../media/image11.svg"/><Relationship Id="rId19" Type="http://schemas.openxmlformats.org/officeDocument/2006/relationships/image" Target="../media/image19.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2.png"/><Relationship Id="rId27" Type="http://schemas.openxmlformats.org/officeDocument/2006/relationships/image" Target="../media/image25.svg"/></Relationships>
</file>

<file path=ppt/slides/_rels/slide8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3" Type="http://schemas.openxmlformats.org/officeDocument/2006/relationships/image" Target="../media/image27.sv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29.sv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_rels/slide8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4.xml"/><Relationship Id="rId1" Type="http://schemas.openxmlformats.org/officeDocument/2006/relationships/slideLayout" Target="../slideLayouts/slideLayout15.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88.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hyperlink" Target="https://www.iea.org/reports/the-value-of-urgent-action-on-energy-efficiency/policy-toolkit" TargetMode="External"/><Relationship Id="rId7" Type="http://schemas.openxmlformats.org/officeDocument/2006/relationships/slide" Target="slide60.xml"/><Relationship Id="rId12" Type="http://schemas.openxmlformats.org/officeDocument/2006/relationships/slide" Target="slide41.xml"/><Relationship Id="rId2" Type="http://schemas.openxmlformats.org/officeDocument/2006/relationships/notesSlide" Target="../notesSlides/notesSlide65.xml"/><Relationship Id="rId1" Type="http://schemas.openxmlformats.org/officeDocument/2006/relationships/slideLayout" Target="../slideLayouts/slideLayout18.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hyperlink" Target="https://www.ren21.net/wp-content/uploads/2019/06/MinigridPolicyToolkit_Sep2014_EN.pdf" TargetMode="External"/><Relationship Id="rId9" Type="http://schemas.openxmlformats.org/officeDocument/2006/relationships/slide" Target="slide77.xml"/></Relationships>
</file>

<file path=ppt/slides/_rels/slide8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6.xml"/><Relationship Id="rId1" Type="http://schemas.openxmlformats.org/officeDocument/2006/relationships/slideLayout" Target="../slideLayouts/slideLayout16.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9.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7.xml"/><Relationship Id="rId1" Type="http://schemas.openxmlformats.org/officeDocument/2006/relationships/slideLayout" Target="../slideLayouts/slideLayout17.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9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8.xml"/><Relationship Id="rId1" Type="http://schemas.openxmlformats.org/officeDocument/2006/relationships/slideLayout" Target="../slideLayouts/slideLayout17.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9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9.xml"/><Relationship Id="rId1" Type="http://schemas.openxmlformats.org/officeDocument/2006/relationships/slideLayout" Target="../slideLayouts/slideLayout16.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0.xml"/><Relationship Id="rId10" Type="http://schemas.openxmlformats.org/officeDocument/2006/relationships/slide" Target="slide41.xml"/><Relationship Id="rId4" Type="http://schemas.openxmlformats.org/officeDocument/2006/relationships/slide" Target="slide52.xml"/><Relationship Id="rId9" Type="http://schemas.openxmlformats.org/officeDocument/2006/relationships/slide" Target="slide100.xml"/></Relationships>
</file>

<file path=ppt/slides/_rels/slide93.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image" Target="../media/image94.png"/><Relationship Id="rId7" Type="http://schemas.openxmlformats.org/officeDocument/2006/relationships/slide" Target="slide60.xml"/><Relationship Id="rId12" Type="http://schemas.openxmlformats.org/officeDocument/2006/relationships/slide" Target="slide41.xml"/><Relationship Id="rId2" Type="http://schemas.openxmlformats.org/officeDocument/2006/relationships/notesSlide" Target="../notesSlides/notesSlide70.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7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19.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60.xml"/><Relationship Id="rId9" Type="http://schemas.openxmlformats.org/officeDocument/2006/relationships/slide" Target="slide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a:extLst>
              <a:ext uri="{FF2B5EF4-FFF2-40B4-BE49-F238E27FC236}">
                <a16:creationId xmlns:a16="http://schemas.microsoft.com/office/drawing/2014/main" id="{A7015028-C37F-4657-8137-F0DB974528C7}"/>
              </a:ext>
            </a:extLst>
          </p:cNvPr>
          <p:cNvSpPr>
            <a:spLocks noChangeArrowheads="1"/>
          </p:cNvSpPr>
          <p:nvPr/>
        </p:nvSpPr>
        <p:spPr bwMode="auto">
          <a:xfrm>
            <a:off x="0" y="0"/>
            <a:ext cx="9906000" cy="6858000"/>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r>
              <a:rPr lang="en-US" sz="1463"/>
              <a:t> </a:t>
            </a:r>
          </a:p>
        </p:txBody>
      </p:sp>
      <p:grpSp>
        <p:nvGrpSpPr>
          <p:cNvPr id="1398" name="Group 1397">
            <a:extLst>
              <a:ext uri="{FF2B5EF4-FFF2-40B4-BE49-F238E27FC236}">
                <a16:creationId xmlns:a16="http://schemas.microsoft.com/office/drawing/2014/main" id="{C0889B44-33A3-484F-A4B0-273A422572DA}"/>
              </a:ext>
            </a:extLst>
          </p:cNvPr>
          <p:cNvGrpSpPr/>
          <p:nvPr/>
        </p:nvGrpSpPr>
        <p:grpSpPr>
          <a:xfrm>
            <a:off x="657820" y="488849"/>
            <a:ext cx="1967012" cy="662980"/>
            <a:chOff x="809625" y="609600"/>
            <a:chExt cx="2420938" cy="815975"/>
          </a:xfrm>
        </p:grpSpPr>
        <p:sp>
          <p:nvSpPr>
            <p:cNvPr id="582" name="Freeform 256">
              <a:extLst>
                <a:ext uri="{FF2B5EF4-FFF2-40B4-BE49-F238E27FC236}">
                  <a16:creationId xmlns:a16="http://schemas.microsoft.com/office/drawing/2014/main" id="{B1024DA5-7A12-4E64-A48D-E57F38A0D038}"/>
                </a:ext>
              </a:extLst>
            </p:cNvPr>
            <p:cNvSpPr>
              <a:spLocks/>
            </p:cNvSpPr>
            <p:nvPr/>
          </p:nvSpPr>
          <p:spPr bwMode="auto">
            <a:xfrm>
              <a:off x="809625" y="993775"/>
              <a:ext cx="473075" cy="242888"/>
            </a:xfrm>
            <a:custGeom>
              <a:avLst/>
              <a:gdLst>
                <a:gd name="T0" fmla="*/ 28 w 1312"/>
                <a:gd name="T1" fmla="*/ 0 h 676"/>
                <a:gd name="T2" fmla="*/ 917 w 1312"/>
                <a:gd name="T3" fmla="*/ 3 h 676"/>
                <a:gd name="T4" fmla="*/ 1307 w 1312"/>
                <a:gd name="T5" fmla="*/ 607 h 676"/>
                <a:gd name="T6" fmla="*/ 1257 w 1312"/>
                <a:gd name="T7" fmla="*/ 676 h 676"/>
                <a:gd name="T8" fmla="*/ 441 w 1312"/>
                <a:gd name="T9" fmla="*/ 676 h 676"/>
                <a:gd name="T10" fmla="*/ 1 w 1312"/>
                <a:gd name="T11" fmla="*/ 38 h 676"/>
                <a:gd name="T12" fmla="*/ 28 w 1312"/>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1312" h="676">
                  <a:moveTo>
                    <a:pt x="28" y="0"/>
                  </a:moveTo>
                  <a:cubicBezTo>
                    <a:pt x="169" y="0"/>
                    <a:pt x="848" y="3"/>
                    <a:pt x="917" y="3"/>
                  </a:cubicBezTo>
                  <a:cubicBezTo>
                    <a:pt x="1229" y="3"/>
                    <a:pt x="1307" y="100"/>
                    <a:pt x="1307" y="607"/>
                  </a:cubicBezTo>
                  <a:cubicBezTo>
                    <a:pt x="1307" y="630"/>
                    <a:pt x="1312" y="676"/>
                    <a:pt x="1257" y="676"/>
                  </a:cubicBezTo>
                  <a:lnTo>
                    <a:pt x="441" y="676"/>
                  </a:lnTo>
                  <a:cubicBezTo>
                    <a:pt x="198" y="676"/>
                    <a:pt x="13" y="435"/>
                    <a:pt x="1" y="38"/>
                  </a:cubicBezTo>
                  <a:cubicBezTo>
                    <a:pt x="0" y="19"/>
                    <a:pt x="7"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3" name="Freeform 257">
              <a:extLst>
                <a:ext uri="{FF2B5EF4-FFF2-40B4-BE49-F238E27FC236}">
                  <a16:creationId xmlns:a16="http://schemas.microsoft.com/office/drawing/2014/main" id="{864D44D6-76F1-41B9-A6A1-3562B503449E}"/>
                </a:ext>
              </a:extLst>
            </p:cNvPr>
            <p:cNvSpPr>
              <a:spLocks noEditPoints="1"/>
            </p:cNvSpPr>
            <p:nvPr/>
          </p:nvSpPr>
          <p:spPr bwMode="auto">
            <a:xfrm>
              <a:off x="915988" y="609600"/>
              <a:ext cx="561975" cy="600075"/>
            </a:xfrm>
            <a:custGeom>
              <a:avLst/>
              <a:gdLst>
                <a:gd name="T0" fmla="*/ 1269 w 1559"/>
                <a:gd name="T1" fmla="*/ 294 h 1670"/>
                <a:gd name="T2" fmla="*/ 1162 w 1559"/>
                <a:gd name="T3" fmla="*/ 311 h 1670"/>
                <a:gd name="T4" fmla="*/ 1132 w 1559"/>
                <a:gd name="T5" fmla="*/ 197 h 1670"/>
                <a:gd name="T6" fmla="*/ 820 w 1559"/>
                <a:gd name="T7" fmla="*/ 11 h 1670"/>
                <a:gd name="T8" fmla="*/ 581 w 1559"/>
                <a:gd name="T9" fmla="*/ 107 h 1670"/>
                <a:gd name="T10" fmla="*/ 543 w 1559"/>
                <a:gd name="T11" fmla="*/ 423 h 1670"/>
                <a:gd name="T12" fmla="*/ 299 w 1559"/>
                <a:gd name="T13" fmla="*/ 367 h 1670"/>
                <a:gd name="T14" fmla="*/ 37 w 1559"/>
                <a:gd name="T15" fmla="*/ 481 h 1670"/>
                <a:gd name="T16" fmla="*/ 0 w 1559"/>
                <a:gd name="T17" fmla="*/ 1205 h 1670"/>
                <a:gd name="T18" fmla="*/ 221 w 1559"/>
                <a:gd name="T19" fmla="*/ 1396 h 1670"/>
                <a:gd name="T20" fmla="*/ 353 w 1559"/>
                <a:gd name="T21" fmla="*/ 1378 h 1670"/>
                <a:gd name="T22" fmla="*/ 386 w 1559"/>
                <a:gd name="T23" fmla="*/ 1541 h 1670"/>
                <a:gd name="T24" fmla="*/ 783 w 1559"/>
                <a:gd name="T25" fmla="*/ 1665 h 1670"/>
                <a:gd name="T26" fmla="*/ 1316 w 1559"/>
                <a:gd name="T27" fmla="*/ 1488 h 1670"/>
                <a:gd name="T28" fmla="*/ 1518 w 1559"/>
                <a:gd name="T29" fmla="*/ 1337 h 1670"/>
                <a:gd name="T30" fmla="*/ 1559 w 1559"/>
                <a:gd name="T31" fmla="*/ 404 h 1670"/>
                <a:gd name="T32" fmla="*/ 543 w 1559"/>
                <a:gd name="T33" fmla="*/ 877 h 1670"/>
                <a:gd name="T34" fmla="*/ 353 w 1559"/>
                <a:gd name="T35" fmla="*/ 980 h 1670"/>
                <a:gd name="T36" fmla="*/ 320 w 1559"/>
                <a:gd name="T37" fmla="*/ 1289 h 1670"/>
                <a:gd name="T38" fmla="*/ 280 w 1559"/>
                <a:gd name="T39" fmla="*/ 493 h 1670"/>
                <a:gd name="T40" fmla="*/ 502 w 1559"/>
                <a:gd name="T41" fmla="*/ 541 h 1670"/>
                <a:gd name="T42" fmla="*/ 543 w 1559"/>
                <a:gd name="T43" fmla="*/ 877 h 1670"/>
                <a:gd name="T44" fmla="*/ 822 w 1559"/>
                <a:gd name="T45" fmla="*/ 112 h 1670"/>
                <a:gd name="T46" fmla="*/ 1039 w 1559"/>
                <a:gd name="T47" fmla="*/ 262 h 1670"/>
                <a:gd name="T48" fmla="*/ 999 w 1559"/>
                <a:gd name="T49" fmla="*/ 382 h 1670"/>
                <a:gd name="T50" fmla="*/ 905 w 1559"/>
                <a:gd name="T51" fmla="*/ 475 h 1670"/>
                <a:gd name="T52" fmla="*/ 783 w 1559"/>
                <a:gd name="T53" fmla="*/ 817 h 1670"/>
                <a:gd name="T54" fmla="*/ 783 w 1559"/>
                <a:gd name="T55" fmla="*/ 137 h 1670"/>
                <a:gd name="T56" fmla="*/ 1204 w 1559"/>
                <a:gd name="T57" fmla="*/ 1478 h 1670"/>
                <a:gd name="T58" fmla="*/ 809 w 1559"/>
                <a:gd name="T59" fmla="*/ 1587 h 1670"/>
                <a:gd name="T60" fmla="*/ 775 w 1559"/>
                <a:gd name="T61" fmla="*/ 971 h 1670"/>
                <a:gd name="T62" fmla="*/ 1204 w 1559"/>
                <a:gd name="T63" fmla="*/ 1024 h 1670"/>
                <a:gd name="T64" fmla="*/ 1238 w 1559"/>
                <a:gd name="T65" fmla="*/ 1428 h 1670"/>
                <a:gd name="T66" fmla="*/ 1436 w 1559"/>
                <a:gd name="T67" fmla="*/ 1264 h 1670"/>
                <a:gd name="T68" fmla="*/ 1316 w 1559"/>
                <a:gd name="T69" fmla="*/ 980 h 1670"/>
                <a:gd name="T70" fmla="*/ 1210 w 1559"/>
                <a:gd name="T71" fmla="*/ 914 h 1670"/>
                <a:gd name="T72" fmla="*/ 1253 w 1559"/>
                <a:gd name="T73" fmla="*/ 387 h 1670"/>
                <a:gd name="T74" fmla="*/ 1475 w 1559"/>
                <a:gd name="T75" fmla="*/ 47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9" h="1670">
                  <a:moveTo>
                    <a:pt x="1516" y="350"/>
                  </a:moveTo>
                  <a:lnTo>
                    <a:pt x="1269" y="294"/>
                  </a:lnTo>
                  <a:cubicBezTo>
                    <a:pt x="1246" y="289"/>
                    <a:pt x="1213" y="288"/>
                    <a:pt x="1191" y="298"/>
                  </a:cubicBezTo>
                  <a:lnTo>
                    <a:pt x="1162" y="311"/>
                  </a:lnTo>
                  <a:cubicBezTo>
                    <a:pt x="1140" y="321"/>
                    <a:pt x="1132" y="320"/>
                    <a:pt x="1132" y="296"/>
                  </a:cubicBezTo>
                  <a:lnTo>
                    <a:pt x="1132" y="197"/>
                  </a:lnTo>
                  <a:cubicBezTo>
                    <a:pt x="1132" y="158"/>
                    <a:pt x="1069" y="136"/>
                    <a:pt x="1047" y="125"/>
                  </a:cubicBezTo>
                  <a:lnTo>
                    <a:pt x="820" y="11"/>
                  </a:lnTo>
                  <a:cubicBezTo>
                    <a:pt x="798" y="0"/>
                    <a:pt x="764" y="1"/>
                    <a:pt x="743" y="13"/>
                  </a:cubicBezTo>
                  <a:lnTo>
                    <a:pt x="581" y="107"/>
                  </a:lnTo>
                  <a:cubicBezTo>
                    <a:pt x="560" y="119"/>
                    <a:pt x="543" y="149"/>
                    <a:pt x="543" y="173"/>
                  </a:cubicBezTo>
                  <a:lnTo>
                    <a:pt x="543" y="423"/>
                  </a:lnTo>
                  <a:cubicBezTo>
                    <a:pt x="543" y="447"/>
                    <a:pt x="524" y="459"/>
                    <a:pt x="502" y="450"/>
                  </a:cubicBezTo>
                  <a:lnTo>
                    <a:pt x="299" y="367"/>
                  </a:lnTo>
                  <a:cubicBezTo>
                    <a:pt x="276" y="358"/>
                    <a:pt x="241" y="360"/>
                    <a:pt x="220" y="373"/>
                  </a:cubicBezTo>
                  <a:lnTo>
                    <a:pt x="37" y="481"/>
                  </a:lnTo>
                  <a:cubicBezTo>
                    <a:pt x="17" y="493"/>
                    <a:pt x="0" y="523"/>
                    <a:pt x="0" y="547"/>
                  </a:cubicBezTo>
                  <a:lnTo>
                    <a:pt x="0" y="1205"/>
                  </a:lnTo>
                  <a:cubicBezTo>
                    <a:pt x="0" y="1229"/>
                    <a:pt x="16" y="1260"/>
                    <a:pt x="36" y="1273"/>
                  </a:cubicBezTo>
                  <a:lnTo>
                    <a:pt x="221" y="1396"/>
                  </a:lnTo>
                  <a:cubicBezTo>
                    <a:pt x="241" y="1409"/>
                    <a:pt x="276" y="1412"/>
                    <a:pt x="298" y="1402"/>
                  </a:cubicBezTo>
                  <a:lnTo>
                    <a:pt x="353" y="1378"/>
                  </a:lnTo>
                  <a:lnTo>
                    <a:pt x="353" y="1488"/>
                  </a:lnTo>
                  <a:cubicBezTo>
                    <a:pt x="353" y="1511"/>
                    <a:pt x="368" y="1535"/>
                    <a:pt x="386" y="1541"/>
                  </a:cubicBezTo>
                  <a:lnTo>
                    <a:pt x="717" y="1662"/>
                  </a:lnTo>
                  <a:cubicBezTo>
                    <a:pt x="735" y="1668"/>
                    <a:pt x="765" y="1670"/>
                    <a:pt x="783" y="1665"/>
                  </a:cubicBezTo>
                  <a:lnTo>
                    <a:pt x="1283" y="1538"/>
                  </a:lnTo>
                  <a:cubicBezTo>
                    <a:pt x="1301" y="1533"/>
                    <a:pt x="1316" y="1511"/>
                    <a:pt x="1316" y="1488"/>
                  </a:cubicBezTo>
                  <a:lnTo>
                    <a:pt x="1316" y="1412"/>
                  </a:lnTo>
                  <a:lnTo>
                    <a:pt x="1518" y="1337"/>
                  </a:lnTo>
                  <a:cubicBezTo>
                    <a:pt x="1540" y="1329"/>
                    <a:pt x="1559" y="1302"/>
                    <a:pt x="1559" y="1278"/>
                  </a:cubicBezTo>
                  <a:lnTo>
                    <a:pt x="1559" y="404"/>
                  </a:lnTo>
                  <a:cubicBezTo>
                    <a:pt x="1559" y="380"/>
                    <a:pt x="1540" y="356"/>
                    <a:pt x="1516" y="350"/>
                  </a:cubicBezTo>
                  <a:close/>
                  <a:moveTo>
                    <a:pt x="543" y="877"/>
                  </a:moveTo>
                  <a:lnTo>
                    <a:pt x="386" y="927"/>
                  </a:lnTo>
                  <a:cubicBezTo>
                    <a:pt x="368" y="933"/>
                    <a:pt x="353" y="957"/>
                    <a:pt x="353" y="980"/>
                  </a:cubicBezTo>
                  <a:lnTo>
                    <a:pt x="353" y="1274"/>
                  </a:lnTo>
                  <a:lnTo>
                    <a:pt x="320" y="1289"/>
                  </a:lnTo>
                  <a:cubicBezTo>
                    <a:pt x="298" y="1298"/>
                    <a:pt x="280" y="1287"/>
                    <a:pt x="280" y="1263"/>
                  </a:cubicBezTo>
                  <a:lnTo>
                    <a:pt x="280" y="493"/>
                  </a:lnTo>
                  <a:cubicBezTo>
                    <a:pt x="280" y="469"/>
                    <a:pt x="298" y="457"/>
                    <a:pt x="320" y="466"/>
                  </a:cubicBezTo>
                  <a:lnTo>
                    <a:pt x="502" y="541"/>
                  </a:lnTo>
                  <a:cubicBezTo>
                    <a:pt x="524" y="550"/>
                    <a:pt x="543" y="578"/>
                    <a:pt x="543" y="602"/>
                  </a:cubicBezTo>
                  <a:lnTo>
                    <a:pt x="543" y="877"/>
                  </a:lnTo>
                  <a:close/>
                  <a:moveTo>
                    <a:pt x="783" y="137"/>
                  </a:moveTo>
                  <a:cubicBezTo>
                    <a:pt x="783" y="112"/>
                    <a:pt x="800" y="101"/>
                    <a:pt x="822" y="112"/>
                  </a:cubicBezTo>
                  <a:lnTo>
                    <a:pt x="1000" y="209"/>
                  </a:lnTo>
                  <a:cubicBezTo>
                    <a:pt x="1021" y="220"/>
                    <a:pt x="1039" y="238"/>
                    <a:pt x="1039" y="262"/>
                  </a:cubicBezTo>
                  <a:lnTo>
                    <a:pt x="1039" y="329"/>
                  </a:lnTo>
                  <a:cubicBezTo>
                    <a:pt x="1039" y="353"/>
                    <a:pt x="1021" y="372"/>
                    <a:pt x="999" y="382"/>
                  </a:cubicBezTo>
                  <a:lnTo>
                    <a:pt x="945" y="413"/>
                  </a:lnTo>
                  <a:cubicBezTo>
                    <a:pt x="923" y="423"/>
                    <a:pt x="905" y="451"/>
                    <a:pt x="905" y="475"/>
                  </a:cubicBezTo>
                  <a:lnTo>
                    <a:pt x="905" y="844"/>
                  </a:lnTo>
                  <a:lnTo>
                    <a:pt x="783" y="817"/>
                  </a:lnTo>
                  <a:cubicBezTo>
                    <a:pt x="783" y="817"/>
                    <a:pt x="782" y="817"/>
                    <a:pt x="781" y="816"/>
                  </a:cubicBezTo>
                  <a:lnTo>
                    <a:pt x="783" y="137"/>
                  </a:lnTo>
                  <a:close/>
                  <a:moveTo>
                    <a:pt x="1238" y="1428"/>
                  </a:moveTo>
                  <a:cubicBezTo>
                    <a:pt x="1238" y="1451"/>
                    <a:pt x="1223" y="1474"/>
                    <a:pt x="1204" y="1478"/>
                  </a:cubicBezTo>
                  <a:lnTo>
                    <a:pt x="812" y="1586"/>
                  </a:lnTo>
                  <a:lnTo>
                    <a:pt x="809" y="1587"/>
                  </a:lnTo>
                  <a:cubicBezTo>
                    <a:pt x="790" y="1591"/>
                    <a:pt x="775" y="1576"/>
                    <a:pt x="775" y="1553"/>
                  </a:cubicBezTo>
                  <a:lnTo>
                    <a:pt x="775" y="971"/>
                  </a:lnTo>
                  <a:cubicBezTo>
                    <a:pt x="775" y="948"/>
                    <a:pt x="790" y="933"/>
                    <a:pt x="809" y="937"/>
                  </a:cubicBezTo>
                  <a:lnTo>
                    <a:pt x="1204" y="1024"/>
                  </a:lnTo>
                  <a:cubicBezTo>
                    <a:pt x="1223" y="1028"/>
                    <a:pt x="1238" y="1050"/>
                    <a:pt x="1238" y="1073"/>
                  </a:cubicBezTo>
                  <a:lnTo>
                    <a:pt x="1238" y="1428"/>
                  </a:lnTo>
                  <a:close/>
                  <a:moveTo>
                    <a:pt x="1477" y="1204"/>
                  </a:moveTo>
                  <a:cubicBezTo>
                    <a:pt x="1477" y="1228"/>
                    <a:pt x="1459" y="1255"/>
                    <a:pt x="1436" y="1264"/>
                  </a:cubicBezTo>
                  <a:lnTo>
                    <a:pt x="1316" y="1311"/>
                  </a:lnTo>
                  <a:lnTo>
                    <a:pt x="1316" y="980"/>
                  </a:lnTo>
                  <a:cubicBezTo>
                    <a:pt x="1316" y="957"/>
                    <a:pt x="1301" y="935"/>
                    <a:pt x="1283" y="930"/>
                  </a:cubicBezTo>
                  <a:lnTo>
                    <a:pt x="1210" y="914"/>
                  </a:lnTo>
                  <a:lnTo>
                    <a:pt x="1210" y="420"/>
                  </a:lnTo>
                  <a:cubicBezTo>
                    <a:pt x="1210" y="396"/>
                    <a:pt x="1229" y="381"/>
                    <a:pt x="1253" y="387"/>
                  </a:cubicBezTo>
                  <a:lnTo>
                    <a:pt x="1432" y="420"/>
                  </a:lnTo>
                  <a:cubicBezTo>
                    <a:pt x="1456" y="425"/>
                    <a:pt x="1475" y="450"/>
                    <a:pt x="1475" y="474"/>
                  </a:cubicBezTo>
                  <a:lnTo>
                    <a:pt x="1477" y="1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4" name="Freeform 258">
              <a:extLst>
                <a:ext uri="{FF2B5EF4-FFF2-40B4-BE49-F238E27FC236}">
                  <a16:creationId xmlns:a16="http://schemas.microsoft.com/office/drawing/2014/main" id="{978DF78D-A6E3-4AC7-A43F-2B9AAE7F537C}"/>
                </a:ext>
              </a:extLst>
            </p:cNvPr>
            <p:cNvSpPr>
              <a:spLocks/>
            </p:cNvSpPr>
            <p:nvPr/>
          </p:nvSpPr>
          <p:spPr bwMode="auto">
            <a:xfrm>
              <a:off x="915988" y="995363"/>
              <a:ext cx="363538" cy="214313"/>
            </a:xfrm>
            <a:custGeom>
              <a:avLst/>
              <a:gdLst>
                <a:gd name="T0" fmla="*/ 0 w 1011"/>
                <a:gd name="T1" fmla="*/ 0 h 599"/>
                <a:gd name="T2" fmla="*/ 0 w 1011"/>
                <a:gd name="T3" fmla="*/ 134 h 599"/>
                <a:gd name="T4" fmla="*/ 36 w 1011"/>
                <a:gd name="T5" fmla="*/ 202 h 599"/>
                <a:gd name="T6" fmla="*/ 221 w 1011"/>
                <a:gd name="T7" fmla="*/ 325 h 599"/>
                <a:gd name="T8" fmla="*/ 298 w 1011"/>
                <a:gd name="T9" fmla="*/ 331 h 599"/>
                <a:gd name="T10" fmla="*/ 353 w 1011"/>
                <a:gd name="T11" fmla="*/ 307 h 599"/>
                <a:gd name="T12" fmla="*/ 353 w 1011"/>
                <a:gd name="T13" fmla="*/ 417 h 599"/>
                <a:gd name="T14" fmla="*/ 386 w 1011"/>
                <a:gd name="T15" fmla="*/ 470 h 599"/>
                <a:gd name="T16" fmla="*/ 717 w 1011"/>
                <a:gd name="T17" fmla="*/ 591 h 599"/>
                <a:gd name="T18" fmla="*/ 783 w 1011"/>
                <a:gd name="T19" fmla="*/ 594 h 599"/>
                <a:gd name="T20" fmla="*/ 1011 w 1011"/>
                <a:gd name="T21" fmla="*/ 536 h 599"/>
                <a:gd name="T22" fmla="*/ 1009 w 1011"/>
                <a:gd name="T23" fmla="*/ 461 h 599"/>
                <a:gd name="T24" fmla="*/ 812 w 1011"/>
                <a:gd name="T25" fmla="*/ 515 h 599"/>
                <a:gd name="T26" fmla="*/ 809 w 1011"/>
                <a:gd name="T27" fmla="*/ 516 h 599"/>
                <a:gd name="T28" fmla="*/ 775 w 1011"/>
                <a:gd name="T29" fmla="*/ 482 h 599"/>
                <a:gd name="T30" fmla="*/ 775 w 1011"/>
                <a:gd name="T31" fmla="*/ 14 h 599"/>
                <a:gd name="T32" fmla="*/ 622 w 1011"/>
                <a:gd name="T33" fmla="*/ 2 h 599"/>
                <a:gd name="T34" fmla="*/ 353 w 1011"/>
                <a:gd name="T35" fmla="*/ 1 h 599"/>
                <a:gd name="T36" fmla="*/ 353 w 1011"/>
                <a:gd name="T37" fmla="*/ 203 h 599"/>
                <a:gd name="T38" fmla="*/ 320 w 1011"/>
                <a:gd name="T39" fmla="*/ 218 h 599"/>
                <a:gd name="T40" fmla="*/ 280 w 1011"/>
                <a:gd name="T41" fmla="*/ 192 h 599"/>
                <a:gd name="T42" fmla="*/ 280 w 1011"/>
                <a:gd name="T43" fmla="*/ 1 h 599"/>
                <a:gd name="T44" fmla="*/ 0 w 1011"/>
                <a:gd name="T4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1" h="599">
                  <a:moveTo>
                    <a:pt x="0" y="0"/>
                  </a:moveTo>
                  <a:lnTo>
                    <a:pt x="0" y="134"/>
                  </a:lnTo>
                  <a:cubicBezTo>
                    <a:pt x="0" y="158"/>
                    <a:pt x="16" y="189"/>
                    <a:pt x="36" y="202"/>
                  </a:cubicBezTo>
                  <a:lnTo>
                    <a:pt x="221" y="325"/>
                  </a:lnTo>
                  <a:cubicBezTo>
                    <a:pt x="241" y="338"/>
                    <a:pt x="276" y="341"/>
                    <a:pt x="298" y="331"/>
                  </a:cubicBezTo>
                  <a:lnTo>
                    <a:pt x="353" y="307"/>
                  </a:lnTo>
                  <a:lnTo>
                    <a:pt x="353" y="417"/>
                  </a:lnTo>
                  <a:cubicBezTo>
                    <a:pt x="353" y="440"/>
                    <a:pt x="368" y="464"/>
                    <a:pt x="386" y="470"/>
                  </a:cubicBezTo>
                  <a:lnTo>
                    <a:pt x="717" y="591"/>
                  </a:lnTo>
                  <a:cubicBezTo>
                    <a:pt x="735" y="597"/>
                    <a:pt x="765" y="599"/>
                    <a:pt x="783" y="594"/>
                  </a:cubicBezTo>
                  <a:lnTo>
                    <a:pt x="1011" y="536"/>
                  </a:lnTo>
                  <a:cubicBezTo>
                    <a:pt x="1011" y="510"/>
                    <a:pt x="1010" y="485"/>
                    <a:pt x="1009" y="461"/>
                  </a:cubicBezTo>
                  <a:lnTo>
                    <a:pt x="812" y="515"/>
                  </a:lnTo>
                  <a:lnTo>
                    <a:pt x="809" y="516"/>
                  </a:lnTo>
                  <a:cubicBezTo>
                    <a:pt x="790" y="520"/>
                    <a:pt x="775" y="505"/>
                    <a:pt x="775" y="482"/>
                  </a:cubicBezTo>
                  <a:lnTo>
                    <a:pt x="775" y="14"/>
                  </a:lnTo>
                  <a:cubicBezTo>
                    <a:pt x="732" y="5"/>
                    <a:pt x="681" y="2"/>
                    <a:pt x="622" y="2"/>
                  </a:cubicBezTo>
                  <a:cubicBezTo>
                    <a:pt x="596" y="2"/>
                    <a:pt x="488" y="1"/>
                    <a:pt x="353" y="1"/>
                  </a:cubicBezTo>
                  <a:lnTo>
                    <a:pt x="353" y="203"/>
                  </a:lnTo>
                  <a:lnTo>
                    <a:pt x="320" y="218"/>
                  </a:lnTo>
                  <a:cubicBezTo>
                    <a:pt x="298" y="227"/>
                    <a:pt x="280" y="216"/>
                    <a:pt x="280" y="192"/>
                  </a:cubicBezTo>
                  <a:lnTo>
                    <a:pt x="280" y="1"/>
                  </a:lnTo>
                  <a:cubicBezTo>
                    <a:pt x="187" y="0"/>
                    <a:pt x="89" y="0"/>
                    <a:pt x="0"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5" name="Freeform 259">
              <a:extLst>
                <a:ext uri="{FF2B5EF4-FFF2-40B4-BE49-F238E27FC236}">
                  <a16:creationId xmlns:a16="http://schemas.microsoft.com/office/drawing/2014/main" id="{F72DBACF-8A54-40D3-8B82-3D414AB65B01}"/>
                </a:ext>
              </a:extLst>
            </p:cNvPr>
            <p:cNvSpPr>
              <a:spLocks/>
            </p:cNvSpPr>
            <p:nvPr/>
          </p:nvSpPr>
          <p:spPr bwMode="auto">
            <a:xfrm>
              <a:off x="1308100" y="896938"/>
              <a:ext cx="238125" cy="341313"/>
            </a:xfrm>
            <a:custGeom>
              <a:avLst/>
              <a:gdLst>
                <a:gd name="T0" fmla="*/ 660 w 660"/>
                <a:gd name="T1" fmla="*/ 18 h 949"/>
                <a:gd name="T2" fmla="*/ 658 w 660"/>
                <a:gd name="T3" fmla="*/ 570 h 949"/>
                <a:gd name="T4" fmla="*/ 60 w 660"/>
                <a:gd name="T5" fmla="*/ 945 h 949"/>
                <a:gd name="T6" fmla="*/ 0 w 660"/>
                <a:gd name="T7" fmla="*/ 913 h 949"/>
                <a:gd name="T8" fmla="*/ 0 w 660"/>
                <a:gd name="T9" fmla="*/ 691 h 949"/>
                <a:gd name="T10" fmla="*/ 628 w 660"/>
                <a:gd name="T11" fmla="*/ 0 h 949"/>
                <a:gd name="T12" fmla="*/ 660 w 660"/>
                <a:gd name="T13" fmla="*/ 18 h 949"/>
              </a:gdLst>
              <a:ahLst/>
              <a:cxnLst>
                <a:cxn ang="0">
                  <a:pos x="T0" y="T1"/>
                </a:cxn>
                <a:cxn ang="0">
                  <a:pos x="T2" y="T3"/>
                </a:cxn>
                <a:cxn ang="0">
                  <a:pos x="T4" y="T5"/>
                </a:cxn>
                <a:cxn ang="0">
                  <a:pos x="T6" y="T7"/>
                </a:cxn>
                <a:cxn ang="0">
                  <a:pos x="T8" y="T9"/>
                </a:cxn>
                <a:cxn ang="0">
                  <a:pos x="T10" y="T11"/>
                </a:cxn>
                <a:cxn ang="0">
                  <a:pos x="T12" y="T13"/>
                </a:cxn>
              </a:cxnLst>
              <a:rect l="0" t="0" r="r" b="b"/>
              <a:pathLst>
                <a:path w="660" h="949">
                  <a:moveTo>
                    <a:pt x="660" y="18"/>
                  </a:moveTo>
                  <a:cubicBezTo>
                    <a:pt x="660" y="110"/>
                    <a:pt x="658" y="525"/>
                    <a:pt x="658" y="570"/>
                  </a:cubicBezTo>
                  <a:cubicBezTo>
                    <a:pt x="658" y="724"/>
                    <a:pt x="360" y="921"/>
                    <a:pt x="60" y="945"/>
                  </a:cubicBezTo>
                  <a:cubicBezTo>
                    <a:pt x="40" y="947"/>
                    <a:pt x="0" y="949"/>
                    <a:pt x="0" y="913"/>
                  </a:cubicBezTo>
                  <a:lnTo>
                    <a:pt x="0" y="691"/>
                  </a:lnTo>
                  <a:cubicBezTo>
                    <a:pt x="0" y="305"/>
                    <a:pt x="281" y="8"/>
                    <a:pt x="628" y="0"/>
                  </a:cubicBezTo>
                  <a:cubicBezTo>
                    <a:pt x="644" y="0"/>
                    <a:pt x="660" y="4"/>
                    <a:pt x="66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6" name="Freeform 260">
              <a:extLst>
                <a:ext uri="{FF2B5EF4-FFF2-40B4-BE49-F238E27FC236}">
                  <a16:creationId xmlns:a16="http://schemas.microsoft.com/office/drawing/2014/main" id="{49AF2702-6B4C-4280-AE0A-2BF3D1BDDEC0}"/>
                </a:ext>
              </a:extLst>
            </p:cNvPr>
            <p:cNvSpPr>
              <a:spLocks/>
            </p:cNvSpPr>
            <p:nvPr/>
          </p:nvSpPr>
          <p:spPr bwMode="auto">
            <a:xfrm>
              <a:off x="1311275" y="1266825"/>
              <a:ext cx="322263" cy="158750"/>
            </a:xfrm>
            <a:custGeom>
              <a:avLst/>
              <a:gdLst>
                <a:gd name="T0" fmla="*/ 877 w 895"/>
                <a:gd name="T1" fmla="*/ 445 h 445"/>
                <a:gd name="T2" fmla="*/ 324 w 895"/>
                <a:gd name="T3" fmla="*/ 444 h 445"/>
                <a:gd name="T4" fmla="*/ 4 w 895"/>
                <a:gd name="T5" fmla="*/ 40 h 445"/>
                <a:gd name="T6" fmla="*/ 36 w 895"/>
                <a:gd name="T7" fmla="*/ 0 h 445"/>
                <a:gd name="T8" fmla="*/ 569 w 895"/>
                <a:gd name="T9" fmla="*/ 0 h 445"/>
                <a:gd name="T10" fmla="*/ 894 w 895"/>
                <a:gd name="T11" fmla="*/ 423 h 445"/>
                <a:gd name="T12" fmla="*/ 877 w 895"/>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895" h="445">
                  <a:moveTo>
                    <a:pt x="877" y="445"/>
                  </a:moveTo>
                  <a:cubicBezTo>
                    <a:pt x="784" y="445"/>
                    <a:pt x="369" y="444"/>
                    <a:pt x="324" y="444"/>
                  </a:cubicBezTo>
                  <a:cubicBezTo>
                    <a:pt x="171" y="444"/>
                    <a:pt x="28" y="242"/>
                    <a:pt x="4" y="40"/>
                  </a:cubicBezTo>
                  <a:cubicBezTo>
                    <a:pt x="2" y="27"/>
                    <a:pt x="0" y="0"/>
                    <a:pt x="36" y="0"/>
                  </a:cubicBezTo>
                  <a:lnTo>
                    <a:pt x="569" y="0"/>
                  </a:lnTo>
                  <a:cubicBezTo>
                    <a:pt x="684" y="0"/>
                    <a:pt x="887" y="189"/>
                    <a:pt x="894" y="423"/>
                  </a:cubicBezTo>
                  <a:cubicBezTo>
                    <a:pt x="895" y="434"/>
                    <a:pt x="891" y="445"/>
                    <a:pt x="877" y="4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7" name="Freeform 261">
              <a:extLst>
                <a:ext uri="{FF2B5EF4-FFF2-40B4-BE49-F238E27FC236}">
                  <a16:creationId xmlns:a16="http://schemas.microsoft.com/office/drawing/2014/main" id="{3564462D-5084-4593-A2FD-A9FE21C6967A}"/>
                </a:ext>
              </a:extLst>
            </p:cNvPr>
            <p:cNvSpPr>
              <a:spLocks/>
            </p:cNvSpPr>
            <p:nvPr/>
          </p:nvSpPr>
          <p:spPr bwMode="auto">
            <a:xfrm>
              <a:off x="958850" y="1266825"/>
              <a:ext cx="322263" cy="158750"/>
            </a:xfrm>
            <a:custGeom>
              <a:avLst/>
              <a:gdLst>
                <a:gd name="T0" fmla="*/ 18 w 895"/>
                <a:gd name="T1" fmla="*/ 445 h 445"/>
                <a:gd name="T2" fmla="*/ 571 w 895"/>
                <a:gd name="T3" fmla="*/ 444 h 445"/>
                <a:gd name="T4" fmla="*/ 891 w 895"/>
                <a:gd name="T5" fmla="*/ 40 h 445"/>
                <a:gd name="T6" fmla="*/ 859 w 895"/>
                <a:gd name="T7" fmla="*/ 0 h 445"/>
                <a:gd name="T8" fmla="*/ 326 w 895"/>
                <a:gd name="T9" fmla="*/ 0 h 445"/>
                <a:gd name="T10" fmla="*/ 1 w 895"/>
                <a:gd name="T11" fmla="*/ 423 h 445"/>
                <a:gd name="T12" fmla="*/ 18 w 895"/>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895" h="445">
                  <a:moveTo>
                    <a:pt x="18" y="445"/>
                  </a:moveTo>
                  <a:cubicBezTo>
                    <a:pt x="111" y="445"/>
                    <a:pt x="526" y="444"/>
                    <a:pt x="571" y="444"/>
                  </a:cubicBezTo>
                  <a:cubicBezTo>
                    <a:pt x="724" y="444"/>
                    <a:pt x="867" y="242"/>
                    <a:pt x="891" y="40"/>
                  </a:cubicBezTo>
                  <a:cubicBezTo>
                    <a:pt x="893" y="27"/>
                    <a:pt x="895" y="0"/>
                    <a:pt x="859" y="0"/>
                  </a:cubicBezTo>
                  <a:lnTo>
                    <a:pt x="326" y="0"/>
                  </a:lnTo>
                  <a:cubicBezTo>
                    <a:pt x="211" y="0"/>
                    <a:pt x="8" y="189"/>
                    <a:pt x="1" y="423"/>
                  </a:cubicBezTo>
                  <a:cubicBezTo>
                    <a:pt x="0" y="434"/>
                    <a:pt x="4" y="445"/>
                    <a:pt x="18" y="4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8" name="Freeform 262">
              <a:extLst>
                <a:ext uri="{FF2B5EF4-FFF2-40B4-BE49-F238E27FC236}">
                  <a16:creationId xmlns:a16="http://schemas.microsoft.com/office/drawing/2014/main" id="{FC0632E4-7268-4601-9D46-44B447BDCEC5}"/>
                </a:ext>
              </a:extLst>
            </p:cNvPr>
            <p:cNvSpPr>
              <a:spLocks/>
            </p:cNvSpPr>
            <p:nvPr/>
          </p:nvSpPr>
          <p:spPr bwMode="auto">
            <a:xfrm>
              <a:off x="1308100" y="906463"/>
              <a:ext cx="169863" cy="273050"/>
            </a:xfrm>
            <a:custGeom>
              <a:avLst/>
              <a:gdLst>
                <a:gd name="T0" fmla="*/ 0 w 469"/>
                <a:gd name="T1" fmla="*/ 762 h 762"/>
                <a:gd name="T2" fmla="*/ 193 w 469"/>
                <a:gd name="T3" fmla="*/ 713 h 762"/>
                <a:gd name="T4" fmla="*/ 226 w 469"/>
                <a:gd name="T5" fmla="*/ 663 h 762"/>
                <a:gd name="T6" fmla="*/ 226 w 469"/>
                <a:gd name="T7" fmla="*/ 587 h 762"/>
                <a:gd name="T8" fmla="*/ 428 w 469"/>
                <a:gd name="T9" fmla="*/ 512 h 762"/>
                <a:gd name="T10" fmla="*/ 469 w 469"/>
                <a:gd name="T11" fmla="*/ 453 h 762"/>
                <a:gd name="T12" fmla="*/ 469 w 469"/>
                <a:gd name="T13" fmla="*/ 0 h 762"/>
                <a:gd name="T14" fmla="*/ 386 w 469"/>
                <a:gd name="T15" fmla="*/ 31 h 762"/>
                <a:gd name="T16" fmla="*/ 387 w 469"/>
                <a:gd name="T17" fmla="*/ 379 h 762"/>
                <a:gd name="T18" fmla="*/ 387 w 469"/>
                <a:gd name="T19" fmla="*/ 379 h 762"/>
                <a:gd name="T20" fmla="*/ 346 w 469"/>
                <a:gd name="T21" fmla="*/ 439 h 762"/>
                <a:gd name="T22" fmla="*/ 226 w 469"/>
                <a:gd name="T23" fmla="*/ 486 h 762"/>
                <a:gd name="T24" fmla="*/ 226 w 469"/>
                <a:gd name="T25" fmla="*/ 155 h 762"/>
                <a:gd name="T26" fmla="*/ 224 w 469"/>
                <a:gd name="T27" fmla="*/ 139 h 762"/>
                <a:gd name="T28" fmla="*/ 144 w 469"/>
                <a:gd name="T29" fmla="*/ 227 h 762"/>
                <a:gd name="T30" fmla="*/ 148 w 469"/>
                <a:gd name="T31" fmla="*/ 248 h 762"/>
                <a:gd name="T32" fmla="*/ 148 w 469"/>
                <a:gd name="T33" fmla="*/ 603 h 762"/>
                <a:gd name="T34" fmla="*/ 114 w 469"/>
                <a:gd name="T35" fmla="*/ 653 h 762"/>
                <a:gd name="T36" fmla="*/ 0 w 469"/>
                <a:gd name="T37" fmla="*/ 685 h 762"/>
                <a:gd name="T38" fmla="*/ 0 w 469"/>
                <a:gd name="T39"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762">
                  <a:moveTo>
                    <a:pt x="0" y="762"/>
                  </a:moveTo>
                  <a:lnTo>
                    <a:pt x="193" y="713"/>
                  </a:lnTo>
                  <a:cubicBezTo>
                    <a:pt x="211" y="708"/>
                    <a:pt x="226" y="686"/>
                    <a:pt x="226" y="663"/>
                  </a:cubicBezTo>
                  <a:lnTo>
                    <a:pt x="226" y="587"/>
                  </a:lnTo>
                  <a:lnTo>
                    <a:pt x="428" y="512"/>
                  </a:lnTo>
                  <a:cubicBezTo>
                    <a:pt x="450" y="504"/>
                    <a:pt x="469" y="477"/>
                    <a:pt x="469" y="453"/>
                  </a:cubicBezTo>
                  <a:lnTo>
                    <a:pt x="469" y="0"/>
                  </a:lnTo>
                  <a:cubicBezTo>
                    <a:pt x="441" y="8"/>
                    <a:pt x="413" y="18"/>
                    <a:pt x="386" y="31"/>
                  </a:cubicBezTo>
                  <a:lnTo>
                    <a:pt x="387" y="379"/>
                  </a:lnTo>
                  <a:lnTo>
                    <a:pt x="387" y="379"/>
                  </a:lnTo>
                  <a:cubicBezTo>
                    <a:pt x="387" y="403"/>
                    <a:pt x="369" y="430"/>
                    <a:pt x="346" y="439"/>
                  </a:cubicBezTo>
                  <a:lnTo>
                    <a:pt x="226" y="486"/>
                  </a:lnTo>
                  <a:lnTo>
                    <a:pt x="226" y="155"/>
                  </a:lnTo>
                  <a:cubicBezTo>
                    <a:pt x="226" y="149"/>
                    <a:pt x="225" y="144"/>
                    <a:pt x="224" y="139"/>
                  </a:cubicBezTo>
                  <a:cubicBezTo>
                    <a:pt x="195" y="165"/>
                    <a:pt x="168" y="195"/>
                    <a:pt x="144" y="227"/>
                  </a:cubicBezTo>
                  <a:cubicBezTo>
                    <a:pt x="147" y="233"/>
                    <a:pt x="148" y="241"/>
                    <a:pt x="148" y="248"/>
                  </a:cubicBezTo>
                  <a:lnTo>
                    <a:pt x="148" y="603"/>
                  </a:lnTo>
                  <a:cubicBezTo>
                    <a:pt x="148" y="626"/>
                    <a:pt x="133" y="649"/>
                    <a:pt x="114" y="653"/>
                  </a:cubicBezTo>
                  <a:lnTo>
                    <a:pt x="0" y="685"/>
                  </a:lnTo>
                  <a:lnTo>
                    <a:pt x="0" y="762"/>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589" name="Freeform 263">
              <a:extLst>
                <a:ext uri="{FF2B5EF4-FFF2-40B4-BE49-F238E27FC236}">
                  <a16:creationId xmlns:a16="http://schemas.microsoft.com/office/drawing/2014/main" id="{ED4A5431-7B2B-4583-9882-B160EA16D4B5}"/>
                </a:ext>
              </a:extLst>
            </p:cNvPr>
            <p:cNvSpPr>
              <a:spLocks noEditPoints="1"/>
            </p:cNvSpPr>
            <p:nvPr/>
          </p:nvSpPr>
          <p:spPr bwMode="auto">
            <a:xfrm>
              <a:off x="1614488" y="773113"/>
              <a:ext cx="1616075" cy="466725"/>
            </a:xfrm>
            <a:custGeom>
              <a:avLst/>
              <a:gdLst>
                <a:gd name="T0" fmla="*/ 99 w 4488"/>
                <a:gd name="T1" fmla="*/ 155 h 1301"/>
                <a:gd name="T2" fmla="*/ 2255 w 4488"/>
                <a:gd name="T3" fmla="*/ 1050 h 1301"/>
                <a:gd name="T4" fmla="*/ 2154 w 4488"/>
                <a:gd name="T5" fmla="*/ 1218 h 1301"/>
                <a:gd name="T6" fmla="*/ 2238 w 4488"/>
                <a:gd name="T7" fmla="*/ 1282 h 1301"/>
                <a:gd name="T8" fmla="*/ 2153 w 4488"/>
                <a:gd name="T9" fmla="*/ 1066 h 1301"/>
                <a:gd name="T10" fmla="*/ 2250 w 4488"/>
                <a:gd name="T11" fmla="*/ 1161 h 1301"/>
                <a:gd name="T12" fmla="*/ 2347 w 4488"/>
                <a:gd name="T13" fmla="*/ 1176 h 1301"/>
                <a:gd name="T14" fmla="*/ 2319 w 4488"/>
                <a:gd name="T15" fmla="*/ 1287 h 1301"/>
                <a:gd name="T16" fmla="*/ 102 w 4488"/>
                <a:gd name="T17" fmla="*/ 687 h 1301"/>
                <a:gd name="T18" fmla="*/ 451 w 4488"/>
                <a:gd name="T19" fmla="*/ 506 h 1301"/>
                <a:gd name="T20" fmla="*/ 428 w 4488"/>
                <a:gd name="T21" fmla="*/ 566 h 1301"/>
                <a:gd name="T22" fmla="*/ 259 w 4488"/>
                <a:gd name="T23" fmla="*/ 831 h 1301"/>
                <a:gd name="T24" fmla="*/ 283 w 4488"/>
                <a:gd name="T25" fmla="*/ 790 h 1301"/>
                <a:gd name="T26" fmla="*/ 340 w 4488"/>
                <a:gd name="T27" fmla="*/ 564 h 1301"/>
                <a:gd name="T28" fmla="*/ 233 w 4488"/>
                <a:gd name="T29" fmla="*/ 692 h 1301"/>
                <a:gd name="T30" fmla="*/ 165 w 4488"/>
                <a:gd name="T31" fmla="*/ 559 h 1301"/>
                <a:gd name="T32" fmla="*/ 2851 w 4488"/>
                <a:gd name="T33" fmla="*/ 517 h 1301"/>
                <a:gd name="T34" fmla="*/ 2841 w 4488"/>
                <a:gd name="T35" fmla="*/ 603 h 1301"/>
                <a:gd name="T36" fmla="*/ 2671 w 4488"/>
                <a:gd name="T37" fmla="*/ 804 h 1301"/>
                <a:gd name="T38" fmla="*/ 2726 w 4488"/>
                <a:gd name="T39" fmla="*/ 604 h 1301"/>
                <a:gd name="T40" fmla="*/ 2850 w 4488"/>
                <a:gd name="T41" fmla="*/ 475 h 1301"/>
                <a:gd name="T42" fmla="*/ 3247 w 4488"/>
                <a:gd name="T43" fmla="*/ 609 h 1301"/>
                <a:gd name="T44" fmla="*/ 3119 w 4488"/>
                <a:gd name="T45" fmla="*/ 755 h 1301"/>
                <a:gd name="T46" fmla="*/ 3232 w 4488"/>
                <a:gd name="T47" fmla="*/ 562 h 1301"/>
                <a:gd name="T48" fmla="*/ 2941 w 4488"/>
                <a:gd name="T49" fmla="*/ 630 h 1301"/>
                <a:gd name="T50" fmla="*/ 3070 w 4488"/>
                <a:gd name="T51" fmla="*/ 632 h 1301"/>
                <a:gd name="T52" fmla="*/ 2923 w 4488"/>
                <a:gd name="T53" fmla="*/ 580 h 1301"/>
                <a:gd name="T54" fmla="*/ 2695 w 4488"/>
                <a:gd name="T55" fmla="*/ 1118 h 1301"/>
                <a:gd name="T56" fmla="*/ 4104 w 4488"/>
                <a:gd name="T57" fmla="*/ 1001 h 1301"/>
                <a:gd name="T58" fmla="*/ 3816 w 4488"/>
                <a:gd name="T59" fmla="*/ 1077 h 1301"/>
                <a:gd name="T60" fmla="*/ 3495 w 4488"/>
                <a:gd name="T61" fmla="*/ 1053 h 1301"/>
                <a:gd name="T62" fmla="*/ 3495 w 4488"/>
                <a:gd name="T63" fmla="*/ 1184 h 1301"/>
                <a:gd name="T64" fmla="*/ 3060 w 4488"/>
                <a:gd name="T65" fmla="*/ 1297 h 1301"/>
                <a:gd name="T66" fmla="*/ 3060 w 4488"/>
                <a:gd name="T67" fmla="*/ 1297 h 1301"/>
                <a:gd name="T68" fmla="*/ 205 w 4488"/>
                <a:gd name="T69" fmla="*/ 1069 h 1301"/>
                <a:gd name="T70" fmla="*/ 1935 w 4488"/>
                <a:gd name="T71" fmla="*/ 1245 h 1301"/>
                <a:gd name="T72" fmla="*/ 1240 w 4488"/>
                <a:gd name="T73" fmla="*/ 1174 h 1301"/>
                <a:gd name="T74" fmla="*/ 804 w 4488"/>
                <a:gd name="T75" fmla="*/ 1160 h 1301"/>
                <a:gd name="T76" fmla="*/ 1007 w 4488"/>
                <a:gd name="T77" fmla="*/ 1065 h 1301"/>
                <a:gd name="T78" fmla="*/ 310 w 4488"/>
                <a:gd name="T79" fmla="*/ 1297 h 1301"/>
                <a:gd name="T80" fmla="*/ 893 w 4488"/>
                <a:gd name="T81" fmla="*/ 800 h 1301"/>
                <a:gd name="T82" fmla="*/ 2442 w 4488"/>
                <a:gd name="T83" fmla="*/ 744 h 1301"/>
                <a:gd name="T84" fmla="*/ 2424 w 4488"/>
                <a:gd name="T85" fmla="*/ 552 h 1301"/>
                <a:gd name="T86" fmla="*/ 2096 w 4488"/>
                <a:gd name="T87" fmla="*/ 555 h 1301"/>
                <a:gd name="T88" fmla="*/ 2096 w 4488"/>
                <a:gd name="T89" fmla="*/ 686 h 1301"/>
                <a:gd name="T90" fmla="*/ 1798 w 4488"/>
                <a:gd name="T91" fmla="*/ 499 h 1301"/>
                <a:gd name="T92" fmla="*/ 1170 w 4488"/>
                <a:gd name="T93" fmla="*/ 568 h 1301"/>
                <a:gd name="T94" fmla="*/ 4345 w 4488"/>
                <a:gd name="T95" fmla="*/ 300 h 1301"/>
                <a:gd name="T96" fmla="*/ 3923 w 4488"/>
                <a:gd name="T97" fmla="*/ 300 h 1301"/>
                <a:gd name="T98" fmla="*/ 3785 w 4488"/>
                <a:gd name="T99" fmla="*/ 300 h 1301"/>
                <a:gd name="T100" fmla="*/ 3290 w 4488"/>
                <a:gd name="T101" fmla="*/ 300 h 1301"/>
                <a:gd name="T102" fmla="*/ 3139 w 4488"/>
                <a:gd name="T103" fmla="*/ 56 h 1301"/>
                <a:gd name="T104" fmla="*/ 2692 w 4488"/>
                <a:gd name="T105" fmla="*/ 4 h 1301"/>
                <a:gd name="T106" fmla="*/ 2535 w 4488"/>
                <a:gd name="T107" fmla="*/ 265 h 1301"/>
                <a:gd name="T108" fmla="*/ 2125 w 4488"/>
                <a:gd name="T109" fmla="*/ 304 h 1301"/>
                <a:gd name="T110" fmla="*/ 1826 w 4488"/>
                <a:gd name="T111" fmla="*/ 250 h 1301"/>
                <a:gd name="T112" fmla="*/ 1468 w 4488"/>
                <a:gd name="T113" fmla="*/ 5 h 1301"/>
                <a:gd name="T114" fmla="*/ 1147 w 4488"/>
                <a:gd name="T115" fmla="*/ 65 h 1301"/>
                <a:gd name="T116" fmla="*/ 1123 w 4488"/>
                <a:gd name="T117" fmla="*/ 302 h 1301"/>
                <a:gd name="T118" fmla="*/ 636 w 4488"/>
                <a:gd name="T119" fmla="*/ 153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8" h="1301">
                  <a:moveTo>
                    <a:pt x="160" y="136"/>
                  </a:moveTo>
                  <a:lnTo>
                    <a:pt x="278" y="136"/>
                  </a:lnTo>
                  <a:lnTo>
                    <a:pt x="278" y="289"/>
                  </a:lnTo>
                  <a:cubicBezTo>
                    <a:pt x="259" y="296"/>
                    <a:pt x="241" y="300"/>
                    <a:pt x="224" y="302"/>
                  </a:cubicBezTo>
                  <a:cubicBezTo>
                    <a:pt x="207" y="305"/>
                    <a:pt x="190" y="306"/>
                    <a:pt x="172" y="306"/>
                  </a:cubicBezTo>
                  <a:cubicBezTo>
                    <a:pt x="128" y="306"/>
                    <a:pt x="94" y="293"/>
                    <a:pt x="70" y="267"/>
                  </a:cubicBezTo>
                  <a:cubicBezTo>
                    <a:pt x="47" y="241"/>
                    <a:pt x="35" y="203"/>
                    <a:pt x="35" y="154"/>
                  </a:cubicBezTo>
                  <a:cubicBezTo>
                    <a:pt x="35" y="106"/>
                    <a:pt x="48" y="69"/>
                    <a:pt x="76" y="42"/>
                  </a:cubicBezTo>
                  <a:cubicBezTo>
                    <a:pt x="103" y="15"/>
                    <a:pt x="141" y="2"/>
                    <a:pt x="189" y="2"/>
                  </a:cubicBezTo>
                  <a:cubicBezTo>
                    <a:pt x="220" y="2"/>
                    <a:pt x="249" y="8"/>
                    <a:pt x="277" y="20"/>
                  </a:cubicBezTo>
                  <a:lnTo>
                    <a:pt x="256" y="70"/>
                  </a:lnTo>
                  <a:cubicBezTo>
                    <a:pt x="235" y="60"/>
                    <a:pt x="212" y="54"/>
                    <a:pt x="189" y="54"/>
                  </a:cubicBezTo>
                  <a:cubicBezTo>
                    <a:pt x="162" y="54"/>
                    <a:pt x="140" y="63"/>
                    <a:pt x="124" y="81"/>
                  </a:cubicBezTo>
                  <a:cubicBezTo>
                    <a:pt x="108" y="100"/>
                    <a:pt x="99" y="124"/>
                    <a:pt x="99" y="155"/>
                  </a:cubicBezTo>
                  <a:cubicBezTo>
                    <a:pt x="99" y="187"/>
                    <a:pt x="106" y="212"/>
                    <a:pt x="119" y="229"/>
                  </a:cubicBezTo>
                  <a:cubicBezTo>
                    <a:pt x="132" y="246"/>
                    <a:pt x="151" y="254"/>
                    <a:pt x="176" y="254"/>
                  </a:cubicBezTo>
                  <a:cubicBezTo>
                    <a:pt x="190" y="254"/>
                    <a:pt x="203" y="253"/>
                    <a:pt x="216" y="250"/>
                  </a:cubicBezTo>
                  <a:lnTo>
                    <a:pt x="216" y="188"/>
                  </a:lnTo>
                  <a:lnTo>
                    <a:pt x="160" y="188"/>
                  </a:lnTo>
                  <a:lnTo>
                    <a:pt x="160" y="136"/>
                  </a:lnTo>
                  <a:close/>
                  <a:moveTo>
                    <a:pt x="2216" y="1115"/>
                  </a:moveTo>
                  <a:cubicBezTo>
                    <a:pt x="2227" y="1110"/>
                    <a:pt x="2236" y="1105"/>
                    <a:pt x="2243" y="1101"/>
                  </a:cubicBezTo>
                  <a:cubicBezTo>
                    <a:pt x="2250" y="1097"/>
                    <a:pt x="2255" y="1092"/>
                    <a:pt x="2259" y="1088"/>
                  </a:cubicBezTo>
                  <a:cubicBezTo>
                    <a:pt x="2262" y="1084"/>
                    <a:pt x="2265" y="1081"/>
                    <a:pt x="2266" y="1077"/>
                  </a:cubicBezTo>
                  <a:cubicBezTo>
                    <a:pt x="2268" y="1073"/>
                    <a:pt x="2268" y="1070"/>
                    <a:pt x="2268" y="1066"/>
                  </a:cubicBezTo>
                  <a:cubicBezTo>
                    <a:pt x="2268" y="1064"/>
                    <a:pt x="2268" y="1062"/>
                    <a:pt x="2267" y="1060"/>
                  </a:cubicBezTo>
                  <a:cubicBezTo>
                    <a:pt x="2266" y="1058"/>
                    <a:pt x="2265" y="1056"/>
                    <a:pt x="2263" y="1055"/>
                  </a:cubicBezTo>
                  <a:cubicBezTo>
                    <a:pt x="2261" y="1053"/>
                    <a:pt x="2258" y="1051"/>
                    <a:pt x="2255" y="1050"/>
                  </a:cubicBezTo>
                  <a:cubicBezTo>
                    <a:pt x="2251" y="1049"/>
                    <a:pt x="2247" y="1049"/>
                    <a:pt x="2242" y="1049"/>
                  </a:cubicBezTo>
                  <a:cubicBezTo>
                    <a:pt x="2234" y="1049"/>
                    <a:pt x="2228" y="1050"/>
                    <a:pt x="2223" y="1052"/>
                  </a:cubicBezTo>
                  <a:cubicBezTo>
                    <a:pt x="2218" y="1054"/>
                    <a:pt x="2215" y="1057"/>
                    <a:pt x="2212" y="1060"/>
                  </a:cubicBezTo>
                  <a:cubicBezTo>
                    <a:pt x="2209" y="1063"/>
                    <a:pt x="2207" y="1067"/>
                    <a:pt x="2206" y="1070"/>
                  </a:cubicBezTo>
                  <a:cubicBezTo>
                    <a:pt x="2205" y="1074"/>
                    <a:pt x="2204" y="1077"/>
                    <a:pt x="2204" y="1081"/>
                  </a:cubicBezTo>
                  <a:cubicBezTo>
                    <a:pt x="2204" y="1082"/>
                    <a:pt x="2204" y="1085"/>
                    <a:pt x="2205" y="1087"/>
                  </a:cubicBezTo>
                  <a:cubicBezTo>
                    <a:pt x="2205" y="1089"/>
                    <a:pt x="2206" y="1092"/>
                    <a:pt x="2207" y="1095"/>
                  </a:cubicBezTo>
                  <a:cubicBezTo>
                    <a:pt x="2208" y="1098"/>
                    <a:pt x="2209" y="1101"/>
                    <a:pt x="2210" y="1104"/>
                  </a:cubicBezTo>
                  <a:cubicBezTo>
                    <a:pt x="2212" y="1108"/>
                    <a:pt x="2214" y="1111"/>
                    <a:pt x="2216" y="1115"/>
                  </a:cubicBezTo>
                  <a:close/>
                  <a:moveTo>
                    <a:pt x="2192" y="1170"/>
                  </a:moveTo>
                  <a:cubicBezTo>
                    <a:pt x="2185" y="1173"/>
                    <a:pt x="2180" y="1177"/>
                    <a:pt x="2175" y="1180"/>
                  </a:cubicBezTo>
                  <a:cubicBezTo>
                    <a:pt x="2171" y="1184"/>
                    <a:pt x="2167" y="1188"/>
                    <a:pt x="2164" y="1192"/>
                  </a:cubicBezTo>
                  <a:cubicBezTo>
                    <a:pt x="2161" y="1196"/>
                    <a:pt x="2158" y="1200"/>
                    <a:pt x="2157" y="1205"/>
                  </a:cubicBezTo>
                  <a:cubicBezTo>
                    <a:pt x="2155" y="1209"/>
                    <a:pt x="2154" y="1214"/>
                    <a:pt x="2154" y="1218"/>
                  </a:cubicBezTo>
                  <a:cubicBezTo>
                    <a:pt x="2154" y="1222"/>
                    <a:pt x="2155" y="1226"/>
                    <a:pt x="2157" y="1229"/>
                  </a:cubicBezTo>
                  <a:cubicBezTo>
                    <a:pt x="2158" y="1233"/>
                    <a:pt x="2160" y="1236"/>
                    <a:pt x="2164" y="1239"/>
                  </a:cubicBezTo>
                  <a:cubicBezTo>
                    <a:pt x="2167" y="1242"/>
                    <a:pt x="2171" y="1244"/>
                    <a:pt x="2176" y="1246"/>
                  </a:cubicBezTo>
                  <a:cubicBezTo>
                    <a:pt x="2182" y="1247"/>
                    <a:pt x="2188" y="1248"/>
                    <a:pt x="2196" y="1248"/>
                  </a:cubicBezTo>
                  <a:cubicBezTo>
                    <a:pt x="2200" y="1248"/>
                    <a:pt x="2204" y="1248"/>
                    <a:pt x="2209" y="1247"/>
                  </a:cubicBezTo>
                  <a:cubicBezTo>
                    <a:pt x="2213" y="1246"/>
                    <a:pt x="2217" y="1245"/>
                    <a:pt x="2222" y="1244"/>
                  </a:cubicBezTo>
                  <a:cubicBezTo>
                    <a:pt x="2226" y="1243"/>
                    <a:pt x="2230" y="1241"/>
                    <a:pt x="2234" y="1239"/>
                  </a:cubicBezTo>
                  <a:cubicBezTo>
                    <a:pt x="2238" y="1237"/>
                    <a:pt x="2241" y="1235"/>
                    <a:pt x="2244" y="1233"/>
                  </a:cubicBezTo>
                  <a:cubicBezTo>
                    <a:pt x="2239" y="1228"/>
                    <a:pt x="2235" y="1223"/>
                    <a:pt x="2230" y="1218"/>
                  </a:cubicBezTo>
                  <a:cubicBezTo>
                    <a:pt x="2226" y="1213"/>
                    <a:pt x="2221" y="1208"/>
                    <a:pt x="2217" y="1203"/>
                  </a:cubicBezTo>
                  <a:cubicBezTo>
                    <a:pt x="2212" y="1197"/>
                    <a:pt x="2208" y="1192"/>
                    <a:pt x="2204" y="1186"/>
                  </a:cubicBezTo>
                  <a:cubicBezTo>
                    <a:pt x="2200" y="1181"/>
                    <a:pt x="2196" y="1175"/>
                    <a:pt x="2192" y="1170"/>
                  </a:cubicBezTo>
                  <a:close/>
                  <a:moveTo>
                    <a:pt x="2280" y="1262"/>
                  </a:moveTo>
                  <a:cubicBezTo>
                    <a:pt x="2267" y="1270"/>
                    <a:pt x="2253" y="1277"/>
                    <a:pt x="2238" y="1282"/>
                  </a:cubicBezTo>
                  <a:cubicBezTo>
                    <a:pt x="2222" y="1287"/>
                    <a:pt x="2205" y="1289"/>
                    <a:pt x="2187" y="1289"/>
                  </a:cubicBezTo>
                  <a:cubicBezTo>
                    <a:pt x="2174" y="1289"/>
                    <a:pt x="2162" y="1288"/>
                    <a:pt x="2151" y="1285"/>
                  </a:cubicBezTo>
                  <a:cubicBezTo>
                    <a:pt x="2141" y="1282"/>
                    <a:pt x="2131" y="1278"/>
                    <a:pt x="2124" y="1272"/>
                  </a:cubicBezTo>
                  <a:cubicBezTo>
                    <a:pt x="2116" y="1267"/>
                    <a:pt x="2110" y="1260"/>
                    <a:pt x="2105" y="1252"/>
                  </a:cubicBezTo>
                  <a:cubicBezTo>
                    <a:pt x="2101" y="1244"/>
                    <a:pt x="2099" y="1235"/>
                    <a:pt x="2099" y="1224"/>
                  </a:cubicBezTo>
                  <a:cubicBezTo>
                    <a:pt x="2099" y="1216"/>
                    <a:pt x="2100" y="1208"/>
                    <a:pt x="2103" y="1200"/>
                  </a:cubicBezTo>
                  <a:cubicBezTo>
                    <a:pt x="2105" y="1192"/>
                    <a:pt x="2109" y="1184"/>
                    <a:pt x="2115" y="1177"/>
                  </a:cubicBezTo>
                  <a:cubicBezTo>
                    <a:pt x="2120" y="1169"/>
                    <a:pt x="2128" y="1162"/>
                    <a:pt x="2137" y="1155"/>
                  </a:cubicBezTo>
                  <a:cubicBezTo>
                    <a:pt x="2145" y="1148"/>
                    <a:pt x="2156" y="1142"/>
                    <a:pt x="2169" y="1136"/>
                  </a:cubicBezTo>
                  <a:cubicBezTo>
                    <a:pt x="2165" y="1129"/>
                    <a:pt x="2163" y="1124"/>
                    <a:pt x="2160" y="1118"/>
                  </a:cubicBezTo>
                  <a:cubicBezTo>
                    <a:pt x="2158" y="1113"/>
                    <a:pt x="2156" y="1108"/>
                    <a:pt x="2155" y="1103"/>
                  </a:cubicBezTo>
                  <a:cubicBezTo>
                    <a:pt x="2154" y="1099"/>
                    <a:pt x="2153" y="1095"/>
                    <a:pt x="2152" y="1091"/>
                  </a:cubicBezTo>
                  <a:cubicBezTo>
                    <a:pt x="2151" y="1087"/>
                    <a:pt x="2151" y="1084"/>
                    <a:pt x="2151" y="1081"/>
                  </a:cubicBezTo>
                  <a:cubicBezTo>
                    <a:pt x="2151" y="1077"/>
                    <a:pt x="2152" y="1072"/>
                    <a:pt x="2153" y="1066"/>
                  </a:cubicBezTo>
                  <a:cubicBezTo>
                    <a:pt x="2154" y="1061"/>
                    <a:pt x="2156" y="1056"/>
                    <a:pt x="2158" y="1050"/>
                  </a:cubicBezTo>
                  <a:cubicBezTo>
                    <a:pt x="2161" y="1045"/>
                    <a:pt x="2164" y="1040"/>
                    <a:pt x="2169" y="1035"/>
                  </a:cubicBezTo>
                  <a:cubicBezTo>
                    <a:pt x="2173" y="1030"/>
                    <a:pt x="2179" y="1026"/>
                    <a:pt x="2186" y="1022"/>
                  </a:cubicBezTo>
                  <a:cubicBezTo>
                    <a:pt x="2193" y="1018"/>
                    <a:pt x="2201" y="1015"/>
                    <a:pt x="2211" y="1013"/>
                  </a:cubicBezTo>
                  <a:cubicBezTo>
                    <a:pt x="2220" y="1010"/>
                    <a:pt x="2232" y="1009"/>
                    <a:pt x="2245" y="1009"/>
                  </a:cubicBezTo>
                  <a:cubicBezTo>
                    <a:pt x="2259" y="1009"/>
                    <a:pt x="2272" y="1011"/>
                    <a:pt x="2282" y="1013"/>
                  </a:cubicBezTo>
                  <a:cubicBezTo>
                    <a:pt x="2292" y="1016"/>
                    <a:pt x="2300" y="1020"/>
                    <a:pt x="2306" y="1024"/>
                  </a:cubicBezTo>
                  <a:cubicBezTo>
                    <a:pt x="2312" y="1029"/>
                    <a:pt x="2317" y="1034"/>
                    <a:pt x="2319" y="1040"/>
                  </a:cubicBezTo>
                  <a:cubicBezTo>
                    <a:pt x="2322" y="1046"/>
                    <a:pt x="2323" y="1052"/>
                    <a:pt x="2323" y="1058"/>
                  </a:cubicBezTo>
                  <a:cubicBezTo>
                    <a:pt x="2323" y="1066"/>
                    <a:pt x="2322" y="1074"/>
                    <a:pt x="2319" y="1081"/>
                  </a:cubicBezTo>
                  <a:cubicBezTo>
                    <a:pt x="2316" y="1088"/>
                    <a:pt x="2312" y="1096"/>
                    <a:pt x="2305" y="1103"/>
                  </a:cubicBezTo>
                  <a:cubicBezTo>
                    <a:pt x="2299" y="1110"/>
                    <a:pt x="2290" y="1117"/>
                    <a:pt x="2280" y="1124"/>
                  </a:cubicBezTo>
                  <a:cubicBezTo>
                    <a:pt x="2269" y="1131"/>
                    <a:pt x="2255" y="1139"/>
                    <a:pt x="2239" y="1146"/>
                  </a:cubicBezTo>
                  <a:cubicBezTo>
                    <a:pt x="2243" y="1151"/>
                    <a:pt x="2246" y="1156"/>
                    <a:pt x="2250" y="1161"/>
                  </a:cubicBezTo>
                  <a:cubicBezTo>
                    <a:pt x="2253" y="1165"/>
                    <a:pt x="2257" y="1170"/>
                    <a:pt x="2260" y="1174"/>
                  </a:cubicBezTo>
                  <a:cubicBezTo>
                    <a:pt x="2264" y="1179"/>
                    <a:pt x="2267" y="1183"/>
                    <a:pt x="2271" y="1187"/>
                  </a:cubicBezTo>
                  <a:cubicBezTo>
                    <a:pt x="2275" y="1191"/>
                    <a:pt x="2279" y="1196"/>
                    <a:pt x="2283" y="1200"/>
                  </a:cubicBezTo>
                  <a:cubicBezTo>
                    <a:pt x="2288" y="1193"/>
                    <a:pt x="2292" y="1187"/>
                    <a:pt x="2296" y="1180"/>
                  </a:cubicBezTo>
                  <a:cubicBezTo>
                    <a:pt x="2299" y="1172"/>
                    <a:pt x="2302" y="1166"/>
                    <a:pt x="2303" y="1161"/>
                  </a:cubicBezTo>
                  <a:cubicBezTo>
                    <a:pt x="2305" y="1155"/>
                    <a:pt x="2305" y="1152"/>
                    <a:pt x="2306" y="1149"/>
                  </a:cubicBezTo>
                  <a:cubicBezTo>
                    <a:pt x="2306" y="1147"/>
                    <a:pt x="2307" y="1145"/>
                    <a:pt x="2307" y="1144"/>
                  </a:cubicBezTo>
                  <a:cubicBezTo>
                    <a:pt x="2308" y="1143"/>
                    <a:pt x="2310" y="1142"/>
                    <a:pt x="2312" y="1141"/>
                  </a:cubicBezTo>
                  <a:cubicBezTo>
                    <a:pt x="2313" y="1141"/>
                    <a:pt x="2316" y="1140"/>
                    <a:pt x="2319" y="1140"/>
                  </a:cubicBezTo>
                  <a:cubicBezTo>
                    <a:pt x="2322" y="1140"/>
                    <a:pt x="2326" y="1139"/>
                    <a:pt x="2331" y="1139"/>
                  </a:cubicBezTo>
                  <a:cubicBezTo>
                    <a:pt x="2339" y="1139"/>
                    <a:pt x="2345" y="1140"/>
                    <a:pt x="2348" y="1141"/>
                  </a:cubicBezTo>
                  <a:cubicBezTo>
                    <a:pt x="2352" y="1142"/>
                    <a:pt x="2354" y="1143"/>
                    <a:pt x="2354" y="1146"/>
                  </a:cubicBezTo>
                  <a:cubicBezTo>
                    <a:pt x="2354" y="1148"/>
                    <a:pt x="2353" y="1152"/>
                    <a:pt x="2352" y="1158"/>
                  </a:cubicBezTo>
                  <a:cubicBezTo>
                    <a:pt x="2351" y="1163"/>
                    <a:pt x="2349" y="1169"/>
                    <a:pt x="2347" y="1176"/>
                  </a:cubicBezTo>
                  <a:cubicBezTo>
                    <a:pt x="2345" y="1182"/>
                    <a:pt x="2343" y="1188"/>
                    <a:pt x="2339" y="1195"/>
                  </a:cubicBezTo>
                  <a:cubicBezTo>
                    <a:pt x="2336" y="1202"/>
                    <a:pt x="2333" y="1208"/>
                    <a:pt x="2329" y="1214"/>
                  </a:cubicBezTo>
                  <a:cubicBezTo>
                    <a:pt x="2325" y="1220"/>
                    <a:pt x="2321" y="1225"/>
                    <a:pt x="2317" y="1229"/>
                  </a:cubicBezTo>
                  <a:cubicBezTo>
                    <a:pt x="2323" y="1235"/>
                    <a:pt x="2328" y="1239"/>
                    <a:pt x="2333" y="1242"/>
                  </a:cubicBezTo>
                  <a:cubicBezTo>
                    <a:pt x="2337" y="1245"/>
                    <a:pt x="2341" y="1246"/>
                    <a:pt x="2345" y="1246"/>
                  </a:cubicBezTo>
                  <a:cubicBezTo>
                    <a:pt x="2348" y="1246"/>
                    <a:pt x="2349" y="1247"/>
                    <a:pt x="2350" y="1248"/>
                  </a:cubicBezTo>
                  <a:cubicBezTo>
                    <a:pt x="2351" y="1249"/>
                    <a:pt x="2352" y="1250"/>
                    <a:pt x="2352" y="1253"/>
                  </a:cubicBezTo>
                  <a:cubicBezTo>
                    <a:pt x="2352" y="1255"/>
                    <a:pt x="2352" y="1257"/>
                    <a:pt x="2351" y="1260"/>
                  </a:cubicBezTo>
                  <a:cubicBezTo>
                    <a:pt x="2351" y="1263"/>
                    <a:pt x="2350" y="1266"/>
                    <a:pt x="2349" y="1269"/>
                  </a:cubicBezTo>
                  <a:cubicBezTo>
                    <a:pt x="2349" y="1272"/>
                    <a:pt x="2348" y="1275"/>
                    <a:pt x="2347" y="1278"/>
                  </a:cubicBezTo>
                  <a:cubicBezTo>
                    <a:pt x="2346" y="1281"/>
                    <a:pt x="2345" y="1283"/>
                    <a:pt x="2344" y="1284"/>
                  </a:cubicBezTo>
                  <a:cubicBezTo>
                    <a:pt x="2342" y="1285"/>
                    <a:pt x="2340" y="1286"/>
                    <a:pt x="2338" y="1287"/>
                  </a:cubicBezTo>
                  <a:cubicBezTo>
                    <a:pt x="2335" y="1288"/>
                    <a:pt x="2331" y="1288"/>
                    <a:pt x="2328" y="1288"/>
                  </a:cubicBezTo>
                  <a:cubicBezTo>
                    <a:pt x="2325" y="1288"/>
                    <a:pt x="2323" y="1288"/>
                    <a:pt x="2319" y="1287"/>
                  </a:cubicBezTo>
                  <a:cubicBezTo>
                    <a:pt x="2316" y="1286"/>
                    <a:pt x="2313" y="1284"/>
                    <a:pt x="2309" y="1282"/>
                  </a:cubicBezTo>
                  <a:cubicBezTo>
                    <a:pt x="2305" y="1280"/>
                    <a:pt x="2300" y="1277"/>
                    <a:pt x="2296" y="1274"/>
                  </a:cubicBezTo>
                  <a:cubicBezTo>
                    <a:pt x="2291" y="1271"/>
                    <a:pt x="2285" y="1267"/>
                    <a:pt x="2280" y="1262"/>
                  </a:cubicBezTo>
                  <a:close/>
                  <a:moveTo>
                    <a:pt x="192" y="635"/>
                  </a:moveTo>
                  <a:cubicBezTo>
                    <a:pt x="192" y="629"/>
                    <a:pt x="191" y="624"/>
                    <a:pt x="190" y="620"/>
                  </a:cubicBezTo>
                  <a:cubicBezTo>
                    <a:pt x="189" y="616"/>
                    <a:pt x="187" y="612"/>
                    <a:pt x="184" y="609"/>
                  </a:cubicBezTo>
                  <a:cubicBezTo>
                    <a:pt x="182" y="606"/>
                    <a:pt x="178" y="604"/>
                    <a:pt x="174" y="602"/>
                  </a:cubicBezTo>
                  <a:cubicBezTo>
                    <a:pt x="170" y="600"/>
                    <a:pt x="165" y="600"/>
                    <a:pt x="159" y="600"/>
                  </a:cubicBezTo>
                  <a:cubicBezTo>
                    <a:pt x="152" y="600"/>
                    <a:pt x="146" y="601"/>
                    <a:pt x="141" y="603"/>
                  </a:cubicBezTo>
                  <a:cubicBezTo>
                    <a:pt x="135" y="606"/>
                    <a:pt x="131" y="610"/>
                    <a:pt x="126" y="614"/>
                  </a:cubicBezTo>
                  <a:cubicBezTo>
                    <a:pt x="122" y="619"/>
                    <a:pt x="118" y="624"/>
                    <a:pt x="115" y="630"/>
                  </a:cubicBezTo>
                  <a:cubicBezTo>
                    <a:pt x="112" y="635"/>
                    <a:pt x="110" y="642"/>
                    <a:pt x="108" y="648"/>
                  </a:cubicBezTo>
                  <a:cubicBezTo>
                    <a:pt x="106" y="655"/>
                    <a:pt x="104" y="661"/>
                    <a:pt x="103" y="668"/>
                  </a:cubicBezTo>
                  <a:cubicBezTo>
                    <a:pt x="102" y="675"/>
                    <a:pt x="102" y="681"/>
                    <a:pt x="102" y="687"/>
                  </a:cubicBezTo>
                  <a:cubicBezTo>
                    <a:pt x="102" y="693"/>
                    <a:pt x="102" y="698"/>
                    <a:pt x="103" y="702"/>
                  </a:cubicBezTo>
                  <a:cubicBezTo>
                    <a:pt x="105" y="707"/>
                    <a:pt x="107" y="710"/>
                    <a:pt x="109" y="713"/>
                  </a:cubicBezTo>
                  <a:cubicBezTo>
                    <a:pt x="112" y="716"/>
                    <a:pt x="115" y="719"/>
                    <a:pt x="119" y="720"/>
                  </a:cubicBezTo>
                  <a:cubicBezTo>
                    <a:pt x="123" y="722"/>
                    <a:pt x="128" y="723"/>
                    <a:pt x="134" y="723"/>
                  </a:cubicBezTo>
                  <a:cubicBezTo>
                    <a:pt x="141" y="723"/>
                    <a:pt x="147" y="722"/>
                    <a:pt x="153" y="719"/>
                  </a:cubicBezTo>
                  <a:cubicBezTo>
                    <a:pt x="158" y="716"/>
                    <a:pt x="163" y="713"/>
                    <a:pt x="167" y="708"/>
                  </a:cubicBezTo>
                  <a:cubicBezTo>
                    <a:pt x="171" y="704"/>
                    <a:pt x="175" y="698"/>
                    <a:pt x="178" y="693"/>
                  </a:cubicBezTo>
                  <a:cubicBezTo>
                    <a:pt x="181" y="687"/>
                    <a:pt x="184" y="680"/>
                    <a:pt x="186" y="674"/>
                  </a:cubicBezTo>
                  <a:cubicBezTo>
                    <a:pt x="188" y="667"/>
                    <a:pt x="189" y="661"/>
                    <a:pt x="190" y="654"/>
                  </a:cubicBezTo>
                  <a:cubicBezTo>
                    <a:pt x="191" y="648"/>
                    <a:pt x="192" y="641"/>
                    <a:pt x="192" y="635"/>
                  </a:cubicBezTo>
                  <a:close/>
                  <a:moveTo>
                    <a:pt x="453" y="489"/>
                  </a:moveTo>
                  <a:cubicBezTo>
                    <a:pt x="453" y="490"/>
                    <a:pt x="453" y="491"/>
                    <a:pt x="453" y="493"/>
                  </a:cubicBezTo>
                  <a:cubicBezTo>
                    <a:pt x="453" y="495"/>
                    <a:pt x="452" y="497"/>
                    <a:pt x="452" y="499"/>
                  </a:cubicBezTo>
                  <a:cubicBezTo>
                    <a:pt x="452" y="501"/>
                    <a:pt x="451" y="504"/>
                    <a:pt x="451" y="506"/>
                  </a:cubicBezTo>
                  <a:cubicBezTo>
                    <a:pt x="450" y="508"/>
                    <a:pt x="450" y="511"/>
                    <a:pt x="449" y="513"/>
                  </a:cubicBezTo>
                  <a:cubicBezTo>
                    <a:pt x="448" y="515"/>
                    <a:pt x="447" y="517"/>
                    <a:pt x="446" y="518"/>
                  </a:cubicBezTo>
                  <a:cubicBezTo>
                    <a:pt x="445" y="519"/>
                    <a:pt x="444" y="520"/>
                    <a:pt x="443" y="520"/>
                  </a:cubicBezTo>
                  <a:cubicBezTo>
                    <a:pt x="442" y="520"/>
                    <a:pt x="441" y="520"/>
                    <a:pt x="440" y="519"/>
                  </a:cubicBezTo>
                  <a:cubicBezTo>
                    <a:pt x="439" y="519"/>
                    <a:pt x="437" y="518"/>
                    <a:pt x="436" y="518"/>
                  </a:cubicBezTo>
                  <a:cubicBezTo>
                    <a:pt x="434" y="517"/>
                    <a:pt x="432" y="517"/>
                    <a:pt x="430" y="517"/>
                  </a:cubicBezTo>
                  <a:cubicBezTo>
                    <a:pt x="428" y="516"/>
                    <a:pt x="426" y="516"/>
                    <a:pt x="423" y="516"/>
                  </a:cubicBezTo>
                  <a:cubicBezTo>
                    <a:pt x="419" y="516"/>
                    <a:pt x="415" y="517"/>
                    <a:pt x="412" y="518"/>
                  </a:cubicBezTo>
                  <a:cubicBezTo>
                    <a:pt x="409" y="519"/>
                    <a:pt x="406" y="521"/>
                    <a:pt x="404" y="524"/>
                  </a:cubicBezTo>
                  <a:cubicBezTo>
                    <a:pt x="402" y="526"/>
                    <a:pt x="400" y="530"/>
                    <a:pt x="398" y="534"/>
                  </a:cubicBezTo>
                  <a:cubicBezTo>
                    <a:pt x="396" y="538"/>
                    <a:pt x="395" y="543"/>
                    <a:pt x="394" y="549"/>
                  </a:cubicBezTo>
                  <a:lnTo>
                    <a:pt x="391" y="564"/>
                  </a:lnTo>
                  <a:lnTo>
                    <a:pt x="424" y="564"/>
                  </a:lnTo>
                  <a:cubicBezTo>
                    <a:pt x="426" y="564"/>
                    <a:pt x="427" y="565"/>
                    <a:pt x="428" y="566"/>
                  </a:cubicBezTo>
                  <a:cubicBezTo>
                    <a:pt x="429" y="567"/>
                    <a:pt x="429" y="569"/>
                    <a:pt x="429" y="572"/>
                  </a:cubicBezTo>
                  <a:cubicBezTo>
                    <a:pt x="429" y="574"/>
                    <a:pt x="429" y="575"/>
                    <a:pt x="429" y="577"/>
                  </a:cubicBezTo>
                  <a:cubicBezTo>
                    <a:pt x="429" y="580"/>
                    <a:pt x="428" y="582"/>
                    <a:pt x="428" y="584"/>
                  </a:cubicBezTo>
                  <a:cubicBezTo>
                    <a:pt x="427" y="587"/>
                    <a:pt x="427" y="589"/>
                    <a:pt x="426" y="592"/>
                  </a:cubicBezTo>
                  <a:cubicBezTo>
                    <a:pt x="425" y="594"/>
                    <a:pt x="424" y="596"/>
                    <a:pt x="423" y="598"/>
                  </a:cubicBezTo>
                  <a:cubicBezTo>
                    <a:pt x="422" y="601"/>
                    <a:pt x="421" y="602"/>
                    <a:pt x="420" y="603"/>
                  </a:cubicBezTo>
                  <a:cubicBezTo>
                    <a:pt x="419" y="605"/>
                    <a:pt x="417" y="605"/>
                    <a:pt x="416" y="605"/>
                  </a:cubicBezTo>
                  <a:lnTo>
                    <a:pt x="382" y="605"/>
                  </a:lnTo>
                  <a:lnTo>
                    <a:pt x="351" y="764"/>
                  </a:lnTo>
                  <a:cubicBezTo>
                    <a:pt x="348" y="775"/>
                    <a:pt x="345" y="785"/>
                    <a:pt x="341" y="794"/>
                  </a:cubicBezTo>
                  <a:cubicBezTo>
                    <a:pt x="337" y="802"/>
                    <a:pt x="332" y="809"/>
                    <a:pt x="326" y="815"/>
                  </a:cubicBezTo>
                  <a:cubicBezTo>
                    <a:pt x="320" y="821"/>
                    <a:pt x="313" y="825"/>
                    <a:pt x="305" y="828"/>
                  </a:cubicBezTo>
                  <a:cubicBezTo>
                    <a:pt x="296" y="831"/>
                    <a:pt x="287" y="832"/>
                    <a:pt x="276" y="832"/>
                  </a:cubicBezTo>
                  <a:cubicBezTo>
                    <a:pt x="269" y="832"/>
                    <a:pt x="264" y="832"/>
                    <a:pt x="259" y="831"/>
                  </a:cubicBezTo>
                  <a:cubicBezTo>
                    <a:pt x="254" y="830"/>
                    <a:pt x="251" y="829"/>
                    <a:pt x="250" y="827"/>
                  </a:cubicBezTo>
                  <a:cubicBezTo>
                    <a:pt x="249" y="827"/>
                    <a:pt x="249" y="826"/>
                    <a:pt x="248" y="825"/>
                  </a:cubicBezTo>
                  <a:cubicBezTo>
                    <a:pt x="248" y="824"/>
                    <a:pt x="248" y="823"/>
                    <a:pt x="248" y="821"/>
                  </a:cubicBezTo>
                  <a:cubicBezTo>
                    <a:pt x="248" y="820"/>
                    <a:pt x="248" y="819"/>
                    <a:pt x="248" y="817"/>
                  </a:cubicBezTo>
                  <a:cubicBezTo>
                    <a:pt x="248" y="815"/>
                    <a:pt x="249" y="813"/>
                    <a:pt x="249" y="811"/>
                  </a:cubicBezTo>
                  <a:cubicBezTo>
                    <a:pt x="249" y="808"/>
                    <a:pt x="250" y="806"/>
                    <a:pt x="251" y="804"/>
                  </a:cubicBezTo>
                  <a:cubicBezTo>
                    <a:pt x="251" y="801"/>
                    <a:pt x="252" y="799"/>
                    <a:pt x="253" y="797"/>
                  </a:cubicBezTo>
                  <a:cubicBezTo>
                    <a:pt x="253" y="795"/>
                    <a:pt x="254" y="793"/>
                    <a:pt x="255" y="792"/>
                  </a:cubicBezTo>
                  <a:cubicBezTo>
                    <a:pt x="256" y="791"/>
                    <a:pt x="257" y="790"/>
                    <a:pt x="258" y="790"/>
                  </a:cubicBezTo>
                  <a:cubicBezTo>
                    <a:pt x="259" y="790"/>
                    <a:pt x="260" y="790"/>
                    <a:pt x="261" y="790"/>
                  </a:cubicBezTo>
                  <a:cubicBezTo>
                    <a:pt x="262" y="790"/>
                    <a:pt x="263" y="791"/>
                    <a:pt x="263" y="791"/>
                  </a:cubicBezTo>
                  <a:cubicBezTo>
                    <a:pt x="264" y="791"/>
                    <a:pt x="266" y="791"/>
                    <a:pt x="267" y="791"/>
                  </a:cubicBezTo>
                  <a:cubicBezTo>
                    <a:pt x="268" y="791"/>
                    <a:pt x="270" y="791"/>
                    <a:pt x="272" y="791"/>
                  </a:cubicBezTo>
                  <a:cubicBezTo>
                    <a:pt x="276" y="791"/>
                    <a:pt x="280" y="791"/>
                    <a:pt x="283" y="790"/>
                  </a:cubicBezTo>
                  <a:cubicBezTo>
                    <a:pt x="286" y="788"/>
                    <a:pt x="289" y="786"/>
                    <a:pt x="291" y="784"/>
                  </a:cubicBezTo>
                  <a:cubicBezTo>
                    <a:pt x="293" y="781"/>
                    <a:pt x="295" y="777"/>
                    <a:pt x="297" y="773"/>
                  </a:cubicBezTo>
                  <a:cubicBezTo>
                    <a:pt x="299" y="769"/>
                    <a:pt x="300" y="764"/>
                    <a:pt x="301" y="758"/>
                  </a:cubicBezTo>
                  <a:lnTo>
                    <a:pt x="332" y="605"/>
                  </a:lnTo>
                  <a:lnTo>
                    <a:pt x="309" y="605"/>
                  </a:lnTo>
                  <a:cubicBezTo>
                    <a:pt x="308" y="605"/>
                    <a:pt x="306" y="605"/>
                    <a:pt x="305" y="604"/>
                  </a:cubicBezTo>
                  <a:cubicBezTo>
                    <a:pt x="305" y="603"/>
                    <a:pt x="304" y="600"/>
                    <a:pt x="304" y="597"/>
                  </a:cubicBezTo>
                  <a:cubicBezTo>
                    <a:pt x="304" y="596"/>
                    <a:pt x="304" y="594"/>
                    <a:pt x="304" y="592"/>
                  </a:cubicBezTo>
                  <a:cubicBezTo>
                    <a:pt x="305" y="590"/>
                    <a:pt x="305" y="587"/>
                    <a:pt x="305" y="585"/>
                  </a:cubicBezTo>
                  <a:cubicBezTo>
                    <a:pt x="306" y="583"/>
                    <a:pt x="306" y="580"/>
                    <a:pt x="307" y="578"/>
                  </a:cubicBezTo>
                  <a:cubicBezTo>
                    <a:pt x="308" y="575"/>
                    <a:pt x="309" y="573"/>
                    <a:pt x="310" y="571"/>
                  </a:cubicBezTo>
                  <a:cubicBezTo>
                    <a:pt x="311" y="569"/>
                    <a:pt x="312" y="567"/>
                    <a:pt x="313" y="566"/>
                  </a:cubicBezTo>
                  <a:cubicBezTo>
                    <a:pt x="315" y="565"/>
                    <a:pt x="316" y="564"/>
                    <a:pt x="318" y="564"/>
                  </a:cubicBezTo>
                  <a:lnTo>
                    <a:pt x="340" y="564"/>
                  </a:lnTo>
                  <a:lnTo>
                    <a:pt x="344" y="544"/>
                  </a:lnTo>
                  <a:cubicBezTo>
                    <a:pt x="346" y="533"/>
                    <a:pt x="349" y="523"/>
                    <a:pt x="354" y="514"/>
                  </a:cubicBezTo>
                  <a:cubicBezTo>
                    <a:pt x="358" y="505"/>
                    <a:pt x="363" y="498"/>
                    <a:pt x="369" y="492"/>
                  </a:cubicBezTo>
                  <a:cubicBezTo>
                    <a:pt x="375" y="487"/>
                    <a:pt x="382" y="482"/>
                    <a:pt x="391" y="479"/>
                  </a:cubicBezTo>
                  <a:cubicBezTo>
                    <a:pt x="399" y="476"/>
                    <a:pt x="408" y="475"/>
                    <a:pt x="419" y="475"/>
                  </a:cubicBezTo>
                  <a:cubicBezTo>
                    <a:pt x="422" y="475"/>
                    <a:pt x="426" y="475"/>
                    <a:pt x="429" y="475"/>
                  </a:cubicBezTo>
                  <a:cubicBezTo>
                    <a:pt x="433" y="476"/>
                    <a:pt x="436" y="476"/>
                    <a:pt x="439" y="477"/>
                  </a:cubicBezTo>
                  <a:cubicBezTo>
                    <a:pt x="442" y="478"/>
                    <a:pt x="444" y="478"/>
                    <a:pt x="446" y="479"/>
                  </a:cubicBezTo>
                  <a:cubicBezTo>
                    <a:pt x="449" y="480"/>
                    <a:pt x="450" y="481"/>
                    <a:pt x="451" y="481"/>
                  </a:cubicBezTo>
                  <a:cubicBezTo>
                    <a:pt x="452" y="482"/>
                    <a:pt x="452" y="483"/>
                    <a:pt x="453" y="484"/>
                  </a:cubicBezTo>
                  <a:cubicBezTo>
                    <a:pt x="453" y="486"/>
                    <a:pt x="453" y="487"/>
                    <a:pt x="453" y="489"/>
                  </a:cubicBezTo>
                  <a:close/>
                  <a:moveTo>
                    <a:pt x="244" y="632"/>
                  </a:moveTo>
                  <a:cubicBezTo>
                    <a:pt x="244" y="641"/>
                    <a:pt x="243" y="651"/>
                    <a:pt x="242" y="662"/>
                  </a:cubicBezTo>
                  <a:cubicBezTo>
                    <a:pt x="240" y="672"/>
                    <a:pt x="237" y="682"/>
                    <a:pt x="233" y="692"/>
                  </a:cubicBezTo>
                  <a:cubicBezTo>
                    <a:pt x="229" y="702"/>
                    <a:pt x="224" y="711"/>
                    <a:pt x="218" y="719"/>
                  </a:cubicBezTo>
                  <a:cubicBezTo>
                    <a:pt x="212" y="728"/>
                    <a:pt x="204" y="735"/>
                    <a:pt x="196" y="742"/>
                  </a:cubicBezTo>
                  <a:cubicBezTo>
                    <a:pt x="187" y="748"/>
                    <a:pt x="177" y="754"/>
                    <a:pt x="166" y="757"/>
                  </a:cubicBezTo>
                  <a:cubicBezTo>
                    <a:pt x="155" y="761"/>
                    <a:pt x="143" y="763"/>
                    <a:pt x="129" y="763"/>
                  </a:cubicBezTo>
                  <a:cubicBezTo>
                    <a:pt x="115" y="763"/>
                    <a:pt x="103" y="762"/>
                    <a:pt x="94" y="758"/>
                  </a:cubicBezTo>
                  <a:cubicBezTo>
                    <a:pt x="84" y="755"/>
                    <a:pt x="75" y="750"/>
                    <a:pt x="69" y="744"/>
                  </a:cubicBezTo>
                  <a:cubicBezTo>
                    <a:pt x="62" y="738"/>
                    <a:pt x="57" y="731"/>
                    <a:pt x="54" y="722"/>
                  </a:cubicBezTo>
                  <a:cubicBezTo>
                    <a:pt x="51" y="713"/>
                    <a:pt x="49" y="702"/>
                    <a:pt x="49" y="691"/>
                  </a:cubicBezTo>
                  <a:cubicBezTo>
                    <a:pt x="49" y="681"/>
                    <a:pt x="50" y="671"/>
                    <a:pt x="52" y="661"/>
                  </a:cubicBezTo>
                  <a:cubicBezTo>
                    <a:pt x="54" y="651"/>
                    <a:pt x="57" y="641"/>
                    <a:pt x="61" y="631"/>
                  </a:cubicBezTo>
                  <a:cubicBezTo>
                    <a:pt x="64" y="621"/>
                    <a:pt x="69" y="612"/>
                    <a:pt x="76" y="603"/>
                  </a:cubicBezTo>
                  <a:cubicBezTo>
                    <a:pt x="82" y="595"/>
                    <a:pt x="89" y="587"/>
                    <a:pt x="98" y="580"/>
                  </a:cubicBezTo>
                  <a:cubicBezTo>
                    <a:pt x="106" y="574"/>
                    <a:pt x="116" y="569"/>
                    <a:pt x="127" y="565"/>
                  </a:cubicBezTo>
                  <a:cubicBezTo>
                    <a:pt x="138" y="561"/>
                    <a:pt x="151" y="559"/>
                    <a:pt x="165" y="559"/>
                  </a:cubicBezTo>
                  <a:cubicBezTo>
                    <a:pt x="178" y="559"/>
                    <a:pt x="190" y="561"/>
                    <a:pt x="200" y="564"/>
                  </a:cubicBezTo>
                  <a:cubicBezTo>
                    <a:pt x="210" y="567"/>
                    <a:pt x="218" y="572"/>
                    <a:pt x="225" y="578"/>
                  </a:cubicBezTo>
                  <a:cubicBezTo>
                    <a:pt x="231" y="584"/>
                    <a:pt x="236" y="592"/>
                    <a:pt x="239" y="601"/>
                  </a:cubicBezTo>
                  <a:cubicBezTo>
                    <a:pt x="243" y="610"/>
                    <a:pt x="244" y="620"/>
                    <a:pt x="244" y="632"/>
                  </a:cubicBezTo>
                  <a:close/>
                  <a:moveTo>
                    <a:pt x="2874" y="489"/>
                  </a:moveTo>
                  <a:cubicBezTo>
                    <a:pt x="2874" y="490"/>
                    <a:pt x="2874" y="491"/>
                    <a:pt x="2874" y="493"/>
                  </a:cubicBezTo>
                  <a:cubicBezTo>
                    <a:pt x="2873" y="495"/>
                    <a:pt x="2873" y="497"/>
                    <a:pt x="2873" y="499"/>
                  </a:cubicBezTo>
                  <a:cubicBezTo>
                    <a:pt x="2872" y="501"/>
                    <a:pt x="2872" y="504"/>
                    <a:pt x="2871" y="506"/>
                  </a:cubicBezTo>
                  <a:cubicBezTo>
                    <a:pt x="2871" y="508"/>
                    <a:pt x="2870" y="511"/>
                    <a:pt x="2870" y="513"/>
                  </a:cubicBezTo>
                  <a:cubicBezTo>
                    <a:pt x="2869" y="515"/>
                    <a:pt x="2868" y="517"/>
                    <a:pt x="2867" y="518"/>
                  </a:cubicBezTo>
                  <a:cubicBezTo>
                    <a:pt x="2866" y="519"/>
                    <a:pt x="2865" y="520"/>
                    <a:pt x="2864" y="520"/>
                  </a:cubicBezTo>
                  <a:cubicBezTo>
                    <a:pt x="2863" y="520"/>
                    <a:pt x="2862" y="520"/>
                    <a:pt x="2861" y="519"/>
                  </a:cubicBezTo>
                  <a:cubicBezTo>
                    <a:pt x="2860" y="519"/>
                    <a:pt x="2858" y="518"/>
                    <a:pt x="2856" y="518"/>
                  </a:cubicBezTo>
                  <a:cubicBezTo>
                    <a:pt x="2855" y="517"/>
                    <a:pt x="2853" y="517"/>
                    <a:pt x="2851" y="517"/>
                  </a:cubicBezTo>
                  <a:cubicBezTo>
                    <a:pt x="2849" y="516"/>
                    <a:pt x="2847" y="516"/>
                    <a:pt x="2844" y="516"/>
                  </a:cubicBezTo>
                  <a:cubicBezTo>
                    <a:pt x="2840" y="516"/>
                    <a:pt x="2836" y="517"/>
                    <a:pt x="2833" y="518"/>
                  </a:cubicBezTo>
                  <a:cubicBezTo>
                    <a:pt x="2830" y="519"/>
                    <a:pt x="2827" y="521"/>
                    <a:pt x="2825" y="524"/>
                  </a:cubicBezTo>
                  <a:cubicBezTo>
                    <a:pt x="2822" y="526"/>
                    <a:pt x="2820" y="530"/>
                    <a:pt x="2819" y="534"/>
                  </a:cubicBezTo>
                  <a:cubicBezTo>
                    <a:pt x="2817" y="538"/>
                    <a:pt x="2816" y="543"/>
                    <a:pt x="2815" y="549"/>
                  </a:cubicBezTo>
                  <a:lnTo>
                    <a:pt x="2812" y="564"/>
                  </a:lnTo>
                  <a:lnTo>
                    <a:pt x="2845" y="564"/>
                  </a:lnTo>
                  <a:cubicBezTo>
                    <a:pt x="2847" y="564"/>
                    <a:pt x="2848" y="565"/>
                    <a:pt x="2849" y="566"/>
                  </a:cubicBezTo>
                  <a:cubicBezTo>
                    <a:pt x="2850" y="567"/>
                    <a:pt x="2850" y="569"/>
                    <a:pt x="2850" y="572"/>
                  </a:cubicBezTo>
                  <a:cubicBezTo>
                    <a:pt x="2850" y="574"/>
                    <a:pt x="2850" y="575"/>
                    <a:pt x="2850" y="577"/>
                  </a:cubicBezTo>
                  <a:cubicBezTo>
                    <a:pt x="2850" y="580"/>
                    <a:pt x="2849" y="582"/>
                    <a:pt x="2849" y="584"/>
                  </a:cubicBezTo>
                  <a:cubicBezTo>
                    <a:pt x="2848" y="587"/>
                    <a:pt x="2847" y="589"/>
                    <a:pt x="2847" y="592"/>
                  </a:cubicBezTo>
                  <a:cubicBezTo>
                    <a:pt x="2846" y="594"/>
                    <a:pt x="2845" y="596"/>
                    <a:pt x="2844" y="598"/>
                  </a:cubicBezTo>
                  <a:cubicBezTo>
                    <a:pt x="2843" y="601"/>
                    <a:pt x="2842" y="602"/>
                    <a:pt x="2841" y="603"/>
                  </a:cubicBezTo>
                  <a:cubicBezTo>
                    <a:pt x="2839" y="605"/>
                    <a:pt x="2838" y="605"/>
                    <a:pt x="2836" y="605"/>
                  </a:cubicBezTo>
                  <a:lnTo>
                    <a:pt x="2803" y="605"/>
                  </a:lnTo>
                  <a:lnTo>
                    <a:pt x="2771" y="764"/>
                  </a:lnTo>
                  <a:cubicBezTo>
                    <a:pt x="2769" y="775"/>
                    <a:pt x="2766" y="785"/>
                    <a:pt x="2762" y="794"/>
                  </a:cubicBezTo>
                  <a:cubicBezTo>
                    <a:pt x="2758" y="802"/>
                    <a:pt x="2753" y="809"/>
                    <a:pt x="2747" y="815"/>
                  </a:cubicBezTo>
                  <a:cubicBezTo>
                    <a:pt x="2741" y="821"/>
                    <a:pt x="2734" y="825"/>
                    <a:pt x="2725" y="828"/>
                  </a:cubicBezTo>
                  <a:cubicBezTo>
                    <a:pt x="2717" y="831"/>
                    <a:pt x="2708" y="832"/>
                    <a:pt x="2697" y="832"/>
                  </a:cubicBezTo>
                  <a:cubicBezTo>
                    <a:pt x="2690" y="832"/>
                    <a:pt x="2684" y="832"/>
                    <a:pt x="2680" y="831"/>
                  </a:cubicBezTo>
                  <a:cubicBezTo>
                    <a:pt x="2675" y="830"/>
                    <a:pt x="2672" y="829"/>
                    <a:pt x="2670" y="827"/>
                  </a:cubicBezTo>
                  <a:cubicBezTo>
                    <a:pt x="2670" y="827"/>
                    <a:pt x="2669" y="826"/>
                    <a:pt x="2669" y="825"/>
                  </a:cubicBezTo>
                  <a:cubicBezTo>
                    <a:pt x="2669" y="824"/>
                    <a:pt x="2669" y="823"/>
                    <a:pt x="2669" y="821"/>
                  </a:cubicBezTo>
                  <a:cubicBezTo>
                    <a:pt x="2669" y="820"/>
                    <a:pt x="2669" y="819"/>
                    <a:pt x="2669" y="817"/>
                  </a:cubicBezTo>
                  <a:cubicBezTo>
                    <a:pt x="2669" y="815"/>
                    <a:pt x="2669" y="813"/>
                    <a:pt x="2670" y="811"/>
                  </a:cubicBezTo>
                  <a:cubicBezTo>
                    <a:pt x="2670" y="808"/>
                    <a:pt x="2671" y="806"/>
                    <a:pt x="2671" y="804"/>
                  </a:cubicBezTo>
                  <a:cubicBezTo>
                    <a:pt x="2672" y="801"/>
                    <a:pt x="2673" y="799"/>
                    <a:pt x="2673" y="797"/>
                  </a:cubicBezTo>
                  <a:cubicBezTo>
                    <a:pt x="2674" y="795"/>
                    <a:pt x="2675" y="793"/>
                    <a:pt x="2676" y="792"/>
                  </a:cubicBezTo>
                  <a:cubicBezTo>
                    <a:pt x="2677" y="791"/>
                    <a:pt x="2678" y="790"/>
                    <a:pt x="2679" y="790"/>
                  </a:cubicBezTo>
                  <a:cubicBezTo>
                    <a:pt x="2680" y="790"/>
                    <a:pt x="2681" y="790"/>
                    <a:pt x="2682" y="790"/>
                  </a:cubicBezTo>
                  <a:cubicBezTo>
                    <a:pt x="2682" y="790"/>
                    <a:pt x="2683" y="791"/>
                    <a:pt x="2684" y="791"/>
                  </a:cubicBezTo>
                  <a:cubicBezTo>
                    <a:pt x="2685" y="791"/>
                    <a:pt x="2686" y="791"/>
                    <a:pt x="2688" y="791"/>
                  </a:cubicBezTo>
                  <a:cubicBezTo>
                    <a:pt x="2689" y="791"/>
                    <a:pt x="2690" y="791"/>
                    <a:pt x="2692" y="791"/>
                  </a:cubicBezTo>
                  <a:cubicBezTo>
                    <a:pt x="2697" y="791"/>
                    <a:pt x="2701" y="791"/>
                    <a:pt x="2704" y="790"/>
                  </a:cubicBezTo>
                  <a:cubicBezTo>
                    <a:pt x="2707" y="788"/>
                    <a:pt x="2710" y="786"/>
                    <a:pt x="2712" y="784"/>
                  </a:cubicBezTo>
                  <a:cubicBezTo>
                    <a:pt x="2714" y="781"/>
                    <a:pt x="2716" y="777"/>
                    <a:pt x="2718" y="773"/>
                  </a:cubicBezTo>
                  <a:cubicBezTo>
                    <a:pt x="2719" y="769"/>
                    <a:pt x="2721" y="764"/>
                    <a:pt x="2722" y="758"/>
                  </a:cubicBezTo>
                  <a:lnTo>
                    <a:pt x="2753" y="605"/>
                  </a:lnTo>
                  <a:lnTo>
                    <a:pt x="2730" y="605"/>
                  </a:lnTo>
                  <a:cubicBezTo>
                    <a:pt x="2728" y="605"/>
                    <a:pt x="2727" y="605"/>
                    <a:pt x="2726" y="604"/>
                  </a:cubicBezTo>
                  <a:cubicBezTo>
                    <a:pt x="2725" y="603"/>
                    <a:pt x="2725" y="600"/>
                    <a:pt x="2725" y="597"/>
                  </a:cubicBezTo>
                  <a:cubicBezTo>
                    <a:pt x="2725" y="596"/>
                    <a:pt x="2725" y="594"/>
                    <a:pt x="2725" y="592"/>
                  </a:cubicBezTo>
                  <a:cubicBezTo>
                    <a:pt x="2725" y="590"/>
                    <a:pt x="2726" y="587"/>
                    <a:pt x="2726" y="585"/>
                  </a:cubicBezTo>
                  <a:cubicBezTo>
                    <a:pt x="2727" y="583"/>
                    <a:pt x="2727" y="580"/>
                    <a:pt x="2728" y="578"/>
                  </a:cubicBezTo>
                  <a:cubicBezTo>
                    <a:pt x="2729" y="575"/>
                    <a:pt x="2729" y="573"/>
                    <a:pt x="2731" y="571"/>
                  </a:cubicBezTo>
                  <a:cubicBezTo>
                    <a:pt x="2732" y="569"/>
                    <a:pt x="2733" y="567"/>
                    <a:pt x="2734" y="566"/>
                  </a:cubicBezTo>
                  <a:cubicBezTo>
                    <a:pt x="2735" y="565"/>
                    <a:pt x="2737" y="564"/>
                    <a:pt x="2739" y="564"/>
                  </a:cubicBezTo>
                  <a:lnTo>
                    <a:pt x="2761" y="564"/>
                  </a:lnTo>
                  <a:lnTo>
                    <a:pt x="2765" y="544"/>
                  </a:lnTo>
                  <a:cubicBezTo>
                    <a:pt x="2767" y="533"/>
                    <a:pt x="2770" y="523"/>
                    <a:pt x="2774" y="514"/>
                  </a:cubicBezTo>
                  <a:cubicBezTo>
                    <a:pt x="2778" y="505"/>
                    <a:pt x="2784" y="498"/>
                    <a:pt x="2790" y="492"/>
                  </a:cubicBezTo>
                  <a:cubicBezTo>
                    <a:pt x="2796" y="487"/>
                    <a:pt x="2803" y="482"/>
                    <a:pt x="2811" y="479"/>
                  </a:cubicBezTo>
                  <a:cubicBezTo>
                    <a:pt x="2820" y="476"/>
                    <a:pt x="2829" y="475"/>
                    <a:pt x="2840" y="475"/>
                  </a:cubicBezTo>
                  <a:cubicBezTo>
                    <a:pt x="2843" y="475"/>
                    <a:pt x="2847" y="475"/>
                    <a:pt x="2850" y="475"/>
                  </a:cubicBezTo>
                  <a:cubicBezTo>
                    <a:pt x="2854" y="476"/>
                    <a:pt x="2857" y="476"/>
                    <a:pt x="2860" y="477"/>
                  </a:cubicBezTo>
                  <a:cubicBezTo>
                    <a:pt x="2863" y="478"/>
                    <a:pt x="2865" y="478"/>
                    <a:pt x="2867" y="479"/>
                  </a:cubicBezTo>
                  <a:cubicBezTo>
                    <a:pt x="2869" y="480"/>
                    <a:pt x="2871" y="481"/>
                    <a:pt x="2872" y="481"/>
                  </a:cubicBezTo>
                  <a:cubicBezTo>
                    <a:pt x="2872" y="482"/>
                    <a:pt x="2873" y="483"/>
                    <a:pt x="2873" y="484"/>
                  </a:cubicBezTo>
                  <a:cubicBezTo>
                    <a:pt x="2874" y="486"/>
                    <a:pt x="2874" y="487"/>
                    <a:pt x="2874" y="489"/>
                  </a:cubicBezTo>
                  <a:close/>
                  <a:moveTo>
                    <a:pt x="3268" y="568"/>
                  </a:moveTo>
                  <a:cubicBezTo>
                    <a:pt x="3268" y="569"/>
                    <a:pt x="3268" y="571"/>
                    <a:pt x="3268" y="573"/>
                  </a:cubicBezTo>
                  <a:cubicBezTo>
                    <a:pt x="3268" y="576"/>
                    <a:pt x="3267" y="578"/>
                    <a:pt x="3267" y="582"/>
                  </a:cubicBezTo>
                  <a:cubicBezTo>
                    <a:pt x="3266" y="585"/>
                    <a:pt x="3265" y="588"/>
                    <a:pt x="3265" y="592"/>
                  </a:cubicBezTo>
                  <a:cubicBezTo>
                    <a:pt x="3264" y="595"/>
                    <a:pt x="3263" y="598"/>
                    <a:pt x="3262" y="601"/>
                  </a:cubicBezTo>
                  <a:cubicBezTo>
                    <a:pt x="3261" y="604"/>
                    <a:pt x="3260" y="607"/>
                    <a:pt x="3258" y="609"/>
                  </a:cubicBezTo>
                  <a:cubicBezTo>
                    <a:pt x="3257" y="611"/>
                    <a:pt x="3256" y="611"/>
                    <a:pt x="3254" y="611"/>
                  </a:cubicBezTo>
                  <a:cubicBezTo>
                    <a:pt x="3253" y="611"/>
                    <a:pt x="3252" y="611"/>
                    <a:pt x="3251" y="611"/>
                  </a:cubicBezTo>
                  <a:cubicBezTo>
                    <a:pt x="3249" y="610"/>
                    <a:pt x="3248" y="610"/>
                    <a:pt x="3247" y="609"/>
                  </a:cubicBezTo>
                  <a:cubicBezTo>
                    <a:pt x="3245" y="609"/>
                    <a:pt x="3243" y="608"/>
                    <a:pt x="3242" y="608"/>
                  </a:cubicBezTo>
                  <a:cubicBezTo>
                    <a:pt x="3240" y="607"/>
                    <a:pt x="3238" y="607"/>
                    <a:pt x="3236" y="607"/>
                  </a:cubicBezTo>
                  <a:cubicBezTo>
                    <a:pt x="3231" y="607"/>
                    <a:pt x="3226" y="609"/>
                    <a:pt x="3221" y="612"/>
                  </a:cubicBezTo>
                  <a:cubicBezTo>
                    <a:pt x="3216" y="616"/>
                    <a:pt x="3211" y="621"/>
                    <a:pt x="3206" y="626"/>
                  </a:cubicBezTo>
                  <a:cubicBezTo>
                    <a:pt x="3201" y="632"/>
                    <a:pt x="3197" y="639"/>
                    <a:pt x="3193" y="646"/>
                  </a:cubicBezTo>
                  <a:cubicBezTo>
                    <a:pt x="3190" y="654"/>
                    <a:pt x="3187" y="662"/>
                    <a:pt x="3185" y="670"/>
                  </a:cubicBezTo>
                  <a:lnTo>
                    <a:pt x="3169" y="752"/>
                  </a:lnTo>
                  <a:cubicBezTo>
                    <a:pt x="3169" y="753"/>
                    <a:pt x="3168" y="754"/>
                    <a:pt x="3167" y="755"/>
                  </a:cubicBezTo>
                  <a:cubicBezTo>
                    <a:pt x="3166" y="756"/>
                    <a:pt x="3165" y="757"/>
                    <a:pt x="3163" y="758"/>
                  </a:cubicBezTo>
                  <a:cubicBezTo>
                    <a:pt x="3161" y="758"/>
                    <a:pt x="3158" y="759"/>
                    <a:pt x="3154" y="759"/>
                  </a:cubicBezTo>
                  <a:cubicBezTo>
                    <a:pt x="3151" y="759"/>
                    <a:pt x="3147" y="760"/>
                    <a:pt x="3142" y="760"/>
                  </a:cubicBezTo>
                  <a:cubicBezTo>
                    <a:pt x="3137" y="760"/>
                    <a:pt x="3133" y="759"/>
                    <a:pt x="3130" y="759"/>
                  </a:cubicBezTo>
                  <a:cubicBezTo>
                    <a:pt x="3127" y="759"/>
                    <a:pt x="3124" y="758"/>
                    <a:pt x="3122" y="758"/>
                  </a:cubicBezTo>
                  <a:cubicBezTo>
                    <a:pt x="3121" y="757"/>
                    <a:pt x="3119" y="756"/>
                    <a:pt x="3119" y="755"/>
                  </a:cubicBezTo>
                  <a:cubicBezTo>
                    <a:pt x="3118" y="754"/>
                    <a:pt x="3118" y="753"/>
                    <a:pt x="3118" y="752"/>
                  </a:cubicBezTo>
                  <a:lnTo>
                    <a:pt x="3154" y="571"/>
                  </a:lnTo>
                  <a:cubicBezTo>
                    <a:pt x="3155" y="569"/>
                    <a:pt x="3155" y="568"/>
                    <a:pt x="3156" y="567"/>
                  </a:cubicBezTo>
                  <a:cubicBezTo>
                    <a:pt x="3157" y="566"/>
                    <a:pt x="3159" y="565"/>
                    <a:pt x="3160" y="565"/>
                  </a:cubicBezTo>
                  <a:cubicBezTo>
                    <a:pt x="3162" y="564"/>
                    <a:pt x="3165" y="564"/>
                    <a:pt x="3167" y="563"/>
                  </a:cubicBezTo>
                  <a:cubicBezTo>
                    <a:pt x="3170" y="563"/>
                    <a:pt x="3174" y="563"/>
                    <a:pt x="3178" y="563"/>
                  </a:cubicBezTo>
                  <a:cubicBezTo>
                    <a:pt x="3182" y="563"/>
                    <a:pt x="3186" y="563"/>
                    <a:pt x="3188" y="563"/>
                  </a:cubicBezTo>
                  <a:cubicBezTo>
                    <a:pt x="3191" y="564"/>
                    <a:pt x="3193" y="564"/>
                    <a:pt x="3194" y="565"/>
                  </a:cubicBezTo>
                  <a:cubicBezTo>
                    <a:pt x="3196" y="565"/>
                    <a:pt x="3197" y="566"/>
                    <a:pt x="3197" y="567"/>
                  </a:cubicBezTo>
                  <a:cubicBezTo>
                    <a:pt x="3198" y="568"/>
                    <a:pt x="3198" y="569"/>
                    <a:pt x="3198" y="571"/>
                  </a:cubicBezTo>
                  <a:lnTo>
                    <a:pt x="3192" y="600"/>
                  </a:lnTo>
                  <a:cubicBezTo>
                    <a:pt x="3195" y="594"/>
                    <a:pt x="3199" y="588"/>
                    <a:pt x="3203" y="584"/>
                  </a:cubicBezTo>
                  <a:cubicBezTo>
                    <a:pt x="3207" y="579"/>
                    <a:pt x="3212" y="574"/>
                    <a:pt x="3217" y="571"/>
                  </a:cubicBezTo>
                  <a:cubicBezTo>
                    <a:pt x="3221" y="567"/>
                    <a:pt x="3226" y="564"/>
                    <a:pt x="3232" y="562"/>
                  </a:cubicBezTo>
                  <a:cubicBezTo>
                    <a:pt x="3237" y="560"/>
                    <a:pt x="3242" y="559"/>
                    <a:pt x="3247" y="559"/>
                  </a:cubicBezTo>
                  <a:cubicBezTo>
                    <a:pt x="3249" y="559"/>
                    <a:pt x="3251" y="560"/>
                    <a:pt x="3253" y="560"/>
                  </a:cubicBezTo>
                  <a:cubicBezTo>
                    <a:pt x="3255" y="560"/>
                    <a:pt x="3257" y="560"/>
                    <a:pt x="3259" y="561"/>
                  </a:cubicBezTo>
                  <a:cubicBezTo>
                    <a:pt x="3261" y="561"/>
                    <a:pt x="3262" y="562"/>
                    <a:pt x="3264" y="562"/>
                  </a:cubicBezTo>
                  <a:cubicBezTo>
                    <a:pt x="3265" y="563"/>
                    <a:pt x="3266" y="564"/>
                    <a:pt x="3267" y="564"/>
                  </a:cubicBezTo>
                  <a:cubicBezTo>
                    <a:pt x="3268" y="565"/>
                    <a:pt x="3268" y="566"/>
                    <a:pt x="3268" y="568"/>
                  </a:cubicBezTo>
                  <a:close/>
                  <a:moveTo>
                    <a:pt x="3017" y="635"/>
                  </a:moveTo>
                  <a:cubicBezTo>
                    <a:pt x="3017" y="629"/>
                    <a:pt x="3017" y="624"/>
                    <a:pt x="3016" y="620"/>
                  </a:cubicBezTo>
                  <a:cubicBezTo>
                    <a:pt x="3014" y="616"/>
                    <a:pt x="3013" y="612"/>
                    <a:pt x="3010" y="609"/>
                  </a:cubicBezTo>
                  <a:cubicBezTo>
                    <a:pt x="3007" y="606"/>
                    <a:pt x="3004" y="604"/>
                    <a:pt x="3000" y="602"/>
                  </a:cubicBezTo>
                  <a:cubicBezTo>
                    <a:pt x="2996" y="600"/>
                    <a:pt x="2991" y="600"/>
                    <a:pt x="2985" y="600"/>
                  </a:cubicBezTo>
                  <a:cubicBezTo>
                    <a:pt x="2978" y="600"/>
                    <a:pt x="2972" y="601"/>
                    <a:pt x="2966" y="603"/>
                  </a:cubicBezTo>
                  <a:cubicBezTo>
                    <a:pt x="2961" y="606"/>
                    <a:pt x="2956" y="610"/>
                    <a:pt x="2952" y="614"/>
                  </a:cubicBezTo>
                  <a:cubicBezTo>
                    <a:pt x="2948" y="619"/>
                    <a:pt x="2944" y="624"/>
                    <a:pt x="2941" y="630"/>
                  </a:cubicBezTo>
                  <a:cubicBezTo>
                    <a:pt x="2938" y="635"/>
                    <a:pt x="2935" y="642"/>
                    <a:pt x="2933" y="648"/>
                  </a:cubicBezTo>
                  <a:cubicBezTo>
                    <a:pt x="2931" y="655"/>
                    <a:pt x="2930" y="661"/>
                    <a:pt x="2929" y="668"/>
                  </a:cubicBezTo>
                  <a:cubicBezTo>
                    <a:pt x="2928" y="675"/>
                    <a:pt x="2927" y="681"/>
                    <a:pt x="2927" y="687"/>
                  </a:cubicBezTo>
                  <a:cubicBezTo>
                    <a:pt x="2927" y="693"/>
                    <a:pt x="2928" y="698"/>
                    <a:pt x="2929" y="702"/>
                  </a:cubicBezTo>
                  <a:cubicBezTo>
                    <a:pt x="2930" y="707"/>
                    <a:pt x="2932" y="710"/>
                    <a:pt x="2935" y="713"/>
                  </a:cubicBezTo>
                  <a:cubicBezTo>
                    <a:pt x="2937" y="716"/>
                    <a:pt x="2941" y="719"/>
                    <a:pt x="2945" y="720"/>
                  </a:cubicBezTo>
                  <a:cubicBezTo>
                    <a:pt x="2949" y="722"/>
                    <a:pt x="2954" y="723"/>
                    <a:pt x="2960" y="723"/>
                  </a:cubicBezTo>
                  <a:cubicBezTo>
                    <a:pt x="2967" y="723"/>
                    <a:pt x="2973" y="722"/>
                    <a:pt x="2978" y="719"/>
                  </a:cubicBezTo>
                  <a:cubicBezTo>
                    <a:pt x="2984" y="716"/>
                    <a:pt x="2988" y="713"/>
                    <a:pt x="2993" y="708"/>
                  </a:cubicBezTo>
                  <a:cubicBezTo>
                    <a:pt x="2997" y="704"/>
                    <a:pt x="3001" y="698"/>
                    <a:pt x="3004" y="693"/>
                  </a:cubicBezTo>
                  <a:cubicBezTo>
                    <a:pt x="3007" y="687"/>
                    <a:pt x="3009" y="680"/>
                    <a:pt x="3011" y="674"/>
                  </a:cubicBezTo>
                  <a:cubicBezTo>
                    <a:pt x="3013" y="667"/>
                    <a:pt x="3015" y="661"/>
                    <a:pt x="3016" y="654"/>
                  </a:cubicBezTo>
                  <a:cubicBezTo>
                    <a:pt x="3017" y="648"/>
                    <a:pt x="3017" y="641"/>
                    <a:pt x="3017" y="635"/>
                  </a:cubicBezTo>
                  <a:close/>
                  <a:moveTo>
                    <a:pt x="3070" y="632"/>
                  </a:moveTo>
                  <a:cubicBezTo>
                    <a:pt x="3070" y="641"/>
                    <a:pt x="3069" y="651"/>
                    <a:pt x="3067" y="662"/>
                  </a:cubicBezTo>
                  <a:cubicBezTo>
                    <a:pt x="3065" y="672"/>
                    <a:pt x="3063" y="682"/>
                    <a:pt x="3059" y="692"/>
                  </a:cubicBezTo>
                  <a:cubicBezTo>
                    <a:pt x="3055" y="702"/>
                    <a:pt x="3050" y="711"/>
                    <a:pt x="3044" y="719"/>
                  </a:cubicBezTo>
                  <a:cubicBezTo>
                    <a:pt x="3037" y="728"/>
                    <a:pt x="3030" y="735"/>
                    <a:pt x="3021" y="742"/>
                  </a:cubicBezTo>
                  <a:cubicBezTo>
                    <a:pt x="3013" y="748"/>
                    <a:pt x="3003" y="754"/>
                    <a:pt x="2992" y="757"/>
                  </a:cubicBezTo>
                  <a:cubicBezTo>
                    <a:pt x="2981" y="761"/>
                    <a:pt x="2968" y="763"/>
                    <a:pt x="2955" y="763"/>
                  </a:cubicBezTo>
                  <a:cubicBezTo>
                    <a:pt x="2941" y="763"/>
                    <a:pt x="2929" y="762"/>
                    <a:pt x="2919" y="758"/>
                  </a:cubicBezTo>
                  <a:cubicBezTo>
                    <a:pt x="2909" y="755"/>
                    <a:pt x="2901" y="750"/>
                    <a:pt x="2894" y="744"/>
                  </a:cubicBezTo>
                  <a:cubicBezTo>
                    <a:pt x="2888" y="738"/>
                    <a:pt x="2883" y="731"/>
                    <a:pt x="2880" y="722"/>
                  </a:cubicBezTo>
                  <a:cubicBezTo>
                    <a:pt x="2876" y="713"/>
                    <a:pt x="2875" y="702"/>
                    <a:pt x="2875" y="691"/>
                  </a:cubicBezTo>
                  <a:cubicBezTo>
                    <a:pt x="2875" y="681"/>
                    <a:pt x="2876" y="671"/>
                    <a:pt x="2878" y="661"/>
                  </a:cubicBezTo>
                  <a:cubicBezTo>
                    <a:pt x="2879" y="651"/>
                    <a:pt x="2882" y="641"/>
                    <a:pt x="2886" y="631"/>
                  </a:cubicBezTo>
                  <a:cubicBezTo>
                    <a:pt x="2890" y="621"/>
                    <a:pt x="2895" y="612"/>
                    <a:pt x="2901" y="603"/>
                  </a:cubicBezTo>
                  <a:cubicBezTo>
                    <a:pt x="2907" y="595"/>
                    <a:pt x="2915" y="587"/>
                    <a:pt x="2923" y="580"/>
                  </a:cubicBezTo>
                  <a:cubicBezTo>
                    <a:pt x="2932" y="574"/>
                    <a:pt x="2942" y="569"/>
                    <a:pt x="2953" y="565"/>
                  </a:cubicBezTo>
                  <a:cubicBezTo>
                    <a:pt x="2964" y="561"/>
                    <a:pt x="2976" y="559"/>
                    <a:pt x="2990" y="559"/>
                  </a:cubicBezTo>
                  <a:cubicBezTo>
                    <a:pt x="3004" y="559"/>
                    <a:pt x="3016" y="561"/>
                    <a:pt x="3025" y="564"/>
                  </a:cubicBezTo>
                  <a:cubicBezTo>
                    <a:pt x="3035" y="567"/>
                    <a:pt x="3044" y="572"/>
                    <a:pt x="3050" y="578"/>
                  </a:cubicBezTo>
                  <a:cubicBezTo>
                    <a:pt x="3057" y="584"/>
                    <a:pt x="3062" y="592"/>
                    <a:pt x="3065" y="601"/>
                  </a:cubicBezTo>
                  <a:cubicBezTo>
                    <a:pt x="3068" y="610"/>
                    <a:pt x="3070" y="620"/>
                    <a:pt x="3070" y="632"/>
                  </a:cubicBezTo>
                  <a:close/>
                  <a:moveTo>
                    <a:pt x="2702" y="1297"/>
                  </a:moveTo>
                  <a:lnTo>
                    <a:pt x="2532" y="1297"/>
                  </a:lnTo>
                  <a:lnTo>
                    <a:pt x="2532" y="1001"/>
                  </a:lnTo>
                  <a:lnTo>
                    <a:pt x="2702" y="1001"/>
                  </a:lnTo>
                  <a:lnTo>
                    <a:pt x="2702" y="1053"/>
                  </a:lnTo>
                  <a:lnTo>
                    <a:pt x="2594" y="1053"/>
                  </a:lnTo>
                  <a:lnTo>
                    <a:pt x="2594" y="1118"/>
                  </a:lnTo>
                  <a:lnTo>
                    <a:pt x="2695" y="1118"/>
                  </a:lnTo>
                  <a:lnTo>
                    <a:pt x="2695" y="1169"/>
                  </a:lnTo>
                  <a:lnTo>
                    <a:pt x="2594" y="1169"/>
                  </a:lnTo>
                  <a:lnTo>
                    <a:pt x="2594" y="1245"/>
                  </a:lnTo>
                  <a:lnTo>
                    <a:pt x="2702" y="1245"/>
                  </a:lnTo>
                  <a:lnTo>
                    <a:pt x="2702" y="1297"/>
                  </a:lnTo>
                  <a:close/>
                  <a:moveTo>
                    <a:pt x="4165" y="1123"/>
                  </a:moveTo>
                  <a:lnTo>
                    <a:pt x="4227" y="1001"/>
                  </a:lnTo>
                  <a:lnTo>
                    <a:pt x="4294" y="1001"/>
                  </a:lnTo>
                  <a:lnTo>
                    <a:pt x="4196" y="1182"/>
                  </a:lnTo>
                  <a:lnTo>
                    <a:pt x="4196" y="1297"/>
                  </a:lnTo>
                  <a:lnTo>
                    <a:pt x="4134" y="1297"/>
                  </a:lnTo>
                  <a:lnTo>
                    <a:pt x="4134" y="1184"/>
                  </a:lnTo>
                  <a:lnTo>
                    <a:pt x="4036" y="1001"/>
                  </a:lnTo>
                  <a:lnTo>
                    <a:pt x="4104" y="1001"/>
                  </a:lnTo>
                  <a:lnTo>
                    <a:pt x="4165" y="1123"/>
                  </a:lnTo>
                  <a:close/>
                  <a:moveTo>
                    <a:pt x="3852" y="1131"/>
                  </a:moveTo>
                  <a:lnTo>
                    <a:pt x="3969" y="1131"/>
                  </a:lnTo>
                  <a:lnTo>
                    <a:pt x="3969" y="1284"/>
                  </a:lnTo>
                  <a:cubicBezTo>
                    <a:pt x="3950" y="1291"/>
                    <a:pt x="3932" y="1295"/>
                    <a:pt x="3916" y="1298"/>
                  </a:cubicBezTo>
                  <a:cubicBezTo>
                    <a:pt x="3899" y="1300"/>
                    <a:pt x="3882" y="1301"/>
                    <a:pt x="3864" y="1301"/>
                  </a:cubicBezTo>
                  <a:cubicBezTo>
                    <a:pt x="3819" y="1301"/>
                    <a:pt x="3785" y="1288"/>
                    <a:pt x="3762" y="1262"/>
                  </a:cubicBezTo>
                  <a:cubicBezTo>
                    <a:pt x="3738" y="1236"/>
                    <a:pt x="3726" y="1198"/>
                    <a:pt x="3726" y="1149"/>
                  </a:cubicBezTo>
                  <a:cubicBezTo>
                    <a:pt x="3726" y="1101"/>
                    <a:pt x="3740" y="1064"/>
                    <a:pt x="3767" y="1037"/>
                  </a:cubicBezTo>
                  <a:cubicBezTo>
                    <a:pt x="3795" y="1010"/>
                    <a:pt x="3833" y="997"/>
                    <a:pt x="3881" y="997"/>
                  </a:cubicBezTo>
                  <a:cubicBezTo>
                    <a:pt x="3911" y="997"/>
                    <a:pt x="3941" y="1003"/>
                    <a:pt x="3969" y="1015"/>
                  </a:cubicBezTo>
                  <a:lnTo>
                    <a:pt x="3948" y="1065"/>
                  </a:lnTo>
                  <a:cubicBezTo>
                    <a:pt x="3927" y="1055"/>
                    <a:pt x="3904" y="1049"/>
                    <a:pt x="3881" y="1049"/>
                  </a:cubicBezTo>
                  <a:cubicBezTo>
                    <a:pt x="3854" y="1049"/>
                    <a:pt x="3832" y="1058"/>
                    <a:pt x="3816" y="1077"/>
                  </a:cubicBezTo>
                  <a:cubicBezTo>
                    <a:pt x="3799" y="1095"/>
                    <a:pt x="3791" y="1119"/>
                    <a:pt x="3791" y="1150"/>
                  </a:cubicBezTo>
                  <a:cubicBezTo>
                    <a:pt x="3791" y="1182"/>
                    <a:pt x="3798" y="1207"/>
                    <a:pt x="3811" y="1224"/>
                  </a:cubicBezTo>
                  <a:cubicBezTo>
                    <a:pt x="3824" y="1241"/>
                    <a:pt x="3843" y="1249"/>
                    <a:pt x="3868" y="1249"/>
                  </a:cubicBezTo>
                  <a:cubicBezTo>
                    <a:pt x="3881" y="1249"/>
                    <a:pt x="3895" y="1248"/>
                    <a:pt x="3908" y="1245"/>
                  </a:cubicBezTo>
                  <a:lnTo>
                    <a:pt x="3908" y="1183"/>
                  </a:lnTo>
                  <a:lnTo>
                    <a:pt x="3852" y="1183"/>
                  </a:lnTo>
                  <a:lnTo>
                    <a:pt x="3852" y="1131"/>
                  </a:lnTo>
                  <a:close/>
                  <a:moveTo>
                    <a:pt x="3495" y="1133"/>
                  </a:moveTo>
                  <a:lnTo>
                    <a:pt x="3516" y="1133"/>
                  </a:lnTo>
                  <a:cubicBezTo>
                    <a:pt x="3536" y="1133"/>
                    <a:pt x="3550" y="1129"/>
                    <a:pt x="3560" y="1123"/>
                  </a:cubicBezTo>
                  <a:cubicBezTo>
                    <a:pt x="3569" y="1116"/>
                    <a:pt x="3574" y="1106"/>
                    <a:pt x="3574" y="1092"/>
                  </a:cubicBezTo>
                  <a:cubicBezTo>
                    <a:pt x="3574" y="1077"/>
                    <a:pt x="3569" y="1068"/>
                    <a:pt x="3559" y="1062"/>
                  </a:cubicBezTo>
                  <a:cubicBezTo>
                    <a:pt x="3550" y="1056"/>
                    <a:pt x="3535" y="1053"/>
                    <a:pt x="3515" y="1053"/>
                  </a:cubicBezTo>
                  <a:lnTo>
                    <a:pt x="3495" y="1053"/>
                  </a:lnTo>
                  <a:lnTo>
                    <a:pt x="3495" y="1133"/>
                  </a:lnTo>
                  <a:close/>
                  <a:moveTo>
                    <a:pt x="3495" y="1184"/>
                  </a:moveTo>
                  <a:lnTo>
                    <a:pt x="3495" y="1297"/>
                  </a:lnTo>
                  <a:lnTo>
                    <a:pt x="3433" y="1297"/>
                  </a:lnTo>
                  <a:lnTo>
                    <a:pt x="3433" y="1001"/>
                  </a:lnTo>
                  <a:lnTo>
                    <a:pt x="3519" y="1001"/>
                  </a:lnTo>
                  <a:cubicBezTo>
                    <a:pt x="3559" y="1001"/>
                    <a:pt x="3589" y="1009"/>
                    <a:pt x="3608" y="1023"/>
                  </a:cubicBezTo>
                  <a:cubicBezTo>
                    <a:pt x="3628" y="1038"/>
                    <a:pt x="3637" y="1060"/>
                    <a:pt x="3637" y="1090"/>
                  </a:cubicBezTo>
                  <a:cubicBezTo>
                    <a:pt x="3637" y="1107"/>
                    <a:pt x="3632" y="1123"/>
                    <a:pt x="3623" y="1136"/>
                  </a:cubicBezTo>
                  <a:cubicBezTo>
                    <a:pt x="3613" y="1150"/>
                    <a:pt x="3600" y="1161"/>
                    <a:pt x="3582" y="1168"/>
                  </a:cubicBezTo>
                  <a:cubicBezTo>
                    <a:pt x="3627" y="1235"/>
                    <a:pt x="3656" y="1278"/>
                    <a:pt x="3669" y="1297"/>
                  </a:cubicBezTo>
                  <a:lnTo>
                    <a:pt x="3600" y="1297"/>
                  </a:lnTo>
                  <a:lnTo>
                    <a:pt x="3529" y="1184"/>
                  </a:lnTo>
                  <a:lnTo>
                    <a:pt x="3495" y="1184"/>
                  </a:lnTo>
                  <a:close/>
                  <a:moveTo>
                    <a:pt x="3338" y="1297"/>
                  </a:moveTo>
                  <a:lnTo>
                    <a:pt x="3167" y="1297"/>
                  </a:lnTo>
                  <a:lnTo>
                    <a:pt x="3167" y="1001"/>
                  </a:lnTo>
                  <a:lnTo>
                    <a:pt x="3338" y="1001"/>
                  </a:lnTo>
                  <a:lnTo>
                    <a:pt x="3338" y="1053"/>
                  </a:lnTo>
                  <a:lnTo>
                    <a:pt x="3230" y="1053"/>
                  </a:lnTo>
                  <a:lnTo>
                    <a:pt x="3230" y="1118"/>
                  </a:lnTo>
                  <a:lnTo>
                    <a:pt x="3330" y="1118"/>
                  </a:lnTo>
                  <a:lnTo>
                    <a:pt x="3330" y="1169"/>
                  </a:lnTo>
                  <a:lnTo>
                    <a:pt x="3230" y="1169"/>
                  </a:lnTo>
                  <a:lnTo>
                    <a:pt x="3230" y="1245"/>
                  </a:lnTo>
                  <a:lnTo>
                    <a:pt x="3338" y="1245"/>
                  </a:lnTo>
                  <a:lnTo>
                    <a:pt x="3338" y="1297"/>
                  </a:lnTo>
                  <a:close/>
                  <a:moveTo>
                    <a:pt x="3060" y="1297"/>
                  </a:moveTo>
                  <a:lnTo>
                    <a:pt x="2980" y="1297"/>
                  </a:lnTo>
                  <a:lnTo>
                    <a:pt x="2851" y="1073"/>
                  </a:lnTo>
                  <a:lnTo>
                    <a:pt x="2849" y="1073"/>
                  </a:lnTo>
                  <a:cubicBezTo>
                    <a:pt x="2852" y="1113"/>
                    <a:pt x="2853" y="1141"/>
                    <a:pt x="2853" y="1158"/>
                  </a:cubicBezTo>
                  <a:lnTo>
                    <a:pt x="2853" y="1297"/>
                  </a:lnTo>
                  <a:lnTo>
                    <a:pt x="2797" y="1297"/>
                  </a:lnTo>
                  <a:lnTo>
                    <a:pt x="2797" y="1001"/>
                  </a:lnTo>
                  <a:lnTo>
                    <a:pt x="2876" y="1001"/>
                  </a:lnTo>
                  <a:lnTo>
                    <a:pt x="3005" y="1223"/>
                  </a:lnTo>
                  <a:lnTo>
                    <a:pt x="3006" y="1223"/>
                  </a:lnTo>
                  <a:cubicBezTo>
                    <a:pt x="3004" y="1184"/>
                    <a:pt x="3003" y="1157"/>
                    <a:pt x="3003" y="1141"/>
                  </a:cubicBezTo>
                  <a:lnTo>
                    <a:pt x="3003" y="1001"/>
                  </a:lnTo>
                  <a:lnTo>
                    <a:pt x="3060" y="1001"/>
                  </a:lnTo>
                  <a:lnTo>
                    <a:pt x="3060" y="1297"/>
                  </a:lnTo>
                  <a:close/>
                  <a:moveTo>
                    <a:pt x="139" y="1049"/>
                  </a:moveTo>
                  <a:cubicBezTo>
                    <a:pt x="115" y="1049"/>
                    <a:pt x="97" y="1058"/>
                    <a:pt x="84" y="1076"/>
                  </a:cubicBezTo>
                  <a:cubicBezTo>
                    <a:pt x="71" y="1094"/>
                    <a:pt x="64" y="1118"/>
                    <a:pt x="64" y="1150"/>
                  </a:cubicBezTo>
                  <a:cubicBezTo>
                    <a:pt x="64" y="1216"/>
                    <a:pt x="89" y="1249"/>
                    <a:pt x="139" y="1249"/>
                  </a:cubicBezTo>
                  <a:cubicBezTo>
                    <a:pt x="160" y="1249"/>
                    <a:pt x="185" y="1244"/>
                    <a:pt x="214" y="1233"/>
                  </a:cubicBezTo>
                  <a:lnTo>
                    <a:pt x="214" y="1286"/>
                  </a:lnTo>
                  <a:cubicBezTo>
                    <a:pt x="190" y="1296"/>
                    <a:pt x="163" y="1301"/>
                    <a:pt x="133" y="1301"/>
                  </a:cubicBezTo>
                  <a:cubicBezTo>
                    <a:pt x="90" y="1301"/>
                    <a:pt x="57" y="1288"/>
                    <a:pt x="34" y="1262"/>
                  </a:cubicBezTo>
                  <a:cubicBezTo>
                    <a:pt x="11" y="1236"/>
                    <a:pt x="0" y="1199"/>
                    <a:pt x="0" y="1150"/>
                  </a:cubicBezTo>
                  <a:cubicBezTo>
                    <a:pt x="0" y="1119"/>
                    <a:pt x="5" y="1092"/>
                    <a:pt x="17" y="1069"/>
                  </a:cubicBezTo>
                  <a:cubicBezTo>
                    <a:pt x="28" y="1046"/>
                    <a:pt x="44" y="1028"/>
                    <a:pt x="65" y="1016"/>
                  </a:cubicBezTo>
                  <a:cubicBezTo>
                    <a:pt x="86" y="1003"/>
                    <a:pt x="111" y="997"/>
                    <a:pt x="139" y="997"/>
                  </a:cubicBezTo>
                  <a:cubicBezTo>
                    <a:pt x="168" y="997"/>
                    <a:pt x="196" y="1004"/>
                    <a:pt x="225" y="1018"/>
                  </a:cubicBezTo>
                  <a:lnTo>
                    <a:pt x="205" y="1069"/>
                  </a:lnTo>
                  <a:cubicBezTo>
                    <a:pt x="194" y="1064"/>
                    <a:pt x="183" y="1059"/>
                    <a:pt x="172" y="1055"/>
                  </a:cubicBezTo>
                  <a:cubicBezTo>
                    <a:pt x="161" y="1051"/>
                    <a:pt x="150" y="1049"/>
                    <a:pt x="139" y="1049"/>
                  </a:cubicBezTo>
                  <a:close/>
                  <a:moveTo>
                    <a:pt x="1935" y="1297"/>
                  </a:moveTo>
                  <a:lnTo>
                    <a:pt x="1765" y="1297"/>
                  </a:lnTo>
                  <a:lnTo>
                    <a:pt x="1765" y="1001"/>
                  </a:lnTo>
                  <a:lnTo>
                    <a:pt x="1935" y="1001"/>
                  </a:lnTo>
                  <a:lnTo>
                    <a:pt x="1935" y="1053"/>
                  </a:lnTo>
                  <a:lnTo>
                    <a:pt x="1828" y="1053"/>
                  </a:lnTo>
                  <a:lnTo>
                    <a:pt x="1828" y="1118"/>
                  </a:lnTo>
                  <a:lnTo>
                    <a:pt x="1928" y="1118"/>
                  </a:lnTo>
                  <a:lnTo>
                    <a:pt x="1928" y="1169"/>
                  </a:lnTo>
                  <a:lnTo>
                    <a:pt x="1828" y="1169"/>
                  </a:lnTo>
                  <a:lnTo>
                    <a:pt x="1828" y="1245"/>
                  </a:lnTo>
                  <a:lnTo>
                    <a:pt x="1935" y="1245"/>
                  </a:lnTo>
                  <a:lnTo>
                    <a:pt x="1935" y="1297"/>
                  </a:lnTo>
                  <a:close/>
                  <a:moveTo>
                    <a:pt x="1606" y="1297"/>
                  </a:moveTo>
                  <a:lnTo>
                    <a:pt x="1543" y="1297"/>
                  </a:lnTo>
                  <a:lnTo>
                    <a:pt x="1543" y="1053"/>
                  </a:lnTo>
                  <a:lnTo>
                    <a:pt x="1463" y="1053"/>
                  </a:lnTo>
                  <a:lnTo>
                    <a:pt x="1463" y="1001"/>
                  </a:lnTo>
                  <a:lnTo>
                    <a:pt x="1686" y="1001"/>
                  </a:lnTo>
                  <a:lnTo>
                    <a:pt x="1686" y="1053"/>
                  </a:lnTo>
                  <a:lnTo>
                    <a:pt x="1606" y="1053"/>
                  </a:lnTo>
                  <a:lnTo>
                    <a:pt x="1606" y="1297"/>
                  </a:lnTo>
                  <a:close/>
                  <a:moveTo>
                    <a:pt x="1317" y="1174"/>
                  </a:moveTo>
                  <a:cubicBezTo>
                    <a:pt x="1297" y="1110"/>
                    <a:pt x="1286" y="1074"/>
                    <a:pt x="1284" y="1066"/>
                  </a:cubicBezTo>
                  <a:cubicBezTo>
                    <a:pt x="1281" y="1057"/>
                    <a:pt x="1279" y="1051"/>
                    <a:pt x="1278" y="1046"/>
                  </a:cubicBezTo>
                  <a:cubicBezTo>
                    <a:pt x="1274" y="1063"/>
                    <a:pt x="1261" y="1106"/>
                    <a:pt x="1240" y="1174"/>
                  </a:cubicBezTo>
                  <a:lnTo>
                    <a:pt x="1317" y="1174"/>
                  </a:lnTo>
                  <a:close/>
                  <a:moveTo>
                    <a:pt x="1354" y="1297"/>
                  </a:moveTo>
                  <a:lnTo>
                    <a:pt x="1332" y="1227"/>
                  </a:lnTo>
                  <a:lnTo>
                    <a:pt x="1224" y="1227"/>
                  </a:lnTo>
                  <a:lnTo>
                    <a:pt x="1203" y="1297"/>
                  </a:lnTo>
                  <a:lnTo>
                    <a:pt x="1135" y="1297"/>
                  </a:lnTo>
                  <a:lnTo>
                    <a:pt x="1240" y="1000"/>
                  </a:lnTo>
                  <a:lnTo>
                    <a:pt x="1316" y="1000"/>
                  </a:lnTo>
                  <a:lnTo>
                    <a:pt x="1421" y="1297"/>
                  </a:lnTo>
                  <a:lnTo>
                    <a:pt x="1354" y="1297"/>
                  </a:lnTo>
                  <a:close/>
                  <a:moveTo>
                    <a:pt x="874" y="1297"/>
                  </a:moveTo>
                  <a:lnTo>
                    <a:pt x="802" y="1065"/>
                  </a:lnTo>
                  <a:lnTo>
                    <a:pt x="800" y="1065"/>
                  </a:lnTo>
                  <a:cubicBezTo>
                    <a:pt x="803" y="1112"/>
                    <a:pt x="804" y="1144"/>
                    <a:pt x="804" y="1160"/>
                  </a:cubicBezTo>
                  <a:lnTo>
                    <a:pt x="804" y="1297"/>
                  </a:lnTo>
                  <a:lnTo>
                    <a:pt x="748" y="1297"/>
                  </a:lnTo>
                  <a:lnTo>
                    <a:pt x="748" y="1001"/>
                  </a:lnTo>
                  <a:lnTo>
                    <a:pt x="834" y="1001"/>
                  </a:lnTo>
                  <a:lnTo>
                    <a:pt x="904" y="1228"/>
                  </a:lnTo>
                  <a:lnTo>
                    <a:pt x="905" y="1228"/>
                  </a:lnTo>
                  <a:lnTo>
                    <a:pt x="979" y="1001"/>
                  </a:lnTo>
                  <a:lnTo>
                    <a:pt x="1065" y="1001"/>
                  </a:lnTo>
                  <a:lnTo>
                    <a:pt x="1065" y="1297"/>
                  </a:lnTo>
                  <a:lnTo>
                    <a:pt x="1006" y="1297"/>
                  </a:lnTo>
                  <a:lnTo>
                    <a:pt x="1006" y="1157"/>
                  </a:lnTo>
                  <a:cubicBezTo>
                    <a:pt x="1006" y="1151"/>
                    <a:pt x="1006" y="1143"/>
                    <a:pt x="1007" y="1134"/>
                  </a:cubicBezTo>
                  <a:cubicBezTo>
                    <a:pt x="1007" y="1126"/>
                    <a:pt x="1008" y="1103"/>
                    <a:pt x="1009" y="1065"/>
                  </a:cubicBezTo>
                  <a:lnTo>
                    <a:pt x="1007" y="1065"/>
                  </a:lnTo>
                  <a:lnTo>
                    <a:pt x="931" y="1297"/>
                  </a:lnTo>
                  <a:lnTo>
                    <a:pt x="874" y="1297"/>
                  </a:lnTo>
                  <a:close/>
                  <a:moveTo>
                    <a:pt x="578" y="1297"/>
                  </a:moveTo>
                  <a:lnTo>
                    <a:pt x="641" y="1297"/>
                  </a:lnTo>
                  <a:lnTo>
                    <a:pt x="641" y="1001"/>
                  </a:lnTo>
                  <a:lnTo>
                    <a:pt x="578" y="1001"/>
                  </a:lnTo>
                  <a:lnTo>
                    <a:pt x="578" y="1297"/>
                  </a:lnTo>
                  <a:close/>
                  <a:moveTo>
                    <a:pt x="310" y="1297"/>
                  </a:moveTo>
                  <a:lnTo>
                    <a:pt x="310" y="1001"/>
                  </a:lnTo>
                  <a:lnTo>
                    <a:pt x="373" y="1001"/>
                  </a:lnTo>
                  <a:lnTo>
                    <a:pt x="373" y="1245"/>
                  </a:lnTo>
                  <a:lnTo>
                    <a:pt x="493" y="1245"/>
                  </a:lnTo>
                  <a:lnTo>
                    <a:pt x="493" y="1297"/>
                  </a:lnTo>
                  <a:lnTo>
                    <a:pt x="310" y="1297"/>
                  </a:lnTo>
                  <a:close/>
                  <a:moveTo>
                    <a:pt x="760" y="800"/>
                  </a:moveTo>
                  <a:lnTo>
                    <a:pt x="689" y="567"/>
                  </a:lnTo>
                  <a:lnTo>
                    <a:pt x="687" y="567"/>
                  </a:lnTo>
                  <a:cubicBezTo>
                    <a:pt x="690" y="615"/>
                    <a:pt x="691" y="646"/>
                    <a:pt x="691" y="662"/>
                  </a:cubicBezTo>
                  <a:lnTo>
                    <a:pt x="691" y="800"/>
                  </a:lnTo>
                  <a:lnTo>
                    <a:pt x="635" y="800"/>
                  </a:lnTo>
                  <a:lnTo>
                    <a:pt x="635" y="504"/>
                  </a:lnTo>
                  <a:lnTo>
                    <a:pt x="720" y="504"/>
                  </a:lnTo>
                  <a:lnTo>
                    <a:pt x="790" y="730"/>
                  </a:lnTo>
                  <a:lnTo>
                    <a:pt x="792" y="730"/>
                  </a:lnTo>
                  <a:lnTo>
                    <a:pt x="866" y="504"/>
                  </a:lnTo>
                  <a:lnTo>
                    <a:pt x="951" y="504"/>
                  </a:lnTo>
                  <a:lnTo>
                    <a:pt x="951" y="800"/>
                  </a:lnTo>
                  <a:lnTo>
                    <a:pt x="893" y="800"/>
                  </a:lnTo>
                  <a:lnTo>
                    <a:pt x="893" y="660"/>
                  </a:lnTo>
                  <a:cubicBezTo>
                    <a:pt x="893" y="653"/>
                    <a:pt x="893" y="645"/>
                    <a:pt x="893" y="637"/>
                  </a:cubicBezTo>
                  <a:cubicBezTo>
                    <a:pt x="893" y="628"/>
                    <a:pt x="894" y="605"/>
                    <a:pt x="896" y="568"/>
                  </a:cubicBezTo>
                  <a:lnTo>
                    <a:pt x="894" y="568"/>
                  </a:lnTo>
                  <a:lnTo>
                    <a:pt x="818" y="800"/>
                  </a:lnTo>
                  <a:lnTo>
                    <a:pt x="760" y="800"/>
                  </a:lnTo>
                  <a:close/>
                  <a:moveTo>
                    <a:pt x="2515" y="717"/>
                  </a:moveTo>
                  <a:cubicBezTo>
                    <a:pt x="2515" y="744"/>
                    <a:pt x="2505" y="765"/>
                    <a:pt x="2486" y="781"/>
                  </a:cubicBezTo>
                  <a:cubicBezTo>
                    <a:pt x="2467" y="796"/>
                    <a:pt x="2440" y="804"/>
                    <a:pt x="2406" y="804"/>
                  </a:cubicBezTo>
                  <a:cubicBezTo>
                    <a:pt x="2374" y="804"/>
                    <a:pt x="2346" y="798"/>
                    <a:pt x="2322" y="786"/>
                  </a:cubicBezTo>
                  <a:lnTo>
                    <a:pt x="2322" y="728"/>
                  </a:lnTo>
                  <a:cubicBezTo>
                    <a:pt x="2342" y="737"/>
                    <a:pt x="2359" y="743"/>
                    <a:pt x="2373" y="746"/>
                  </a:cubicBezTo>
                  <a:cubicBezTo>
                    <a:pt x="2387" y="750"/>
                    <a:pt x="2399" y="752"/>
                    <a:pt x="2411" y="752"/>
                  </a:cubicBezTo>
                  <a:cubicBezTo>
                    <a:pt x="2424" y="752"/>
                    <a:pt x="2435" y="749"/>
                    <a:pt x="2442" y="744"/>
                  </a:cubicBezTo>
                  <a:cubicBezTo>
                    <a:pt x="2450" y="739"/>
                    <a:pt x="2453" y="731"/>
                    <a:pt x="2453" y="721"/>
                  </a:cubicBezTo>
                  <a:cubicBezTo>
                    <a:pt x="2453" y="715"/>
                    <a:pt x="2452" y="710"/>
                    <a:pt x="2449" y="705"/>
                  </a:cubicBezTo>
                  <a:cubicBezTo>
                    <a:pt x="2445" y="701"/>
                    <a:pt x="2441" y="696"/>
                    <a:pt x="2434" y="692"/>
                  </a:cubicBezTo>
                  <a:cubicBezTo>
                    <a:pt x="2428" y="688"/>
                    <a:pt x="2415" y="681"/>
                    <a:pt x="2396" y="672"/>
                  </a:cubicBezTo>
                  <a:cubicBezTo>
                    <a:pt x="2378" y="663"/>
                    <a:pt x="2364" y="655"/>
                    <a:pt x="2355" y="647"/>
                  </a:cubicBezTo>
                  <a:cubicBezTo>
                    <a:pt x="2346" y="640"/>
                    <a:pt x="2339" y="631"/>
                    <a:pt x="2334" y="620"/>
                  </a:cubicBezTo>
                  <a:cubicBezTo>
                    <a:pt x="2328" y="610"/>
                    <a:pt x="2325" y="598"/>
                    <a:pt x="2325" y="584"/>
                  </a:cubicBezTo>
                  <a:cubicBezTo>
                    <a:pt x="2325" y="557"/>
                    <a:pt x="2334" y="537"/>
                    <a:pt x="2352" y="522"/>
                  </a:cubicBezTo>
                  <a:cubicBezTo>
                    <a:pt x="2370" y="507"/>
                    <a:pt x="2394" y="499"/>
                    <a:pt x="2426" y="499"/>
                  </a:cubicBezTo>
                  <a:cubicBezTo>
                    <a:pt x="2441" y="499"/>
                    <a:pt x="2456" y="501"/>
                    <a:pt x="2470" y="505"/>
                  </a:cubicBezTo>
                  <a:cubicBezTo>
                    <a:pt x="2484" y="509"/>
                    <a:pt x="2498" y="514"/>
                    <a:pt x="2514" y="520"/>
                  </a:cubicBezTo>
                  <a:lnTo>
                    <a:pt x="2493" y="569"/>
                  </a:lnTo>
                  <a:cubicBezTo>
                    <a:pt x="2477" y="563"/>
                    <a:pt x="2464" y="558"/>
                    <a:pt x="2454" y="556"/>
                  </a:cubicBezTo>
                  <a:cubicBezTo>
                    <a:pt x="2444" y="553"/>
                    <a:pt x="2434" y="552"/>
                    <a:pt x="2424" y="552"/>
                  </a:cubicBezTo>
                  <a:cubicBezTo>
                    <a:pt x="2412" y="552"/>
                    <a:pt x="2403" y="554"/>
                    <a:pt x="2396" y="560"/>
                  </a:cubicBezTo>
                  <a:cubicBezTo>
                    <a:pt x="2390" y="566"/>
                    <a:pt x="2387" y="573"/>
                    <a:pt x="2387" y="582"/>
                  </a:cubicBezTo>
                  <a:cubicBezTo>
                    <a:pt x="2387" y="587"/>
                    <a:pt x="2388" y="592"/>
                    <a:pt x="2391" y="596"/>
                  </a:cubicBezTo>
                  <a:cubicBezTo>
                    <a:pt x="2393" y="600"/>
                    <a:pt x="2397" y="604"/>
                    <a:pt x="2403" y="608"/>
                  </a:cubicBezTo>
                  <a:cubicBezTo>
                    <a:pt x="2408" y="612"/>
                    <a:pt x="2422" y="619"/>
                    <a:pt x="2443" y="629"/>
                  </a:cubicBezTo>
                  <a:cubicBezTo>
                    <a:pt x="2470" y="642"/>
                    <a:pt x="2489" y="655"/>
                    <a:pt x="2500" y="669"/>
                  </a:cubicBezTo>
                  <a:cubicBezTo>
                    <a:pt x="2510" y="682"/>
                    <a:pt x="2515" y="698"/>
                    <a:pt x="2515" y="717"/>
                  </a:cubicBezTo>
                  <a:close/>
                  <a:moveTo>
                    <a:pt x="2096" y="635"/>
                  </a:moveTo>
                  <a:lnTo>
                    <a:pt x="2116" y="635"/>
                  </a:lnTo>
                  <a:cubicBezTo>
                    <a:pt x="2136" y="635"/>
                    <a:pt x="2151" y="632"/>
                    <a:pt x="2160" y="625"/>
                  </a:cubicBezTo>
                  <a:cubicBezTo>
                    <a:pt x="2170" y="619"/>
                    <a:pt x="2174" y="608"/>
                    <a:pt x="2174" y="594"/>
                  </a:cubicBezTo>
                  <a:cubicBezTo>
                    <a:pt x="2174" y="580"/>
                    <a:pt x="2170" y="570"/>
                    <a:pt x="2160" y="564"/>
                  </a:cubicBezTo>
                  <a:cubicBezTo>
                    <a:pt x="2150" y="558"/>
                    <a:pt x="2135" y="555"/>
                    <a:pt x="2115" y="555"/>
                  </a:cubicBezTo>
                  <a:lnTo>
                    <a:pt x="2096" y="555"/>
                  </a:lnTo>
                  <a:lnTo>
                    <a:pt x="2096" y="635"/>
                  </a:lnTo>
                  <a:close/>
                  <a:moveTo>
                    <a:pt x="2096" y="686"/>
                  </a:moveTo>
                  <a:lnTo>
                    <a:pt x="2096" y="800"/>
                  </a:lnTo>
                  <a:lnTo>
                    <a:pt x="2033" y="800"/>
                  </a:lnTo>
                  <a:lnTo>
                    <a:pt x="2033" y="504"/>
                  </a:lnTo>
                  <a:lnTo>
                    <a:pt x="2120" y="504"/>
                  </a:lnTo>
                  <a:cubicBezTo>
                    <a:pt x="2160" y="504"/>
                    <a:pt x="2190" y="511"/>
                    <a:pt x="2209" y="526"/>
                  </a:cubicBezTo>
                  <a:cubicBezTo>
                    <a:pt x="2228" y="540"/>
                    <a:pt x="2238" y="563"/>
                    <a:pt x="2238" y="592"/>
                  </a:cubicBezTo>
                  <a:cubicBezTo>
                    <a:pt x="2238" y="610"/>
                    <a:pt x="2233" y="625"/>
                    <a:pt x="2223" y="639"/>
                  </a:cubicBezTo>
                  <a:cubicBezTo>
                    <a:pt x="2214" y="652"/>
                    <a:pt x="2200" y="663"/>
                    <a:pt x="2183" y="671"/>
                  </a:cubicBezTo>
                  <a:cubicBezTo>
                    <a:pt x="2227" y="737"/>
                    <a:pt x="2256" y="780"/>
                    <a:pt x="2270" y="800"/>
                  </a:cubicBezTo>
                  <a:lnTo>
                    <a:pt x="2200" y="800"/>
                  </a:lnTo>
                  <a:lnTo>
                    <a:pt x="2130" y="686"/>
                  </a:lnTo>
                  <a:lnTo>
                    <a:pt x="2096" y="686"/>
                  </a:lnTo>
                  <a:close/>
                  <a:moveTo>
                    <a:pt x="1723" y="651"/>
                  </a:moveTo>
                  <a:cubicBezTo>
                    <a:pt x="1723" y="684"/>
                    <a:pt x="1729" y="709"/>
                    <a:pt x="1742" y="726"/>
                  </a:cubicBezTo>
                  <a:cubicBezTo>
                    <a:pt x="1754" y="743"/>
                    <a:pt x="1773" y="751"/>
                    <a:pt x="1798" y="751"/>
                  </a:cubicBezTo>
                  <a:cubicBezTo>
                    <a:pt x="1848" y="751"/>
                    <a:pt x="1873" y="718"/>
                    <a:pt x="1873" y="651"/>
                  </a:cubicBezTo>
                  <a:cubicBezTo>
                    <a:pt x="1873" y="585"/>
                    <a:pt x="1848" y="551"/>
                    <a:pt x="1798" y="551"/>
                  </a:cubicBezTo>
                  <a:cubicBezTo>
                    <a:pt x="1773" y="551"/>
                    <a:pt x="1755" y="560"/>
                    <a:pt x="1742" y="577"/>
                  </a:cubicBezTo>
                  <a:cubicBezTo>
                    <a:pt x="1729" y="593"/>
                    <a:pt x="1723" y="618"/>
                    <a:pt x="1723" y="651"/>
                  </a:cubicBezTo>
                  <a:close/>
                  <a:moveTo>
                    <a:pt x="1939" y="651"/>
                  </a:moveTo>
                  <a:cubicBezTo>
                    <a:pt x="1939" y="700"/>
                    <a:pt x="1927" y="738"/>
                    <a:pt x="1902" y="764"/>
                  </a:cubicBezTo>
                  <a:cubicBezTo>
                    <a:pt x="1878" y="791"/>
                    <a:pt x="1843" y="804"/>
                    <a:pt x="1798" y="804"/>
                  </a:cubicBezTo>
                  <a:cubicBezTo>
                    <a:pt x="1753" y="804"/>
                    <a:pt x="1718" y="791"/>
                    <a:pt x="1693" y="764"/>
                  </a:cubicBezTo>
                  <a:cubicBezTo>
                    <a:pt x="1669" y="738"/>
                    <a:pt x="1657" y="700"/>
                    <a:pt x="1657" y="651"/>
                  </a:cubicBezTo>
                  <a:cubicBezTo>
                    <a:pt x="1657" y="602"/>
                    <a:pt x="1669" y="564"/>
                    <a:pt x="1694" y="538"/>
                  </a:cubicBezTo>
                  <a:cubicBezTo>
                    <a:pt x="1718" y="512"/>
                    <a:pt x="1753" y="499"/>
                    <a:pt x="1798" y="499"/>
                  </a:cubicBezTo>
                  <a:cubicBezTo>
                    <a:pt x="1844" y="499"/>
                    <a:pt x="1879" y="512"/>
                    <a:pt x="1903" y="538"/>
                  </a:cubicBezTo>
                  <a:cubicBezTo>
                    <a:pt x="1927" y="565"/>
                    <a:pt x="1939" y="602"/>
                    <a:pt x="1939" y="651"/>
                  </a:cubicBezTo>
                  <a:close/>
                  <a:moveTo>
                    <a:pt x="1470" y="626"/>
                  </a:moveTo>
                  <a:lnTo>
                    <a:pt x="1532" y="504"/>
                  </a:lnTo>
                  <a:lnTo>
                    <a:pt x="1600" y="504"/>
                  </a:lnTo>
                  <a:lnTo>
                    <a:pt x="1502" y="684"/>
                  </a:lnTo>
                  <a:lnTo>
                    <a:pt x="1502" y="800"/>
                  </a:lnTo>
                  <a:lnTo>
                    <a:pt x="1439" y="800"/>
                  </a:lnTo>
                  <a:lnTo>
                    <a:pt x="1439" y="687"/>
                  </a:lnTo>
                  <a:lnTo>
                    <a:pt x="1341" y="504"/>
                  </a:lnTo>
                  <a:lnTo>
                    <a:pt x="1409" y="504"/>
                  </a:lnTo>
                  <a:lnTo>
                    <a:pt x="1470" y="626"/>
                  </a:lnTo>
                  <a:close/>
                  <a:moveTo>
                    <a:pt x="1204" y="677"/>
                  </a:moveTo>
                  <a:cubicBezTo>
                    <a:pt x="1184" y="613"/>
                    <a:pt x="1173" y="577"/>
                    <a:pt x="1170" y="568"/>
                  </a:cubicBezTo>
                  <a:cubicBezTo>
                    <a:pt x="1168" y="560"/>
                    <a:pt x="1166" y="553"/>
                    <a:pt x="1165" y="548"/>
                  </a:cubicBezTo>
                  <a:cubicBezTo>
                    <a:pt x="1160" y="566"/>
                    <a:pt x="1148" y="608"/>
                    <a:pt x="1127" y="677"/>
                  </a:cubicBezTo>
                  <a:lnTo>
                    <a:pt x="1204" y="677"/>
                  </a:lnTo>
                  <a:close/>
                  <a:moveTo>
                    <a:pt x="1240" y="800"/>
                  </a:moveTo>
                  <a:lnTo>
                    <a:pt x="1219" y="729"/>
                  </a:lnTo>
                  <a:lnTo>
                    <a:pt x="1111" y="729"/>
                  </a:lnTo>
                  <a:lnTo>
                    <a:pt x="1089" y="800"/>
                  </a:lnTo>
                  <a:lnTo>
                    <a:pt x="1022" y="800"/>
                  </a:lnTo>
                  <a:lnTo>
                    <a:pt x="1126" y="503"/>
                  </a:lnTo>
                  <a:lnTo>
                    <a:pt x="1203" y="503"/>
                  </a:lnTo>
                  <a:lnTo>
                    <a:pt x="1308" y="800"/>
                  </a:lnTo>
                  <a:lnTo>
                    <a:pt x="1240" y="800"/>
                  </a:lnTo>
                  <a:close/>
                  <a:moveTo>
                    <a:pt x="4408" y="300"/>
                  </a:moveTo>
                  <a:lnTo>
                    <a:pt x="4345" y="300"/>
                  </a:lnTo>
                  <a:lnTo>
                    <a:pt x="4345" y="56"/>
                  </a:lnTo>
                  <a:lnTo>
                    <a:pt x="4265" y="56"/>
                  </a:lnTo>
                  <a:lnTo>
                    <a:pt x="4265" y="4"/>
                  </a:lnTo>
                  <a:lnTo>
                    <a:pt x="4488" y="4"/>
                  </a:lnTo>
                  <a:lnTo>
                    <a:pt x="4488" y="56"/>
                  </a:lnTo>
                  <a:lnTo>
                    <a:pt x="4408" y="56"/>
                  </a:lnTo>
                  <a:lnTo>
                    <a:pt x="4408" y="300"/>
                  </a:lnTo>
                  <a:close/>
                  <a:moveTo>
                    <a:pt x="4186" y="300"/>
                  </a:moveTo>
                  <a:lnTo>
                    <a:pt x="4106" y="300"/>
                  </a:lnTo>
                  <a:lnTo>
                    <a:pt x="3977" y="76"/>
                  </a:lnTo>
                  <a:lnTo>
                    <a:pt x="3975" y="76"/>
                  </a:lnTo>
                  <a:cubicBezTo>
                    <a:pt x="3978" y="116"/>
                    <a:pt x="3979" y="144"/>
                    <a:pt x="3979" y="161"/>
                  </a:cubicBezTo>
                  <a:lnTo>
                    <a:pt x="3979" y="300"/>
                  </a:lnTo>
                  <a:lnTo>
                    <a:pt x="3923" y="300"/>
                  </a:lnTo>
                  <a:lnTo>
                    <a:pt x="3923" y="4"/>
                  </a:lnTo>
                  <a:lnTo>
                    <a:pt x="4002" y="4"/>
                  </a:lnTo>
                  <a:lnTo>
                    <a:pt x="4131" y="226"/>
                  </a:lnTo>
                  <a:lnTo>
                    <a:pt x="4132" y="226"/>
                  </a:lnTo>
                  <a:cubicBezTo>
                    <a:pt x="4130" y="187"/>
                    <a:pt x="4129" y="160"/>
                    <a:pt x="4129" y="144"/>
                  </a:cubicBezTo>
                  <a:lnTo>
                    <a:pt x="4129" y="4"/>
                  </a:lnTo>
                  <a:lnTo>
                    <a:pt x="4186" y="4"/>
                  </a:lnTo>
                  <a:lnTo>
                    <a:pt x="4186" y="300"/>
                  </a:lnTo>
                  <a:close/>
                  <a:moveTo>
                    <a:pt x="3749" y="177"/>
                  </a:moveTo>
                  <a:cubicBezTo>
                    <a:pt x="3729" y="113"/>
                    <a:pt x="3718" y="77"/>
                    <a:pt x="3715" y="69"/>
                  </a:cubicBezTo>
                  <a:cubicBezTo>
                    <a:pt x="3713" y="60"/>
                    <a:pt x="3711" y="54"/>
                    <a:pt x="3710" y="49"/>
                  </a:cubicBezTo>
                  <a:cubicBezTo>
                    <a:pt x="3705" y="66"/>
                    <a:pt x="3693" y="109"/>
                    <a:pt x="3672" y="177"/>
                  </a:cubicBezTo>
                  <a:lnTo>
                    <a:pt x="3749" y="177"/>
                  </a:lnTo>
                  <a:close/>
                  <a:moveTo>
                    <a:pt x="3785" y="300"/>
                  </a:moveTo>
                  <a:lnTo>
                    <a:pt x="3764" y="230"/>
                  </a:lnTo>
                  <a:lnTo>
                    <a:pt x="3656" y="230"/>
                  </a:lnTo>
                  <a:lnTo>
                    <a:pt x="3634" y="300"/>
                  </a:lnTo>
                  <a:lnTo>
                    <a:pt x="3567" y="300"/>
                  </a:lnTo>
                  <a:lnTo>
                    <a:pt x="3671" y="3"/>
                  </a:lnTo>
                  <a:lnTo>
                    <a:pt x="3748" y="3"/>
                  </a:lnTo>
                  <a:lnTo>
                    <a:pt x="3853" y="300"/>
                  </a:lnTo>
                  <a:lnTo>
                    <a:pt x="3785" y="300"/>
                  </a:lnTo>
                  <a:close/>
                  <a:moveTo>
                    <a:pt x="3496" y="300"/>
                  </a:moveTo>
                  <a:lnTo>
                    <a:pt x="3417" y="300"/>
                  </a:lnTo>
                  <a:lnTo>
                    <a:pt x="3288" y="76"/>
                  </a:lnTo>
                  <a:lnTo>
                    <a:pt x="3286" y="76"/>
                  </a:lnTo>
                  <a:cubicBezTo>
                    <a:pt x="3289" y="116"/>
                    <a:pt x="3290" y="144"/>
                    <a:pt x="3290" y="161"/>
                  </a:cubicBezTo>
                  <a:lnTo>
                    <a:pt x="3290" y="300"/>
                  </a:lnTo>
                  <a:lnTo>
                    <a:pt x="3234" y="300"/>
                  </a:lnTo>
                  <a:lnTo>
                    <a:pt x="3234" y="4"/>
                  </a:lnTo>
                  <a:lnTo>
                    <a:pt x="3313" y="4"/>
                  </a:lnTo>
                  <a:lnTo>
                    <a:pt x="3441" y="226"/>
                  </a:lnTo>
                  <a:lnTo>
                    <a:pt x="3443" y="226"/>
                  </a:lnTo>
                  <a:cubicBezTo>
                    <a:pt x="3441" y="187"/>
                    <a:pt x="3440" y="160"/>
                    <a:pt x="3440" y="144"/>
                  </a:cubicBezTo>
                  <a:lnTo>
                    <a:pt x="3440" y="4"/>
                  </a:lnTo>
                  <a:lnTo>
                    <a:pt x="3496" y="4"/>
                  </a:lnTo>
                  <a:lnTo>
                    <a:pt x="3496" y="300"/>
                  </a:lnTo>
                  <a:close/>
                  <a:moveTo>
                    <a:pt x="3139" y="300"/>
                  </a:moveTo>
                  <a:lnTo>
                    <a:pt x="2968" y="300"/>
                  </a:lnTo>
                  <a:lnTo>
                    <a:pt x="2968" y="4"/>
                  </a:lnTo>
                  <a:lnTo>
                    <a:pt x="3139" y="4"/>
                  </a:lnTo>
                  <a:lnTo>
                    <a:pt x="3139" y="56"/>
                  </a:lnTo>
                  <a:lnTo>
                    <a:pt x="3031" y="56"/>
                  </a:lnTo>
                  <a:lnTo>
                    <a:pt x="3031" y="121"/>
                  </a:lnTo>
                  <a:lnTo>
                    <a:pt x="3131" y="121"/>
                  </a:lnTo>
                  <a:lnTo>
                    <a:pt x="3131" y="172"/>
                  </a:lnTo>
                  <a:lnTo>
                    <a:pt x="3031" y="172"/>
                  </a:lnTo>
                  <a:lnTo>
                    <a:pt x="3031" y="248"/>
                  </a:lnTo>
                  <a:lnTo>
                    <a:pt x="3139" y="248"/>
                  </a:lnTo>
                  <a:lnTo>
                    <a:pt x="3139" y="300"/>
                  </a:lnTo>
                  <a:close/>
                  <a:moveTo>
                    <a:pt x="2835" y="4"/>
                  </a:moveTo>
                  <a:lnTo>
                    <a:pt x="2898" y="4"/>
                  </a:lnTo>
                  <a:lnTo>
                    <a:pt x="2797" y="300"/>
                  </a:lnTo>
                  <a:lnTo>
                    <a:pt x="2729" y="300"/>
                  </a:lnTo>
                  <a:lnTo>
                    <a:pt x="2628" y="4"/>
                  </a:lnTo>
                  <a:lnTo>
                    <a:pt x="2692" y="4"/>
                  </a:lnTo>
                  <a:lnTo>
                    <a:pt x="2748" y="180"/>
                  </a:lnTo>
                  <a:cubicBezTo>
                    <a:pt x="2751" y="191"/>
                    <a:pt x="2754" y="203"/>
                    <a:pt x="2757" y="217"/>
                  </a:cubicBezTo>
                  <a:cubicBezTo>
                    <a:pt x="2760" y="230"/>
                    <a:pt x="2763" y="240"/>
                    <a:pt x="2763" y="245"/>
                  </a:cubicBezTo>
                  <a:cubicBezTo>
                    <a:pt x="2765" y="233"/>
                    <a:pt x="2770" y="211"/>
                    <a:pt x="2779" y="180"/>
                  </a:cubicBezTo>
                  <a:lnTo>
                    <a:pt x="2835" y="4"/>
                  </a:lnTo>
                  <a:close/>
                  <a:moveTo>
                    <a:pt x="2355" y="152"/>
                  </a:moveTo>
                  <a:cubicBezTo>
                    <a:pt x="2355" y="185"/>
                    <a:pt x="2362" y="210"/>
                    <a:pt x="2374" y="226"/>
                  </a:cubicBezTo>
                  <a:cubicBezTo>
                    <a:pt x="2387" y="243"/>
                    <a:pt x="2405" y="252"/>
                    <a:pt x="2430" y="252"/>
                  </a:cubicBezTo>
                  <a:cubicBezTo>
                    <a:pt x="2480" y="252"/>
                    <a:pt x="2505" y="218"/>
                    <a:pt x="2505" y="152"/>
                  </a:cubicBezTo>
                  <a:cubicBezTo>
                    <a:pt x="2505" y="85"/>
                    <a:pt x="2481" y="52"/>
                    <a:pt x="2431" y="52"/>
                  </a:cubicBezTo>
                  <a:cubicBezTo>
                    <a:pt x="2406" y="52"/>
                    <a:pt x="2387" y="60"/>
                    <a:pt x="2374" y="77"/>
                  </a:cubicBezTo>
                  <a:cubicBezTo>
                    <a:pt x="2362" y="94"/>
                    <a:pt x="2355" y="119"/>
                    <a:pt x="2355" y="152"/>
                  </a:cubicBezTo>
                  <a:close/>
                  <a:moveTo>
                    <a:pt x="2571" y="152"/>
                  </a:moveTo>
                  <a:cubicBezTo>
                    <a:pt x="2571" y="201"/>
                    <a:pt x="2559" y="238"/>
                    <a:pt x="2535" y="265"/>
                  </a:cubicBezTo>
                  <a:cubicBezTo>
                    <a:pt x="2511" y="291"/>
                    <a:pt x="2476" y="304"/>
                    <a:pt x="2430" y="304"/>
                  </a:cubicBezTo>
                  <a:cubicBezTo>
                    <a:pt x="2385" y="304"/>
                    <a:pt x="2350" y="291"/>
                    <a:pt x="2326" y="265"/>
                  </a:cubicBezTo>
                  <a:cubicBezTo>
                    <a:pt x="2302" y="238"/>
                    <a:pt x="2289" y="201"/>
                    <a:pt x="2289" y="151"/>
                  </a:cubicBezTo>
                  <a:cubicBezTo>
                    <a:pt x="2289" y="102"/>
                    <a:pt x="2302" y="64"/>
                    <a:pt x="2326" y="38"/>
                  </a:cubicBezTo>
                  <a:cubicBezTo>
                    <a:pt x="2350" y="12"/>
                    <a:pt x="2385" y="0"/>
                    <a:pt x="2431" y="0"/>
                  </a:cubicBezTo>
                  <a:cubicBezTo>
                    <a:pt x="2476" y="0"/>
                    <a:pt x="2511" y="13"/>
                    <a:pt x="2535" y="39"/>
                  </a:cubicBezTo>
                  <a:cubicBezTo>
                    <a:pt x="2559" y="65"/>
                    <a:pt x="2571" y="103"/>
                    <a:pt x="2571" y="152"/>
                  </a:cubicBezTo>
                  <a:close/>
                  <a:moveTo>
                    <a:pt x="2131" y="52"/>
                  </a:moveTo>
                  <a:cubicBezTo>
                    <a:pt x="2107" y="52"/>
                    <a:pt x="2089" y="61"/>
                    <a:pt x="2076" y="79"/>
                  </a:cubicBezTo>
                  <a:cubicBezTo>
                    <a:pt x="2063" y="97"/>
                    <a:pt x="2057" y="121"/>
                    <a:pt x="2057" y="153"/>
                  </a:cubicBezTo>
                  <a:cubicBezTo>
                    <a:pt x="2057" y="219"/>
                    <a:pt x="2081" y="252"/>
                    <a:pt x="2131" y="252"/>
                  </a:cubicBezTo>
                  <a:cubicBezTo>
                    <a:pt x="2152" y="252"/>
                    <a:pt x="2177" y="247"/>
                    <a:pt x="2206" y="236"/>
                  </a:cubicBezTo>
                  <a:lnTo>
                    <a:pt x="2206" y="289"/>
                  </a:lnTo>
                  <a:cubicBezTo>
                    <a:pt x="2182" y="299"/>
                    <a:pt x="2155" y="304"/>
                    <a:pt x="2125" y="304"/>
                  </a:cubicBezTo>
                  <a:cubicBezTo>
                    <a:pt x="2082" y="304"/>
                    <a:pt x="2049" y="291"/>
                    <a:pt x="2026" y="265"/>
                  </a:cubicBezTo>
                  <a:cubicBezTo>
                    <a:pt x="2004" y="239"/>
                    <a:pt x="1992" y="201"/>
                    <a:pt x="1992" y="153"/>
                  </a:cubicBezTo>
                  <a:cubicBezTo>
                    <a:pt x="1992" y="122"/>
                    <a:pt x="1998" y="95"/>
                    <a:pt x="2009" y="72"/>
                  </a:cubicBezTo>
                  <a:cubicBezTo>
                    <a:pt x="2020" y="49"/>
                    <a:pt x="2036" y="31"/>
                    <a:pt x="2057" y="18"/>
                  </a:cubicBezTo>
                  <a:cubicBezTo>
                    <a:pt x="2078" y="6"/>
                    <a:pt x="2103" y="0"/>
                    <a:pt x="2131" y="0"/>
                  </a:cubicBezTo>
                  <a:cubicBezTo>
                    <a:pt x="2160" y="0"/>
                    <a:pt x="2189" y="7"/>
                    <a:pt x="2218" y="21"/>
                  </a:cubicBezTo>
                  <a:lnTo>
                    <a:pt x="2197" y="72"/>
                  </a:lnTo>
                  <a:cubicBezTo>
                    <a:pt x="2186" y="67"/>
                    <a:pt x="2175" y="62"/>
                    <a:pt x="2164" y="58"/>
                  </a:cubicBezTo>
                  <a:cubicBezTo>
                    <a:pt x="2153" y="54"/>
                    <a:pt x="2142" y="52"/>
                    <a:pt x="2131" y="52"/>
                  </a:cubicBezTo>
                  <a:close/>
                  <a:moveTo>
                    <a:pt x="1643" y="302"/>
                  </a:moveTo>
                  <a:lnTo>
                    <a:pt x="1643" y="6"/>
                  </a:lnTo>
                  <a:lnTo>
                    <a:pt x="1706" y="6"/>
                  </a:lnTo>
                  <a:lnTo>
                    <a:pt x="1706" y="250"/>
                  </a:lnTo>
                  <a:lnTo>
                    <a:pt x="1826" y="250"/>
                  </a:lnTo>
                  <a:lnTo>
                    <a:pt x="1826" y="302"/>
                  </a:lnTo>
                  <a:lnTo>
                    <a:pt x="1643" y="302"/>
                  </a:lnTo>
                  <a:close/>
                  <a:moveTo>
                    <a:pt x="1468" y="179"/>
                  </a:moveTo>
                  <a:cubicBezTo>
                    <a:pt x="1449" y="115"/>
                    <a:pt x="1437" y="79"/>
                    <a:pt x="1435" y="71"/>
                  </a:cubicBezTo>
                  <a:cubicBezTo>
                    <a:pt x="1432" y="62"/>
                    <a:pt x="1431" y="56"/>
                    <a:pt x="1430" y="51"/>
                  </a:cubicBezTo>
                  <a:cubicBezTo>
                    <a:pt x="1425" y="68"/>
                    <a:pt x="1412" y="111"/>
                    <a:pt x="1391" y="179"/>
                  </a:cubicBezTo>
                  <a:lnTo>
                    <a:pt x="1468" y="179"/>
                  </a:lnTo>
                  <a:close/>
                  <a:moveTo>
                    <a:pt x="1505" y="302"/>
                  </a:moveTo>
                  <a:lnTo>
                    <a:pt x="1483" y="232"/>
                  </a:lnTo>
                  <a:lnTo>
                    <a:pt x="1375" y="232"/>
                  </a:lnTo>
                  <a:lnTo>
                    <a:pt x="1354" y="302"/>
                  </a:lnTo>
                  <a:lnTo>
                    <a:pt x="1286" y="302"/>
                  </a:lnTo>
                  <a:lnTo>
                    <a:pt x="1391" y="5"/>
                  </a:lnTo>
                  <a:lnTo>
                    <a:pt x="1468" y="5"/>
                  </a:lnTo>
                  <a:lnTo>
                    <a:pt x="1572" y="302"/>
                  </a:lnTo>
                  <a:lnTo>
                    <a:pt x="1505" y="302"/>
                  </a:lnTo>
                  <a:close/>
                  <a:moveTo>
                    <a:pt x="1075" y="173"/>
                  </a:moveTo>
                  <a:lnTo>
                    <a:pt x="1075" y="250"/>
                  </a:lnTo>
                  <a:lnTo>
                    <a:pt x="1115" y="250"/>
                  </a:lnTo>
                  <a:cubicBezTo>
                    <a:pt x="1133" y="250"/>
                    <a:pt x="1146" y="247"/>
                    <a:pt x="1154" y="240"/>
                  </a:cubicBezTo>
                  <a:cubicBezTo>
                    <a:pt x="1162" y="234"/>
                    <a:pt x="1166" y="224"/>
                    <a:pt x="1166" y="210"/>
                  </a:cubicBezTo>
                  <a:cubicBezTo>
                    <a:pt x="1166" y="185"/>
                    <a:pt x="1149" y="173"/>
                    <a:pt x="1113" y="173"/>
                  </a:cubicBezTo>
                  <a:lnTo>
                    <a:pt x="1075" y="173"/>
                  </a:lnTo>
                  <a:close/>
                  <a:moveTo>
                    <a:pt x="1075" y="123"/>
                  </a:moveTo>
                  <a:lnTo>
                    <a:pt x="1111" y="123"/>
                  </a:lnTo>
                  <a:cubicBezTo>
                    <a:pt x="1128" y="123"/>
                    <a:pt x="1140" y="121"/>
                    <a:pt x="1148" y="116"/>
                  </a:cubicBezTo>
                  <a:cubicBezTo>
                    <a:pt x="1156" y="110"/>
                    <a:pt x="1159" y="102"/>
                    <a:pt x="1159" y="89"/>
                  </a:cubicBezTo>
                  <a:cubicBezTo>
                    <a:pt x="1159" y="78"/>
                    <a:pt x="1155" y="70"/>
                    <a:pt x="1147" y="65"/>
                  </a:cubicBezTo>
                  <a:cubicBezTo>
                    <a:pt x="1139" y="60"/>
                    <a:pt x="1126" y="58"/>
                    <a:pt x="1108" y="58"/>
                  </a:cubicBezTo>
                  <a:lnTo>
                    <a:pt x="1075" y="58"/>
                  </a:lnTo>
                  <a:lnTo>
                    <a:pt x="1075" y="123"/>
                  </a:lnTo>
                  <a:close/>
                  <a:moveTo>
                    <a:pt x="1012" y="6"/>
                  </a:moveTo>
                  <a:lnTo>
                    <a:pt x="1104" y="6"/>
                  </a:lnTo>
                  <a:cubicBezTo>
                    <a:pt x="1146" y="6"/>
                    <a:pt x="1176" y="12"/>
                    <a:pt x="1195" y="24"/>
                  </a:cubicBezTo>
                  <a:cubicBezTo>
                    <a:pt x="1214" y="36"/>
                    <a:pt x="1224" y="55"/>
                    <a:pt x="1224" y="81"/>
                  </a:cubicBezTo>
                  <a:cubicBezTo>
                    <a:pt x="1224" y="99"/>
                    <a:pt x="1220" y="113"/>
                    <a:pt x="1211" y="125"/>
                  </a:cubicBezTo>
                  <a:cubicBezTo>
                    <a:pt x="1203" y="136"/>
                    <a:pt x="1192" y="143"/>
                    <a:pt x="1178" y="145"/>
                  </a:cubicBezTo>
                  <a:lnTo>
                    <a:pt x="1178" y="147"/>
                  </a:lnTo>
                  <a:cubicBezTo>
                    <a:pt x="1197" y="151"/>
                    <a:pt x="1211" y="159"/>
                    <a:pt x="1219" y="171"/>
                  </a:cubicBezTo>
                  <a:cubicBezTo>
                    <a:pt x="1227" y="182"/>
                    <a:pt x="1231" y="197"/>
                    <a:pt x="1231" y="216"/>
                  </a:cubicBezTo>
                  <a:cubicBezTo>
                    <a:pt x="1231" y="243"/>
                    <a:pt x="1222" y="264"/>
                    <a:pt x="1202" y="279"/>
                  </a:cubicBezTo>
                  <a:cubicBezTo>
                    <a:pt x="1183" y="295"/>
                    <a:pt x="1156" y="302"/>
                    <a:pt x="1123" y="302"/>
                  </a:cubicBezTo>
                  <a:lnTo>
                    <a:pt x="1012" y="302"/>
                  </a:lnTo>
                  <a:lnTo>
                    <a:pt x="1012" y="6"/>
                  </a:lnTo>
                  <a:close/>
                  <a:moveTo>
                    <a:pt x="701" y="154"/>
                  </a:moveTo>
                  <a:cubicBezTo>
                    <a:pt x="701" y="187"/>
                    <a:pt x="708" y="212"/>
                    <a:pt x="720" y="228"/>
                  </a:cubicBezTo>
                  <a:cubicBezTo>
                    <a:pt x="733" y="245"/>
                    <a:pt x="751" y="254"/>
                    <a:pt x="776" y="254"/>
                  </a:cubicBezTo>
                  <a:cubicBezTo>
                    <a:pt x="827" y="254"/>
                    <a:pt x="852" y="220"/>
                    <a:pt x="852" y="154"/>
                  </a:cubicBezTo>
                  <a:cubicBezTo>
                    <a:pt x="852" y="87"/>
                    <a:pt x="827" y="54"/>
                    <a:pt x="777" y="54"/>
                  </a:cubicBezTo>
                  <a:cubicBezTo>
                    <a:pt x="752" y="54"/>
                    <a:pt x="733" y="62"/>
                    <a:pt x="720" y="79"/>
                  </a:cubicBezTo>
                  <a:cubicBezTo>
                    <a:pt x="708" y="96"/>
                    <a:pt x="701" y="121"/>
                    <a:pt x="701" y="154"/>
                  </a:cubicBezTo>
                  <a:close/>
                  <a:moveTo>
                    <a:pt x="917" y="154"/>
                  </a:moveTo>
                  <a:cubicBezTo>
                    <a:pt x="917" y="203"/>
                    <a:pt x="905" y="240"/>
                    <a:pt x="881" y="267"/>
                  </a:cubicBezTo>
                  <a:cubicBezTo>
                    <a:pt x="857" y="293"/>
                    <a:pt x="822" y="306"/>
                    <a:pt x="776" y="306"/>
                  </a:cubicBezTo>
                  <a:cubicBezTo>
                    <a:pt x="731" y="306"/>
                    <a:pt x="696" y="293"/>
                    <a:pt x="672" y="267"/>
                  </a:cubicBezTo>
                  <a:cubicBezTo>
                    <a:pt x="648" y="240"/>
                    <a:pt x="636" y="203"/>
                    <a:pt x="636" y="153"/>
                  </a:cubicBezTo>
                  <a:cubicBezTo>
                    <a:pt x="636" y="104"/>
                    <a:pt x="648" y="66"/>
                    <a:pt x="672" y="41"/>
                  </a:cubicBezTo>
                  <a:cubicBezTo>
                    <a:pt x="696" y="15"/>
                    <a:pt x="731" y="2"/>
                    <a:pt x="777" y="2"/>
                  </a:cubicBezTo>
                  <a:cubicBezTo>
                    <a:pt x="822" y="2"/>
                    <a:pt x="857" y="15"/>
                    <a:pt x="881" y="41"/>
                  </a:cubicBezTo>
                  <a:cubicBezTo>
                    <a:pt x="905" y="67"/>
                    <a:pt x="917" y="105"/>
                    <a:pt x="917" y="154"/>
                  </a:cubicBezTo>
                  <a:close/>
                  <a:moveTo>
                    <a:pt x="381" y="302"/>
                  </a:moveTo>
                  <a:lnTo>
                    <a:pt x="381" y="6"/>
                  </a:lnTo>
                  <a:lnTo>
                    <a:pt x="444" y="6"/>
                  </a:lnTo>
                  <a:lnTo>
                    <a:pt x="444" y="250"/>
                  </a:lnTo>
                  <a:lnTo>
                    <a:pt x="564" y="250"/>
                  </a:lnTo>
                  <a:lnTo>
                    <a:pt x="564" y="302"/>
                  </a:lnTo>
                  <a:lnTo>
                    <a:pt x="381"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grpSp>
      <p:sp>
        <p:nvSpPr>
          <p:cNvPr id="663" name="Title 1">
            <a:extLst>
              <a:ext uri="{FF2B5EF4-FFF2-40B4-BE49-F238E27FC236}">
                <a16:creationId xmlns:a16="http://schemas.microsoft.com/office/drawing/2014/main" id="{C9AFE332-77FE-429B-9748-0ED72BE6589B}"/>
              </a:ext>
            </a:extLst>
          </p:cNvPr>
          <p:cNvSpPr txBox="1">
            <a:spLocks/>
          </p:cNvSpPr>
          <p:nvPr/>
        </p:nvSpPr>
        <p:spPr>
          <a:xfrm>
            <a:off x="1574144" y="3720661"/>
            <a:ext cx="7757878" cy="2450079"/>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r"/>
            <a:r>
              <a:rPr lang="en-US" dirty="0">
                <a:solidFill>
                  <a:schemeClr val="accent1"/>
                </a:solidFill>
                <a:latin typeface="Arial" panose="020B0604020202020204" pitchFamily="34" charset="0"/>
                <a:cs typeface="Arial" panose="020B0604020202020204" pitchFamily="34" charset="0"/>
              </a:rPr>
              <a:t>URBAN ENERGY ACCESS TOOLKIT </a:t>
            </a:r>
          </a:p>
          <a:p>
            <a:pPr algn="r"/>
            <a:r>
              <a:rPr lang="en-US" sz="2400" b="0" dirty="0">
                <a:solidFill>
                  <a:schemeClr val="bg1"/>
                </a:solidFill>
                <a:latin typeface="Arial" panose="020B0604020202020204" pitchFamily="34" charset="0"/>
                <a:cs typeface="Arial" panose="020B0604020202020204" pitchFamily="34" charset="0"/>
              </a:rPr>
              <a:t>FOR LOCAL GOVERNMENTS</a:t>
            </a:r>
          </a:p>
        </p:txBody>
      </p:sp>
      <p:pic>
        <p:nvPicPr>
          <p:cNvPr id="175" name="Picture 174">
            <a:extLst>
              <a:ext uri="{FF2B5EF4-FFF2-40B4-BE49-F238E27FC236}">
                <a16:creationId xmlns:a16="http://schemas.microsoft.com/office/drawing/2014/main" id="{E99ABDAF-2E4A-48D0-9D1C-29CBCA562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50"/>
            <a:ext cx="9905999" cy="3553846"/>
          </a:xfrm>
          <a:prstGeom prst="rect">
            <a:avLst/>
          </a:prstGeom>
        </p:spPr>
      </p:pic>
    </p:spTree>
    <p:extLst>
      <p:ext uri="{BB962C8B-B14F-4D97-AF65-F5344CB8AC3E}">
        <p14:creationId xmlns:p14="http://schemas.microsoft.com/office/powerpoint/2010/main" val="178390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169E8BF-4C1B-84DE-BE3B-DFC792A9A9B0}"/>
              </a:ext>
            </a:extLst>
          </p:cNvPr>
          <p:cNvSpPr>
            <a:spLocks noGrp="1"/>
          </p:cNvSpPr>
          <p:nvPr>
            <p:ph idx="14"/>
          </p:nvPr>
        </p:nvSpPr>
        <p:spPr>
          <a:xfrm>
            <a:off x="5257791" y="1828801"/>
            <a:ext cx="3962399" cy="4419600"/>
          </a:xfrm>
        </p:spPr>
        <p:txBody>
          <a:bodyPr/>
          <a:lstStyle/>
          <a:p>
            <a:r>
              <a:rPr lang="en-GB" sz="1200" dirty="0">
                <a:solidFill>
                  <a:srgbClr val="038842"/>
                </a:solidFill>
              </a:rPr>
              <a:t>Module objectives</a:t>
            </a:r>
          </a:p>
          <a:p>
            <a:pPr marL="285750" indent="-285750">
              <a:buFont typeface="Arial" panose="020B0604020202020204" pitchFamily="34" charset="0"/>
              <a:buChar char="•"/>
            </a:pPr>
            <a:r>
              <a:rPr lang="en-GB" sz="1200" b="0" dirty="0">
                <a:solidFill>
                  <a:srgbClr val="038842"/>
                </a:solidFill>
              </a:rPr>
              <a:t>Draft a definition of EAP in your local government area that is easy to </a:t>
            </a:r>
            <a:br>
              <a:rPr lang="en-GB" sz="1200" b="0" dirty="0">
                <a:solidFill>
                  <a:srgbClr val="038842"/>
                </a:solidFill>
              </a:rPr>
            </a:br>
            <a:r>
              <a:rPr lang="en-GB" sz="1200" b="0" dirty="0">
                <a:solidFill>
                  <a:srgbClr val="038842"/>
                </a:solidFill>
              </a:rPr>
              <a:t>communicate and understand across </a:t>
            </a:r>
            <a:br>
              <a:rPr lang="en-GB" sz="1200" b="0" dirty="0">
                <a:solidFill>
                  <a:srgbClr val="038842"/>
                </a:solidFill>
              </a:rPr>
            </a:br>
            <a:r>
              <a:rPr lang="en-GB" sz="1200" b="0" dirty="0">
                <a:solidFill>
                  <a:srgbClr val="038842"/>
                </a:solidFill>
              </a:rPr>
              <a:t>a diversity of stakeholders</a:t>
            </a:r>
          </a:p>
          <a:p>
            <a:endParaRPr lang="en-GB" dirty="0">
              <a:solidFill>
                <a:srgbClr val="038842"/>
              </a:solidFill>
            </a:endParaRP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
          </p:nvPr>
        </p:nvSpPr>
        <p:spPr/>
        <p:txBody>
          <a:bodyPr>
            <a:normAutofit/>
          </a:bodyPr>
          <a:lstStyle/>
          <a:p>
            <a:pPr>
              <a:lnSpc>
                <a:spcPct val="120000"/>
              </a:lnSpc>
            </a:pPr>
            <a:r>
              <a:rPr lang="en-GB" sz="1200" b="0" dirty="0">
                <a:solidFill>
                  <a:schemeClr val="bg1"/>
                </a:solidFill>
              </a:rPr>
              <a:t>Module 4 brings the stories, quantitative data, and learning from modules 2 and 3 together – to help you consolidate these into an EAP baseline. The EAP baseline is unique and specific for each local government. It is the first step in enabling the planning of appropriate interventions and solutions for local governments.</a:t>
            </a:r>
          </a:p>
          <a:p>
            <a:pPr>
              <a:lnSpc>
                <a:spcPct val="120000"/>
              </a:lnSpc>
            </a:pPr>
            <a:r>
              <a:rPr lang="en-GB" sz="1200" b="0" dirty="0">
                <a:solidFill>
                  <a:schemeClr val="bg1"/>
                </a:solidFill>
              </a:rPr>
              <a:t>The tool in this module will help you to formulate the EAP baseline for your context, based on the stories and quantitative data about EAP in your local government area. </a:t>
            </a:r>
          </a:p>
        </p:txBody>
      </p:sp>
      <p:sp>
        <p:nvSpPr>
          <p:cNvPr id="3" name="Slide Number Placeholder 2">
            <a:extLst>
              <a:ext uri="{FF2B5EF4-FFF2-40B4-BE49-F238E27FC236}">
                <a16:creationId xmlns:a16="http://schemas.microsoft.com/office/drawing/2014/main" id="{FE3B37B7-69F8-2673-C1C9-42E1665C932E}"/>
              </a:ext>
            </a:extLst>
          </p:cNvPr>
          <p:cNvSpPr>
            <a:spLocks noGrp="1"/>
          </p:cNvSpPr>
          <p:nvPr>
            <p:ph type="sldNum" sz="quarter" idx="12"/>
          </p:nvPr>
        </p:nvSpPr>
        <p:spPr/>
        <p:txBody>
          <a:bodyPr/>
          <a:lstStyle/>
          <a:p>
            <a:fld id="{CE97AC88-B9C7-4AEF-9990-0777AFA0136D}" type="slidenum">
              <a:rPr lang="en-US" smtClean="0"/>
              <a:pPr/>
              <a:t>10</a:t>
            </a:fld>
            <a:endParaRPr lang="en-US"/>
          </a:p>
        </p:txBody>
      </p:sp>
      <p:sp>
        <p:nvSpPr>
          <p:cNvPr id="11" name="Title 2">
            <a:extLst>
              <a:ext uri="{FF2B5EF4-FFF2-40B4-BE49-F238E27FC236}">
                <a16:creationId xmlns:a16="http://schemas.microsoft.com/office/drawing/2014/main" id="{9FDB011E-6C01-4767-963C-8540BE9416DD}"/>
              </a:ext>
            </a:extLst>
          </p:cNvPr>
          <p:cNvSpPr>
            <a:spLocks noGrp="1"/>
          </p:cNvSpPr>
          <p:nvPr>
            <p:ph type="title"/>
          </p:nvPr>
        </p:nvSpPr>
        <p:spPr>
          <a:xfrm>
            <a:off x="681038" y="685800"/>
            <a:ext cx="5711053" cy="990600"/>
          </a:xfrm>
        </p:spPr>
        <p:txBody>
          <a:bodyPr>
            <a:normAutofit/>
          </a:bodyPr>
          <a:lstStyle/>
          <a:p>
            <a:r>
              <a:rPr lang="en-GB" sz="2400" b="0" dirty="0"/>
              <a:t>Module 4 overview</a:t>
            </a:r>
            <a:br>
              <a:rPr lang="en-GB" dirty="0"/>
            </a:br>
            <a:r>
              <a:rPr lang="en-GB" dirty="0"/>
              <a:t>Developing an EAP baseline</a:t>
            </a:r>
          </a:p>
        </p:txBody>
      </p:sp>
      <p:sp>
        <p:nvSpPr>
          <p:cNvPr id="12" name="Oval 11">
            <a:hlinkClick r:id="rId3" action="ppaction://hlinksldjump"/>
            <a:extLst>
              <a:ext uri="{FF2B5EF4-FFF2-40B4-BE49-F238E27FC236}">
                <a16:creationId xmlns:a16="http://schemas.microsoft.com/office/drawing/2014/main" id="{153FEFA8-B9CA-4830-9111-DDB82FBA344C}"/>
              </a:ext>
            </a:extLst>
          </p:cNvPr>
          <p:cNvSpPr/>
          <p:nvPr/>
        </p:nvSpPr>
        <p:spPr>
          <a:xfrm>
            <a:off x="9384310" y="3141140"/>
            <a:ext cx="128979" cy="128979"/>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E54EC1BC-E8D0-4BAA-A149-57CB13868EB0}"/>
              </a:ext>
            </a:extLst>
          </p:cNvPr>
          <p:cNvGrpSpPr/>
          <p:nvPr/>
        </p:nvGrpSpPr>
        <p:grpSpPr>
          <a:xfrm>
            <a:off x="9597323" y="3065434"/>
            <a:ext cx="146522" cy="280390"/>
            <a:chOff x="5545138" y="625475"/>
            <a:chExt cx="1489075" cy="2849563"/>
          </a:xfrm>
        </p:grpSpPr>
        <p:sp>
          <p:nvSpPr>
            <p:cNvPr id="10" name="Freeform 117">
              <a:extLst>
                <a:ext uri="{FF2B5EF4-FFF2-40B4-BE49-F238E27FC236}">
                  <a16:creationId xmlns:a16="http://schemas.microsoft.com/office/drawing/2014/main" id="{F28FAD80-8B9D-4FA1-98A8-0928419E51E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D199053F-9539-499B-96C3-5D17D3CC093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761310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a:solidFill>
                  <a:schemeClr val="bg1"/>
                </a:solidFill>
              </a:rPr>
              <a:t>Module 8</a:t>
            </a:r>
            <a:br>
              <a:rPr lang="en-GB">
                <a:solidFill>
                  <a:schemeClr val="bg1"/>
                </a:solidFill>
              </a:rPr>
            </a:br>
            <a:r>
              <a:rPr lang="en-GB">
                <a:solidFill>
                  <a:schemeClr val="bg1"/>
                </a:solidFill>
              </a:rPr>
              <a:t>Making the case </a:t>
            </a:r>
            <a:br>
              <a:rPr lang="en-GB">
                <a:solidFill>
                  <a:schemeClr val="bg1"/>
                </a:solidFill>
              </a:rPr>
            </a:br>
            <a:r>
              <a:rPr lang="en-GB">
                <a:solidFill>
                  <a:schemeClr val="bg1"/>
                </a:solidFill>
              </a:rPr>
              <a:t>for Energy Access</a:t>
            </a:r>
          </a:p>
        </p:txBody>
      </p:sp>
      <p:sp>
        <p:nvSpPr>
          <p:cNvPr id="2" name="Subtitle 1">
            <a:extLst>
              <a:ext uri="{FF2B5EF4-FFF2-40B4-BE49-F238E27FC236}">
                <a16:creationId xmlns:a16="http://schemas.microsoft.com/office/drawing/2014/main" id="{805D4094-2219-B4C2-71E8-6EA27BAE4EC6}"/>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75E781C1-5EE6-2F3C-94CA-AD0D07E49F1E}"/>
              </a:ext>
            </a:extLst>
          </p:cNvPr>
          <p:cNvSpPr>
            <a:spLocks noGrp="1"/>
          </p:cNvSpPr>
          <p:nvPr>
            <p:ph type="sldNum" sz="quarter" idx="12"/>
          </p:nvPr>
        </p:nvSpPr>
        <p:spPr/>
        <p:txBody>
          <a:bodyPr/>
          <a:lstStyle/>
          <a:p>
            <a:fld id="{CE97AC88-B9C7-4AEF-9990-0777AFA0136D}" type="slidenum">
              <a:rPr lang="en-US" smtClean="0"/>
              <a:pPr/>
              <a:t>100</a:t>
            </a:fld>
            <a:endParaRPr lang="en-US"/>
          </a:p>
        </p:txBody>
      </p:sp>
      <p:grpSp>
        <p:nvGrpSpPr>
          <p:cNvPr id="25" name="Group 24">
            <a:extLst>
              <a:ext uri="{FF2B5EF4-FFF2-40B4-BE49-F238E27FC236}">
                <a16:creationId xmlns:a16="http://schemas.microsoft.com/office/drawing/2014/main" id="{6B17EECC-7B83-4338-A1F6-A19931547854}"/>
              </a:ext>
            </a:extLst>
          </p:cNvPr>
          <p:cNvGrpSpPr/>
          <p:nvPr/>
        </p:nvGrpSpPr>
        <p:grpSpPr>
          <a:xfrm>
            <a:off x="6378866" y="3058834"/>
            <a:ext cx="2489237" cy="3310564"/>
            <a:chOff x="6878638" y="4824413"/>
            <a:chExt cx="625475" cy="831851"/>
          </a:xfrm>
        </p:grpSpPr>
        <p:grpSp>
          <p:nvGrpSpPr>
            <p:cNvPr id="26" name="Group 25">
              <a:extLst>
                <a:ext uri="{FF2B5EF4-FFF2-40B4-BE49-F238E27FC236}">
                  <a16:creationId xmlns:a16="http://schemas.microsoft.com/office/drawing/2014/main" id="{C90A32B3-B591-4DCF-BBDB-1E45CE87EE1D}"/>
                </a:ext>
              </a:extLst>
            </p:cNvPr>
            <p:cNvGrpSpPr/>
            <p:nvPr/>
          </p:nvGrpSpPr>
          <p:grpSpPr>
            <a:xfrm>
              <a:off x="6878638" y="4824413"/>
              <a:ext cx="625475" cy="831851"/>
              <a:chOff x="6878638" y="4824413"/>
              <a:chExt cx="625475" cy="831851"/>
            </a:xfrm>
          </p:grpSpPr>
          <p:sp>
            <p:nvSpPr>
              <p:cNvPr id="28" name="Freeform 2173">
                <a:extLst>
                  <a:ext uri="{FF2B5EF4-FFF2-40B4-BE49-F238E27FC236}">
                    <a16:creationId xmlns:a16="http://schemas.microsoft.com/office/drawing/2014/main" id="{4E7B35AF-3810-43C0-B6BC-39B033259E89}"/>
                  </a:ext>
                </a:extLst>
              </p:cNvPr>
              <p:cNvSpPr>
                <a:spLocks/>
              </p:cNvSpPr>
              <p:nvPr/>
            </p:nvSpPr>
            <p:spPr bwMode="auto">
              <a:xfrm>
                <a:off x="7407275" y="5527676"/>
                <a:ext cx="47625" cy="128588"/>
              </a:xfrm>
              <a:custGeom>
                <a:avLst/>
                <a:gdLst>
                  <a:gd name="T0" fmla="*/ 5 w 145"/>
                  <a:gd name="T1" fmla="*/ 249 h 385"/>
                  <a:gd name="T2" fmla="*/ 0 w 145"/>
                  <a:gd name="T3" fmla="*/ 296 h 385"/>
                  <a:gd name="T4" fmla="*/ 0 w 145"/>
                  <a:gd name="T5" fmla="*/ 309 h 385"/>
                  <a:gd name="T6" fmla="*/ 13 w 145"/>
                  <a:gd name="T7" fmla="*/ 357 h 385"/>
                  <a:gd name="T8" fmla="*/ 53 w 145"/>
                  <a:gd name="T9" fmla="*/ 385 h 385"/>
                  <a:gd name="T10" fmla="*/ 55 w 145"/>
                  <a:gd name="T11" fmla="*/ 385 h 385"/>
                  <a:gd name="T12" fmla="*/ 96 w 145"/>
                  <a:gd name="T13" fmla="*/ 366 h 385"/>
                  <a:gd name="T14" fmla="*/ 119 w 145"/>
                  <a:gd name="T15" fmla="*/ 323 h 385"/>
                  <a:gd name="T16" fmla="*/ 134 w 145"/>
                  <a:gd name="T17" fmla="*/ 255 h 385"/>
                  <a:gd name="T18" fmla="*/ 139 w 145"/>
                  <a:gd name="T19" fmla="*/ 123 h 385"/>
                  <a:gd name="T20" fmla="*/ 145 w 145"/>
                  <a:gd name="T21" fmla="*/ 73 h 385"/>
                  <a:gd name="T22" fmla="*/ 66 w 145"/>
                  <a:gd name="T23" fmla="*/ 33 h 385"/>
                  <a:gd name="T24" fmla="*/ 26 w 145"/>
                  <a:gd name="T25" fmla="*/ 171 h 385"/>
                  <a:gd name="T26" fmla="*/ 5 w 145"/>
                  <a:gd name="T27" fmla="*/ 24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385">
                    <a:moveTo>
                      <a:pt x="5" y="249"/>
                    </a:moveTo>
                    <a:cubicBezTo>
                      <a:pt x="2" y="264"/>
                      <a:pt x="0" y="280"/>
                      <a:pt x="0" y="296"/>
                    </a:cubicBezTo>
                    <a:cubicBezTo>
                      <a:pt x="0" y="301"/>
                      <a:pt x="0" y="305"/>
                      <a:pt x="0" y="309"/>
                    </a:cubicBezTo>
                    <a:cubicBezTo>
                      <a:pt x="1" y="326"/>
                      <a:pt x="5" y="343"/>
                      <a:pt x="13" y="357"/>
                    </a:cubicBezTo>
                    <a:cubicBezTo>
                      <a:pt x="21" y="372"/>
                      <a:pt x="36" y="383"/>
                      <a:pt x="53" y="385"/>
                    </a:cubicBezTo>
                    <a:cubicBezTo>
                      <a:pt x="53" y="385"/>
                      <a:pt x="54" y="385"/>
                      <a:pt x="55" y="385"/>
                    </a:cubicBezTo>
                    <a:cubicBezTo>
                      <a:pt x="71" y="385"/>
                      <a:pt x="86" y="378"/>
                      <a:pt x="96" y="366"/>
                    </a:cubicBezTo>
                    <a:cubicBezTo>
                      <a:pt x="107" y="353"/>
                      <a:pt x="115" y="338"/>
                      <a:pt x="119" y="323"/>
                    </a:cubicBezTo>
                    <a:cubicBezTo>
                      <a:pt x="127" y="301"/>
                      <a:pt x="132" y="278"/>
                      <a:pt x="134" y="255"/>
                    </a:cubicBezTo>
                    <a:cubicBezTo>
                      <a:pt x="138" y="211"/>
                      <a:pt x="133" y="167"/>
                      <a:pt x="139" y="123"/>
                    </a:cubicBezTo>
                    <a:cubicBezTo>
                      <a:pt x="142" y="107"/>
                      <a:pt x="144" y="90"/>
                      <a:pt x="145" y="73"/>
                    </a:cubicBezTo>
                    <a:cubicBezTo>
                      <a:pt x="143" y="32"/>
                      <a:pt x="99" y="0"/>
                      <a:pt x="66" y="33"/>
                    </a:cubicBezTo>
                    <a:cubicBezTo>
                      <a:pt x="28" y="71"/>
                      <a:pt x="36" y="123"/>
                      <a:pt x="26" y="171"/>
                    </a:cubicBezTo>
                    <a:cubicBezTo>
                      <a:pt x="21" y="198"/>
                      <a:pt x="11" y="223"/>
                      <a:pt x="5" y="24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74">
                <a:extLst>
                  <a:ext uri="{FF2B5EF4-FFF2-40B4-BE49-F238E27FC236}">
                    <a16:creationId xmlns:a16="http://schemas.microsoft.com/office/drawing/2014/main" id="{BAFAD6AB-8BF1-49B3-A396-7ED71E1A0EBD}"/>
                  </a:ext>
                </a:extLst>
              </p:cNvPr>
              <p:cNvSpPr>
                <a:spLocks noEditPoints="1"/>
              </p:cNvSpPr>
              <p:nvPr/>
            </p:nvSpPr>
            <p:spPr bwMode="auto">
              <a:xfrm>
                <a:off x="7289800" y="5143501"/>
                <a:ext cx="188912" cy="450850"/>
              </a:xfrm>
              <a:custGeom>
                <a:avLst/>
                <a:gdLst>
                  <a:gd name="T0" fmla="*/ 480 w 565"/>
                  <a:gd name="T1" fmla="*/ 399 h 1343"/>
                  <a:gd name="T2" fmla="*/ 457 w 565"/>
                  <a:gd name="T3" fmla="*/ 45 h 1343"/>
                  <a:gd name="T4" fmla="*/ 298 w 565"/>
                  <a:gd name="T5" fmla="*/ 14 h 1343"/>
                  <a:gd name="T6" fmla="*/ 112 w 565"/>
                  <a:gd name="T7" fmla="*/ 39 h 1343"/>
                  <a:gd name="T8" fmla="*/ 387 w 565"/>
                  <a:gd name="T9" fmla="*/ 623 h 1343"/>
                  <a:gd name="T10" fmla="*/ 332 w 565"/>
                  <a:gd name="T11" fmla="*/ 911 h 1343"/>
                  <a:gd name="T12" fmla="*/ 353 w 565"/>
                  <a:gd name="T13" fmla="*/ 1167 h 1343"/>
                  <a:gd name="T14" fmla="*/ 358 w 565"/>
                  <a:gd name="T15" fmla="*/ 1258 h 1343"/>
                  <a:gd name="T16" fmla="*/ 390 w 565"/>
                  <a:gd name="T17" fmla="*/ 1314 h 1343"/>
                  <a:gd name="T18" fmla="*/ 499 w 565"/>
                  <a:gd name="T19" fmla="*/ 1322 h 1343"/>
                  <a:gd name="T20" fmla="*/ 480 w 565"/>
                  <a:gd name="T21" fmla="*/ 399 h 1343"/>
                  <a:gd name="T22" fmla="*/ 0 w 565"/>
                  <a:gd name="T23" fmla="*/ 1273 h 1343"/>
                  <a:gd name="T24" fmla="*/ 156 w 565"/>
                  <a:gd name="T25" fmla="*/ 1224 h 1343"/>
                  <a:gd name="T26" fmla="*/ 170 w 565"/>
                  <a:gd name="T27" fmla="*/ 1156 h 1343"/>
                  <a:gd name="T28" fmla="*/ 0 w 565"/>
                  <a:gd name="T29" fmla="*/ 127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43">
                    <a:moveTo>
                      <a:pt x="480" y="399"/>
                    </a:moveTo>
                    <a:cubicBezTo>
                      <a:pt x="483" y="296"/>
                      <a:pt x="516" y="138"/>
                      <a:pt x="457" y="45"/>
                    </a:cubicBezTo>
                    <a:cubicBezTo>
                      <a:pt x="428" y="0"/>
                      <a:pt x="344" y="12"/>
                      <a:pt x="298" y="14"/>
                    </a:cubicBezTo>
                    <a:cubicBezTo>
                      <a:pt x="236" y="18"/>
                      <a:pt x="173" y="27"/>
                      <a:pt x="112" y="39"/>
                    </a:cubicBezTo>
                    <a:cubicBezTo>
                      <a:pt x="277" y="165"/>
                      <a:pt x="387" y="379"/>
                      <a:pt x="387" y="623"/>
                    </a:cubicBezTo>
                    <a:cubicBezTo>
                      <a:pt x="387" y="725"/>
                      <a:pt x="367" y="823"/>
                      <a:pt x="332" y="911"/>
                    </a:cubicBezTo>
                    <a:cubicBezTo>
                      <a:pt x="341" y="996"/>
                      <a:pt x="348" y="1082"/>
                      <a:pt x="353" y="1167"/>
                    </a:cubicBezTo>
                    <a:cubicBezTo>
                      <a:pt x="355" y="1198"/>
                      <a:pt x="356" y="1228"/>
                      <a:pt x="358" y="1258"/>
                    </a:cubicBezTo>
                    <a:cubicBezTo>
                      <a:pt x="360" y="1295"/>
                      <a:pt x="360" y="1301"/>
                      <a:pt x="390" y="1314"/>
                    </a:cubicBezTo>
                    <a:cubicBezTo>
                      <a:pt x="405" y="1320"/>
                      <a:pt x="494" y="1343"/>
                      <a:pt x="499" y="1322"/>
                    </a:cubicBezTo>
                    <a:cubicBezTo>
                      <a:pt x="565" y="874"/>
                      <a:pt x="475" y="543"/>
                      <a:pt x="480" y="399"/>
                    </a:cubicBezTo>
                    <a:close/>
                    <a:moveTo>
                      <a:pt x="0" y="1273"/>
                    </a:moveTo>
                    <a:cubicBezTo>
                      <a:pt x="63" y="1266"/>
                      <a:pt x="148" y="1242"/>
                      <a:pt x="156" y="1224"/>
                    </a:cubicBezTo>
                    <a:cubicBezTo>
                      <a:pt x="163" y="1202"/>
                      <a:pt x="168" y="1179"/>
                      <a:pt x="170" y="1156"/>
                    </a:cubicBezTo>
                    <a:cubicBezTo>
                      <a:pt x="119" y="1205"/>
                      <a:pt x="62" y="1244"/>
                      <a:pt x="0" y="127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75">
                <a:extLst>
                  <a:ext uri="{FF2B5EF4-FFF2-40B4-BE49-F238E27FC236}">
                    <a16:creationId xmlns:a16="http://schemas.microsoft.com/office/drawing/2014/main" id="{DE36F61B-A807-4820-8055-53EB1ABF9F55}"/>
                  </a:ext>
                </a:extLst>
              </p:cNvPr>
              <p:cNvSpPr>
                <a:spLocks/>
              </p:cNvSpPr>
              <p:nvPr/>
            </p:nvSpPr>
            <p:spPr bwMode="auto">
              <a:xfrm>
                <a:off x="7300913" y="4910138"/>
                <a:ext cx="171450" cy="323850"/>
              </a:xfrm>
              <a:custGeom>
                <a:avLst/>
                <a:gdLst>
                  <a:gd name="T0" fmla="*/ 264 w 516"/>
                  <a:gd name="T1" fmla="*/ 947 h 966"/>
                  <a:gd name="T2" fmla="*/ 479 w 516"/>
                  <a:gd name="T3" fmla="*/ 900 h 966"/>
                  <a:gd name="T4" fmla="*/ 474 w 516"/>
                  <a:gd name="T5" fmla="*/ 662 h 966"/>
                  <a:gd name="T6" fmla="*/ 511 w 516"/>
                  <a:gd name="T7" fmla="*/ 369 h 966"/>
                  <a:gd name="T8" fmla="*/ 473 w 516"/>
                  <a:gd name="T9" fmla="*/ 197 h 966"/>
                  <a:gd name="T10" fmla="*/ 335 w 516"/>
                  <a:gd name="T11" fmla="*/ 89 h 966"/>
                  <a:gd name="T12" fmla="*/ 99 w 516"/>
                  <a:gd name="T13" fmla="*/ 111 h 966"/>
                  <a:gd name="T14" fmla="*/ 0 w 516"/>
                  <a:gd name="T15" fmla="*/ 200 h 966"/>
                  <a:gd name="T16" fmla="*/ 53 w 516"/>
                  <a:gd name="T17" fmla="*/ 389 h 966"/>
                  <a:gd name="T18" fmla="*/ 36 w 516"/>
                  <a:gd name="T19" fmla="*/ 703 h 966"/>
                  <a:gd name="T20" fmla="*/ 264 w 516"/>
                  <a:gd name="T21" fmla="*/ 94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966">
                    <a:moveTo>
                      <a:pt x="264" y="947"/>
                    </a:moveTo>
                    <a:cubicBezTo>
                      <a:pt x="360" y="966"/>
                      <a:pt x="455" y="961"/>
                      <a:pt x="479" y="900"/>
                    </a:cubicBezTo>
                    <a:cubicBezTo>
                      <a:pt x="497" y="814"/>
                      <a:pt x="477" y="749"/>
                      <a:pt x="474" y="662"/>
                    </a:cubicBezTo>
                    <a:cubicBezTo>
                      <a:pt x="472" y="591"/>
                      <a:pt x="516" y="439"/>
                      <a:pt x="511" y="369"/>
                    </a:cubicBezTo>
                    <a:cubicBezTo>
                      <a:pt x="507" y="302"/>
                      <a:pt x="506" y="255"/>
                      <a:pt x="473" y="197"/>
                    </a:cubicBezTo>
                    <a:cubicBezTo>
                      <a:pt x="451" y="157"/>
                      <a:pt x="358" y="128"/>
                      <a:pt x="335" y="89"/>
                    </a:cubicBezTo>
                    <a:cubicBezTo>
                      <a:pt x="292" y="1"/>
                      <a:pt x="128" y="0"/>
                      <a:pt x="99" y="111"/>
                    </a:cubicBezTo>
                    <a:cubicBezTo>
                      <a:pt x="85" y="142"/>
                      <a:pt x="5" y="151"/>
                      <a:pt x="0" y="200"/>
                    </a:cubicBezTo>
                    <a:cubicBezTo>
                      <a:pt x="1" y="323"/>
                      <a:pt x="55" y="267"/>
                      <a:pt x="53" y="389"/>
                    </a:cubicBezTo>
                    <a:cubicBezTo>
                      <a:pt x="53" y="424"/>
                      <a:pt x="41" y="583"/>
                      <a:pt x="36" y="703"/>
                    </a:cubicBezTo>
                    <a:cubicBezTo>
                      <a:pt x="129" y="761"/>
                      <a:pt x="208" y="845"/>
                      <a:pt x="264" y="94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76">
                <a:extLst>
                  <a:ext uri="{FF2B5EF4-FFF2-40B4-BE49-F238E27FC236}">
                    <a16:creationId xmlns:a16="http://schemas.microsoft.com/office/drawing/2014/main" id="{25281BC4-2B63-467D-B780-05B86DB0CA4C}"/>
                  </a:ext>
                </a:extLst>
              </p:cNvPr>
              <p:cNvSpPr>
                <a:spLocks/>
              </p:cNvSpPr>
              <p:nvPr/>
            </p:nvSpPr>
            <p:spPr bwMode="auto">
              <a:xfrm>
                <a:off x="7329488" y="4906963"/>
                <a:ext cx="76200" cy="296863"/>
              </a:xfrm>
              <a:custGeom>
                <a:avLst/>
                <a:gdLst>
                  <a:gd name="T0" fmla="*/ 129 w 229"/>
                  <a:gd name="T1" fmla="*/ 880 h 880"/>
                  <a:gd name="T2" fmla="*/ 171 w 229"/>
                  <a:gd name="T3" fmla="*/ 586 h 880"/>
                  <a:gd name="T4" fmla="*/ 223 w 229"/>
                  <a:gd name="T5" fmla="*/ 143 h 880"/>
                  <a:gd name="T6" fmla="*/ 67 w 229"/>
                  <a:gd name="T7" fmla="*/ 47 h 880"/>
                  <a:gd name="T8" fmla="*/ 32 w 229"/>
                  <a:gd name="T9" fmla="*/ 130 h 880"/>
                  <a:gd name="T10" fmla="*/ 40 w 229"/>
                  <a:gd name="T11" fmla="*/ 209 h 880"/>
                  <a:gd name="T12" fmla="*/ 8 w 229"/>
                  <a:gd name="T13" fmla="*/ 752 h 880"/>
                  <a:gd name="T14" fmla="*/ 129 w 229"/>
                  <a:gd name="T15" fmla="*/ 880 h 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80">
                    <a:moveTo>
                      <a:pt x="129" y="880"/>
                    </a:moveTo>
                    <a:cubicBezTo>
                      <a:pt x="138" y="818"/>
                      <a:pt x="171" y="685"/>
                      <a:pt x="171" y="586"/>
                    </a:cubicBezTo>
                    <a:cubicBezTo>
                      <a:pt x="171" y="475"/>
                      <a:pt x="223" y="367"/>
                      <a:pt x="223" y="143"/>
                    </a:cubicBezTo>
                    <a:cubicBezTo>
                      <a:pt x="229" y="20"/>
                      <a:pt x="112" y="0"/>
                      <a:pt x="67" y="47"/>
                    </a:cubicBezTo>
                    <a:cubicBezTo>
                      <a:pt x="46" y="70"/>
                      <a:pt x="33" y="99"/>
                      <a:pt x="32" y="130"/>
                    </a:cubicBezTo>
                    <a:cubicBezTo>
                      <a:pt x="31" y="166"/>
                      <a:pt x="44" y="173"/>
                      <a:pt x="40" y="209"/>
                    </a:cubicBezTo>
                    <a:cubicBezTo>
                      <a:pt x="28" y="352"/>
                      <a:pt x="0" y="594"/>
                      <a:pt x="8" y="752"/>
                    </a:cubicBezTo>
                    <a:cubicBezTo>
                      <a:pt x="53" y="788"/>
                      <a:pt x="94" y="831"/>
                      <a:pt x="129" y="8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77">
                <a:extLst>
                  <a:ext uri="{FF2B5EF4-FFF2-40B4-BE49-F238E27FC236}">
                    <a16:creationId xmlns:a16="http://schemas.microsoft.com/office/drawing/2014/main" id="{DDA2EBE6-A485-40ED-9D29-09C7E83ABCBC}"/>
                  </a:ext>
                </a:extLst>
              </p:cNvPr>
              <p:cNvSpPr>
                <a:spLocks/>
              </p:cNvSpPr>
              <p:nvPr/>
            </p:nvSpPr>
            <p:spPr bwMode="auto">
              <a:xfrm>
                <a:off x="7342188" y="4979988"/>
                <a:ext cx="30162" cy="193675"/>
              </a:xfrm>
              <a:custGeom>
                <a:avLst/>
                <a:gdLst>
                  <a:gd name="T0" fmla="*/ 59 w 88"/>
                  <a:gd name="T1" fmla="*/ 21 h 574"/>
                  <a:gd name="T2" fmla="*/ 0 w 88"/>
                  <a:gd name="T3" fmla="*/ 508 h 574"/>
                  <a:gd name="T4" fmla="*/ 34 w 88"/>
                  <a:gd name="T5" fmla="*/ 574 h 574"/>
                  <a:gd name="T6" fmla="*/ 72 w 88"/>
                  <a:gd name="T7" fmla="*/ 499 h 574"/>
                  <a:gd name="T8" fmla="*/ 88 w 88"/>
                  <a:gd name="T9" fmla="*/ 0 h 574"/>
                  <a:gd name="T10" fmla="*/ 59 w 88"/>
                  <a:gd name="T11" fmla="*/ 21 h 574"/>
                </a:gdLst>
                <a:ahLst/>
                <a:cxnLst>
                  <a:cxn ang="0">
                    <a:pos x="T0" y="T1"/>
                  </a:cxn>
                  <a:cxn ang="0">
                    <a:pos x="T2" y="T3"/>
                  </a:cxn>
                  <a:cxn ang="0">
                    <a:pos x="T4" y="T5"/>
                  </a:cxn>
                  <a:cxn ang="0">
                    <a:pos x="T6" y="T7"/>
                  </a:cxn>
                  <a:cxn ang="0">
                    <a:pos x="T8" y="T9"/>
                  </a:cxn>
                  <a:cxn ang="0">
                    <a:pos x="T10" y="T11"/>
                  </a:cxn>
                </a:cxnLst>
                <a:rect l="0" t="0" r="r" b="b"/>
                <a:pathLst>
                  <a:path w="88" h="574">
                    <a:moveTo>
                      <a:pt x="59" y="21"/>
                    </a:moveTo>
                    <a:lnTo>
                      <a:pt x="0" y="508"/>
                    </a:lnTo>
                    <a:lnTo>
                      <a:pt x="34" y="574"/>
                    </a:lnTo>
                    <a:lnTo>
                      <a:pt x="72" y="499"/>
                    </a:lnTo>
                    <a:lnTo>
                      <a:pt x="88" y="0"/>
                    </a:lnTo>
                    <a:lnTo>
                      <a:pt x="59" y="2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78">
                <a:extLst>
                  <a:ext uri="{FF2B5EF4-FFF2-40B4-BE49-F238E27FC236}">
                    <a16:creationId xmlns:a16="http://schemas.microsoft.com/office/drawing/2014/main" id="{D5DFD857-CC3A-4F6A-A491-75FD8CCE2474}"/>
                  </a:ext>
                </a:extLst>
              </p:cNvPr>
              <p:cNvSpPr>
                <a:spLocks/>
              </p:cNvSpPr>
              <p:nvPr/>
            </p:nvSpPr>
            <p:spPr bwMode="auto">
              <a:xfrm>
                <a:off x="7337425" y="5162551"/>
                <a:ext cx="23812" cy="12700"/>
              </a:xfrm>
              <a:custGeom>
                <a:avLst/>
                <a:gdLst>
                  <a:gd name="T0" fmla="*/ 13 w 68"/>
                  <a:gd name="T1" fmla="*/ 1 h 39"/>
                  <a:gd name="T2" fmla="*/ 8 w 68"/>
                  <a:gd name="T3" fmla="*/ 0 h 39"/>
                  <a:gd name="T4" fmla="*/ 4 w 68"/>
                  <a:gd name="T5" fmla="*/ 0 h 39"/>
                  <a:gd name="T6" fmla="*/ 2 w 68"/>
                  <a:gd name="T7" fmla="*/ 12 h 39"/>
                  <a:gd name="T8" fmla="*/ 19 w 68"/>
                  <a:gd name="T9" fmla="*/ 29 h 39"/>
                  <a:gd name="T10" fmla="*/ 41 w 68"/>
                  <a:gd name="T11" fmla="*/ 37 h 39"/>
                  <a:gd name="T12" fmla="*/ 49 w 68"/>
                  <a:gd name="T13" fmla="*/ 39 h 39"/>
                  <a:gd name="T14" fmla="*/ 58 w 68"/>
                  <a:gd name="T15" fmla="*/ 37 h 39"/>
                  <a:gd name="T16" fmla="*/ 66 w 68"/>
                  <a:gd name="T17" fmla="*/ 23 h 39"/>
                  <a:gd name="T18" fmla="*/ 64 w 68"/>
                  <a:gd name="T19" fmla="*/ 10 h 39"/>
                  <a:gd name="T20" fmla="*/ 48 w 68"/>
                  <a:gd name="T21" fmla="*/ 9 h 39"/>
                  <a:gd name="T22" fmla="*/ 13 w 68"/>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9">
                    <a:moveTo>
                      <a:pt x="13" y="1"/>
                    </a:moveTo>
                    <a:cubicBezTo>
                      <a:pt x="11" y="0"/>
                      <a:pt x="10" y="0"/>
                      <a:pt x="8" y="0"/>
                    </a:cubicBezTo>
                    <a:cubicBezTo>
                      <a:pt x="7" y="0"/>
                      <a:pt x="5" y="0"/>
                      <a:pt x="4" y="0"/>
                    </a:cubicBezTo>
                    <a:cubicBezTo>
                      <a:pt x="0" y="3"/>
                      <a:pt x="1" y="8"/>
                      <a:pt x="2" y="12"/>
                    </a:cubicBezTo>
                    <a:cubicBezTo>
                      <a:pt x="6" y="19"/>
                      <a:pt x="12" y="25"/>
                      <a:pt x="19" y="29"/>
                    </a:cubicBezTo>
                    <a:cubicBezTo>
                      <a:pt x="26" y="33"/>
                      <a:pt x="34" y="35"/>
                      <a:pt x="41" y="37"/>
                    </a:cubicBezTo>
                    <a:cubicBezTo>
                      <a:pt x="44" y="38"/>
                      <a:pt x="47" y="39"/>
                      <a:pt x="49" y="39"/>
                    </a:cubicBezTo>
                    <a:cubicBezTo>
                      <a:pt x="52" y="39"/>
                      <a:pt x="55" y="38"/>
                      <a:pt x="58" y="37"/>
                    </a:cubicBezTo>
                    <a:cubicBezTo>
                      <a:pt x="63" y="33"/>
                      <a:pt x="65" y="29"/>
                      <a:pt x="66" y="23"/>
                    </a:cubicBezTo>
                    <a:cubicBezTo>
                      <a:pt x="66" y="20"/>
                      <a:pt x="68" y="13"/>
                      <a:pt x="64" y="10"/>
                    </a:cubicBezTo>
                    <a:cubicBezTo>
                      <a:pt x="61" y="8"/>
                      <a:pt x="52" y="9"/>
                      <a:pt x="48" y="9"/>
                    </a:cubicBezTo>
                    <a:cubicBezTo>
                      <a:pt x="36" y="7"/>
                      <a:pt x="24" y="5"/>
                      <a:pt x="13" y="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79">
                <a:extLst>
                  <a:ext uri="{FF2B5EF4-FFF2-40B4-BE49-F238E27FC236}">
                    <a16:creationId xmlns:a16="http://schemas.microsoft.com/office/drawing/2014/main" id="{6DE1F6C0-BDCA-4EF6-A2C8-27B84181B4D4}"/>
                  </a:ext>
                </a:extLst>
              </p:cNvPr>
              <p:cNvSpPr>
                <a:spLocks/>
              </p:cNvSpPr>
              <p:nvPr/>
            </p:nvSpPr>
            <p:spPr bwMode="auto">
              <a:xfrm>
                <a:off x="7386638" y="4949826"/>
                <a:ext cx="117475" cy="258763"/>
              </a:xfrm>
              <a:custGeom>
                <a:avLst/>
                <a:gdLst>
                  <a:gd name="T0" fmla="*/ 344 w 355"/>
                  <a:gd name="T1" fmla="*/ 542 h 768"/>
                  <a:gd name="T2" fmla="*/ 51 w 355"/>
                  <a:gd name="T3" fmla="*/ 738 h 768"/>
                  <a:gd name="T4" fmla="*/ 13 w 355"/>
                  <a:gd name="T5" fmla="*/ 653 h 768"/>
                  <a:gd name="T6" fmla="*/ 178 w 355"/>
                  <a:gd name="T7" fmla="*/ 498 h 768"/>
                  <a:gd name="T8" fmla="*/ 120 w 355"/>
                  <a:gd name="T9" fmla="*/ 262 h 768"/>
                  <a:gd name="T10" fmla="*/ 115 w 355"/>
                  <a:gd name="T11" fmla="*/ 27 h 768"/>
                  <a:gd name="T12" fmla="*/ 119 w 355"/>
                  <a:gd name="T13" fmla="*/ 7 h 768"/>
                  <a:gd name="T14" fmla="*/ 207 w 355"/>
                  <a:gd name="T15" fmla="*/ 56 h 768"/>
                  <a:gd name="T16" fmla="*/ 344 w 355"/>
                  <a:gd name="T17" fmla="*/ 54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768">
                    <a:moveTo>
                      <a:pt x="344" y="542"/>
                    </a:moveTo>
                    <a:cubicBezTo>
                      <a:pt x="277" y="657"/>
                      <a:pt x="33" y="768"/>
                      <a:pt x="51" y="738"/>
                    </a:cubicBezTo>
                    <a:cubicBezTo>
                      <a:pt x="57" y="727"/>
                      <a:pt x="0" y="670"/>
                      <a:pt x="13" y="653"/>
                    </a:cubicBezTo>
                    <a:cubicBezTo>
                      <a:pt x="63" y="585"/>
                      <a:pt x="171" y="546"/>
                      <a:pt x="178" y="498"/>
                    </a:cubicBezTo>
                    <a:cubicBezTo>
                      <a:pt x="188" y="428"/>
                      <a:pt x="135" y="331"/>
                      <a:pt x="120" y="262"/>
                    </a:cubicBezTo>
                    <a:cubicBezTo>
                      <a:pt x="99" y="167"/>
                      <a:pt x="101" y="124"/>
                      <a:pt x="115" y="27"/>
                    </a:cubicBezTo>
                    <a:cubicBezTo>
                      <a:pt x="116" y="21"/>
                      <a:pt x="117" y="14"/>
                      <a:pt x="119" y="7"/>
                    </a:cubicBezTo>
                    <a:cubicBezTo>
                      <a:pt x="120" y="0"/>
                      <a:pt x="206" y="55"/>
                      <a:pt x="207" y="56"/>
                    </a:cubicBezTo>
                    <a:cubicBezTo>
                      <a:pt x="256" y="77"/>
                      <a:pt x="355" y="375"/>
                      <a:pt x="344" y="54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80">
                <a:extLst>
                  <a:ext uri="{FF2B5EF4-FFF2-40B4-BE49-F238E27FC236}">
                    <a16:creationId xmlns:a16="http://schemas.microsoft.com/office/drawing/2014/main" id="{321BB3B7-FDC3-4481-94BD-5EA1820C1BE4}"/>
                  </a:ext>
                </a:extLst>
              </p:cNvPr>
              <p:cNvSpPr>
                <a:spLocks/>
              </p:cNvSpPr>
              <p:nvPr/>
            </p:nvSpPr>
            <p:spPr bwMode="auto">
              <a:xfrm>
                <a:off x="7367588" y="5170488"/>
                <a:ext cx="34925" cy="36513"/>
              </a:xfrm>
              <a:custGeom>
                <a:avLst/>
                <a:gdLst>
                  <a:gd name="T0" fmla="*/ 89 w 104"/>
                  <a:gd name="T1" fmla="*/ 29 h 107"/>
                  <a:gd name="T2" fmla="*/ 25 w 104"/>
                  <a:gd name="T3" fmla="*/ 14 h 107"/>
                  <a:gd name="T4" fmla="*/ 14 w 104"/>
                  <a:gd name="T5" fmla="*/ 79 h 107"/>
                  <a:gd name="T6" fmla="*/ 78 w 104"/>
                  <a:gd name="T7" fmla="*/ 94 h 107"/>
                  <a:gd name="T8" fmla="*/ 89 w 104"/>
                  <a:gd name="T9" fmla="*/ 29 h 107"/>
                </a:gdLst>
                <a:ahLst/>
                <a:cxnLst>
                  <a:cxn ang="0">
                    <a:pos x="T0" y="T1"/>
                  </a:cxn>
                  <a:cxn ang="0">
                    <a:pos x="T2" y="T3"/>
                  </a:cxn>
                  <a:cxn ang="0">
                    <a:pos x="T4" y="T5"/>
                  </a:cxn>
                  <a:cxn ang="0">
                    <a:pos x="T6" y="T7"/>
                  </a:cxn>
                  <a:cxn ang="0">
                    <a:pos x="T8" y="T9"/>
                  </a:cxn>
                </a:cxnLst>
                <a:rect l="0" t="0" r="r" b="b"/>
                <a:pathLst>
                  <a:path w="104" h="107">
                    <a:moveTo>
                      <a:pt x="89" y="29"/>
                    </a:moveTo>
                    <a:cubicBezTo>
                      <a:pt x="75" y="7"/>
                      <a:pt x="46" y="0"/>
                      <a:pt x="25" y="14"/>
                    </a:cubicBezTo>
                    <a:cubicBezTo>
                      <a:pt x="4" y="28"/>
                      <a:pt x="0" y="57"/>
                      <a:pt x="14" y="79"/>
                    </a:cubicBezTo>
                    <a:cubicBezTo>
                      <a:pt x="29" y="101"/>
                      <a:pt x="58" y="107"/>
                      <a:pt x="78" y="94"/>
                    </a:cubicBezTo>
                    <a:cubicBezTo>
                      <a:pt x="99" y="80"/>
                      <a:pt x="104" y="51"/>
                      <a:pt x="8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81">
                <a:extLst>
                  <a:ext uri="{FF2B5EF4-FFF2-40B4-BE49-F238E27FC236}">
                    <a16:creationId xmlns:a16="http://schemas.microsoft.com/office/drawing/2014/main" id="{E028F12D-D02C-4B7F-9BB9-6656062D678B}"/>
                  </a:ext>
                </a:extLst>
              </p:cNvPr>
              <p:cNvSpPr>
                <a:spLocks/>
              </p:cNvSpPr>
              <p:nvPr/>
            </p:nvSpPr>
            <p:spPr bwMode="auto">
              <a:xfrm>
                <a:off x="7307263" y="4832351"/>
                <a:ext cx="100012" cy="146050"/>
              </a:xfrm>
              <a:custGeom>
                <a:avLst/>
                <a:gdLst>
                  <a:gd name="T0" fmla="*/ 132 w 300"/>
                  <a:gd name="T1" fmla="*/ 2 h 434"/>
                  <a:gd name="T2" fmla="*/ 98 w 300"/>
                  <a:gd name="T3" fmla="*/ 13 h 434"/>
                  <a:gd name="T4" fmla="*/ 32 w 300"/>
                  <a:gd name="T5" fmla="*/ 93 h 434"/>
                  <a:gd name="T6" fmla="*/ 17 w 300"/>
                  <a:gd name="T7" fmla="*/ 160 h 434"/>
                  <a:gd name="T8" fmla="*/ 17 w 300"/>
                  <a:gd name="T9" fmla="*/ 163 h 434"/>
                  <a:gd name="T10" fmla="*/ 22 w 300"/>
                  <a:gd name="T11" fmla="*/ 191 h 434"/>
                  <a:gd name="T12" fmla="*/ 33 w 300"/>
                  <a:gd name="T13" fmla="*/ 218 h 434"/>
                  <a:gd name="T14" fmla="*/ 26 w 300"/>
                  <a:gd name="T15" fmla="*/ 230 h 434"/>
                  <a:gd name="T16" fmla="*/ 7 w 300"/>
                  <a:gd name="T17" fmla="*/ 250 h 434"/>
                  <a:gd name="T18" fmla="*/ 0 w 300"/>
                  <a:gd name="T19" fmla="*/ 261 h 434"/>
                  <a:gd name="T20" fmla="*/ 0 w 300"/>
                  <a:gd name="T21" fmla="*/ 265 h 434"/>
                  <a:gd name="T22" fmla="*/ 7 w 300"/>
                  <a:gd name="T23" fmla="*/ 279 h 434"/>
                  <a:gd name="T24" fmla="*/ 22 w 300"/>
                  <a:gd name="T25" fmla="*/ 283 h 434"/>
                  <a:gd name="T26" fmla="*/ 27 w 300"/>
                  <a:gd name="T27" fmla="*/ 283 h 434"/>
                  <a:gd name="T28" fmla="*/ 29 w 300"/>
                  <a:gd name="T29" fmla="*/ 283 h 434"/>
                  <a:gd name="T30" fmla="*/ 32 w 300"/>
                  <a:gd name="T31" fmla="*/ 283 h 434"/>
                  <a:gd name="T32" fmla="*/ 34 w 300"/>
                  <a:gd name="T33" fmla="*/ 287 h 434"/>
                  <a:gd name="T34" fmla="*/ 36 w 300"/>
                  <a:gd name="T35" fmla="*/ 312 h 434"/>
                  <a:gd name="T36" fmla="*/ 57 w 300"/>
                  <a:gd name="T37" fmla="*/ 341 h 434"/>
                  <a:gd name="T38" fmla="*/ 63 w 300"/>
                  <a:gd name="T39" fmla="*/ 377 h 434"/>
                  <a:gd name="T40" fmla="*/ 84 w 300"/>
                  <a:gd name="T41" fmla="*/ 394 h 434"/>
                  <a:gd name="T42" fmla="*/ 131 w 300"/>
                  <a:gd name="T43" fmla="*/ 384 h 434"/>
                  <a:gd name="T44" fmla="*/ 180 w 300"/>
                  <a:gd name="T45" fmla="*/ 434 h 434"/>
                  <a:gd name="T46" fmla="*/ 228 w 300"/>
                  <a:gd name="T47" fmla="*/ 400 h 434"/>
                  <a:gd name="T48" fmla="*/ 268 w 300"/>
                  <a:gd name="T49" fmla="*/ 349 h 434"/>
                  <a:gd name="T50" fmla="*/ 276 w 300"/>
                  <a:gd name="T51" fmla="*/ 289 h 434"/>
                  <a:gd name="T52" fmla="*/ 294 w 300"/>
                  <a:gd name="T53" fmla="*/ 229 h 434"/>
                  <a:gd name="T54" fmla="*/ 300 w 300"/>
                  <a:gd name="T55" fmla="*/ 167 h 434"/>
                  <a:gd name="T56" fmla="*/ 289 w 300"/>
                  <a:gd name="T57" fmla="*/ 86 h 434"/>
                  <a:gd name="T58" fmla="*/ 254 w 300"/>
                  <a:gd name="T59" fmla="*/ 33 h 434"/>
                  <a:gd name="T60" fmla="*/ 224 w 300"/>
                  <a:gd name="T61" fmla="*/ 11 h 434"/>
                  <a:gd name="T62" fmla="*/ 186 w 300"/>
                  <a:gd name="T63" fmla="*/ 2 h 434"/>
                  <a:gd name="T64" fmla="*/ 161 w 300"/>
                  <a:gd name="T65" fmla="*/ 0 h 434"/>
                  <a:gd name="T66" fmla="*/ 132 w 300"/>
                  <a:gd name="T67"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434">
                    <a:moveTo>
                      <a:pt x="132" y="2"/>
                    </a:moveTo>
                    <a:cubicBezTo>
                      <a:pt x="120" y="4"/>
                      <a:pt x="109" y="8"/>
                      <a:pt x="98" y="13"/>
                    </a:cubicBezTo>
                    <a:cubicBezTo>
                      <a:pt x="67" y="31"/>
                      <a:pt x="44" y="60"/>
                      <a:pt x="32" y="93"/>
                    </a:cubicBezTo>
                    <a:cubicBezTo>
                      <a:pt x="22" y="114"/>
                      <a:pt x="17" y="137"/>
                      <a:pt x="17" y="160"/>
                    </a:cubicBezTo>
                    <a:cubicBezTo>
                      <a:pt x="17" y="161"/>
                      <a:pt x="17" y="162"/>
                      <a:pt x="17" y="163"/>
                    </a:cubicBezTo>
                    <a:cubicBezTo>
                      <a:pt x="17" y="173"/>
                      <a:pt x="19" y="182"/>
                      <a:pt x="22" y="191"/>
                    </a:cubicBezTo>
                    <a:cubicBezTo>
                      <a:pt x="27" y="200"/>
                      <a:pt x="34" y="207"/>
                      <a:pt x="33" y="218"/>
                    </a:cubicBezTo>
                    <a:cubicBezTo>
                      <a:pt x="32" y="223"/>
                      <a:pt x="30" y="227"/>
                      <a:pt x="26" y="230"/>
                    </a:cubicBezTo>
                    <a:lnTo>
                      <a:pt x="7" y="250"/>
                    </a:lnTo>
                    <a:cubicBezTo>
                      <a:pt x="4" y="253"/>
                      <a:pt x="2" y="257"/>
                      <a:pt x="0" y="261"/>
                    </a:cubicBezTo>
                    <a:cubicBezTo>
                      <a:pt x="0" y="262"/>
                      <a:pt x="0" y="264"/>
                      <a:pt x="0" y="265"/>
                    </a:cubicBezTo>
                    <a:cubicBezTo>
                      <a:pt x="0" y="271"/>
                      <a:pt x="2" y="276"/>
                      <a:pt x="7" y="279"/>
                    </a:cubicBezTo>
                    <a:cubicBezTo>
                      <a:pt x="12" y="282"/>
                      <a:pt x="17" y="283"/>
                      <a:pt x="22" y="283"/>
                    </a:cubicBezTo>
                    <a:cubicBezTo>
                      <a:pt x="24" y="283"/>
                      <a:pt x="26" y="283"/>
                      <a:pt x="27" y="283"/>
                    </a:cubicBezTo>
                    <a:cubicBezTo>
                      <a:pt x="28" y="283"/>
                      <a:pt x="29" y="283"/>
                      <a:pt x="29" y="283"/>
                    </a:cubicBezTo>
                    <a:cubicBezTo>
                      <a:pt x="30" y="283"/>
                      <a:pt x="31" y="283"/>
                      <a:pt x="32" y="283"/>
                    </a:cubicBezTo>
                    <a:cubicBezTo>
                      <a:pt x="33" y="284"/>
                      <a:pt x="34" y="286"/>
                      <a:pt x="34" y="287"/>
                    </a:cubicBezTo>
                    <a:cubicBezTo>
                      <a:pt x="36" y="295"/>
                      <a:pt x="34" y="304"/>
                      <a:pt x="36" y="312"/>
                    </a:cubicBezTo>
                    <a:cubicBezTo>
                      <a:pt x="39" y="323"/>
                      <a:pt x="52" y="330"/>
                      <a:pt x="57" y="341"/>
                    </a:cubicBezTo>
                    <a:cubicBezTo>
                      <a:pt x="62" y="352"/>
                      <a:pt x="58" y="366"/>
                      <a:pt x="63" y="377"/>
                    </a:cubicBezTo>
                    <a:cubicBezTo>
                      <a:pt x="67" y="385"/>
                      <a:pt x="75" y="392"/>
                      <a:pt x="84" y="394"/>
                    </a:cubicBezTo>
                    <a:cubicBezTo>
                      <a:pt x="106" y="400"/>
                      <a:pt x="115" y="399"/>
                      <a:pt x="131" y="384"/>
                    </a:cubicBezTo>
                    <a:cubicBezTo>
                      <a:pt x="150" y="399"/>
                      <a:pt x="166" y="415"/>
                      <a:pt x="180" y="434"/>
                    </a:cubicBezTo>
                    <a:cubicBezTo>
                      <a:pt x="179" y="433"/>
                      <a:pt x="223" y="404"/>
                      <a:pt x="228" y="400"/>
                    </a:cubicBezTo>
                    <a:cubicBezTo>
                      <a:pt x="246" y="387"/>
                      <a:pt x="259" y="369"/>
                      <a:pt x="268" y="349"/>
                    </a:cubicBezTo>
                    <a:cubicBezTo>
                      <a:pt x="276" y="328"/>
                      <a:pt x="272" y="311"/>
                      <a:pt x="276" y="289"/>
                    </a:cubicBezTo>
                    <a:cubicBezTo>
                      <a:pt x="279" y="270"/>
                      <a:pt x="289" y="247"/>
                      <a:pt x="294" y="229"/>
                    </a:cubicBezTo>
                    <a:cubicBezTo>
                      <a:pt x="298" y="209"/>
                      <a:pt x="300" y="188"/>
                      <a:pt x="300" y="167"/>
                    </a:cubicBezTo>
                    <a:cubicBezTo>
                      <a:pt x="300" y="140"/>
                      <a:pt x="296" y="112"/>
                      <a:pt x="289" y="86"/>
                    </a:cubicBezTo>
                    <a:cubicBezTo>
                      <a:pt x="282" y="66"/>
                      <a:pt x="270" y="47"/>
                      <a:pt x="254" y="33"/>
                    </a:cubicBezTo>
                    <a:cubicBezTo>
                      <a:pt x="245" y="24"/>
                      <a:pt x="235" y="16"/>
                      <a:pt x="224" y="11"/>
                    </a:cubicBezTo>
                    <a:cubicBezTo>
                      <a:pt x="212" y="6"/>
                      <a:pt x="199" y="3"/>
                      <a:pt x="186" y="2"/>
                    </a:cubicBezTo>
                    <a:cubicBezTo>
                      <a:pt x="178" y="1"/>
                      <a:pt x="169" y="0"/>
                      <a:pt x="161" y="0"/>
                    </a:cubicBezTo>
                    <a:cubicBezTo>
                      <a:pt x="151" y="0"/>
                      <a:pt x="142" y="1"/>
                      <a:pt x="132" y="2"/>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82">
                <a:extLst>
                  <a:ext uri="{FF2B5EF4-FFF2-40B4-BE49-F238E27FC236}">
                    <a16:creationId xmlns:a16="http://schemas.microsoft.com/office/drawing/2014/main" id="{0B7B66A3-C420-4E5C-8817-CA8C65548ECE}"/>
                  </a:ext>
                </a:extLst>
              </p:cNvPr>
              <p:cNvSpPr>
                <a:spLocks/>
              </p:cNvSpPr>
              <p:nvPr/>
            </p:nvSpPr>
            <p:spPr bwMode="auto">
              <a:xfrm>
                <a:off x="7316788" y="4824413"/>
                <a:ext cx="93662" cy="107950"/>
              </a:xfrm>
              <a:custGeom>
                <a:avLst/>
                <a:gdLst>
                  <a:gd name="T0" fmla="*/ 1 w 282"/>
                  <a:gd name="T1" fmla="*/ 84 h 319"/>
                  <a:gd name="T2" fmla="*/ 0 w 282"/>
                  <a:gd name="T3" fmla="*/ 89 h 319"/>
                  <a:gd name="T4" fmla="*/ 4 w 282"/>
                  <a:gd name="T5" fmla="*/ 104 h 319"/>
                  <a:gd name="T6" fmla="*/ 49 w 282"/>
                  <a:gd name="T7" fmla="*/ 131 h 319"/>
                  <a:gd name="T8" fmla="*/ 60 w 282"/>
                  <a:gd name="T9" fmla="*/ 132 h 319"/>
                  <a:gd name="T10" fmla="*/ 87 w 282"/>
                  <a:gd name="T11" fmla="*/ 128 h 319"/>
                  <a:gd name="T12" fmla="*/ 82 w 282"/>
                  <a:gd name="T13" fmla="*/ 143 h 319"/>
                  <a:gd name="T14" fmla="*/ 83 w 282"/>
                  <a:gd name="T15" fmla="*/ 152 h 319"/>
                  <a:gd name="T16" fmla="*/ 99 w 282"/>
                  <a:gd name="T17" fmla="*/ 170 h 319"/>
                  <a:gd name="T18" fmla="*/ 121 w 282"/>
                  <a:gd name="T19" fmla="*/ 181 h 319"/>
                  <a:gd name="T20" fmla="*/ 152 w 282"/>
                  <a:gd name="T21" fmla="*/ 221 h 319"/>
                  <a:gd name="T22" fmla="*/ 152 w 282"/>
                  <a:gd name="T23" fmla="*/ 222 h 319"/>
                  <a:gd name="T24" fmla="*/ 155 w 282"/>
                  <a:gd name="T25" fmla="*/ 239 h 319"/>
                  <a:gd name="T26" fmla="*/ 212 w 282"/>
                  <a:gd name="T27" fmla="*/ 272 h 319"/>
                  <a:gd name="T28" fmla="*/ 249 w 282"/>
                  <a:gd name="T29" fmla="*/ 319 h 319"/>
                  <a:gd name="T30" fmla="*/ 268 w 282"/>
                  <a:gd name="T31" fmla="*/ 258 h 319"/>
                  <a:gd name="T32" fmla="*/ 282 w 282"/>
                  <a:gd name="T33" fmla="*/ 166 h 319"/>
                  <a:gd name="T34" fmla="*/ 282 w 282"/>
                  <a:gd name="T35" fmla="*/ 162 h 319"/>
                  <a:gd name="T36" fmla="*/ 256 w 282"/>
                  <a:gd name="T37" fmla="*/ 69 h 319"/>
                  <a:gd name="T38" fmla="*/ 207 w 282"/>
                  <a:gd name="T39" fmla="*/ 26 h 319"/>
                  <a:gd name="T40" fmla="*/ 62 w 282"/>
                  <a:gd name="T41" fmla="*/ 29 h 319"/>
                  <a:gd name="T42" fmla="*/ 14 w 282"/>
                  <a:gd name="T43" fmla="*/ 54 h 319"/>
                  <a:gd name="T44" fmla="*/ 1 w 282"/>
                  <a:gd name="T45" fmla="*/ 8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319">
                    <a:moveTo>
                      <a:pt x="1" y="84"/>
                    </a:moveTo>
                    <a:cubicBezTo>
                      <a:pt x="1" y="86"/>
                      <a:pt x="0" y="87"/>
                      <a:pt x="0" y="89"/>
                    </a:cubicBezTo>
                    <a:cubicBezTo>
                      <a:pt x="0" y="94"/>
                      <a:pt x="2" y="99"/>
                      <a:pt x="4" y="104"/>
                    </a:cubicBezTo>
                    <a:cubicBezTo>
                      <a:pt x="13" y="121"/>
                      <a:pt x="31" y="131"/>
                      <a:pt x="49" y="131"/>
                    </a:cubicBezTo>
                    <a:cubicBezTo>
                      <a:pt x="53" y="132"/>
                      <a:pt x="56" y="132"/>
                      <a:pt x="60" y="132"/>
                    </a:cubicBezTo>
                    <a:cubicBezTo>
                      <a:pt x="69" y="132"/>
                      <a:pt x="78" y="131"/>
                      <a:pt x="87" y="128"/>
                    </a:cubicBezTo>
                    <a:cubicBezTo>
                      <a:pt x="83" y="132"/>
                      <a:pt x="82" y="137"/>
                      <a:pt x="82" y="143"/>
                    </a:cubicBezTo>
                    <a:cubicBezTo>
                      <a:pt x="82" y="146"/>
                      <a:pt x="82" y="149"/>
                      <a:pt x="83" y="152"/>
                    </a:cubicBezTo>
                    <a:cubicBezTo>
                      <a:pt x="87" y="159"/>
                      <a:pt x="92" y="166"/>
                      <a:pt x="99" y="170"/>
                    </a:cubicBezTo>
                    <a:cubicBezTo>
                      <a:pt x="106" y="175"/>
                      <a:pt x="113" y="179"/>
                      <a:pt x="121" y="181"/>
                    </a:cubicBezTo>
                    <a:cubicBezTo>
                      <a:pt x="139" y="186"/>
                      <a:pt x="152" y="202"/>
                      <a:pt x="152" y="221"/>
                    </a:cubicBezTo>
                    <a:cubicBezTo>
                      <a:pt x="152" y="221"/>
                      <a:pt x="152" y="222"/>
                      <a:pt x="152" y="222"/>
                    </a:cubicBezTo>
                    <a:cubicBezTo>
                      <a:pt x="152" y="228"/>
                      <a:pt x="153" y="234"/>
                      <a:pt x="155" y="239"/>
                    </a:cubicBezTo>
                    <a:cubicBezTo>
                      <a:pt x="162" y="257"/>
                      <a:pt x="196" y="267"/>
                      <a:pt x="212" y="272"/>
                    </a:cubicBezTo>
                    <a:cubicBezTo>
                      <a:pt x="231" y="277"/>
                      <a:pt x="242" y="301"/>
                      <a:pt x="249" y="319"/>
                    </a:cubicBezTo>
                    <a:cubicBezTo>
                      <a:pt x="269" y="293"/>
                      <a:pt x="264" y="274"/>
                      <a:pt x="268" y="258"/>
                    </a:cubicBezTo>
                    <a:cubicBezTo>
                      <a:pt x="277" y="228"/>
                      <a:pt x="282" y="197"/>
                      <a:pt x="282" y="166"/>
                    </a:cubicBezTo>
                    <a:cubicBezTo>
                      <a:pt x="282" y="164"/>
                      <a:pt x="282" y="163"/>
                      <a:pt x="282" y="162"/>
                    </a:cubicBezTo>
                    <a:cubicBezTo>
                      <a:pt x="281" y="129"/>
                      <a:pt x="280" y="94"/>
                      <a:pt x="256" y="69"/>
                    </a:cubicBezTo>
                    <a:cubicBezTo>
                      <a:pt x="241" y="53"/>
                      <a:pt x="225" y="39"/>
                      <a:pt x="207" y="26"/>
                    </a:cubicBezTo>
                    <a:cubicBezTo>
                      <a:pt x="162" y="0"/>
                      <a:pt x="108" y="15"/>
                      <a:pt x="62" y="29"/>
                    </a:cubicBezTo>
                    <a:cubicBezTo>
                      <a:pt x="44" y="33"/>
                      <a:pt x="28" y="42"/>
                      <a:pt x="14" y="54"/>
                    </a:cubicBezTo>
                    <a:cubicBezTo>
                      <a:pt x="7" y="63"/>
                      <a:pt x="2" y="73"/>
                      <a:pt x="1" y="8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83">
                <a:extLst>
                  <a:ext uri="{FF2B5EF4-FFF2-40B4-BE49-F238E27FC236}">
                    <a16:creationId xmlns:a16="http://schemas.microsoft.com/office/drawing/2014/main" id="{8C12A28B-B91F-40F9-AA03-B1297C0A9A4D}"/>
                  </a:ext>
                </a:extLst>
              </p:cNvPr>
              <p:cNvSpPr>
                <a:spLocks/>
              </p:cNvSpPr>
              <p:nvPr/>
            </p:nvSpPr>
            <p:spPr bwMode="auto">
              <a:xfrm>
                <a:off x="7370763" y="4887913"/>
                <a:ext cx="28575" cy="36513"/>
              </a:xfrm>
              <a:custGeom>
                <a:avLst/>
                <a:gdLst>
                  <a:gd name="T0" fmla="*/ 61 w 83"/>
                  <a:gd name="T1" fmla="*/ 7 h 111"/>
                  <a:gd name="T2" fmla="*/ 11 w 83"/>
                  <a:gd name="T3" fmla="*/ 43 h 111"/>
                  <a:gd name="T4" fmla="*/ 22 w 83"/>
                  <a:gd name="T5" fmla="*/ 104 h 111"/>
                  <a:gd name="T6" fmla="*/ 72 w 83"/>
                  <a:gd name="T7" fmla="*/ 68 h 111"/>
                  <a:gd name="T8" fmla="*/ 61 w 83"/>
                  <a:gd name="T9" fmla="*/ 7 h 111"/>
                </a:gdLst>
                <a:ahLst/>
                <a:cxnLst>
                  <a:cxn ang="0">
                    <a:pos x="T0" y="T1"/>
                  </a:cxn>
                  <a:cxn ang="0">
                    <a:pos x="T2" y="T3"/>
                  </a:cxn>
                  <a:cxn ang="0">
                    <a:pos x="T4" y="T5"/>
                  </a:cxn>
                  <a:cxn ang="0">
                    <a:pos x="T6" y="T7"/>
                  </a:cxn>
                  <a:cxn ang="0">
                    <a:pos x="T8" y="T9"/>
                  </a:cxn>
                </a:cxnLst>
                <a:rect l="0" t="0" r="r" b="b"/>
                <a:pathLst>
                  <a:path w="83" h="111">
                    <a:moveTo>
                      <a:pt x="61" y="7"/>
                    </a:moveTo>
                    <a:cubicBezTo>
                      <a:pt x="44" y="0"/>
                      <a:pt x="21" y="17"/>
                      <a:pt x="11" y="43"/>
                    </a:cubicBezTo>
                    <a:cubicBezTo>
                      <a:pt x="0" y="70"/>
                      <a:pt x="5" y="97"/>
                      <a:pt x="22" y="104"/>
                    </a:cubicBezTo>
                    <a:cubicBezTo>
                      <a:pt x="39" y="111"/>
                      <a:pt x="61" y="95"/>
                      <a:pt x="72" y="68"/>
                    </a:cubicBezTo>
                    <a:cubicBezTo>
                      <a:pt x="83" y="41"/>
                      <a:pt x="78" y="14"/>
                      <a:pt x="61"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2184">
                <a:extLst>
                  <a:ext uri="{FF2B5EF4-FFF2-40B4-BE49-F238E27FC236}">
                    <a16:creationId xmlns:a16="http://schemas.microsoft.com/office/drawing/2014/main" id="{2ACAD862-30CD-49FE-A650-B5F0BC0FFECB}"/>
                  </a:ext>
                </a:extLst>
              </p:cNvPr>
              <p:cNvSpPr>
                <a:spLocks noChangeArrowheads="1"/>
              </p:cNvSpPr>
              <p:nvPr/>
            </p:nvSpPr>
            <p:spPr bwMode="auto">
              <a:xfrm>
                <a:off x="7008813" y="5116513"/>
                <a:ext cx="411162" cy="471488"/>
              </a:xfrm>
              <a:prstGeom prst="ellipse">
                <a:avLst/>
              </a:pr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2186">
                <a:extLst>
                  <a:ext uri="{FF2B5EF4-FFF2-40B4-BE49-F238E27FC236}">
                    <a16:creationId xmlns:a16="http://schemas.microsoft.com/office/drawing/2014/main" id="{D0D27003-C482-417E-9529-EE34FDF81D0B}"/>
                  </a:ext>
                </a:extLst>
              </p:cNvPr>
              <p:cNvSpPr>
                <a:spLocks noChangeArrowheads="1"/>
              </p:cNvSpPr>
              <p:nvPr/>
            </p:nvSpPr>
            <p:spPr bwMode="auto">
              <a:xfrm>
                <a:off x="6992938" y="5116513"/>
                <a:ext cx="411162" cy="471488"/>
              </a:xfrm>
              <a:prstGeom prst="ellipse">
                <a:avLst/>
              </a:prstGeom>
              <a:solidFill>
                <a:srgbClr val="FBD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87">
                <a:extLst>
                  <a:ext uri="{FF2B5EF4-FFF2-40B4-BE49-F238E27FC236}">
                    <a16:creationId xmlns:a16="http://schemas.microsoft.com/office/drawing/2014/main" id="{DDECB456-385A-4AF5-8841-5B1583AB2468}"/>
                  </a:ext>
                </a:extLst>
              </p:cNvPr>
              <p:cNvSpPr>
                <a:spLocks/>
              </p:cNvSpPr>
              <p:nvPr/>
            </p:nvSpPr>
            <p:spPr bwMode="auto">
              <a:xfrm>
                <a:off x="7123113" y="5132388"/>
                <a:ext cx="268287" cy="392113"/>
              </a:xfrm>
              <a:custGeom>
                <a:avLst/>
                <a:gdLst>
                  <a:gd name="T0" fmla="*/ 226 w 805"/>
                  <a:gd name="T1" fmla="*/ 0 h 1167"/>
                  <a:gd name="T2" fmla="*/ 0 w 805"/>
                  <a:gd name="T3" fmla="*/ 51 h 1167"/>
                  <a:gd name="T4" fmla="*/ 134 w 805"/>
                  <a:gd name="T5" fmla="*/ 34 h 1167"/>
                  <a:gd name="T6" fmla="*/ 738 w 805"/>
                  <a:gd name="T7" fmla="*/ 719 h 1167"/>
                  <a:gd name="T8" fmla="*/ 738 w 805"/>
                  <a:gd name="T9" fmla="*/ 725 h 1167"/>
                  <a:gd name="T10" fmla="*/ 590 w 805"/>
                  <a:gd name="T11" fmla="*/ 1167 h 1167"/>
                  <a:gd name="T12" fmla="*/ 805 w 805"/>
                  <a:gd name="T13" fmla="*/ 657 h 1167"/>
                  <a:gd name="T14" fmla="*/ 226 w 805"/>
                  <a:gd name="T15" fmla="*/ 0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1167">
                    <a:moveTo>
                      <a:pt x="226" y="0"/>
                    </a:moveTo>
                    <a:cubicBezTo>
                      <a:pt x="148" y="0"/>
                      <a:pt x="71" y="17"/>
                      <a:pt x="0" y="51"/>
                    </a:cubicBezTo>
                    <a:cubicBezTo>
                      <a:pt x="44" y="40"/>
                      <a:pt x="89" y="34"/>
                      <a:pt x="134" y="34"/>
                    </a:cubicBezTo>
                    <a:cubicBezTo>
                      <a:pt x="467" y="34"/>
                      <a:pt x="738" y="341"/>
                      <a:pt x="738" y="719"/>
                    </a:cubicBezTo>
                    <a:cubicBezTo>
                      <a:pt x="738" y="721"/>
                      <a:pt x="738" y="723"/>
                      <a:pt x="738" y="725"/>
                    </a:cubicBezTo>
                    <a:cubicBezTo>
                      <a:pt x="738" y="884"/>
                      <a:pt x="686" y="1039"/>
                      <a:pt x="590" y="1167"/>
                    </a:cubicBezTo>
                    <a:cubicBezTo>
                      <a:pt x="721" y="1046"/>
                      <a:pt x="805" y="863"/>
                      <a:pt x="805" y="657"/>
                    </a:cubicBezTo>
                    <a:cubicBezTo>
                      <a:pt x="805" y="294"/>
                      <a:pt x="545" y="0"/>
                      <a:pt x="226" y="0"/>
                    </a:cubicBezTo>
                    <a:close/>
                  </a:path>
                </a:pathLst>
              </a:custGeom>
              <a:solidFill>
                <a:srgbClr val="F9B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88">
                <a:extLst>
                  <a:ext uri="{FF2B5EF4-FFF2-40B4-BE49-F238E27FC236}">
                    <a16:creationId xmlns:a16="http://schemas.microsoft.com/office/drawing/2014/main" id="{95E4BF8F-997A-4761-BDFC-ACC83D772ED8}"/>
                  </a:ext>
                </a:extLst>
              </p:cNvPr>
              <p:cNvSpPr>
                <a:spLocks/>
              </p:cNvSpPr>
              <p:nvPr/>
            </p:nvSpPr>
            <p:spPr bwMode="auto">
              <a:xfrm>
                <a:off x="6954838" y="5557838"/>
                <a:ext cx="44450" cy="98425"/>
              </a:xfrm>
              <a:custGeom>
                <a:avLst/>
                <a:gdLst>
                  <a:gd name="T0" fmla="*/ 128 w 129"/>
                  <a:gd name="T1" fmla="*/ 186 h 291"/>
                  <a:gd name="T2" fmla="*/ 129 w 129"/>
                  <a:gd name="T3" fmla="*/ 196 h 291"/>
                  <a:gd name="T4" fmla="*/ 129 w 129"/>
                  <a:gd name="T5" fmla="*/ 198 h 291"/>
                  <a:gd name="T6" fmla="*/ 102 w 129"/>
                  <a:gd name="T7" fmla="*/ 256 h 291"/>
                  <a:gd name="T8" fmla="*/ 81 w 129"/>
                  <a:gd name="T9" fmla="*/ 274 h 291"/>
                  <a:gd name="T10" fmla="*/ 8 w 129"/>
                  <a:gd name="T11" fmla="*/ 237 h 291"/>
                  <a:gd name="T12" fmla="*/ 0 w 129"/>
                  <a:gd name="T13" fmla="*/ 193 h 291"/>
                  <a:gd name="T14" fmla="*/ 9 w 129"/>
                  <a:gd name="T15" fmla="*/ 144 h 291"/>
                  <a:gd name="T16" fmla="*/ 11 w 129"/>
                  <a:gd name="T17" fmla="*/ 75 h 291"/>
                  <a:gd name="T18" fmla="*/ 44 w 129"/>
                  <a:gd name="T19" fmla="*/ 19 h 291"/>
                  <a:gd name="T20" fmla="*/ 68 w 129"/>
                  <a:gd name="T21" fmla="*/ 0 h 291"/>
                  <a:gd name="T22" fmla="*/ 79 w 129"/>
                  <a:gd name="T23" fmla="*/ 3 h 291"/>
                  <a:gd name="T24" fmla="*/ 110 w 129"/>
                  <a:gd name="T25" fmla="*/ 37 h 291"/>
                  <a:gd name="T26" fmla="*/ 117 w 129"/>
                  <a:gd name="T27" fmla="*/ 143 h 291"/>
                  <a:gd name="T28" fmla="*/ 128 w 129"/>
                  <a:gd name="T29"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91">
                    <a:moveTo>
                      <a:pt x="128" y="186"/>
                    </a:moveTo>
                    <a:cubicBezTo>
                      <a:pt x="128" y="189"/>
                      <a:pt x="129" y="192"/>
                      <a:pt x="129" y="196"/>
                    </a:cubicBezTo>
                    <a:cubicBezTo>
                      <a:pt x="129" y="196"/>
                      <a:pt x="129" y="197"/>
                      <a:pt x="129" y="198"/>
                    </a:cubicBezTo>
                    <a:cubicBezTo>
                      <a:pt x="127" y="220"/>
                      <a:pt x="117" y="240"/>
                      <a:pt x="102" y="256"/>
                    </a:cubicBezTo>
                    <a:cubicBezTo>
                      <a:pt x="96" y="263"/>
                      <a:pt x="89" y="269"/>
                      <a:pt x="81" y="274"/>
                    </a:cubicBezTo>
                    <a:cubicBezTo>
                      <a:pt x="49" y="291"/>
                      <a:pt x="17" y="266"/>
                      <a:pt x="8" y="237"/>
                    </a:cubicBezTo>
                    <a:cubicBezTo>
                      <a:pt x="4" y="222"/>
                      <a:pt x="1" y="208"/>
                      <a:pt x="0" y="193"/>
                    </a:cubicBezTo>
                    <a:cubicBezTo>
                      <a:pt x="2" y="177"/>
                      <a:pt x="5" y="160"/>
                      <a:pt x="9" y="144"/>
                    </a:cubicBezTo>
                    <a:cubicBezTo>
                      <a:pt x="13" y="121"/>
                      <a:pt x="6" y="97"/>
                      <a:pt x="11" y="75"/>
                    </a:cubicBezTo>
                    <a:cubicBezTo>
                      <a:pt x="16" y="55"/>
                      <a:pt x="32" y="36"/>
                      <a:pt x="44" y="19"/>
                    </a:cubicBezTo>
                    <a:cubicBezTo>
                      <a:pt x="49" y="10"/>
                      <a:pt x="57" y="0"/>
                      <a:pt x="68" y="0"/>
                    </a:cubicBezTo>
                    <a:cubicBezTo>
                      <a:pt x="72" y="0"/>
                      <a:pt x="76" y="1"/>
                      <a:pt x="79" y="3"/>
                    </a:cubicBezTo>
                    <a:cubicBezTo>
                      <a:pt x="93" y="10"/>
                      <a:pt x="105" y="22"/>
                      <a:pt x="110" y="37"/>
                    </a:cubicBezTo>
                    <a:cubicBezTo>
                      <a:pt x="124" y="70"/>
                      <a:pt x="112" y="108"/>
                      <a:pt x="117" y="143"/>
                    </a:cubicBezTo>
                    <a:cubicBezTo>
                      <a:pt x="119" y="158"/>
                      <a:pt x="126" y="171"/>
                      <a:pt x="128" y="18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89">
                <a:extLst>
                  <a:ext uri="{FF2B5EF4-FFF2-40B4-BE49-F238E27FC236}">
                    <a16:creationId xmlns:a16="http://schemas.microsoft.com/office/drawing/2014/main" id="{38EA3986-C0EC-411D-A34B-2315AF7B2D30}"/>
                  </a:ext>
                </a:extLst>
              </p:cNvPr>
              <p:cNvSpPr>
                <a:spLocks/>
              </p:cNvSpPr>
              <p:nvPr/>
            </p:nvSpPr>
            <p:spPr bwMode="auto">
              <a:xfrm>
                <a:off x="6962775" y="5564188"/>
                <a:ext cx="28575" cy="58738"/>
              </a:xfrm>
              <a:custGeom>
                <a:avLst/>
                <a:gdLst>
                  <a:gd name="T0" fmla="*/ 80 w 84"/>
                  <a:gd name="T1" fmla="*/ 99 h 172"/>
                  <a:gd name="T2" fmla="*/ 64 w 84"/>
                  <a:gd name="T3" fmla="*/ 153 h 172"/>
                  <a:gd name="T4" fmla="*/ 43 w 84"/>
                  <a:gd name="T5" fmla="*/ 169 h 172"/>
                  <a:gd name="T6" fmla="*/ 1 w 84"/>
                  <a:gd name="T7" fmla="*/ 75 h 172"/>
                  <a:gd name="T8" fmla="*/ 46 w 84"/>
                  <a:gd name="T9" fmla="*/ 1 h 172"/>
                  <a:gd name="T10" fmla="*/ 51 w 84"/>
                  <a:gd name="T11" fmla="*/ 0 h 172"/>
                  <a:gd name="T12" fmla="*/ 81 w 84"/>
                  <a:gd name="T13" fmla="*/ 21 h 172"/>
                  <a:gd name="T14" fmla="*/ 79 w 84"/>
                  <a:gd name="T15" fmla="*/ 59 h 172"/>
                  <a:gd name="T16" fmla="*/ 80 w 84"/>
                  <a:gd name="T17" fmla="*/ 91 h 172"/>
                  <a:gd name="T18" fmla="*/ 80 w 84"/>
                  <a:gd name="T19" fmla="*/ 9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72">
                    <a:moveTo>
                      <a:pt x="80" y="99"/>
                    </a:moveTo>
                    <a:cubicBezTo>
                      <a:pt x="80" y="118"/>
                      <a:pt x="74" y="137"/>
                      <a:pt x="64" y="153"/>
                    </a:cubicBezTo>
                    <a:cubicBezTo>
                      <a:pt x="60" y="161"/>
                      <a:pt x="52" y="168"/>
                      <a:pt x="43" y="169"/>
                    </a:cubicBezTo>
                    <a:cubicBezTo>
                      <a:pt x="3" y="172"/>
                      <a:pt x="0" y="100"/>
                      <a:pt x="1" y="75"/>
                    </a:cubicBezTo>
                    <a:cubicBezTo>
                      <a:pt x="2" y="46"/>
                      <a:pt x="10" y="5"/>
                      <a:pt x="46" y="1"/>
                    </a:cubicBezTo>
                    <a:cubicBezTo>
                      <a:pt x="48" y="0"/>
                      <a:pt x="49" y="0"/>
                      <a:pt x="51" y="0"/>
                    </a:cubicBezTo>
                    <a:cubicBezTo>
                      <a:pt x="65" y="0"/>
                      <a:pt x="76" y="8"/>
                      <a:pt x="81" y="21"/>
                    </a:cubicBezTo>
                    <a:cubicBezTo>
                      <a:pt x="84" y="32"/>
                      <a:pt x="78" y="47"/>
                      <a:pt x="79" y="59"/>
                    </a:cubicBezTo>
                    <a:cubicBezTo>
                      <a:pt x="80" y="70"/>
                      <a:pt x="80" y="81"/>
                      <a:pt x="80" y="91"/>
                    </a:cubicBezTo>
                    <a:cubicBezTo>
                      <a:pt x="80" y="94"/>
                      <a:pt x="80" y="96"/>
                      <a:pt x="80" y="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90">
                <a:extLst>
                  <a:ext uri="{FF2B5EF4-FFF2-40B4-BE49-F238E27FC236}">
                    <a16:creationId xmlns:a16="http://schemas.microsoft.com/office/drawing/2014/main" id="{3E991021-0291-4249-935A-14D2605F379A}"/>
                  </a:ext>
                </a:extLst>
              </p:cNvPr>
              <p:cNvSpPr>
                <a:spLocks/>
              </p:cNvSpPr>
              <p:nvPr/>
            </p:nvSpPr>
            <p:spPr bwMode="auto">
              <a:xfrm>
                <a:off x="6967538" y="5489576"/>
                <a:ext cx="36512" cy="103188"/>
              </a:xfrm>
              <a:custGeom>
                <a:avLst/>
                <a:gdLst>
                  <a:gd name="T0" fmla="*/ 109 w 109"/>
                  <a:gd name="T1" fmla="*/ 11 h 306"/>
                  <a:gd name="T2" fmla="*/ 65 w 109"/>
                  <a:gd name="T3" fmla="*/ 306 h 306"/>
                  <a:gd name="T4" fmla="*/ 0 w 109"/>
                  <a:gd name="T5" fmla="*/ 306 h 306"/>
                  <a:gd name="T6" fmla="*/ 8 w 109"/>
                  <a:gd name="T7" fmla="*/ 0 h 306"/>
                  <a:gd name="T8" fmla="*/ 109 w 109"/>
                  <a:gd name="T9" fmla="*/ 11 h 306"/>
                </a:gdLst>
                <a:ahLst/>
                <a:cxnLst>
                  <a:cxn ang="0">
                    <a:pos x="T0" y="T1"/>
                  </a:cxn>
                  <a:cxn ang="0">
                    <a:pos x="T2" y="T3"/>
                  </a:cxn>
                  <a:cxn ang="0">
                    <a:pos x="T4" y="T5"/>
                  </a:cxn>
                  <a:cxn ang="0">
                    <a:pos x="T6" y="T7"/>
                  </a:cxn>
                  <a:cxn ang="0">
                    <a:pos x="T8" y="T9"/>
                  </a:cxn>
                </a:cxnLst>
                <a:rect l="0" t="0" r="r" b="b"/>
                <a:pathLst>
                  <a:path w="109" h="306">
                    <a:moveTo>
                      <a:pt x="109" y="11"/>
                    </a:moveTo>
                    <a:cubicBezTo>
                      <a:pt x="109" y="20"/>
                      <a:pt x="65" y="306"/>
                      <a:pt x="65" y="306"/>
                    </a:cubicBezTo>
                    <a:lnTo>
                      <a:pt x="0" y="306"/>
                    </a:lnTo>
                    <a:lnTo>
                      <a:pt x="8" y="0"/>
                    </a:lnTo>
                    <a:lnTo>
                      <a:pt x="109"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91">
                <a:extLst>
                  <a:ext uri="{FF2B5EF4-FFF2-40B4-BE49-F238E27FC236}">
                    <a16:creationId xmlns:a16="http://schemas.microsoft.com/office/drawing/2014/main" id="{9A7C47A7-44EF-4FD7-A096-8692C631C5E0}"/>
                  </a:ext>
                </a:extLst>
              </p:cNvPr>
              <p:cNvSpPr>
                <a:spLocks/>
              </p:cNvSpPr>
              <p:nvPr/>
            </p:nvSpPr>
            <p:spPr bwMode="auto">
              <a:xfrm>
                <a:off x="6891338" y="5553076"/>
                <a:ext cx="76200" cy="53975"/>
              </a:xfrm>
              <a:custGeom>
                <a:avLst/>
                <a:gdLst>
                  <a:gd name="T0" fmla="*/ 10 w 226"/>
                  <a:gd name="T1" fmla="*/ 98 h 160"/>
                  <a:gd name="T2" fmla="*/ 14 w 226"/>
                  <a:gd name="T3" fmla="*/ 95 h 160"/>
                  <a:gd name="T4" fmla="*/ 44 w 226"/>
                  <a:gd name="T5" fmla="*/ 75 h 160"/>
                  <a:gd name="T6" fmla="*/ 134 w 226"/>
                  <a:gd name="T7" fmla="*/ 17 h 160"/>
                  <a:gd name="T8" fmla="*/ 143 w 226"/>
                  <a:gd name="T9" fmla="*/ 12 h 160"/>
                  <a:gd name="T10" fmla="*/ 150 w 226"/>
                  <a:gd name="T11" fmla="*/ 11 h 160"/>
                  <a:gd name="T12" fmla="*/ 216 w 226"/>
                  <a:gd name="T13" fmla="*/ 2 h 160"/>
                  <a:gd name="T14" fmla="*/ 226 w 226"/>
                  <a:gd name="T15" fmla="*/ 50 h 160"/>
                  <a:gd name="T16" fmla="*/ 216 w 226"/>
                  <a:gd name="T17" fmla="*/ 100 h 160"/>
                  <a:gd name="T18" fmla="*/ 148 w 226"/>
                  <a:gd name="T19" fmla="*/ 117 h 160"/>
                  <a:gd name="T20" fmla="*/ 120 w 226"/>
                  <a:gd name="T21" fmla="*/ 134 h 160"/>
                  <a:gd name="T22" fmla="*/ 35 w 226"/>
                  <a:gd name="T23" fmla="*/ 150 h 160"/>
                  <a:gd name="T24" fmla="*/ 1 w 226"/>
                  <a:gd name="T25" fmla="*/ 123 h 160"/>
                  <a:gd name="T26" fmla="*/ 0 w 226"/>
                  <a:gd name="T27" fmla="*/ 120 h 160"/>
                  <a:gd name="T28" fmla="*/ 10 w 226"/>
                  <a:gd name="T2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60">
                    <a:moveTo>
                      <a:pt x="10" y="98"/>
                    </a:moveTo>
                    <a:cubicBezTo>
                      <a:pt x="11" y="97"/>
                      <a:pt x="12" y="96"/>
                      <a:pt x="14" y="95"/>
                    </a:cubicBezTo>
                    <a:cubicBezTo>
                      <a:pt x="23" y="87"/>
                      <a:pt x="34" y="81"/>
                      <a:pt x="44" y="75"/>
                    </a:cubicBezTo>
                    <a:cubicBezTo>
                      <a:pt x="77" y="61"/>
                      <a:pt x="108" y="41"/>
                      <a:pt x="134" y="17"/>
                    </a:cubicBezTo>
                    <a:cubicBezTo>
                      <a:pt x="137" y="15"/>
                      <a:pt x="140" y="13"/>
                      <a:pt x="143" y="12"/>
                    </a:cubicBezTo>
                    <a:cubicBezTo>
                      <a:pt x="145" y="11"/>
                      <a:pt x="148" y="11"/>
                      <a:pt x="150" y="11"/>
                    </a:cubicBezTo>
                    <a:cubicBezTo>
                      <a:pt x="173" y="9"/>
                      <a:pt x="194" y="0"/>
                      <a:pt x="216" y="2"/>
                    </a:cubicBezTo>
                    <a:cubicBezTo>
                      <a:pt x="223" y="17"/>
                      <a:pt x="226" y="34"/>
                      <a:pt x="226" y="50"/>
                    </a:cubicBezTo>
                    <a:cubicBezTo>
                      <a:pt x="226" y="67"/>
                      <a:pt x="222" y="84"/>
                      <a:pt x="216" y="100"/>
                    </a:cubicBezTo>
                    <a:cubicBezTo>
                      <a:pt x="200" y="110"/>
                      <a:pt x="164" y="108"/>
                      <a:pt x="148" y="117"/>
                    </a:cubicBezTo>
                    <a:cubicBezTo>
                      <a:pt x="138" y="122"/>
                      <a:pt x="130" y="129"/>
                      <a:pt x="120" y="134"/>
                    </a:cubicBezTo>
                    <a:cubicBezTo>
                      <a:pt x="93" y="150"/>
                      <a:pt x="66" y="160"/>
                      <a:pt x="35" y="150"/>
                    </a:cubicBezTo>
                    <a:cubicBezTo>
                      <a:pt x="19" y="145"/>
                      <a:pt x="3" y="136"/>
                      <a:pt x="1" y="123"/>
                    </a:cubicBezTo>
                    <a:cubicBezTo>
                      <a:pt x="0" y="122"/>
                      <a:pt x="0" y="121"/>
                      <a:pt x="0" y="120"/>
                    </a:cubicBezTo>
                    <a:cubicBezTo>
                      <a:pt x="0" y="111"/>
                      <a:pt x="4" y="103"/>
                      <a:pt x="10" y="9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92">
                <a:extLst>
                  <a:ext uri="{FF2B5EF4-FFF2-40B4-BE49-F238E27FC236}">
                    <a16:creationId xmlns:a16="http://schemas.microsoft.com/office/drawing/2014/main" id="{7BB2E937-8FA3-4B4F-99CB-D68CA61DEF60}"/>
                  </a:ext>
                </a:extLst>
              </p:cNvPr>
              <p:cNvSpPr>
                <a:spLocks/>
              </p:cNvSpPr>
              <p:nvPr/>
            </p:nvSpPr>
            <p:spPr bwMode="auto">
              <a:xfrm>
                <a:off x="6900863" y="5538788"/>
                <a:ext cx="69850" cy="46038"/>
              </a:xfrm>
              <a:custGeom>
                <a:avLst/>
                <a:gdLst>
                  <a:gd name="T0" fmla="*/ 77 w 211"/>
                  <a:gd name="T1" fmla="*/ 124 h 138"/>
                  <a:gd name="T2" fmla="*/ 33 w 211"/>
                  <a:gd name="T3" fmla="*/ 109 h 138"/>
                  <a:gd name="T4" fmla="*/ 108 w 211"/>
                  <a:gd name="T5" fmla="*/ 19 h 138"/>
                  <a:gd name="T6" fmla="*/ 186 w 211"/>
                  <a:gd name="T7" fmla="*/ 38 h 138"/>
                  <a:gd name="T8" fmla="*/ 77 w 211"/>
                  <a:gd name="T9" fmla="*/ 124 h 138"/>
                </a:gdLst>
                <a:ahLst/>
                <a:cxnLst>
                  <a:cxn ang="0">
                    <a:pos x="T0" y="T1"/>
                  </a:cxn>
                  <a:cxn ang="0">
                    <a:pos x="T2" y="T3"/>
                  </a:cxn>
                  <a:cxn ang="0">
                    <a:pos x="T4" y="T5"/>
                  </a:cxn>
                  <a:cxn ang="0">
                    <a:pos x="T6" y="T7"/>
                  </a:cxn>
                  <a:cxn ang="0">
                    <a:pos x="T8" y="T9"/>
                  </a:cxn>
                </a:cxnLst>
                <a:rect l="0" t="0" r="r" b="b"/>
                <a:pathLst>
                  <a:path w="211" h="138">
                    <a:moveTo>
                      <a:pt x="77" y="124"/>
                    </a:moveTo>
                    <a:cubicBezTo>
                      <a:pt x="43" y="134"/>
                      <a:pt x="0" y="138"/>
                      <a:pt x="33" y="109"/>
                    </a:cubicBezTo>
                    <a:cubicBezTo>
                      <a:pt x="66" y="79"/>
                      <a:pt x="109" y="81"/>
                      <a:pt x="108" y="19"/>
                    </a:cubicBezTo>
                    <a:cubicBezTo>
                      <a:pt x="129" y="0"/>
                      <a:pt x="163" y="0"/>
                      <a:pt x="186" y="38"/>
                    </a:cubicBezTo>
                    <a:cubicBezTo>
                      <a:pt x="211" y="93"/>
                      <a:pt x="110" y="114"/>
                      <a:pt x="77" y="1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93">
                <a:extLst>
                  <a:ext uri="{FF2B5EF4-FFF2-40B4-BE49-F238E27FC236}">
                    <a16:creationId xmlns:a16="http://schemas.microsoft.com/office/drawing/2014/main" id="{49240A6F-D31B-4D82-A6FB-E0F42CBB9F4B}"/>
                  </a:ext>
                </a:extLst>
              </p:cNvPr>
              <p:cNvSpPr>
                <a:spLocks/>
              </p:cNvSpPr>
              <p:nvPr/>
            </p:nvSpPr>
            <p:spPr bwMode="auto">
              <a:xfrm>
                <a:off x="6926263" y="5456238"/>
                <a:ext cx="38100" cy="98425"/>
              </a:xfrm>
              <a:custGeom>
                <a:avLst/>
                <a:gdLst>
                  <a:gd name="T0" fmla="*/ 0 w 113"/>
                  <a:gd name="T1" fmla="*/ 0 h 293"/>
                  <a:gd name="T2" fmla="*/ 35 w 113"/>
                  <a:gd name="T3" fmla="*/ 293 h 293"/>
                  <a:gd name="T4" fmla="*/ 113 w 113"/>
                  <a:gd name="T5" fmla="*/ 293 h 293"/>
                  <a:gd name="T6" fmla="*/ 106 w 113"/>
                  <a:gd name="T7" fmla="*/ 23 h 293"/>
                  <a:gd name="T8" fmla="*/ 0 w 113"/>
                  <a:gd name="T9" fmla="*/ 0 h 293"/>
                </a:gdLst>
                <a:ahLst/>
                <a:cxnLst>
                  <a:cxn ang="0">
                    <a:pos x="T0" y="T1"/>
                  </a:cxn>
                  <a:cxn ang="0">
                    <a:pos x="T2" y="T3"/>
                  </a:cxn>
                  <a:cxn ang="0">
                    <a:pos x="T4" y="T5"/>
                  </a:cxn>
                  <a:cxn ang="0">
                    <a:pos x="T6" y="T7"/>
                  </a:cxn>
                  <a:cxn ang="0">
                    <a:pos x="T8" y="T9"/>
                  </a:cxn>
                </a:cxnLst>
                <a:rect l="0" t="0" r="r" b="b"/>
                <a:pathLst>
                  <a:path w="113" h="293">
                    <a:moveTo>
                      <a:pt x="0" y="0"/>
                    </a:moveTo>
                    <a:lnTo>
                      <a:pt x="35" y="293"/>
                    </a:lnTo>
                    <a:lnTo>
                      <a:pt x="113" y="293"/>
                    </a:lnTo>
                    <a:lnTo>
                      <a:pt x="106" y="23"/>
                    </a:lnTo>
                    <a:lnTo>
                      <a:pt x="0"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94">
                <a:extLst>
                  <a:ext uri="{FF2B5EF4-FFF2-40B4-BE49-F238E27FC236}">
                    <a16:creationId xmlns:a16="http://schemas.microsoft.com/office/drawing/2014/main" id="{37DF232D-A9CF-44BC-9C6F-CEE35EB9BD87}"/>
                  </a:ext>
                </a:extLst>
              </p:cNvPr>
              <p:cNvSpPr>
                <a:spLocks/>
              </p:cNvSpPr>
              <p:nvPr/>
            </p:nvSpPr>
            <p:spPr bwMode="auto">
              <a:xfrm>
                <a:off x="6878638" y="5137151"/>
                <a:ext cx="198437" cy="400050"/>
              </a:xfrm>
              <a:custGeom>
                <a:avLst/>
                <a:gdLst>
                  <a:gd name="T0" fmla="*/ 65 w 596"/>
                  <a:gd name="T1" fmla="*/ 79 h 1192"/>
                  <a:gd name="T2" fmla="*/ 367 w 596"/>
                  <a:gd name="T3" fmla="*/ 38 h 1192"/>
                  <a:gd name="T4" fmla="*/ 384 w 596"/>
                  <a:gd name="T5" fmla="*/ 1192 h 1192"/>
                  <a:gd name="T6" fmla="*/ 262 w 596"/>
                  <a:gd name="T7" fmla="*/ 1192 h 1192"/>
                  <a:gd name="T8" fmla="*/ 258 w 596"/>
                  <a:gd name="T9" fmla="*/ 652 h 1192"/>
                  <a:gd name="T10" fmla="*/ 254 w 596"/>
                  <a:gd name="T11" fmla="*/ 1152 h 1192"/>
                  <a:gd name="T12" fmla="*/ 148 w 596"/>
                  <a:gd name="T13" fmla="*/ 1156 h 1192"/>
                  <a:gd name="T14" fmla="*/ 65 w 596"/>
                  <a:gd name="T15" fmla="*/ 79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192">
                    <a:moveTo>
                      <a:pt x="65" y="79"/>
                    </a:moveTo>
                    <a:cubicBezTo>
                      <a:pt x="67" y="61"/>
                      <a:pt x="296" y="49"/>
                      <a:pt x="367" y="38"/>
                    </a:cubicBezTo>
                    <a:cubicBezTo>
                      <a:pt x="596" y="0"/>
                      <a:pt x="470" y="802"/>
                      <a:pt x="384" y="1192"/>
                    </a:cubicBezTo>
                    <a:lnTo>
                      <a:pt x="262" y="1192"/>
                    </a:lnTo>
                    <a:cubicBezTo>
                      <a:pt x="280" y="900"/>
                      <a:pt x="274" y="944"/>
                      <a:pt x="258" y="652"/>
                    </a:cubicBezTo>
                    <a:lnTo>
                      <a:pt x="254" y="1152"/>
                    </a:lnTo>
                    <a:lnTo>
                      <a:pt x="148" y="1156"/>
                    </a:lnTo>
                    <a:cubicBezTo>
                      <a:pt x="148" y="1156"/>
                      <a:pt x="0" y="328"/>
                      <a:pt x="65" y="7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95">
                <a:extLst>
                  <a:ext uri="{FF2B5EF4-FFF2-40B4-BE49-F238E27FC236}">
                    <a16:creationId xmlns:a16="http://schemas.microsoft.com/office/drawing/2014/main" id="{C9035876-72B3-42FC-830F-FA59E932DD11}"/>
                  </a:ext>
                </a:extLst>
              </p:cNvPr>
              <p:cNvSpPr>
                <a:spLocks/>
              </p:cNvSpPr>
              <p:nvPr/>
            </p:nvSpPr>
            <p:spPr bwMode="auto">
              <a:xfrm>
                <a:off x="6992938" y="5191126"/>
                <a:ext cx="55562" cy="323850"/>
              </a:xfrm>
              <a:custGeom>
                <a:avLst/>
                <a:gdLst>
                  <a:gd name="T0" fmla="*/ 168 w 168"/>
                  <a:gd name="T1" fmla="*/ 0 h 961"/>
                  <a:gd name="T2" fmla="*/ 0 w 168"/>
                  <a:gd name="T3" fmla="*/ 481 h 961"/>
                  <a:gd name="T4" fmla="*/ 168 w 168"/>
                  <a:gd name="T5" fmla="*/ 961 h 961"/>
                  <a:gd name="T6" fmla="*/ 168 w 168"/>
                  <a:gd name="T7" fmla="*/ 0 h 961"/>
                </a:gdLst>
                <a:ahLst/>
                <a:cxnLst>
                  <a:cxn ang="0">
                    <a:pos x="T0" y="T1"/>
                  </a:cxn>
                  <a:cxn ang="0">
                    <a:pos x="T2" y="T3"/>
                  </a:cxn>
                  <a:cxn ang="0">
                    <a:pos x="T4" y="T5"/>
                  </a:cxn>
                  <a:cxn ang="0">
                    <a:pos x="T6" y="T7"/>
                  </a:cxn>
                </a:cxnLst>
                <a:rect l="0" t="0" r="r" b="b"/>
                <a:pathLst>
                  <a:path w="168" h="961">
                    <a:moveTo>
                      <a:pt x="168" y="0"/>
                    </a:moveTo>
                    <a:cubicBezTo>
                      <a:pt x="60" y="137"/>
                      <a:pt x="0" y="306"/>
                      <a:pt x="0" y="481"/>
                    </a:cubicBezTo>
                    <a:cubicBezTo>
                      <a:pt x="0" y="655"/>
                      <a:pt x="60" y="824"/>
                      <a:pt x="168" y="961"/>
                    </a:cubicBezTo>
                    <a:lnTo>
                      <a:pt x="168" y="0"/>
                    </a:lnTo>
                    <a:close/>
                  </a:path>
                </a:pathLst>
              </a:custGeom>
              <a:solidFill>
                <a:srgbClr val="FBD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96">
                <a:extLst>
                  <a:ext uri="{FF2B5EF4-FFF2-40B4-BE49-F238E27FC236}">
                    <a16:creationId xmlns:a16="http://schemas.microsoft.com/office/drawing/2014/main" id="{A338ECF8-6494-4151-9DB1-D662C46D19B3}"/>
                  </a:ext>
                </a:extLst>
              </p:cNvPr>
              <p:cNvSpPr>
                <a:spLocks/>
              </p:cNvSpPr>
              <p:nvPr/>
            </p:nvSpPr>
            <p:spPr bwMode="auto">
              <a:xfrm>
                <a:off x="7029450" y="5027613"/>
                <a:ext cx="138112" cy="111125"/>
              </a:xfrm>
              <a:custGeom>
                <a:avLst/>
                <a:gdLst>
                  <a:gd name="T0" fmla="*/ 147 w 415"/>
                  <a:gd name="T1" fmla="*/ 164 h 327"/>
                  <a:gd name="T2" fmla="*/ 358 w 415"/>
                  <a:gd name="T3" fmla="*/ 10 h 327"/>
                  <a:gd name="T4" fmla="*/ 407 w 415"/>
                  <a:gd name="T5" fmla="*/ 58 h 327"/>
                  <a:gd name="T6" fmla="*/ 173 w 415"/>
                  <a:gd name="T7" fmla="*/ 305 h 327"/>
                  <a:gd name="T8" fmla="*/ 118 w 415"/>
                  <a:gd name="T9" fmla="*/ 325 h 327"/>
                  <a:gd name="T10" fmla="*/ 23 w 415"/>
                  <a:gd name="T11" fmla="*/ 230 h 327"/>
                  <a:gd name="T12" fmla="*/ 6 w 415"/>
                  <a:gd name="T13" fmla="*/ 176 h 327"/>
                  <a:gd name="T14" fmla="*/ 0 w 415"/>
                  <a:gd name="T15" fmla="*/ 148 h 327"/>
                  <a:gd name="T16" fmla="*/ 0 w 415"/>
                  <a:gd name="T17" fmla="*/ 140 h 327"/>
                  <a:gd name="T18" fmla="*/ 95 w 415"/>
                  <a:gd name="T19" fmla="*/ 107 h 327"/>
                  <a:gd name="T20" fmla="*/ 147 w 415"/>
                  <a:gd name="T21" fmla="*/ 16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327">
                    <a:moveTo>
                      <a:pt x="147" y="164"/>
                    </a:moveTo>
                    <a:cubicBezTo>
                      <a:pt x="262" y="79"/>
                      <a:pt x="278" y="88"/>
                      <a:pt x="358" y="10"/>
                    </a:cubicBezTo>
                    <a:cubicBezTo>
                      <a:pt x="366" y="0"/>
                      <a:pt x="415" y="39"/>
                      <a:pt x="407" y="58"/>
                    </a:cubicBezTo>
                    <a:cubicBezTo>
                      <a:pt x="294" y="181"/>
                      <a:pt x="290" y="227"/>
                      <a:pt x="173" y="305"/>
                    </a:cubicBezTo>
                    <a:cubicBezTo>
                      <a:pt x="157" y="316"/>
                      <a:pt x="138" y="323"/>
                      <a:pt x="118" y="325"/>
                    </a:cubicBezTo>
                    <a:cubicBezTo>
                      <a:pt x="72" y="327"/>
                      <a:pt x="35" y="268"/>
                      <a:pt x="23" y="230"/>
                    </a:cubicBezTo>
                    <a:lnTo>
                      <a:pt x="6" y="176"/>
                    </a:lnTo>
                    <a:cubicBezTo>
                      <a:pt x="2" y="167"/>
                      <a:pt x="0" y="157"/>
                      <a:pt x="0" y="148"/>
                    </a:cubicBezTo>
                    <a:cubicBezTo>
                      <a:pt x="0" y="145"/>
                      <a:pt x="0" y="143"/>
                      <a:pt x="0" y="140"/>
                    </a:cubicBezTo>
                    <a:cubicBezTo>
                      <a:pt x="8" y="99"/>
                      <a:pt x="62" y="86"/>
                      <a:pt x="95" y="107"/>
                    </a:cubicBezTo>
                    <a:cubicBezTo>
                      <a:pt x="118" y="122"/>
                      <a:pt x="147" y="138"/>
                      <a:pt x="147" y="16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97">
                <a:extLst>
                  <a:ext uri="{FF2B5EF4-FFF2-40B4-BE49-F238E27FC236}">
                    <a16:creationId xmlns:a16="http://schemas.microsoft.com/office/drawing/2014/main" id="{45CAABD5-272E-4476-AB4A-49E7179A0B59}"/>
                  </a:ext>
                </a:extLst>
              </p:cNvPr>
              <p:cNvSpPr>
                <a:spLocks/>
              </p:cNvSpPr>
              <p:nvPr/>
            </p:nvSpPr>
            <p:spPr bwMode="auto">
              <a:xfrm>
                <a:off x="7138988" y="4979988"/>
                <a:ext cx="61912" cy="71438"/>
              </a:xfrm>
              <a:custGeom>
                <a:avLst/>
                <a:gdLst>
                  <a:gd name="T0" fmla="*/ 36 w 184"/>
                  <a:gd name="T1" fmla="*/ 87 h 216"/>
                  <a:gd name="T2" fmla="*/ 102 w 184"/>
                  <a:gd name="T3" fmla="*/ 7 h 216"/>
                  <a:gd name="T4" fmla="*/ 109 w 184"/>
                  <a:gd name="T5" fmla="*/ 0 h 216"/>
                  <a:gd name="T6" fmla="*/ 112 w 184"/>
                  <a:gd name="T7" fmla="*/ 2 h 216"/>
                  <a:gd name="T8" fmla="*/ 123 w 184"/>
                  <a:gd name="T9" fmla="*/ 25 h 216"/>
                  <a:gd name="T10" fmla="*/ 122 w 184"/>
                  <a:gd name="T11" fmla="*/ 32 h 216"/>
                  <a:gd name="T12" fmla="*/ 108 w 184"/>
                  <a:gd name="T13" fmla="*/ 63 h 216"/>
                  <a:gd name="T14" fmla="*/ 98 w 184"/>
                  <a:gd name="T15" fmla="*/ 91 h 216"/>
                  <a:gd name="T16" fmla="*/ 104 w 184"/>
                  <a:gd name="T17" fmla="*/ 92 h 216"/>
                  <a:gd name="T18" fmla="*/ 106 w 184"/>
                  <a:gd name="T19" fmla="*/ 92 h 216"/>
                  <a:gd name="T20" fmla="*/ 160 w 184"/>
                  <a:gd name="T21" fmla="*/ 100 h 216"/>
                  <a:gd name="T22" fmla="*/ 168 w 184"/>
                  <a:gd name="T23" fmla="*/ 121 h 216"/>
                  <a:gd name="T24" fmla="*/ 166 w 184"/>
                  <a:gd name="T25" fmla="*/ 163 h 216"/>
                  <a:gd name="T26" fmla="*/ 156 w 184"/>
                  <a:gd name="T27" fmla="*/ 169 h 216"/>
                  <a:gd name="T28" fmla="*/ 145 w 184"/>
                  <a:gd name="T29" fmla="*/ 189 h 216"/>
                  <a:gd name="T30" fmla="*/ 118 w 184"/>
                  <a:gd name="T31" fmla="*/ 203 h 216"/>
                  <a:gd name="T32" fmla="*/ 64 w 184"/>
                  <a:gd name="T33" fmla="*/ 212 h 216"/>
                  <a:gd name="T34" fmla="*/ 40 w 184"/>
                  <a:gd name="T35" fmla="*/ 216 h 216"/>
                  <a:gd name="T36" fmla="*/ 24 w 184"/>
                  <a:gd name="T37" fmla="*/ 214 h 216"/>
                  <a:gd name="T38" fmla="*/ 2 w 184"/>
                  <a:gd name="T39" fmla="*/ 201 h 216"/>
                  <a:gd name="T40" fmla="*/ 36 w 184"/>
                  <a:gd name="T41"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16">
                    <a:moveTo>
                      <a:pt x="36" y="87"/>
                    </a:moveTo>
                    <a:cubicBezTo>
                      <a:pt x="53" y="66"/>
                      <a:pt x="94" y="34"/>
                      <a:pt x="102" y="7"/>
                    </a:cubicBezTo>
                    <a:cubicBezTo>
                      <a:pt x="103" y="4"/>
                      <a:pt x="105" y="0"/>
                      <a:pt x="109" y="0"/>
                    </a:cubicBezTo>
                    <a:cubicBezTo>
                      <a:pt x="110" y="0"/>
                      <a:pt x="111" y="1"/>
                      <a:pt x="112" y="2"/>
                    </a:cubicBezTo>
                    <a:cubicBezTo>
                      <a:pt x="119" y="7"/>
                      <a:pt x="123" y="16"/>
                      <a:pt x="123" y="25"/>
                    </a:cubicBezTo>
                    <a:cubicBezTo>
                      <a:pt x="123" y="27"/>
                      <a:pt x="123" y="30"/>
                      <a:pt x="122" y="32"/>
                    </a:cubicBezTo>
                    <a:cubicBezTo>
                      <a:pt x="119" y="43"/>
                      <a:pt x="115" y="54"/>
                      <a:pt x="108" y="63"/>
                    </a:cubicBezTo>
                    <a:cubicBezTo>
                      <a:pt x="105" y="68"/>
                      <a:pt x="90" y="86"/>
                      <a:pt x="98" y="91"/>
                    </a:cubicBezTo>
                    <a:cubicBezTo>
                      <a:pt x="100" y="92"/>
                      <a:pt x="102" y="92"/>
                      <a:pt x="104" y="92"/>
                    </a:cubicBezTo>
                    <a:cubicBezTo>
                      <a:pt x="105" y="92"/>
                      <a:pt x="106" y="92"/>
                      <a:pt x="106" y="92"/>
                    </a:cubicBezTo>
                    <a:cubicBezTo>
                      <a:pt x="123" y="92"/>
                      <a:pt x="148" y="87"/>
                      <a:pt x="160" y="100"/>
                    </a:cubicBezTo>
                    <a:cubicBezTo>
                      <a:pt x="166" y="107"/>
                      <a:pt x="165" y="114"/>
                      <a:pt x="168" y="121"/>
                    </a:cubicBezTo>
                    <a:cubicBezTo>
                      <a:pt x="172" y="135"/>
                      <a:pt x="184" y="151"/>
                      <a:pt x="166" y="163"/>
                    </a:cubicBezTo>
                    <a:cubicBezTo>
                      <a:pt x="163" y="164"/>
                      <a:pt x="160" y="166"/>
                      <a:pt x="156" y="169"/>
                    </a:cubicBezTo>
                    <a:cubicBezTo>
                      <a:pt x="150" y="174"/>
                      <a:pt x="150" y="183"/>
                      <a:pt x="145" y="189"/>
                    </a:cubicBezTo>
                    <a:cubicBezTo>
                      <a:pt x="138" y="197"/>
                      <a:pt x="128" y="202"/>
                      <a:pt x="118" y="203"/>
                    </a:cubicBezTo>
                    <a:cubicBezTo>
                      <a:pt x="100" y="206"/>
                      <a:pt x="82" y="209"/>
                      <a:pt x="64" y="212"/>
                    </a:cubicBezTo>
                    <a:cubicBezTo>
                      <a:pt x="56" y="215"/>
                      <a:pt x="48" y="216"/>
                      <a:pt x="40" y="216"/>
                    </a:cubicBezTo>
                    <a:cubicBezTo>
                      <a:pt x="34" y="216"/>
                      <a:pt x="29" y="215"/>
                      <a:pt x="24" y="214"/>
                    </a:cubicBezTo>
                    <a:cubicBezTo>
                      <a:pt x="21" y="213"/>
                      <a:pt x="0" y="204"/>
                      <a:pt x="2" y="201"/>
                    </a:cubicBezTo>
                    <a:cubicBezTo>
                      <a:pt x="27" y="144"/>
                      <a:pt x="19" y="107"/>
                      <a:pt x="36" y="8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98">
                <a:extLst>
                  <a:ext uri="{FF2B5EF4-FFF2-40B4-BE49-F238E27FC236}">
                    <a16:creationId xmlns:a16="http://schemas.microsoft.com/office/drawing/2014/main" id="{B4BC54E1-49B2-43A7-8562-439921746B66}"/>
                  </a:ext>
                </a:extLst>
              </p:cNvPr>
              <p:cNvSpPr>
                <a:spLocks/>
              </p:cNvSpPr>
              <p:nvPr/>
            </p:nvSpPr>
            <p:spPr bwMode="auto">
              <a:xfrm>
                <a:off x="6986588" y="4970463"/>
                <a:ext cx="95250" cy="161925"/>
              </a:xfrm>
              <a:custGeom>
                <a:avLst/>
                <a:gdLst>
                  <a:gd name="T0" fmla="*/ 198 w 284"/>
                  <a:gd name="T1" fmla="*/ 201 h 482"/>
                  <a:gd name="T2" fmla="*/ 273 w 284"/>
                  <a:gd name="T3" fmla="*/ 329 h 482"/>
                  <a:gd name="T4" fmla="*/ 168 w 284"/>
                  <a:gd name="T5" fmla="*/ 441 h 482"/>
                  <a:gd name="T6" fmla="*/ 100 w 284"/>
                  <a:gd name="T7" fmla="*/ 308 h 482"/>
                  <a:gd name="T8" fmla="*/ 17 w 284"/>
                  <a:gd name="T9" fmla="*/ 210 h 482"/>
                  <a:gd name="T10" fmla="*/ 16 w 284"/>
                  <a:gd name="T11" fmla="*/ 135 h 482"/>
                  <a:gd name="T12" fmla="*/ 16 w 284"/>
                  <a:gd name="T13" fmla="*/ 132 h 482"/>
                  <a:gd name="T14" fmla="*/ 26 w 284"/>
                  <a:gd name="T15" fmla="*/ 93 h 482"/>
                  <a:gd name="T16" fmla="*/ 109 w 284"/>
                  <a:gd name="T17" fmla="*/ 13 h 482"/>
                  <a:gd name="T18" fmla="*/ 198 w 284"/>
                  <a:gd name="T19" fmla="*/ 20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482">
                    <a:moveTo>
                      <a:pt x="198" y="201"/>
                    </a:moveTo>
                    <a:cubicBezTo>
                      <a:pt x="239" y="283"/>
                      <a:pt x="262" y="279"/>
                      <a:pt x="273" y="329"/>
                    </a:cubicBezTo>
                    <a:cubicBezTo>
                      <a:pt x="284" y="379"/>
                      <a:pt x="209" y="482"/>
                      <a:pt x="168" y="441"/>
                    </a:cubicBezTo>
                    <a:cubicBezTo>
                      <a:pt x="126" y="399"/>
                      <a:pt x="113" y="342"/>
                      <a:pt x="100" y="308"/>
                    </a:cubicBezTo>
                    <a:cubicBezTo>
                      <a:pt x="86" y="271"/>
                      <a:pt x="45" y="238"/>
                      <a:pt x="17" y="210"/>
                    </a:cubicBezTo>
                    <a:cubicBezTo>
                      <a:pt x="0" y="193"/>
                      <a:pt x="18" y="159"/>
                      <a:pt x="16" y="135"/>
                    </a:cubicBezTo>
                    <a:cubicBezTo>
                      <a:pt x="16" y="134"/>
                      <a:pt x="16" y="133"/>
                      <a:pt x="16" y="132"/>
                    </a:cubicBezTo>
                    <a:cubicBezTo>
                      <a:pt x="16" y="118"/>
                      <a:pt x="20" y="105"/>
                      <a:pt x="26" y="93"/>
                    </a:cubicBezTo>
                    <a:cubicBezTo>
                      <a:pt x="46" y="51"/>
                      <a:pt x="62" y="0"/>
                      <a:pt x="109" y="13"/>
                    </a:cubicBezTo>
                    <a:cubicBezTo>
                      <a:pt x="176" y="68"/>
                      <a:pt x="158" y="120"/>
                      <a:pt x="198"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2199">
                <a:extLst>
                  <a:ext uri="{FF2B5EF4-FFF2-40B4-BE49-F238E27FC236}">
                    <a16:creationId xmlns:a16="http://schemas.microsoft.com/office/drawing/2014/main" id="{B94A2E58-4046-46AD-84D0-A1E9ADCE4A6C}"/>
                  </a:ext>
                </a:extLst>
              </p:cNvPr>
              <p:cNvSpPr>
                <a:spLocks noChangeArrowheads="1"/>
              </p:cNvSpPr>
              <p:nvPr/>
            </p:nvSpPr>
            <p:spPr bwMode="auto">
              <a:xfrm>
                <a:off x="6983413" y="4910138"/>
                <a:ext cx="50800"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2200">
                <a:extLst>
                  <a:ext uri="{FF2B5EF4-FFF2-40B4-BE49-F238E27FC236}">
                    <a16:creationId xmlns:a16="http://schemas.microsoft.com/office/drawing/2014/main" id="{DC7F072C-E438-4357-BEE0-6B24D3368FE7}"/>
                  </a:ext>
                </a:extLst>
              </p:cNvPr>
              <p:cNvSpPr>
                <a:spLocks noChangeArrowheads="1"/>
              </p:cNvSpPr>
              <p:nvPr/>
            </p:nvSpPr>
            <p:spPr bwMode="auto">
              <a:xfrm>
                <a:off x="6926263" y="4913313"/>
                <a:ext cx="52387"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201">
                <a:extLst>
                  <a:ext uri="{FF2B5EF4-FFF2-40B4-BE49-F238E27FC236}">
                    <a16:creationId xmlns:a16="http://schemas.microsoft.com/office/drawing/2014/main" id="{E3D4176D-BB12-4CA3-8984-8BCAC579BE9D}"/>
                  </a:ext>
                </a:extLst>
              </p:cNvPr>
              <p:cNvSpPr>
                <a:spLocks/>
              </p:cNvSpPr>
              <p:nvPr/>
            </p:nvSpPr>
            <p:spPr bwMode="auto">
              <a:xfrm>
                <a:off x="6891338" y="4946651"/>
                <a:ext cx="153987" cy="265113"/>
              </a:xfrm>
              <a:custGeom>
                <a:avLst/>
                <a:gdLst>
                  <a:gd name="T0" fmla="*/ 412 w 461"/>
                  <a:gd name="T1" fmla="*/ 102 h 788"/>
                  <a:gd name="T2" fmla="*/ 332 w 461"/>
                  <a:gd name="T3" fmla="*/ 53 h 788"/>
                  <a:gd name="T4" fmla="*/ 228 w 461"/>
                  <a:gd name="T5" fmla="*/ 13 h 788"/>
                  <a:gd name="T6" fmla="*/ 169 w 461"/>
                  <a:gd name="T7" fmla="*/ 72 h 788"/>
                  <a:gd name="T8" fmla="*/ 58 w 461"/>
                  <a:gd name="T9" fmla="*/ 125 h 788"/>
                  <a:gd name="T10" fmla="*/ 51 w 461"/>
                  <a:gd name="T11" fmla="*/ 155 h 788"/>
                  <a:gd name="T12" fmla="*/ 65 w 461"/>
                  <a:gd name="T13" fmla="*/ 485 h 788"/>
                  <a:gd name="T14" fmla="*/ 33 w 461"/>
                  <a:gd name="T15" fmla="*/ 695 h 788"/>
                  <a:gd name="T16" fmla="*/ 210 w 461"/>
                  <a:gd name="T17" fmla="*/ 788 h 788"/>
                  <a:gd name="T18" fmla="*/ 210 w 461"/>
                  <a:gd name="T19" fmla="*/ 788 h 788"/>
                  <a:gd name="T20" fmla="*/ 231 w 461"/>
                  <a:gd name="T21" fmla="*/ 704 h 788"/>
                  <a:gd name="T22" fmla="*/ 252 w 461"/>
                  <a:gd name="T23" fmla="*/ 788 h 788"/>
                  <a:gd name="T24" fmla="*/ 445 w 461"/>
                  <a:gd name="T25" fmla="*/ 671 h 788"/>
                  <a:gd name="T26" fmla="*/ 411 w 461"/>
                  <a:gd name="T27" fmla="*/ 468 h 788"/>
                  <a:gd name="T28" fmla="*/ 458 w 461"/>
                  <a:gd name="T29" fmla="*/ 357 h 788"/>
                  <a:gd name="T30" fmla="*/ 461 w 461"/>
                  <a:gd name="T31" fmla="*/ 331 h 788"/>
                  <a:gd name="T32" fmla="*/ 456 w 461"/>
                  <a:gd name="T33" fmla="*/ 295 h 788"/>
                  <a:gd name="T34" fmla="*/ 433 w 461"/>
                  <a:gd name="T35" fmla="*/ 241 h 788"/>
                  <a:gd name="T36" fmla="*/ 412 w 461"/>
                  <a:gd name="T37" fmla="*/ 10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88">
                    <a:moveTo>
                      <a:pt x="412" y="102"/>
                    </a:moveTo>
                    <a:cubicBezTo>
                      <a:pt x="400" y="72"/>
                      <a:pt x="332" y="53"/>
                      <a:pt x="332" y="53"/>
                    </a:cubicBezTo>
                    <a:cubicBezTo>
                      <a:pt x="295" y="22"/>
                      <a:pt x="280" y="0"/>
                      <a:pt x="228" y="13"/>
                    </a:cubicBezTo>
                    <a:cubicBezTo>
                      <a:pt x="181" y="24"/>
                      <a:pt x="184" y="54"/>
                      <a:pt x="169" y="72"/>
                    </a:cubicBezTo>
                    <a:cubicBezTo>
                      <a:pt x="163" y="80"/>
                      <a:pt x="62" y="116"/>
                      <a:pt x="58" y="125"/>
                    </a:cubicBezTo>
                    <a:cubicBezTo>
                      <a:pt x="54" y="135"/>
                      <a:pt x="52" y="145"/>
                      <a:pt x="51" y="155"/>
                    </a:cubicBezTo>
                    <a:cubicBezTo>
                      <a:pt x="3" y="322"/>
                      <a:pt x="66" y="375"/>
                      <a:pt x="65" y="485"/>
                    </a:cubicBezTo>
                    <a:cubicBezTo>
                      <a:pt x="65" y="554"/>
                      <a:pt x="0" y="637"/>
                      <a:pt x="33" y="695"/>
                    </a:cubicBezTo>
                    <a:cubicBezTo>
                      <a:pt x="73" y="753"/>
                      <a:pt x="140" y="788"/>
                      <a:pt x="210" y="788"/>
                    </a:cubicBezTo>
                    <a:cubicBezTo>
                      <a:pt x="210" y="788"/>
                      <a:pt x="210" y="788"/>
                      <a:pt x="210" y="788"/>
                    </a:cubicBezTo>
                    <a:lnTo>
                      <a:pt x="231" y="704"/>
                    </a:lnTo>
                    <a:lnTo>
                      <a:pt x="252" y="788"/>
                    </a:lnTo>
                    <a:cubicBezTo>
                      <a:pt x="285" y="788"/>
                      <a:pt x="445" y="771"/>
                      <a:pt x="445" y="671"/>
                    </a:cubicBezTo>
                    <a:cubicBezTo>
                      <a:pt x="445" y="572"/>
                      <a:pt x="401" y="507"/>
                      <a:pt x="411" y="468"/>
                    </a:cubicBezTo>
                    <a:cubicBezTo>
                      <a:pt x="422" y="430"/>
                      <a:pt x="450" y="397"/>
                      <a:pt x="458" y="357"/>
                    </a:cubicBezTo>
                    <a:cubicBezTo>
                      <a:pt x="460" y="349"/>
                      <a:pt x="461" y="340"/>
                      <a:pt x="461" y="331"/>
                    </a:cubicBezTo>
                    <a:cubicBezTo>
                      <a:pt x="461" y="319"/>
                      <a:pt x="460" y="307"/>
                      <a:pt x="456" y="295"/>
                    </a:cubicBezTo>
                    <a:cubicBezTo>
                      <a:pt x="450" y="276"/>
                      <a:pt x="440" y="260"/>
                      <a:pt x="433" y="241"/>
                    </a:cubicBezTo>
                    <a:cubicBezTo>
                      <a:pt x="418" y="196"/>
                      <a:pt x="429" y="146"/>
                      <a:pt x="412"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2202">
                <a:extLst>
                  <a:ext uri="{FF2B5EF4-FFF2-40B4-BE49-F238E27FC236}">
                    <a16:creationId xmlns:a16="http://schemas.microsoft.com/office/drawing/2014/main" id="{8E025C12-4A6D-4816-B145-CC1ABF572A15}"/>
                  </a:ext>
                </a:extLst>
              </p:cNvPr>
              <p:cNvSpPr>
                <a:spLocks noChangeArrowheads="1"/>
              </p:cNvSpPr>
              <p:nvPr/>
            </p:nvSpPr>
            <p:spPr bwMode="auto">
              <a:xfrm>
                <a:off x="6948488" y="4845051"/>
                <a:ext cx="60325" cy="6032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203">
                <a:extLst>
                  <a:ext uri="{FF2B5EF4-FFF2-40B4-BE49-F238E27FC236}">
                    <a16:creationId xmlns:a16="http://schemas.microsoft.com/office/drawing/2014/main" id="{EA17EB46-9FED-4860-9B4E-1E51250DA80A}"/>
                  </a:ext>
                </a:extLst>
              </p:cNvPr>
              <p:cNvSpPr>
                <a:spLocks/>
              </p:cNvSpPr>
              <p:nvPr/>
            </p:nvSpPr>
            <p:spPr bwMode="auto">
              <a:xfrm>
                <a:off x="6946900" y="4851401"/>
                <a:ext cx="77787" cy="165100"/>
              </a:xfrm>
              <a:custGeom>
                <a:avLst/>
                <a:gdLst>
                  <a:gd name="T0" fmla="*/ 133 w 233"/>
                  <a:gd name="T1" fmla="*/ 489 h 489"/>
                  <a:gd name="T2" fmla="*/ 167 w 233"/>
                  <a:gd name="T3" fmla="*/ 347 h 489"/>
                  <a:gd name="T4" fmla="*/ 223 w 233"/>
                  <a:gd name="T5" fmla="*/ 232 h 489"/>
                  <a:gd name="T6" fmla="*/ 221 w 233"/>
                  <a:gd name="T7" fmla="*/ 203 h 489"/>
                  <a:gd name="T8" fmla="*/ 222 w 233"/>
                  <a:gd name="T9" fmla="*/ 193 h 489"/>
                  <a:gd name="T10" fmla="*/ 229 w 233"/>
                  <a:gd name="T11" fmla="*/ 162 h 489"/>
                  <a:gd name="T12" fmla="*/ 233 w 233"/>
                  <a:gd name="T13" fmla="*/ 128 h 489"/>
                  <a:gd name="T14" fmla="*/ 219 w 233"/>
                  <a:gd name="T15" fmla="*/ 66 h 489"/>
                  <a:gd name="T16" fmla="*/ 14 w 233"/>
                  <a:gd name="T17" fmla="*/ 138 h 489"/>
                  <a:gd name="T18" fmla="*/ 32 w 233"/>
                  <a:gd name="T19" fmla="*/ 321 h 489"/>
                  <a:gd name="T20" fmla="*/ 133 w 233"/>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489">
                    <a:moveTo>
                      <a:pt x="133" y="489"/>
                    </a:moveTo>
                    <a:cubicBezTo>
                      <a:pt x="149" y="443"/>
                      <a:pt x="161" y="396"/>
                      <a:pt x="167" y="347"/>
                    </a:cubicBezTo>
                    <a:cubicBezTo>
                      <a:pt x="190" y="327"/>
                      <a:pt x="217" y="315"/>
                      <a:pt x="223" y="232"/>
                    </a:cubicBezTo>
                    <a:cubicBezTo>
                      <a:pt x="222" y="222"/>
                      <a:pt x="221" y="212"/>
                      <a:pt x="221" y="203"/>
                    </a:cubicBezTo>
                    <a:cubicBezTo>
                      <a:pt x="221" y="199"/>
                      <a:pt x="221" y="196"/>
                      <a:pt x="222" y="193"/>
                    </a:cubicBezTo>
                    <a:cubicBezTo>
                      <a:pt x="223" y="182"/>
                      <a:pt x="226" y="172"/>
                      <a:pt x="229" y="162"/>
                    </a:cubicBezTo>
                    <a:cubicBezTo>
                      <a:pt x="231" y="151"/>
                      <a:pt x="233" y="140"/>
                      <a:pt x="233" y="128"/>
                    </a:cubicBezTo>
                    <a:cubicBezTo>
                      <a:pt x="233" y="107"/>
                      <a:pt x="228" y="86"/>
                      <a:pt x="219" y="66"/>
                    </a:cubicBezTo>
                    <a:cubicBezTo>
                      <a:pt x="192" y="0"/>
                      <a:pt x="29" y="30"/>
                      <a:pt x="14" y="138"/>
                    </a:cubicBezTo>
                    <a:cubicBezTo>
                      <a:pt x="0" y="246"/>
                      <a:pt x="17" y="259"/>
                      <a:pt x="32" y="321"/>
                    </a:cubicBezTo>
                    <a:cubicBezTo>
                      <a:pt x="19" y="446"/>
                      <a:pt x="133" y="489"/>
                      <a:pt x="133" y="48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204">
                <a:extLst>
                  <a:ext uri="{FF2B5EF4-FFF2-40B4-BE49-F238E27FC236}">
                    <a16:creationId xmlns:a16="http://schemas.microsoft.com/office/drawing/2014/main" id="{520265E5-C2DE-4C51-9D0D-5D3B15C35682}"/>
                  </a:ext>
                </a:extLst>
              </p:cNvPr>
              <p:cNvSpPr>
                <a:spLocks/>
              </p:cNvSpPr>
              <p:nvPr/>
            </p:nvSpPr>
            <p:spPr bwMode="auto">
              <a:xfrm>
                <a:off x="6929438" y="4849813"/>
                <a:ext cx="95250" cy="109538"/>
              </a:xfrm>
              <a:custGeom>
                <a:avLst/>
                <a:gdLst>
                  <a:gd name="T0" fmla="*/ 98 w 286"/>
                  <a:gd name="T1" fmla="*/ 115 h 327"/>
                  <a:gd name="T2" fmla="*/ 87 w 286"/>
                  <a:gd name="T3" fmla="*/ 136 h 327"/>
                  <a:gd name="T4" fmla="*/ 87 w 286"/>
                  <a:gd name="T5" fmla="*/ 139 h 327"/>
                  <a:gd name="T6" fmla="*/ 92 w 286"/>
                  <a:gd name="T7" fmla="*/ 179 h 327"/>
                  <a:gd name="T8" fmla="*/ 92 w 286"/>
                  <a:gd name="T9" fmla="*/ 183 h 327"/>
                  <a:gd name="T10" fmla="*/ 86 w 286"/>
                  <a:gd name="T11" fmla="*/ 205 h 327"/>
                  <a:gd name="T12" fmla="*/ 71 w 286"/>
                  <a:gd name="T13" fmla="*/ 227 h 327"/>
                  <a:gd name="T14" fmla="*/ 78 w 286"/>
                  <a:gd name="T15" fmla="*/ 261 h 327"/>
                  <a:gd name="T16" fmla="*/ 76 w 286"/>
                  <a:gd name="T17" fmla="*/ 277 h 327"/>
                  <a:gd name="T18" fmla="*/ 83 w 286"/>
                  <a:gd name="T19" fmla="*/ 315 h 327"/>
                  <a:gd name="T20" fmla="*/ 0 w 286"/>
                  <a:gd name="T21" fmla="*/ 283 h 327"/>
                  <a:gd name="T22" fmla="*/ 10 w 286"/>
                  <a:gd name="T23" fmla="*/ 213 h 327"/>
                  <a:gd name="T24" fmla="*/ 55 w 286"/>
                  <a:gd name="T25" fmla="*/ 85 h 327"/>
                  <a:gd name="T26" fmla="*/ 54 w 286"/>
                  <a:gd name="T27" fmla="*/ 74 h 327"/>
                  <a:gd name="T28" fmla="*/ 84 w 286"/>
                  <a:gd name="T29" fmla="*/ 21 h 327"/>
                  <a:gd name="T30" fmla="*/ 149 w 286"/>
                  <a:gd name="T31" fmla="*/ 0 h 327"/>
                  <a:gd name="T32" fmla="*/ 154 w 286"/>
                  <a:gd name="T33" fmla="*/ 0 h 327"/>
                  <a:gd name="T34" fmla="*/ 214 w 286"/>
                  <a:gd name="T35" fmla="*/ 7 h 327"/>
                  <a:gd name="T36" fmla="*/ 237 w 286"/>
                  <a:gd name="T37" fmla="*/ 16 h 327"/>
                  <a:gd name="T38" fmla="*/ 279 w 286"/>
                  <a:gd name="T39" fmla="*/ 96 h 327"/>
                  <a:gd name="T40" fmla="*/ 258 w 286"/>
                  <a:gd name="T41" fmla="*/ 72 h 327"/>
                  <a:gd name="T42" fmla="*/ 242 w 286"/>
                  <a:gd name="T43" fmla="*/ 66 h 327"/>
                  <a:gd name="T44" fmla="*/ 228 w 286"/>
                  <a:gd name="T45" fmla="*/ 70 h 327"/>
                  <a:gd name="T46" fmla="*/ 218 w 286"/>
                  <a:gd name="T47" fmla="*/ 79 h 327"/>
                  <a:gd name="T48" fmla="*/ 157 w 286"/>
                  <a:gd name="T49" fmla="*/ 101 h 327"/>
                  <a:gd name="T50" fmla="*/ 150 w 286"/>
                  <a:gd name="T51" fmla="*/ 101 h 327"/>
                  <a:gd name="T52" fmla="*/ 141 w 286"/>
                  <a:gd name="T53" fmla="*/ 101 h 327"/>
                  <a:gd name="T54" fmla="*/ 111 w 286"/>
                  <a:gd name="T55" fmla="*/ 106 h 327"/>
                  <a:gd name="T56" fmla="*/ 98 w 286"/>
                  <a:gd name="T57"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327">
                    <a:moveTo>
                      <a:pt x="98" y="115"/>
                    </a:moveTo>
                    <a:cubicBezTo>
                      <a:pt x="92" y="121"/>
                      <a:pt x="89" y="128"/>
                      <a:pt x="87" y="136"/>
                    </a:cubicBezTo>
                    <a:cubicBezTo>
                      <a:pt x="87" y="137"/>
                      <a:pt x="87" y="138"/>
                      <a:pt x="87" y="139"/>
                    </a:cubicBezTo>
                    <a:cubicBezTo>
                      <a:pt x="87" y="152"/>
                      <a:pt x="89" y="166"/>
                      <a:pt x="92" y="179"/>
                    </a:cubicBezTo>
                    <a:cubicBezTo>
                      <a:pt x="92" y="180"/>
                      <a:pt x="92" y="182"/>
                      <a:pt x="92" y="183"/>
                    </a:cubicBezTo>
                    <a:cubicBezTo>
                      <a:pt x="92" y="191"/>
                      <a:pt x="90" y="198"/>
                      <a:pt x="86" y="205"/>
                    </a:cubicBezTo>
                    <a:cubicBezTo>
                      <a:pt x="82" y="213"/>
                      <a:pt x="74" y="219"/>
                      <a:pt x="71" y="227"/>
                    </a:cubicBezTo>
                    <a:cubicBezTo>
                      <a:pt x="67" y="241"/>
                      <a:pt x="75" y="247"/>
                      <a:pt x="78" y="261"/>
                    </a:cubicBezTo>
                    <a:cubicBezTo>
                      <a:pt x="77" y="267"/>
                      <a:pt x="76" y="272"/>
                      <a:pt x="76" y="277"/>
                    </a:cubicBezTo>
                    <a:cubicBezTo>
                      <a:pt x="76" y="290"/>
                      <a:pt x="79" y="303"/>
                      <a:pt x="83" y="315"/>
                    </a:cubicBezTo>
                    <a:cubicBezTo>
                      <a:pt x="58" y="327"/>
                      <a:pt x="0" y="314"/>
                      <a:pt x="0" y="283"/>
                    </a:cubicBezTo>
                    <a:cubicBezTo>
                      <a:pt x="0" y="236"/>
                      <a:pt x="0" y="231"/>
                      <a:pt x="10" y="213"/>
                    </a:cubicBezTo>
                    <a:cubicBezTo>
                      <a:pt x="42" y="172"/>
                      <a:pt x="5" y="125"/>
                      <a:pt x="55" y="85"/>
                    </a:cubicBezTo>
                    <a:cubicBezTo>
                      <a:pt x="55" y="81"/>
                      <a:pt x="54" y="78"/>
                      <a:pt x="54" y="74"/>
                    </a:cubicBezTo>
                    <a:cubicBezTo>
                      <a:pt x="54" y="52"/>
                      <a:pt x="65" y="32"/>
                      <a:pt x="84" y="21"/>
                    </a:cubicBezTo>
                    <a:cubicBezTo>
                      <a:pt x="103" y="8"/>
                      <a:pt x="126" y="1"/>
                      <a:pt x="149" y="0"/>
                    </a:cubicBezTo>
                    <a:cubicBezTo>
                      <a:pt x="151" y="0"/>
                      <a:pt x="152" y="0"/>
                      <a:pt x="154" y="0"/>
                    </a:cubicBezTo>
                    <a:cubicBezTo>
                      <a:pt x="174" y="0"/>
                      <a:pt x="195" y="3"/>
                      <a:pt x="214" y="7"/>
                    </a:cubicBezTo>
                    <a:cubicBezTo>
                      <a:pt x="222" y="9"/>
                      <a:pt x="230" y="12"/>
                      <a:pt x="237" y="16"/>
                    </a:cubicBezTo>
                    <a:cubicBezTo>
                      <a:pt x="264" y="34"/>
                      <a:pt x="286" y="61"/>
                      <a:pt x="279" y="96"/>
                    </a:cubicBezTo>
                    <a:cubicBezTo>
                      <a:pt x="274" y="87"/>
                      <a:pt x="267" y="79"/>
                      <a:pt x="258" y="72"/>
                    </a:cubicBezTo>
                    <a:cubicBezTo>
                      <a:pt x="254" y="68"/>
                      <a:pt x="248" y="66"/>
                      <a:pt x="242" y="66"/>
                    </a:cubicBezTo>
                    <a:cubicBezTo>
                      <a:pt x="237" y="66"/>
                      <a:pt x="232" y="67"/>
                      <a:pt x="228" y="70"/>
                    </a:cubicBezTo>
                    <a:cubicBezTo>
                      <a:pt x="225" y="72"/>
                      <a:pt x="221" y="76"/>
                      <a:pt x="218" y="79"/>
                    </a:cubicBezTo>
                    <a:cubicBezTo>
                      <a:pt x="201" y="94"/>
                      <a:pt x="180" y="101"/>
                      <a:pt x="157" y="101"/>
                    </a:cubicBezTo>
                    <a:cubicBezTo>
                      <a:pt x="155" y="101"/>
                      <a:pt x="153" y="101"/>
                      <a:pt x="150" y="101"/>
                    </a:cubicBezTo>
                    <a:cubicBezTo>
                      <a:pt x="147" y="101"/>
                      <a:pt x="144" y="101"/>
                      <a:pt x="141" y="101"/>
                    </a:cubicBezTo>
                    <a:cubicBezTo>
                      <a:pt x="131" y="101"/>
                      <a:pt x="121" y="102"/>
                      <a:pt x="111" y="106"/>
                    </a:cubicBezTo>
                    <a:cubicBezTo>
                      <a:pt x="106" y="108"/>
                      <a:pt x="102" y="111"/>
                      <a:pt x="98" y="11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205">
                <a:extLst>
                  <a:ext uri="{FF2B5EF4-FFF2-40B4-BE49-F238E27FC236}">
                    <a16:creationId xmlns:a16="http://schemas.microsoft.com/office/drawing/2014/main" id="{04CAA03D-7F9C-41A1-927F-3FE731764D41}"/>
                  </a:ext>
                </a:extLst>
              </p:cNvPr>
              <p:cNvSpPr>
                <a:spLocks/>
              </p:cNvSpPr>
              <p:nvPr/>
            </p:nvSpPr>
            <p:spPr bwMode="auto">
              <a:xfrm>
                <a:off x="6943725" y="4908551"/>
                <a:ext cx="15875" cy="31750"/>
              </a:xfrm>
              <a:custGeom>
                <a:avLst/>
                <a:gdLst>
                  <a:gd name="T0" fmla="*/ 40 w 44"/>
                  <a:gd name="T1" fmla="*/ 45 h 94"/>
                  <a:gd name="T2" fmla="*/ 13 w 44"/>
                  <a:gd name="T3" fmla="*/ 5 h 94"/>
                  <a:gd name="T4" fmla="*/ 7 w 44"/>
                  <a:gd name="T5" fmla="*/ 61 h 94"/>
                  <a:gd name="T6" fmla="*/ 32 w 44"/>
                  <a:gd name="T7" fmla="*/ 90 h 94"/>
                  <a:gd name="T8" fmla="*/ 40 w 44"/>
                  <a:gd name="T9" fmla="*/ 45 h 94"/>
                </a:gdLst>
                <a:ahLst/>
                <a:cxnLst>
                  <a:cxn ang="0">
                    <a:pos x="T0" y="T1"/>
                  </a:cxn>
                  <a:cxn ang="0">
                    <a:pos x="T2" y="T3"/>
                  </a:cxn>
                  <a:cxn ang="0">
                    <a:pos x="T4" y="T5"/>
                  </a:cxn>
                  <a:cxn ang="0">
                    <a:pos x="T6" y="T7"/>
                  </a:cxn>
                  <a:cxn ang="0">
                    <a:pos x="T8" y="T9"/>
                  </a:cxn>
                </a:cxnLst>
                <a:rect l="0" t="0" r="r" b="b"/>
                <a:pathLst>
                  <a:path w="44" h="94">
                    <a:moveTo>
                      <a:pt x="40" y="45"/>
                    </a:moveTo>
                    <a:cubicBezTo>
                      <a:pt x="36" y="20"/>
                      <a:pt x="23" y="0"/>
                      <a:pt x="13" y="5"/>
                    </a:cubicBezTo>
                    <a:cubicBezTo>
                      <a:pt x="2" y="11"/>
                      <a:pt x="0" y="37"/>
                      <a:pt x="7" y="61"/>
                    </a:cubicBezTo>
                    <a:cubicBezTo>
                      <a:pt x="13" y="82"/>
                      <a:pt x="24" y="94"/>
                      <a:pt x="32" y="90"/>
                    </a:cubicBezTo>
                    <a:cubicBezTo>
                      <a:pt x="40" y="86"/>
                      <a:pt x="44" y="67"/>
                      <a:pt x="40"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206">
                <a:extLst>
                  <a:ext uri="{FF2B5EF4-FFF2-40B4-BE49-F238E27FC236}">
                    <a16:creationId xmlns:a16="http://schemas.microsoft.com/office/drawing/2014/main" id="{C6A38DA4-41A4-4767-9D09-596C444CA394}"/>
                  </a:ext>
                </a:extLst>
              </p:cNvPr>
              <p:cNvSpPr>
                <a:spLocks/>
              </p:cNvSpPr>
              <p:nvPr/>
            </p:nvSpPr>
            <p:spPr bwMode="auto">
              <a:xfrm>
                <a:off x="6980238" y="4941888"/>
                <a:ext cx="23812" cy="14288"/>
              </a:xfrm>
              <a:custGeom>
                <a:avLst/>
                <a:gdLst>
                  <a:gd name="T0" fmla="*/ 73 w 73"/>
                  <a:gd name="T1" fmla="*/ 18 h 46"/>
                  <a:gd name="T2" fmla="*/ 49 w 73"/>
                  <a:gd name="T3" fmla="*/ 7 h 46"/>
                  <a:gd name="T4" fmla="*/ 0 w 73"/>
                  <a:gd name="T5" fmla="*/ 9 h 46"/>
                  <a:gd name="T6" fmla="*/ 73 w 73"/>
                  <a:gd name="T7" fmla="*/ 18 h 46"/>
                </a:gdLst>
                <a:ahLst/>
                <a:cxnLst>
                  <a:cxn ang="0">
                    <a:pos x="T0" y="T1"/>
                  </a:cxn>
                  <a:cxn ang="0">
                    <a:pos x="T2" y="T3"/>
                  </a:cxn>
                  <a:cxn ang="0">
                    <a:pos x="T4" y="T5"/>
                  </a:cxn>
                  <a:cxn ang="0">
                    <a:pos x="T6" y="T7"/>
                  </a:cxn>
                </a:cxnLst>
                <a:rect l="0" t="0" r="r" b="b"/>
                <a:pathLst>
                  <a:path w="73" h="46">
                    <a:moveTo>
                      <a:pt x="73" y="18"/>
                    </a:moveTo>
                    <a:cubicBezTo>
                      <a:pt x="65" y="15"/>
                      <a:pt x="57" y="10"/>
                      <a:pt x="49" y="7"/>
                    </a:cubicBezTo>
                    <a:cubicBezTo>
                      <a:pt x="35" y="0"/>
                      <a:pt x="22" y="9"/>
                      <a:pt x="0" y="9"/>
                    </a:cubicBezTo>
                    <a:cubicBezTo>
                      <a:pt x="5" y="38"/>
                      <a:pt x="47" y="46"/>
                      <a:pt x="73" y="18"/>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207">
                <a:extLst>
                  <a:ext uri="{FF2B5EF4-FFF2-40B4-BE49-F238E27FC236}">
                    <a16:creationId xmlns:a16="http://schemas.microsoft.com/office/drawing/2014/main" id="{5894431F-E6A7-4A8B-83C6-DB22C6BF9A75}"/>
                  </a:ext>
                </a:extLst>
              </p:cNvPr>
              <p:cNvSpPr>
                <a:spLocks/>
              </p:cNvSpPr>
              <p:nvPr/>
            </p:nvSpPr>
            <p:spPr bwMode="auto">
              <a:xfrm>
                <a:off x="6962775"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208">
                <a:extLst>
                  <a:ext uri="{FF2B5EF4-FFF2-40B4-BE49-F238E27FC236}">
                    <a16:creationId xmlns:a16="http://schemas.microsoft.com/office/drawing/2014/main" id="{670560FB-3076-474D-BBB4-9AB8567FF6AF}"/>
                  </a:ext>
                </a:extLst>
              </p:cNvPr>
              <p:cNvSpPr>
                <a:spLocks noEditPoints="1"/>
              </p:cNvSpPr>
              <p:nvPr/>
            </p:nvSpPr>
            <p:spPr bwMode="auto">
              <a:xfrm>
                <a:off x="6961188" y="4903788"/>
                <a:ext cx="26987" cy="26988"/>
              </a:xfrm>
              <a:custGeom>
                <a:avLst/>
                <a:gdLst>
                  <a:gd name="T0" fmla="*/ 38 w 82"/>
                  <a:gd name="T1" fmla="*/ 73 h 80"/>
                  <a:gd name="T2" fmla="*/ 45 w 82"/>
                  <a:gd name="T3" fmla="*/ 73 h 80"/>
                  <a:gd name="T4" fmla="*/ 66 w 82"/>
                  <a:gd name="T5" fmla="*/ 64 h 80"/>
                  <a:gd name="T6" fmla="*/ 75 w 82"/>
                  <a:gd name="T7" fmla="*/ 43 h 80"/>
                  <a:gd name="T8" fmla="*/ 75 w 82"/>
                  <a:gd name="T9" fmla="*/ 14 h 80"/>
                  <a:gd name="T10" fmla="*/ 56 w 82"/>
                  <a:gd name="T11" fmla="*/ 8 h 80"/>
                  <a:gd name="T12" fmla="*/ 41 w 82"/>
                  <a:gd name="T13" fmla="*/ 7 h 80"/>
                  <a:gd name="T14" fmla="*/ 27 w 82"/>
                  <a:gd name="T15" fmla="*/ 8 h 80"/>
                  <a:gd name="T16" fmla="*/ 8 w 82"/>
                  <a:gd name="T17" fmla="*/ 14 h 80"/>
                  <a:gd name="T18" fmla="*/ 8 w 82"/>
                  <a:gd name="T19" fmla="*/ 43 h 80"/>
                  <a:gd name="T20" fmla="*/ 17 w 82"/>
                  <a:gd name="T21" fmla="*/ 64 h 80"/>
                  <a:gd name="T22" fmla="*/ 37 w 82"/>
                  <a:gd name="T23" fmla="*/ 73 h 80"/>
                  <a:gd name="T24" fmla="*/ 38 w 82"/>
                  <a:gd name="T25" fmla="*/ 73 h 80"/>
                  <a:gd name="T26" fmla="*/ 45 w 82"/>
                  <a:gd name="T27" fmla="*/ 80 h 80"/>
                  <a:gd name="T28" fmla="*/ 38 w 82"/>
                  <a:gd name="T29" fmla="*/ 80 h 80"/>
                  <a:gd name="T30" fmla="*/ 11 w 82"/>
                  <a:gd name="T31" fmla="*/ 69 h 80"/>
                  <a:gd name="T32" fmla="*/ 1 w 82"/>
                  <a:gd name="T33" fmla="*/ 44 h 80"/>
                  <a:gd name="T34" fmla="*/ 1 w 82"/>
                  <a:gd name="T35" fmla="*/ 14 h 80"/>
                  <a:gd name="T36" fmla="*/ 26 w 82"/>
                  <a:gd name="T37" fmla="*/ 0 h 80"/>
                  <a:gd name="T38" fmla="*/ 41 w 82"/>
                  <a:gd name="T39" fmla="*/ 0 h 80"/>
                  <a:gd name="T40" fmla="*/ 57 w 82"/>
                  <a:gd name="T41" fmla="*/ 0 h 80"/>
                  <a:gd name="T42" fmla="*/ 82 w 82"/>
                  <a:gd name="T43" fmla="*/ 14 h 80"/>
                  <a:gd name="T44" fmla="*/ 82 w 82"/>
                  <a:gd name="T45" fmla="*/ 43 h 80"/>
                  <a:gd name="T46" fmla="*/ 71 w 82"/>
                  <a:gd name="T47" fmla="*/ 69 h 80"/>
                  <a:gd name="T48" fmla="*/ 45 w 82"/>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0">
                    <a:moveTo>
                      <a:pt x="38" y="73"/>
                    </a:moveTo>
                    <a:lnTo>
                      <a:pt x="45" y="73"/>
                    </a:lnTo>
                    <a:cubicBezTo>
                      <a:pt x="53" y="73"/>
                      <a:pt x="61" y="69"/>
                      <a:pt x="66" y="64"/>
                    </a:cubicBezTo>
                    <a:cubicBezTo>
                      <a:pt x="71" y="59"/>
                      <a:pt x="75" y="51"/>
                      <a:pt x="75" y="43"/>
                    </a:cubicBezTo>
                    <a:lnTo>
                      <a:pt x="75" y="14"/>
                    </a:lnTo>
                    <a:cubicBezTo>
                      <a:pt x="75" y="11"/>
                      <a:pt x="66" y="9"/>
                      <a:pt x="56" y="8"/>
                    </a:cubicBezTo>
                    <a:cubicBezTo>
                      <a:pt x="51" y="7"/>
                      <a:pt x="46" y="7"/>
                      <a:pt x="41" y="7"/>
                    </a:cubicBezTo>
                    <a:cubicBezTo>
                      <a:pt x="36" y="7"/>
                      <a:pt x="31" y="7"/>
                      <a:pt x="27" y="8"/>
                    </a:cubicBezTo>
                    <a:cubicBezTo>
                      <a:pt x="16" y="9"/>
                      <a:pt x="8" y="11"/>
                      <a:pt x="8" y="14"/>
                    </a:cubicBezTo>
                    <a:lnTo>
                      <a:pt x="8" y="43"/>
                    </a:lnTo>
                    <a:cubicBezTo>
                      <a:pt x="8" y="51"/>
                      <a:pt x="11" y="59"/>
                      <a:pt x="17" y="64"/>
                    </a:cubicBezTo>
                    <a:cubicBezTo>
                      <a:pt x="22" y="69"/>
                      <a:pt x="29" y="73"/>
                      <a:pt x="37" y="73"/>
                    </a:cubicBezTo>
                    <a:lnTo>
                      <a:pt x="38" y="73"/>
                    </a:lnTo>
                    <a:close/>
                    <a:moveTo>
                      <a:pt x="45" y="80"/>
                    </a:moveTo>
                    <a:lnTo>
                      <a:pt x="38" y="80"/>
                    </a:lnTo>
                    <a:cubicBezTo>
                      <a:pt x="27" y="80"/>
                      <a:pt x="18" y="76"/>
                      <a:pt x="11" y="69"/>
                    </a:cubicBezTo>
                    <a:cubicBezTo>
                      <a:pt x="5" y="63"/>
                      <a:pt x="1" y="54"/>
                      <a:pt x="1" y="44"/>
                    </a:cubicBezTo>
                    <a:cubicBezTo>
                      <a:pt x="0" y="34"/>
                      <a:pt x="1" y="24"/>
                      <a:pt x="1" y="14"/>
                    </a:cubicBezTo>
                    <a:cubicBezTo>
                      <a:pt x="1" y="6"/>
                      <a:pt x="12" y="2"/>
                      <a:pt x="26" y="0"/>
                    </a:cubicBezTo>
                    <a:cubicBezTo>
                      <a:pt x="31" y="0"/>
                      <a:pt x="36" y="0"/>
                      <a:pt x="41" y="0"/>
                    </a:cubicBezTo>
                    <a:cubicBezTo>
                      <a:pt x="47" y="0"/>
                      <a:pt x="52" y="0"/>
                      <a:pt x="57" y="0"/>
                    </a:cubicBezTo>
                    <a:cubicBezTo>
                      <a:pt x="71" y="2"/>
                      <a:pt x="82" y="6"/>
                      <a:pt x="82" y="14"/>
                    </a:cubicBezTo>
                    <a:lnTo>
                      <a:pt x="82" y="43"/>
                    </a:lnTo>
                    <a:cubicBezTo>
                      <a:pt x="82" y="53"/>
                      <a:pt x="78" y="62"/>
                      <a:pt x="71" y="69"/>
                    </a:cubicBezTo>
                    <a:cubicBezTo>
                      <a:pt x="64" y="76"/>
                      <a:pt x="55" y="80"/>
                      <a:pt x="45"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209">
                <a:extLst>
                  <a:ext uri="{FF2B5EF4-FFF2-40B4-BE49-F238E27FC236}">
                    <a16:creationId xmlns:a16="http://schemas.microsoft.com/office/drawing/2014/main" id="{88F3B707-C2DD-46A9-94F2-5B4BF46CAC86}"/>
                  </a:ext>
                </a:extLst>
              </p:cNvPr>
              <p:cNvSpPr>
                <a:spLocks/>
              </p:cNvSpPr>
              <p:nvPr/>
            </p:nvSpPr>
            <p:spPr bwMode="auto">
              <a:xfrm>
                <a:off x="6999288"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210">
                <a:extLst>
                  <a:ext uri="{FF2B5EF4-FFF2-40B4-BE49-F238E27FC236}">
                    <a16:creationId xmlns:a16="http://schemas.microsoft.com/office/drawing/2014/main" id="{C1B776A6-E630-41FB-96D1-48C2665B3D5A}"/>
                  </a:ext>
                </a:extLst>
              </p:cNvPr>
              <p:cNvSpPr>
                <a:spLocks noEditPoints="1"/>
              </p:cNvSpPr>
              <p:nvPr/>
            </p:nvSpPr>
            <p:spPr bwMode="auto">
              <a:xfrm>
                <a:off x="6997700" y="4903788"/>
                <a:ext cx="26987" cy="26988"/>
              </a:xfrm>
              <a:custGeom>
                <a:avLst/>
                <a:gdLst>
                  <a:gd name="T0" fmla="*/ 37 w 81"/>
                  <a:gd name="T1" fmla="*/ 73 h 80"/>
                  <a:gd name="T2" fmla="*/ 44 w 81"/>
                  <a:gd name="T3" fmla="*/ 73 h 80"/>
                  <a:gd name="T4" fmla="*/ 65 w 81"/>
                  <a:gd name="T5" fmla="*/ 64 h 80"/>
                  <a:gd name="T6" fmla="*/ 74 w 81"/>
                  <a:gd name="T7" fmla="*/ 43 h 80"/>
                  <a:gd name="T8" fmla="*/ 74 w 81"/>
                  <a:gd name="T9" fmla="*/ 14 h 80"/>
                  <a:gd name="T10" fmla="*/ 55 w 81"/>
                  <a:gd name="T11" fmla="*/ 8 h 80"/>
                  <a:gd name="T12" fmla="*/ 40 w 81"/>
                  <a:gd name="T13" fmla="*/ 7 h 80"/>
                  <a:gd name="T14" fmla="*/ 26 w 81"/>
                  <a:gd name="T15" fmla="*/ 8 h 80"/>
                  <a:gd name="T16" fmla="*/ 7 w 81"/>
                  <a:gd name="T17" fmla="*/ 14 h 80"/>
                  <a:gd name="T18" fmla="*/ 7 w 81"/>
                  <a:gd name="T19" fmla="*/ 43 h 80"/>
                  <a:gd name="T20" fmla="*/ 16 w 81"/>
                  <a:gd name="T21" fmla="*/ 64 h 80"/>
                  <a:gd name="T22" fmla="*/ 36 w 81"/>
                  <a:gd name="T23" fmla="*/ 73 h 80"/>
                  <a:gd name="T24" fmla="*/ 37 w 81"/>
                  <a:gd name="T25" fmla="*/ 73 h 80"/>
                  <a:gd name="T26" fmla="*/ 44 w 81"/>
                  <a:gd name="T27" fmla="*/ 80 h 80"/>
                  <a:gd name="T28" fmla="*/ 37 w 81"/>
                  <a:gd name="T29" fmla="*/ 80 h 80"/>
                  <a:gd name="T30" fmla="*/ 10 w 81"/>
                  <a:gd name="T31" fmla="*/ 69 h 80"/>
                  <a:gd name="T32" fmla="*/ 0 w 81"/>
                  <a:gd name="T33" fmla="*/ 43 h 80"/>
                  <a:gd name="T34" fmla="*/ 0 w 81"/>
                  <a:gd name="T35" fmla="*/ 14 h 80"/>
                  <a:gd name="T36" fmla="*/ 25 w 81"/>
                  <a:gd name="T37" fmla="*/ 0 h 80"/>
                  <a:gd name="T38" fmla="*/ 40 w 81"/>
                  <a:gd name="T39" fmla="*/ 0 h 80"/>
                  <a:gd name="T40" fmla="*/ 56 w 81"/>
                  <a:gd name="T41" fmla="*/ 0 h 80"/>
                  <a:gd name="T42" fmla="*/ 81 w 81"/>
                  <a:gd name="T43" fmla="*/ 14 h 80"/>
                  <a:gd name="T44" fmla="*/ 81 w 81"/>
                  <a:gd name="T45" fmla="*/ 43 h 80"/>
                  <a:gd name="T46" fmla="*/ 70 w 81"/>
                  <a:gd name="T47" fmla="*/ 69 h 80"/>
                  <a:gd name="T48" fmla="*/ 44 w 81"/>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0">
                    <a:moveTo>
                      <a:pt x="37" y="73"/>
                    </a:moveTo>
                    <a:lnTo>
                      <a:pt x="44" y="73"/>
                    </a:lnTo>
                    <a:cubicBezTo>
                      <a:pt x="52" y="73"/>
                      <a:pt x="60" y="69"/>
                      <a:pt x="65" y="64"/>
                    </a:cubicBezTo>
                    <a:cubicBezTo>
                      <a:pt x="70" y="59"/>
                      <a:pt x="74" y="51"/>
                      <a:pt x="74" y="43"/>
                    </a:cubicBezTo>
                    <a:lnTo>
                      <a:pt x="74" y="14"/>
                    </a:lnTo>
                    <a:cubicBezTo>
                      <a:pt x="74" y="11"/>
                      <a:pt x="66" y="9"/>
                      <a:pt x="55" y="8"/>
                    </a:cubicBezTo>
                    <a:cubicBezTo>
                      <a:pt x="50" y="7"/>
                      <a:pt x="45" y="7"/>
                      <a:pt x="40" y="7"/>
                    </a:cubicBezTo>
                    <a:cubicBezTo>
                      <a:pt x="35" y="7"/>
                      <a:pt x="30" y="7"/>
                      <a:pt x="26" y="8"/>
                    </a:cubicBezTo>
                    <a:cubicBezTo>
                      <a:pt x="15" y="9"/>
                      <a:pt x="7" y="11"/>
                      <a:pt x="7" y="14"/>
                    </a:cubicBezTo>
                    <a:lnTo>
                      <a:pt x="7" y="43"/>
                    </a:lnTo>
                    <a:cubicBezTo>
                      <a:pt x="7" y="51"/>
                      <a:pt x="10" y="59"/>
                      <a:pt x="16" y="64"/>
                    </a:cubicBezTo>
                    <a:cubicBezTo>
                      <a:pt x="21" y="69"/>
                      <a:pt x="28" y="73"/>
                      <a:pt x="36" y="73"/>
                    </a:cubicBezTo>
                    <a:lnTo>
                      <a:pt x="37" y="73"/>
                    </a:lnTo>
                    <a:close/>
                    <a:moveTo>
                      <a:pt x="44" y="80"/>
                    </a:moveTo>
                    <a:lnTo>
                      <a:pt x="37" y="80"/>
                    </a:lnTo>
                    <a:cubicBezTo>
                      <a:pt x="26" y="80"/>
                      <a:pt x="17" y="76"/>
                      <a:pt x="10" y="69"/>
                    </a:cubicBezTo>
                    <a:cubicBezTo>
                      <a:pt x="4" y="62"/>
                      <a:pt x="0" y="53"/>
                      <a:pt x="0" y="43"/>
                    </a:cubicBezTo>
                    <a:lnTo>
                      <a:pt x="0" y="14"/>
                    </a:lnTo>
                    <a:cubicBezTo>
                      <a:pt x="0" y="6"/>
                      <a:pt x="11" y="2"/>
                      <a:pt x="25" y="0"/>
                    </a:cubicBezTo>
                    <a:cubicBezTo>
                      <a:pt x="30" y="0"/>
                      <a:pt x="35" y="0"/>
                      <a:pt x="40" y="0"/>
                    </a:cubicBezTo>
                    <a:cubicBezTo>
                      <a:pt x="46" y="0"/>
                      <a:pt x="51" y="0"/>
                      <a:pt x="56" y="0"/>
                    </a:cubicBezTo>
                    <a:cubicBezTo>
                      <a:pt x="70" y="2"/>
                      <a:pt x="81" y="6"/>
                      <a:pt x="81" y="14"/>
                    </a:cubicBezTo>
                    <a:lnTo>
                      <a:pt x="81" y="43"/>
                    </a:lnTo>
                    <a:cubicBezTo>
                      <a:pt x="81" y="53"/>
                      <a:pt x="77" y="62"/>
                      <a:pt x="70" y="69"/>
                    </a:cubicBezTo>
                    <a:cubicBezTo>
                      <a:pt x="63" y="76"/>
                      <a:pt x="54" y="80"/>
                      <a:pt x="44"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211">
                <a:extLst>
                  <a:ext uri="{FF2B5EF4-FFF2-40B4-BE49-F238E27FC236}">
                    <a16:creationId xmlns:a16="http://schemas.microsoft.com/office/drawing/2014/main" id="{44662B6B-B253-45DF-B015-07B96209149A}"/>
                  </a:ext>
                </a:extLst>
              </p:cNvPr>
              <p:cNvSpPr>
                <a:spLocks/>
              </p:cNvSpPr>
              <p:nvPr/>
            </p:nvSpPr>
            <p:spPr bwMode="auto">
              <a:xfrm>
                <a:off x="7100888" y="5148263"/>
                <a:ext cx="63500" cy="42863"/>
              </a:xfrm>
              <a:custGeom>
                <a:avLst/>
                <a:gdLst>
                  <a:gd name="T0" fmla="*/ 175 w 193"/>
                  <a:gd name="T1" fmla="*/ 1 h 126"/>
                  <a:gd name="T2" fmla="*/ 178 w 193"/>
                  <a:gd name="T3" fmla="*/ 0 h 126"/>
                  <a:gd name="T4" fmla="*/ 180 w 193"/>
                  <a:gd name="T5" fmla="*/ 0 h 126"/>
                  <a:gd name="T6" fmla="*/ 185 w 193"/>
                  <a:gd name="T7" fmla="*/ 5 h 126"/>
                  <a:gd name="T8" fmla="*/ 193 w 193"/>
                  <a:gd name="T9" fmla="*/ 43 h 126"/>
                  <a:gd name="T10" fmla="*/ 192 w 193"/>
                  <a:gd name="T11" fmla="*/ 50 h 126"/>
                  <a:gd name="T12" fmla="*/ 192 w 193"/>
                  <a:gd name="T13" fmla="*/ 71 h 126"/>
                  <a:gd name="T14" fmla="*/ 192 w 193"/>
                  <a:gd name="T15" fmla="*/ 72 h 126"/>
                  <a:gd name="T16" fmla="*/ 191 w 193"/>
                  <a:gd name="T17" fmla="*/ 76 h 126"/>
                  <a:gd name="T18" fmla="*/ 187 w 193"/>
                  <a:gd name="T19" fmla="*/ 80 h 126"/>
                  <a:gd name="T20" fmla="*/ 134 w 193"/>
                  <a:gd name="T21" fmla="*/ 96 h 126"/>
                  <a:gd name="T22" fmla="*/ 79 w 193"/>
                  <a:gd name="T23" fmla="*/ 125 h 126"/>
                  <a:gd name="T24" fmla="*/ 68 w 193"/>
                  <a:gd name="T25" fmla="*/ 126 h 126"/>
                  <a:gd name="T26" fmla="*/ 60 w 193"/>
                  <a:gd name="T27" fmla="*/ 125 h 126"/>
                  <a:gd name="T28" fmla="*/ 25 w 193"/>
                  <a:gd name="T29" fmla="*/ 118 h 126"/>
                  <a:gd name="T30" fmla="*/ 1 w 193"/>
                  <a:gd name="T31" fmla="*/ 92 h 126"/>
                  <a:gd name="T32" fmla="*/ 0 w 193"/>
                  <a:gd name="T33" fmla="*/ 87 h 126"/>
                  <a:gd name="T34" fmla="*/ 1 w 193"/>
                  <a:gd name="T35" fmla="*/ 81 h 126"/>
                  <a:gd name="T36" fmla="*/ 5 w 193"/>
                  <a:gd name="T37" fmla="*/ 76 h 126"/>
                  <a:gd name="T38" fmla="*/ 44 w 193"/>
                  <a:gd name="T39" fmla="*/ 32 h 126"/>
                  <a:gd name="T40" fmla="*/ 64 w 193"/>
                  <a:gd name="T41" fmla="*/ 16 h 126"/>
                  <a:gd name="T42" fmla="*/ 83 w 193"/>
                  <a:gd name="T43" fmla="*/ 13 h 126"/>
                  <a:gd name="T44" fmla="*/ 90 w 193"/>
                  <a:gd name="T45" fmla="*/ 13 h 126"/>
                  <a:gd name="T46" fmla="*/ 175 w 193"/>
                  <a:gd name="T47" fmla="*/ 0 h 126"/>
                  <a:gd name="T48" fmla="*/ 175 w 193"/>
                  <a:gd name="T4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6">
                    <a:moveTo>
                      <a:pt x="175" y="1"/>
                    </a:moveTo>
                    <a:cubicBezTo>
                      <a:pt x="176" y="0"/>
                      <a:pt x="177" y="0"/>
                      <a:pt x="178" y="0"/>
                    </a:cubicBezTo>
                    <a:cubicBezTo>
                      <a:pt x="178" y="0"/>
                      <a:pt x="179" y="0"/>
                      <a:pt x="180" y="0"/>
                    </a:cubicBezTo>
                    <a:cubicBezTo>
                      <a:pt x="182" y="1"/>
                      <a:pt x="184" y="3"/>
                      <a:pt x="185" y="5"/>
                    </a:cubicBezTo>
                    <a:cubicBezTo>
                      <a:pt x="190" y="17"/>
                      <a:pt x="193" y="30"/>
                      <a:pt x="193" y="43"/>
                    </a:cubicBezTo>
                    <a:cubicBezTo>
                      <a:pt x="193" y="45"/>
                      <a:pt x="193" y="48"/>
                      <a:pt x="192" y="50"/>
                    </a:cubicBezTo>
                    <a:cubicBezTo>
                      <a:pt x="192" y="57"/>
                      <a:pt x="192" y="64"/>
                      <a:pt x="192" y="71"/>
                    </a:cubicBezTo>
                    <a:cubicBezTo>
                      <a:pt x="192" y="71"/>
                      <a:pt x="192" y="71"/>
                      <a:pt x="192" y="72"/>
                    </a:cubicBezTo>
                    <a:cubicBezTo>
                      <a:pt x="192" y="73"/>
                      <a:pt x="192" y="75"/>
                      <a:pt x="191" y="76"/>
                    </a:cubicBezTo>
                    <a:cubicBezTo>
                      <a:pt x="190" y="78"/>
                      <a:pt x="189" y="79"/>
                      <a:pt x="187" y="80"/>
                    </a:cubicBezTo>
                    <a:cubicBezTo>
                      <a:pt x="171" y="89"/>
                      <a:pt x="151" y="88"/>
                      <a:pt x="134" y="96"/>
                    </a:cubicBezTo>
                    <a:cubicBezTo>
                      <a:pt x="115" y="104"/>
                      <a:pt x="99" y="121"/>
                      <a:pt x="79" y="125"/>
                    </a:cubicBezTo>
                    <a:cubicBezTo>
                      <a:pt x="75" y="125"/>
                      <a:pt x="71" y="126"/>
                      <a:pt x="68" y="126"/>
                    </a:cubicBezTo>
                    <a:cubicBezTo>
                      <a:pt x="65" y="126"/>
                      <a:pt x="63" y="126"/>
                      <a:pt x="60" y="125"/>
                    </a:cubicBezTo>
                    <a:cubicBezTo>
                      <a:pt x="48" y="125"/>
                      <a:pt x="36" y="122"/>
                      <a:pt x="25" y="118"/>
                    </a:cubicBezTo>
                    <a:cubicBezTo>
                      <a:pt x="13" y="113"/>
                      <a:pt x="5" y="104"/>
                      <a:pt x="1" y="92"/>
                    </a:cubicBezTo>
                    <a:cubicBezTo>
                      <a:pt x="0" y="90"/>
                      <a:pt x="0" y="89"/>
                      <a:pt x="0" y="87"/>
                    </a:cubicBezTo>
                    <a:cubicBezTo>
                      <a:pt x="0" y="85"/>
                      <a:pt x="0" y="83"/>
                      <a:pt x="1" y="81"/>
                    </a:cubicBezTo>
                    <a:cubicBezTo>
                      <a:pt x="2" y="79"/>
                      <a:pt x="3" y="77"/>
                      <a:pt x="5" y="76"/>
                    </a:cubicBezTo>
                    <a:lnTo>
                      <a:pt x="44" y="32"/>
                    </a:lnTo>
                    <a:cubicBezTo>
                      <a:pt x="49" y="26"/>
                      <a:pt x="56" y="20"/>
                      <a:pt x="64" y="16"/>
                    </a:cubicBezTo>
                    <a:cubicBezTo>
                      <a:pt x="70" y="14"/>
                      <a:pt x="77" y="13"/>
                      <a:pt x="83" y="13"/>
                    </a:cubicBezTo>
                    <a:cubicBezTo>
                      <a:pt x="86" y="13"/>
                      <a:pt x="88" y="13"/>
                      <a:pt x="90" y="13"/>
                    </a:cubicBezTo>
                    <a:cubicBezTo>
                      <a:pt x="119" y="12"/>
                      <a:pt x="147" y="8"/>
                      <a:pt x="175" y="0"/>
                    </a:cubicBezTo>
                    <a:lnTo>
                      <a:pt x="175" y="1"/>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212">
                <a:extLst>
                  <a:ext uri="{FF2B5EF4-FFF2-40B4-BE49-F238E27FC236}">
                    <a16:creationId xmlns:a16="http://schemas.microsoft.com/office/drawing/2014/main" id="{E747F5BF-D86C-4937-8543-F5350FC0666C}"/>
                  </a:ext>
                </a:extLst>
              </p:cNvPr>
              <p:cNvSpPr>
                <a:spLocks/>
              </p:cNvSpPr>
              <p:nvPr/>
            </p:nvSpPr>
            <p:spPr bwMode="auto">
              <a:xfrm>
                <a:off x="7138988" y="5143501"/>
                <a:ext cx="25400" cy="42863"/>
              </a:xfrm>
              <a:custGeom>
                <a:avLst/>
                <a:gdLst>
                  <a:gd name="T0" fmla="*/ 27 w 77"/>
                  <a:gd name="T1" fmla="*/ 128 h 128"/>
                  <a:gd name="T2" fmla="*/ 77 w 77"/>
                  <a:gd name="T3" fmla="*/ 117 h 128"/>
                  <a:gd name="T4" fmla="*/ 50 w 77"/>
                  <a:gd name="T5" fmla="*/ 0 h 128"/>
                  <a:gd name="T6" fmla="*/ 0 w 77"/>
                  <a:gd name="T7" fmla="*/ 11 h 128"/>
                  <a:gd name="T8" fmla="*/ 27 w 77"/>
                  <a:gd name="T9" fmla="*/ 128 h 128"/>
                </a:gdLst>
                <a:ahLst/>
                <a:cxnLst>
                  <a:cxn ang="0">
                    <a:pos x="T0" y="T1"/>
                  </a:cxn>
                  <a:cxn ang="0">
                    <a:pos x="T2" y="T3"/>
                  </a:cxn>
                  <a:cxn ang="0">
                    <a:pos x="T4" y="T5"/>
                  </a:cxn>
                  <a:cxn ang="0">
                    <a:pos x="T6" y="T7"/>
                  </a:cxn>
                  <a:cxn ang="0">
                    <a:pos x="T8" y="T9"/>
                  </a:cxn>
                </a:cxnLst>
                <a:rect l="0" t="0" r="r" b="b"/>
                <a:pathLst>
                  <a:path w="77" h="128">
                    <a:moveTo>
                      <a:pt x="27" y="128"/>
                    </a:moveTo>
                    <a:lnTo>
                      <a:pt x="77" y="117"/>
                    </a:lnTo>
                    <a:lnTo>
                      <a:pt x="50" y="0"/>
                    </a:lnTo>
                    <a:lnTo>
                      <a:pt x="0" y="11"/>
                    </a:lnTo>
                    <a:lnTo>
                      <a:pt x="27"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213">
                <a:extLst>
                  <a:ext uri="{FF2B5EF4-FFF2-40B4-BE49-F238E27FC236}">
                    <a16:creationId xmlns:a16="http://schemas.microsoft.com/office/drawing/2014/main" id="{189B1E78-0E06-4EA0-98DB-8ABC2BEC82F4}"/>
                  </a:ext>
                </a:extLst>
              </p:cNvPr>
              <p:cNvSpPr>
                <a:spLocks/>
              </p:cNvSpPr>
              <p:nvPr/>
            </p:nvSpPr>
            <p:spPr bwMode="auto">
              <a:xfrm>
                <a:off x="7315200" y="5160963"/>
                <a:ext cx="88900" cy="60325"/>
              </a:xfrm>
              <a:custGeom>
                <a:avLst/>
                <a:gdLst>
                  <a:gd name="T0" fmla="*/ 35 w 265"/>
                  <a:gd name="T1" fmla="*/ 170 h 180"/>
                  <a:gd name="T2" fmla="*/ 95 w 265"/>
                  <a:gd name="T3" fmla="*/ 159 h 180"/>
                  <a:gd name="T4" fmla="*/ 155 w 265"/>
                  <a:gd name="T5" fmla="*/ 125 h 180"/>
                  <a:gd name="T6" fmla="*/ 185 w 265"/>
                  <a:gd name="T7" fmla="*/ 38 h 180"/>
                  <a:gd name="T8" fmla="*/ 97 w 265"/>
                  <a:gd name="T9" fmla="*/ 36 h 180"/>
                  <a:gd name="T10" fmla="*/ 35 w 265"/>
                  <a:gd name="T11" fmla="*/ 170 h 180"/>
                </a:gdLst>
                <a:ahLst/>
                <a:cxnLst>
                  <a:cxn ang="0">
                    <a:pos x="T0" y="T1"/>
                  </a:cxn>
                  <a:cxn ang="0">
                    <a:pos x="T2" y="T3"/>
                  </a:cxn>
                  <a:cxn ang="0">
                    <a:pos x="T4" y="T5"/>
                  </a:cxn>
                  <a:cxn ang="0">
                    <a:pos x="T6" y="T7"/>
                  </a:cxn>
                  <a:cxn ang="0">
                    <a:pos x="T8" y="T9"/>
                  </a:cxn>
                  <a:cxn ang="0">
                    <a:pos x="T10" y="T11"/>
                  </a:cxn>
                </a:cxnLst>
                <a:rect l="0" t="0" r="r" b="b"/>
                <a:pathLst>
                  <a:path w="265" h="180">
                    <a:moveTo>
                      <a:pt x="35" y="170"/>
                    </a:moveTo>
                    <a:cubicBezTo>
                      <a:pt x="54" y="180"/>
                      <a:pt x="77" y="169"/>
                      <a:pt x="95" y="159"/>
                    </a:cubicBezTo>
                    <a:lnTo>
                      <a:pt x="155" y="125"/>
                    </a:lnTo>
                    <a:cubicBezTo>
                      <a:pt x="237" y="150"/>
                      <a:pt x="265" y="22"/>
                      <a:pt x="185" y="38"/>
                    </a:cubicBezTo>
                    <a:cubicBezTo>
                      <a:pt x="139" y="9"/>
                      <a:pt x="127" y="0"/>
                      <a:pt x="97" y="36"/>
                    </a:cubicBezTo>
                    <a:cubicBezTo>
                      <a:pt x="81" y="56"/>
                      <a:pt x="0" y="153"/>
                      <a:pt x="35" y="17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214">
                <a:extLst>
                  <a:ext uri="{FF2B5EF4-FFF2-40B4-BE49-F238E27FC236}">
                    <a16:creationId xmlns:a16="http://schemas.microsoft.com/office/drawing/2014/main" id="{715C2205-51B2-4499-8444-C4045EB4DFA0}"/>
                  </a:ext>
                </a:extLst>
              </p:cNvPr>
              <p:cNvSpPr>
                <a:spLocks/>
              </p:cNvSpPr>
              <p:nvPr/>
            </p:nvSpPr>
            <p:spPr bwMode="auto">
              <a:xfrm>
                <a:off x="7219950" y="4959351"/>
                <a:ext cx="125412" cy="173038"/>
              </a:xfrm>
              <a:custGeom>
                <a:avLst/>
                <a:gdLst>
                  <a:gd name="T0" fmla="*/ 309 w 378"/>
                  <a:gd name="T1" fmla="*/ 6 h 517"/>
                  <a:gd name="T2" fmla="*/ 244 w 378"/>
                  <a:gd name="T3" fmla="*/ 47 h 517"/>
                  <a:gd name="T4" fmla="*/ 60 w 378"/>
                  <a:gd name="T5" fmla="*/ 441 h 517"/>
                  <a:gd name="T6" fmla="*/ 0 w 378"/>
                  <a:gd name="T7" fmla="*/ 472 h 517"/>
                  <a:gd name="T8" fmla="*/ 201 w 378"/>
                  <a:gd name="T9" fmla="*/ 517 h 517"/>
                  <a:gd name="T10" fmla="*/ 310 w 378"/>
                  <a:gd name="T11" fmla="*/ 374 h 517"/>
                  <a:gd name="T12" fmla="*/ 309 w 378"/>
                  <a:gd name="T13" fmla="*/ 6 h 517"/>
                </a:gdLst>
                <a:ahLst/>
                <a:cxnLst>
                  <a:cxn ang="0">
                    <a:pos x="T0" y="T1"/>
                  </a:cxn>
                  <a:cxn ang="0">
                    <a:pos x="T2" y="T3"/>
                  </a:cxn>
                  <a:cxn ang="0">
                    <a:pos x="T4" y="T5"/>
                  </a:cxn>
                  <a:cxn ang="0">
                    <a:pos x="T6" y="T7"/>
                  </a:cxn>
                  <a:cxn ang="0">
                    <a:pos x="T8" y="T9"/>
                  </a:cxn>
                  <a:cxn ang="0">
                    <a:pos x="T10" y="T11"/>
                  </a:cxn>
                  <a:cxn ang="0">
                    <a:pos x="T12" y="T13"/>
                  </a:cxn>
                </a:cxnLst>
                <a:rect l="0" t="0" r="r" b="b"/>
                <a:pathLst>
                  <a:path w="378" h="517">
                    <a:moveTo>
                      <a:pt x="309" y="6"/>
                    </a:moveTo>
                    <a:cubicBezTo>
                      <a:pt x="295" y="0"/>
                      <a:pt x="244" y="47"/>
                      <a:pt x="244" y="47"/>
                    </a:cubicBezTo>
                    <a:cubicBezTo>
                      <a:pt x="158" y="318"/>
                      <a:pt x="60" y="441"/>
                      <a:pt x="60" y="441"/>
                    </a:cubicBezTo>
                    <a:cubicBezTo>
                      <a:pt x="60" y="441"/>
                      <a:pt x="35" y="454"/>
                      <a:pt x="0" y="472"/>
                    </a:cubicBezTo>
                    <a:cubicBezTo>
                      <a:pt x="70" y="474"/>
                      <a:pt x="138" y="490"/>
                      <a:pt x="201" y="517"/>
                    </a:cubicBezTo>
                    <a:cubicBezTo>
                      <a:pt x="238" y="482"/>
                      <a:pt x="284" y="436"/>
                      <a:pt x="310" y="374"/>
                    </a:cubicBezTo>
                    <a:cubicBezTo>
                      <a:pt x="313" y="365"/>
                      <a:pt x="378" y="35"/>
                      <a:pt x="309"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215">
                <a:extLst>
                  <a:ext uri="{FF2B5EF4-FFF2-40B4-BE49-F238E27FC236}">
                    <a16:creationId xmlns:a16="http://schemas.microsoft.com/office/drawing/2014/main" id="{266F0214-8AE4-4CD9-8276-135609FFDAD6}"/>
                  </a:ext>
                </a:extLst>
              </p:cNvPr>
              <p:cNvSpPr>
                <a:spLocks/>
              </p:cNvSpPr>
              <p:nvPr/>
            </p:nvSpPr>
            <p:spPr bwMode="auto">
              <a:xfrm>
                <a:off x="6935788" y="5103813"/>
                <a:ext cx="166687" cy="85725"/>
              </a:xfrm>
              <a:custGeom>
                <a:avLst/>
                <a:gdLst>
                  <a:gd name="T0" fmla="*/ 426 w 498"/>
                  <a:gd name="T1" fmla="*/ 171 h 256"/>
                  <a:gd name="T2" fmla="*/ 197 w 498"/>
                  <a:gd name="T3" fmla="*/ 113 h 256"/>
                  <a:gd name="T4" fmla="*/ 121 w 498"/>
                  <a:gd name="T5" fmla="*/ 23 h 256"/>
                  <a:gd name="T6" fmla="*/ 9 w 498"/>
                  <a:gd name="T7" fmla="*/ 27 h 256"/>
                  <a:gd name="T8" fmla="*/ 73 w 498"/>
                  <a:gd name="T9" fmla="*/ 184 h 256"/>
                  <a:gd name="T10" fmla="*/ 462 w 498"/>
                  <a:gd name="T11" fmla="*/ 239 h 256"/>
                  <a:gd name="T12" fmla="*/ 497 w 498"/>
                  <a:gd name="T13" fmla="*/ 231 h 256"/>
                  <a:gd name="T14" fmla="*/ 426 w 498"/>
                  <a:gd name="T15" fmla="*/ 17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256">
                    <a:moveTo>
                      <a:pt x="426" y="171"/>
                    </a:moveTo>
                    <a:cubicBezTo>
                      <a:pt x="348" y="159"/>
                      <a:pt x="271" y="139"/>
                      <a:pt x="197" y="113"/>
                    </a:cubicBezTo>
                    <a:cubicBezTo>
                      <a:pt x="151" y="84"/>
                      <a:pt x="134" y="26"/>
                      <a:pt x="121" y="23"/>
                    </a:cubicBezTo>
                    <a:cubicBezTo>
                      <a:pt x="91" y="14"/>
                      <a:pt x="13" y="0"/>
                      <a:pt x="9" y="27"/>
                    </a:cubicBezTo>
                    <a:cubicBezTo>
                      <a:pt x="0" y="100"/>
                      <a:pt x="70" y="178"/>
                      <a:pt x="73" y="184"/>
                    </a:cubicBezTo>
                    <a:cubicBezTo>
                      <a:pt x="160" y="256"/>
                      <a:pt x="329" y="226"/>
                      <a:pt x="462" y="239"/>
                    </a:cubicBezTo>
                    <a:cubicBezTo>
                      <a:pt x="462" y="239"/>
                      <a:pt x="498" y="231"/>
                      <a:pt x="497" y="231"/>
                    </a:cubicBezTo>
                    <a:cubicBezTo>
                      <a:pt x="489" y="198"/>
                      <a:pt x="460" y="174"/>
                      <a:pt x="426" y="17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216">
                <a:extLst>
                  <a:ext uri="{FF2B5EF4-FFF2-40B4-BE49-F238E27FC236}">
                    <a16:creationId xmlns:a16="http://schemas.microsoft.com/office/drawing/2014/main" id="{7AAFB4CC-48E3-4315-9E1F-E7E406346162}"/>
                  </a:ext>
                </a:extLst>
              </p:cNvPr>
              <p:cNvSpPr>
                <a:spLocks/>
              </p:cNvSpPr>
              <p:nvPr/>
            </p:nvSpPr>
            <p:spPr bwMode="auto">
              <a:xfrm>
                <a:off x="7072313" y="5159376"/>
                <a:ext cx="71437" cy="42863"/>
              </a:xfrm>
              <a:custGeom>
                <a:avLst/>
                <a:gdLst>
                  <a:gd name="T0" fmla="*/ 114 w 216"/>
                  <a:gd name="T1" fmla="*/ 17 h 127"/>
                  <a:gd name="T2" fmla="*/ 93 w 216"/>
                  <a:gd name="T3" fmla="*/ 14 h 127"/>
                  <a:gd name="T4" fmla="*/ 67 w 216"/>
                  <a:gd name="T5" fmla="*/ 11 h 127"/>
                  <a:gd name="T6" fmla="*/ 50 w 216"/>
                  <a:gd name="T7" fmla="*/ 4 h 127"/>
                  <a:gd name="T8" fmla="*/ 11 w 216"/>
                  <a:gd name="T9" fmla="*/ 36 h 127"/>
                  <a:gd name="T10" fmla="*/ 43 w 216"/>
                  <a:gd name="T11" fmla="*/ 78 h 127"/>
                  <a:gd name="T12" fmla="*/ 93 w 216"/>
                  <a:gd name="T13" fmla="*/ 113 h 127"/>
                  <a:gd name="T14" fmla="*/ 119 w 216"/>
                  <a:gd name="T15" fmla="*/ 127 h 127"/>
                  <a:gd name="T16" fmla="*/ 136 w 216"/>
                  <a:gd name="T17" fmla="*/ 122 h 127"/>
                  <a:gd name="T18" fmla="*/ 208 w 216"/>
                  <a:gd name="T19" fmla="*/ 93 h 127"/>
                  <a:gd name="T20" fmla="*/ 214 w 216"/>
                  <a:gd name="T21" fmla="*/ 89 h 127"/>
                  <a:gd name="T22" fmla="*/ 208 w 216"/>
                  <a:gd name="T23" fmla="*/ 76 h 127"/>
                  <a:gd name="T24" fmla="*/ 183 w 216"/>
                  <a:gd name="T25" fmla="*/ 54 h 127"/>
                  <a:gd name="T26" fmla="*/ 150 w 216"/>
                  <a:gd name="T27" fmla="*/ 30 h 127"/>
                  <a:gd name="T28" fmla="*/ 114 w 216"/>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27">
                    <a:moveTo>
                      <a:pt x="114" y="17"/>
                    </a:moveTo>
                    <a:cubicBezTo>
                      <a:pt x="107" y="16"/>
                      <a:pt x="100" y="15"/>
                      <a:pt x="93" y="14"/>
                    </a:cubicBezTo>
                    <a:cubicBezTo>
                      <a:pt x="84" y="14"/>
                      <a:pt x="75" y="13"/>
                      <a:pt x="67" y="11"/>
                    </a:cubicBezTo>
                    <a:cubicBezTo>
                      <a:pt x="61" y="8"/>
                      <a:pt x="56" y="6"/>
                      <a:pt x="50" y="4"/>
                    </a:cubicBezTo>
                    <a:cubicBezTo>
                      <a:pt x="27" y="0"/>
                      <a:pt x="0" y="8"/>
                      <a:pt x="11" y="36"/>
                    </a:cubicBezTo>
                    <a:cubicBezTo>
                      <a:pt x="16" y="53"/>
                      <a:pt x="28" y="68"/>
                      <a:pt x="43" y="78"/>
                    </a:cubicBezTo>
                    <a:cubicBezTo>
                      <a:pt x="61" y="88"/>
                      <a:pt x="78" y="100"/>
                      <a:pt x="93" y="113"/>
                    </a:cubicBezTo>
                    <a:cubicBezTo>
                      <a:pt x="100" y="120"/>
                      <a:pt x="109" y="125"/>
                      <a:pt x="119" y="127"/>
                    </a:cubicBezTo>
                    <a:cubicBezTo>
                      <a:pt x="125" y="126"/>
                      <a:pt x="131" y="125"/>
                      <a:pt x="136" y="122"/>
                    </a:cubicBezTo>
                    <a:lnTo>
                      <a:pt x="208" y="93"/>
                    </a:lnTo>
                    <a:cubicBezTo>
                      <a:pt x="210" y="93"/>
                      <a:pt x="212" y="91"/>
                      <a:pt x="214" y="89"/>
                    </a:cubicBezTo>
                    <a:cubicBezTo>
                      <a:pt x="216" y="85"/>
                      <a:pt x="212" y="80"/>
                      <a:pt x="208" y="76"/>
                    </a:cubicBezTo>
                    <a:lnTo>
                      <a:pt x="183" y="54"/>
                    </a:lnTo>
                    <a:cubicBezTo>
                      <a:pt x="173" y="45"/>
                      <a:pt x="161" y="37"/>
                      <a:pt x="150" y="30"/>
                    </a:cubicBezTo>
                    <a:cubicBezTo>
                      <a:pt x="138" y="24"/>
                      <a:pt x="126" y="20"/>
                      <a:pt x="114" y="1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217">
                <a:extLst>
                  <a:ext uri="{FF2B5EF4-FFF2-40B4-BE49-F238E27FC236}">
                    <a16:creationId xmlns:a16="http://schemas.microsoft.com/office/drawing/2014/main" id="{07502458-1F6F-4600-BB77-A77536BAD773}"/>
                  </a:ext>
                </a:extLst>
              </p:cNvPr>
              <p:cNvSpPr>
                <a:spLocks/>
              </p:cNvSpPr>
              <p:nvPr/>
            </p:nvSpPr>
            <p:spPr bwMode="auto">
              <a:xfrm>
                <a:off x="7099300" y="5164138"/>
                <a:ext cx="36512" cy="25400"/>
              </a:xfrm>
              <a:custGeom>
                <a:avLst/>
                <a:gdLst>
                  <a:gd name="T0" fmla="*/ 62 w 108"/>
                  <a:gd name="T1" fmla="*/ 64 h 76"/>
                  <a:gd name="T2" fmla="*/ 78 w 108"/>
                  <a:gd name="T3" fmla="*/ 51 h 76"/>
                  <a:gd name="T4" fmla="*/ 108 w 108"/>
                  <a:gd name="T5" fmla="*/ 36 h 76"/>
                  <a:gd name="T6" fmla="*/ 76 w 108"/>
                  <a:gd name="T7" fmla="*/ 2 h 76"/>
                  <a:gd name="T8" fmla="*/ 48 w 108"/>
                  <a:gd name="T9" fmla="*/ 29 h 76"/>
                  <a:gd name="T10" fmla="*/ 13 w 108"/>
                  <a:gd name="T11" fmla="*/ 49 h 76"/>
                  <a:gd name="T12" fmla="*/ 2 w 108"/>
                  <a:gd name="T13" fmla="*/ 54 h 76"/>
                  <a:gd name="T14" fmla="*/ 0 w 108"/>
                  <a:gd name="T15" fmla="*/ 61 h 76"/>
                  <a:gd name="T16" fmla="*/ 1 w 108"/>
                  <a:gd name="T17" fmla="*/ 66 h 76"/>
                  <a:gd name="T18" fmla="*/ 15 w 108"/>
                  <a:gd name="T19" fmla="*/ 75 h 76"/>
                  <a:gd name="T20" fmla="*/ 27 w 108"/>
                  <a:gd name="T21" fmla="*/ 76 h 76"/>
                  <a:gd name="T22" fmla="*/ 50 w 108"/>
                  <a:gd name="T23" fmla="*/ 72 h 76"/>
                  <a:gd name="T24" fmla="*/ 62 w 108"/>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62" y="64"/>
                    </a:moveTo>
                    <a:cubicBezTo>
                      <a:pt x="68" y="60"/>
                      <a:pt x="73" y="56"/>
                      <a:pt x="78" y="51"/>
                    </a:cubicBezTo>
                    <a:cubicBezTo>
                      <a:pt x="81" y="49"/>
                      <a:pt x="105" y="33"/>
                      <a:pt x="108" y="36"/>
                    </a:cubicBezTo>
                    <a:lnTo>
                      <a:pt x="76" y="2"/>
                    </a:lnTo>
                    <a:cubicBezTo>
                      <a:pt x="73" y="0"/>
                      <a:pt x="51" y="27"/>
                      <a:pt x="48" y="29"/>
                    </a:cubicBezTo>
                    <a:cubicBezTo>
                      <a:pt x="38" y="38"/>
                      <a:pt x="26" y="45"/>
                      <a:pt x="13" y="49"/>
                    </a:cubicBezTo>
                    <a:cubicBezTo>
                      <a:pt x="8" y="49"/>
                      <a:pt x="5" y="51"/>
                      <a:pt x="2" y="54"/>
                    </a:cubicBezTo>
                    <a:cubicBezTo>
                      <a:pt x="1" y="56"/>
                      <a:pt x="0" y="58"/>
                      <a:pt x="0" y="61"/>
                    </a:cubicBezTo>
                    <a:cubicBezTo>
                      <a:pt x="0" y="62"/>
                      <a:pt x="0" y="64"/>
                      <a:pt x="1" y="66"/>
                    </a:cubicBezTo>
                    <a:cubicBezTo>
                      <a:pt x="4" y="71"/>
                      <a:pt x="9" y="75"/>
                      <a:pt x="15" y="75"/>
                    </a:cubicBezTo>
                    <a:cubicBezTo>
                      <a:pt x="19" y="75"/>
                      <a:pt x="23" y="76"/>
                      <a:pt x="27" y="76"/>
                    </a:cubicBezTo>
                    <a:cubicBezTo>
                      <a:pt x="35" y="76"/>
                      <a:pt x="43" y="74"/>
                      <a:pt x="50" y="72"/>
                    </a:cubicBezTo>
                    <a:cubicBezTo>
                      <a:pt x="55" y="70"/>
                      <a:pt x="59" y="67"/>
                      <a:pt x="62" y="6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218">
                <a:extLst>
                  <a:ext uri="{FF2B5EF4-FFF2-40B4-BE49-F238E27FC236}">
                    <a16:creationId xmlns:a16="http://schemas.microsoft.com/office/drawing/2014/main" id="{F3E06E05-0400-4E31-B606-05F9116F964C}"/>
                  </a:ext>
                </a:extLst>
              </p:cNvPr>
              <p:cNvSpPr>
                <a:spLocks/>
              </p:cNvSpPr>
              <p:nvPr/>
            </p:nvSpPr>
            <p:spPr bwMode="auto">
              <a:xfrm>
                <a:off x="6884988" y="4981576"/>
                <a:ext cx="111125" cy="163513"/>
              </a:xfrm>
              <a:custGeom>
                <a:avLst/>
                <a:gdLst>
                  <a:gd name="T0" fmla="*/ 51 w 336"/>
                  <a:gd name="T1" fmla="*/ 275 h 484"/>
                  <a:gd name="T2" fmla="*/ 22 w 336"/>
                  <a:gd name="T3" fmla="*/ 238 h 484"/>
                  <a:gd name="T4" fmla="*/ 13 w 336"/>
                  <a:gd name="T5" fmla="*/ 112 h 484"/>
                  <a:gd name="T6" fmla="*/ 96 w 336"/>
                  <a:gd name="T7" fmla="*/ 13 h 484"/>
                  <a:gd name="T8" fmla="*/ 184 w 336"/>
                  <a:gd name="T9" fmla="*/ 166 h 484"/>
                  <a:gd name="T10" fmla="*/ 232 w 336"/>
                  <a:gd name="T11" fmla="*/ 280 h 484"/>
                  <a:gd name="T12" fmla="*/ 336 w 336"/>
                  <a:gd name="T13" fmla="*/ 446 h 484"/>
                  <a:gd name="T14" fmla="*/ 174 w 336"/>
                  <a:gd name="T15" fmla="*/ 484 h 484"/>
                  <a:gd name="T16" fmla="*/ 54 w 336"/>
                  <a:gd name="T17" fmla="*/ 277 h 484"/>
                  <a:gd name="T18" fmla="*/ 51 w 336"/>
                  <a:gd name="T19" fmla="*/ 2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84">
                    <a:moveTo>
                      <a:pt x="51" y="275"/>
                    </a:moveTo>
                    <a:cubicBezTo>
                      <a:pt x="41" y="263"/>
                      <a:pt x="31" y="250"/>
                      <a:pt x="22" y="238"/>
                    </a:cubicBezTo>
                    <a:cubicBezTo>
                      <a:pt x="0" y="205"/>
                      <a:pt x="1" y="148"/>
                      <a:pt x="13" y="112"/>
                    </a:cubicBezTo>
                    <a:cubicBezTo>
                      <a:pt x="24" y="78"/>
                      <a:pt x="63" y="25"/>
                      <a:pt x="96" y="13"/>
                    </a:cubicBezTo>
                    <a:cubicBezTo>
                      <a:pt x="133" y="0"/>
                      <a:pt x="177" y="145"/>
                      <a:pt x="184" y="166"/>
                    </a:cubicBezTo>
                    <a:cubicBezTo>
                      <a:pt x="197" y="205"/>
                      <a:pt x="213" y="243"/>
                      <a:pt x="232" y="280"/>
                    </a:cubicBezTo>
                    <a:cubicBezTo>
                      <a:pt x="252" y="316"/>
                      <a:pt x="294" y="383"/>
                      <a:pt x="336" y="446"/>
                    </a:cubicBezTo>
                    <a:lnTo>
                      <a:pt x="174" y="484"/>
                    </a:lnTo>
                    <a:cubicBezTo>
                      <a:pt x="135" y="417"/>
                      <a:pt x="95" y="330"/>
                      <a:pt x="54" y="277"/>
                    </a:cubicBezTo>
                    <a:cubicBezTo>
                      <a:pt x="53" y="277"/>
                      <a:pt x="52" y="276"/>
                      <a:pt x="5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219">
                <a:extLst>
                  <a:ext uri="{FF2B5EF4-FFF2-40B4-BE49-F238E27FC236}">
                    <a16:creationId xmlns:a16="http://schemas.microsoft.com/office/drawing/2014/main" id="{F25C1BE7-8E75-44E3-AC30-208C786393F0}"/>
                  </a:ext>
                </a:extLst>
              </p:cNvPr>
              <p:cNvSpPr>
                <a:spLocks/>
              </p:cNvSpPr>
              <p:nvPr/>
            </p:nvSpPr>
            <p:spPr bwMode="auto">
              <a:xfrm>
                <a:off x="7123113" y="5233988"/>
                <a:ext cx="147637" cy="239713"/>
              </a:xfrm>
              <a:custGeom>
                <a:avLst/>
                <a:gdLst>
                  <a:gd name="T0" fmla="*/ 177 w 444"/>
                  <a:gd name="T1" fmla="*/ 425 h 714"/>
                  <a:gd name="T2" fmla="*/ 16 w 444"/>
                  <a:gd name="T3" fmla="*/ 425 h 714"/>
                  <a:gd name="T4" fmla="*/ 444 w 444"/>
                  <a:gd name="T5" fmla="*/ 0 h 714"/>
                  <a:gd name="T6" fmla="*/ 267 w 444"/>
                  <a:gd name="T7" fmla="*/ 289 h 714"/>
                  <a:gd name="T8" fmla="*/ 428 w 444"/>
                  <a:gd name="T9" fmla="*/ 289 h 714"/>
                  <a:gd name="T10" fmla="*/ 0 w 444"/>
                  <a:gd name="T11" fmla="*/ 714 h 714"/>
                  <a:gd name="T12" fmla="*/ 177 w 444"/>
                  <a:gd name="T13" fmla="*/ 425 h 714"/>
                </a:gdLst>
                <a:ahLst/>
                <a:cxnLst>
                  <a:cxn ang="0">
                    <a:pos x="T0" y="T1"/>
                  </a:cxn>
                  <a:cxn ang="0">
                    <a:pos x="T2" y="T3"/>
                  </a:cxn>
                  <a:cxn ang="0">
                    <a:pos x="T4" y="T5"/>
                  </a:cxn>
                  <a:cxn ang="0">
                    <a:pos x="T6" y="T7"/>
                  </a:cxn>
                  <a:cxn ang="0">
                    <a:pos x="T8" y="T9"/>
                  </a:cxn>
                  <a:cxn ang="0">
                    <a:pos x="T10" y="T11"/>
                  </a:cxn>
                  <a:cxn ang="0">
                    <a:pos x="T12" y="T13"/>
                  </a:cxn>
                </a:cxnLst>
                <a:rect l="0" t="0" r="r" b="b"/>
                <a:pathLst>
                  <a:path w="444" h="714">
                    <a:moveTo>
                      <a:pt x="177" y="425"/>
                    </a:moveTo>
                    <a:lnTo>
                      <a:pt x="16" y="425"/>
                    </a:lnTo>
                    <a:lnTo>
                      <a:pt x="444" y="0"/>
                    </a:lnTo>
                    <a:lnTo>
                      <a:pt x="267" y="289"/>
                    </a:lnTo>
                    <a:lnTo>
                      <a:pt x="428" y="289"/>
                    </a:lnTo>
                    <a:lnTo>
                      <a:pt x="0" y="714"/>
                    </a:lnTo>
                    <a:lnTo>
                      <a:pt x="177" y="425"/>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277">
              <a:extLst>
                <a:ext uri="{FF2B5EF4-FFF2-40B4-BE49-F238E27FC236}">
                  <a16:creationId xmlns:a16="http://schemas.microsoft.com/office/drawing/2014/main" id="{3E09C00E-8B5E-4D2F-B7E1-DC841E6D26B2}"/>
                </a:ext>
              </a:extLst>
            </p:cNvPr>
            <p:cNvSpPr>
              <a:spLocks/>
            </p:cNvSpPr>
            <p:nvPr/>
          </p:nvSpPr>
          <p:spPr bwMode="auto">
            <a:xfrm>
              <a:off x="7150100" y="4956970"/>
              <a:ext cx="196056" cy="233188"/>
            </a:xfrm>
            <a:custGeom>
              <a:avLst/>
              <a:gdLst>
                <a:gd name="T0" fmla="*/ 506 w 574"/>
                <a:gd name="T1" fmla="*/ 6 h 688"/>
                <a:gd name="T2" fmla="*/ 440 w 574"/>
                <a:gd name="T3" fmla="*/ 48 h 688"/>
                <a:gd name="T4" fmla="*/ 256 w 574"/>
                <a:gd name="T5" fmla="*/ 441 h 688"/>
                <a:gd name="T6" fmla="*/ 0 w 574"/>
                <a:gd name="T7" fmla="*/ 552 h 688"/>
                <a:gd name="T8" fmla="*/ 31 w 574"/>
                <a:gd name="T9" fmla="*/ 688 h 688"/>
                <a:gd name="T10" fmla="*/ 350 w 574"/>
                <a:gd name="T11" fmla="*/ 567 h 688"/>
                <a:gd name="T12" fmla="*/ 506 w 574"/>
                <a:gd name="T13" fmla="*/ 374 h 688"/>
                <a:gd name="T14" fmla="*/ 506 w 574"/>
                <a:gd name="T15" fmla="*/ 6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88">
                  <a:moveTo>
                    <a:pt x="506" y="6"/>
                  </a:moveTo>
                  <a:cubicBezTo>
                    <a:pt x="492" y="0"/>
                    <a:pt x="440" y="48"/>
                    <a:pt x="440" y="48"/>
                  </a:cubicBezTo>
                  <a:cubicBezTo>
                    <a:pt x="355" y="318"/>
                    <a:pt x="256" y="441"/>
                    <a:pt x="256" y="441"/>
                  </a:cubicBezTo>
                  <a:cubicBezTo>
                    <a:pt x="256" y="441"/>
                    <a:pt x="106" y="522"/>
                    <a:pt x="0" y="552"/>
                  </a:cubicBezTo>
                  <a:lnTo>
                    <a:pt x="31" y="688"/>
                  </a:lnTo>
                  <a:cubicBezTo>
                    <a:pt x="31" y="688"/>
                    <a:pt x="320" y="609"/>
                    <a:pt x="350" y="567"/>
                  </a:cubicBezTo>
                  <a:cubicBezTo>
                    <a:pt x="380" y="525"/>
                    <a:pt x="466" y="470"/>
                    <a:pt x="506" y="374"/>
                  </a:cubicBezTo>
                  <a:cubicBezTo>
                    <a:pt x="509" y="366"/>
                    <a:pt x="574" y="35"/>
                    <a:pt x="506"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4" name="Oval 73">
            <a:hlinkClick r:id="rId2" action="ppaction://hlinksldjump"/>
            <a:extLst>
              <a:ext uri="{FF2B5EF4-FFF2-40B4-BE49-F238E27FC236}">
                <a16:creationId xmlns:a16="http://schemas.microsoft.com/office/drawing/2014/main" id="{54066B7E-3040-4BBD-9B10-9E45AB0EC3E9}"/>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5" name="Oval 74">
            <a:hlinkClick r:id="rId3" action="ppaction://hlinksldjump"/>
            <a:extLst>
              <a:ext uri="{FF2B5EF4-FFF2-40B4-BE49-F238E27FC236}">
                <a16:creationId xmlns:a16="http://schemas.microsoft.com/office/drawing/2014/main" id="{FCAADDE1-C3A2-4A40-BB3D-92BDAD7A6A1B}"/>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6" name="Oval 75">
            <a:hlinkClick r:id="rId4" action="ppaction://hlinksldjump"/>
            <a:extLst>
              <a:ext uri="{FF2B5EF4-FFF2-40B4-BE49-F238E27FC236}">
                <a16:creationId xmlns:a16="http://schemas.microsoft.com/office/drawing/2014/main" id="{FAC5BED6-BB0C-4BDE-9F52-BFFED4027EF6}"/>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hlinkClick r:id="rId5" action="ppaction://hlinksldjump"/>
            <a:extLst>
              <a:ext uri="{FF2B5EF4-FFF2-40B4-BE49-F238E27FC236}">
                <a16:creationId xmlns:a16="http://schemas.microsoft.com/office/drawing/2014/main" id="{4B87B8CB-A88E-4AAC-B0D7-D252C2755F06}"/>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hlinkClick r:id="rId6" action="ppaction://hlinksldjump"/>
            <a:extLst>
              <a:ext uri="{FF2B5EF4-FFF2-40B4-BE49-F238E27FC236}">
                <a16:creationId xmlns:a16="http://schemas.microsoft.com/office/drawing/2014/main" id="{2090E2BE-E922-48EA-9896-24061B3788E5}"/>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hlinkClick r:id="rId7" action="ppaction://hlinksldjump"/>
            <a:extLst>
              <a:ext uri="{FF2B5EF4-FFF2-40B4-BE49-F238E27FC236}">
                <a16:creationId xmlns:a16="http://schemas.microsoft.com/office/drawing/2014/main" id="{611F0A76-7E57-45F7-95F7-541D9BBBB37F}"/>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hlinkClick r:id="rId8" action="ppaction://hlinksldjump"/>
            <a:extLst>
              <a:ext uri="{FF2B5EF4-FFF2-40B4-BE49-F238E27FC236}">
                <a16:creationId xmlns:a16="http://schemas.microsoft.com/office/drawing/2014/main" id="{5CAF2667-EA9E-4E74-A964-4D0102A16347}"/>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hlinkClick r:id="rId9" action="ppaction://hlinksldjump"/>
            <a:extLst>
              <a:ext uri="{FF2B5EF4-FFF2-40B4-BE49-F238E27FC236}">
                <a16:creationId xmlns:a16="http://schemas.microsoft.com/office/drawing/2014/main" id="{0F942E82-E96E-4AB5-980F-CD88FCA253D6}"/>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hlinkClick r:id="rId10" action="ppaction://hlinksldjump"/>
            <a:extLst>
              <a:ext uri="{FF2B5EF4-FFF2-40B4-BE49-F238E27FC236}">
                <a16:creationId xmlns:a16="http://schemas.microsoft.com/office/drawing/2014/main" id="{8959AC39-5753-48D1-A433-897FF7FAAE17}"/>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82">
            <a:extLst>
              <a:ext uri="{FF2B5EF4-FFF2-40B4-BE49-F238E27FC236}">
                <a16:creationId xmlns:a16="http://schemas.microsoft.com/office/drawing/2014/main" id="{438358CB-F1D4-4533-91D4-F0A4ED5D2538}"/>
              </a:ext>
            </a:extLst>
          </p:cNvPr>
          <p:cNvGrpSpPr/>
          <p:nvPr/>
        </p:nvGrpSpPr>
        <p:grpSpPr>
          <a:xfrm>
            <a:off x="9573110" y="5385781"/>
            <a:ext cx="146522" cy="280390"/>
            <a:chOff x="5545138" y="625475"/>
            <a:chExt cx="1489075" cy="2849563"/>
          </a:xfrm>
        </p:grpSpPr>
        <p:sp>
          <p:nvSpPr>
            <p:cNvPr id="84" name="Freeform 117">
              <a:extLst>
                <a:ext uri="{FF2B5EF4-FFF2-40B4-BE49-F238E27FC236}">
                  <a16:creationId xmlns:a16="http://schemas.microsoft.com/office/drawing/2014/main" id="{5F0B2B5B-6D53-4980-9821-6CFE9A01610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20">
              <a:extLst>
                <a:ext uri="{FF2B5EF4-FFF2-40B4-BE49-F238E27FC236}">
                  <a16:creationId xmlns:a16="http://schemas.microsoft.com/office/drawing/2014/main" id="{96231DDF-1C56-4D86-8578-AFAEBB5DE34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519206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20000"/>
              </a:lnSpc>
            </a:pPr>
            <a:r>
              <a:rPr lang="en-GB" sz="1200" b="0" dirty="0">
                <a:solidFill>
                  <a:schemeClr val="bg1"/>
                </a:solidFill>
              </a:rPr>
              <a:t>Using the last seven modules in this Toolkit and your local studies, plans and input, it is now important to consolidate the available information. This information is crucial to support advocacy, planning and action financing that is effective and efficient. </a:t>
            </a:r>
          </a:p>
          <a:p>
            <a:pPr>
              <a:lnSpc>
                <a:spcPct val="120000"/>
              </a:lnSpc>
            </a:pPr>
            <a:r>
              <a:rPr lang="en-GB" sz="1200" b="0" dirty="0">
                <a:solidFill>
                  <a:schemeClr val="bg1"/>
                </a:solidFill>
              </a:rPr>
              <a:t>To maximise the case for EAP, it is helpful to also be able to recommend synergies with other climate actions and co-benefits. This allows you to gather more expertise, existing and planned solutions, as well as advocacy voices.</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a:solidFill>
                  <a:schemeClr val="bg1"/>
                </a:solidFill>
              </a:rPr>
              <a:t>Making the case </a:t>
            </a:r>
            <a:br>
              <a:rPr lang="en-GB">
                <a:solidFill>
                  <a:schemeClr val="bg1"/>
                </a:solidFill>
              </a:rPr>
            </a:br>
            <a:r>
              <a:rPr lang="en-GB">
                <a:solidFill>
                  <a:schemeClr val="bg1"/>
                </a:solidFill>
              </a:rPr>
              <a:t>for Energy Access</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normAutofit/>
          </a:bodyPr>
          <a:lstStyle/>
          <a:p>
            <a:r>
              <a:rPr lang="en-GB" b="0">
                <a:solidFill>
                  <a:schemeClr val="bg1"/>
                </a:solidFill>
              </a:rPr>
              <a:t>Module 8 – </a:t>
            </a:r>
            <a:r>
              <a:rPr lang="en-GB">
                <a:solidFill>
                  <a:schemeClr val="bg1"/>
                </a:solidFill>
              </a:rPr>
              <a:t>Making the case for Energy Access</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73881" y="1828800"/>
            <a:ext cx="3962399" cy="4355125"/>
          </a:xfrm>
          <a:prstGeom prst="roundRect">
            <a:avLst>
              <a:gd name="adj" fmla="val 3760"/>
            </a:avLst>
          </a:prstGeom>
          <a:solidFill>
            <a:schemeClr val="bg1"/>
          </a:solidFill>
        </p:spPr>
        <p:txBody>
          <a:bodyPr/>
          <a:lstStyle/>
          <a:p>
            <a:r>
              <a:rPr lang="en-GB" sz="1200" dirty="0">
                <a:solidFill>
                  <a:srgbClr val="F19500"/>
                </a:solidFill>
              </a:rPr>
              <a:t>Module objectives</a:t>
            </a:r>
          </a:p>
          <a:p>
            <a:pPr marL="285750" indent="-285750">
              <a:buFont typeface="Arial" panose="020B0604020202020204" pitchFamily="34" charset="0"/>
              <a:buChar char="•"/>
            </a:pPr>
            <a:r>
              <a:rPr lang="en-GB" sz="1200" b="0" dirty="0">
                <a:solidFill>
                  <a:srgbClr val="F19500"/>
                </a:solidFill>
              </a:rPr>
              <a:t>Enable cities to make the case for a suite of interventions based on communities’ lived experience</a:t>
            </a:r>
          </a:p>
          <a:p>
            <a:pPr marR="0" lvl="0" algn="l" defTabSz="914400" rtl="0" eaLnBrk="1" fontAlgn="auto" latinLnBrk="0" hangingPunct="1">
              <a:lnSpc>
                <a:spcPct val="90000"/>
              </a:lnSpc>
              <a:spcBef>
                <a:spcPts val="1000"/>
              </a:spcBef>
              <a:spcAft>
                <a:spcPts val="0"/>
              </a:spcAft>
              <a:buClrTx/>
              <a:buSzTx/>
              <a:tabLst/>
              <a:defRPr/>
            </a:pPr>
            <a:endParaRPr lang="en-GB" sz="1200" dirty="0">
              <a:solidFill>
                <a:srgbClr val="F19500"/>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rgbClr val="F19500"/>
                </a:solidFill>
              </a:rPr>
              <a:t>Other useful resources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F19500"/>
                </a:solidFill>
                <a:hlinkClick r:id="rId3">
                  <a:extLst>
                    <a:ext uri="{A12FA001-AC4F-418D-AE19-62706E023703}">
                      <ahyp:hlinkClr xmlns:ahyp="http://schemas.microsoft.com/office/drawing/2018/hyperlinkcolor" val="tx"/>
                    </a:ext>
                  </a:extLst>
                </a:hlinkClick>
              </a:rPr>
              <a:t>Climate Toolkits: For Infrastructure PPPs</a:t>
            </a:r>
            <a:r>
              <a:rPr lang="en-GB" sz="1200" b="0" dirty="0">
                <a:solidFill>
                  <a:srgbClr val="F19500"/>
                </a:solidFill>
              </a:rPr>
              <a:t> by the World Bank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F19500"/>
                </a:solidFill>
              </a:rPr>
              <a:t>Asian Development Bank’s </a:t>
            </a:r>
            <a:r>
              <a:rPr lang="en-GB" sz="1200" b="0" dirty="0">
                <a:solidFill>
                  <a:srgbClr val="F19500"/>
                </a:solidFill>
                <a:hlinkClick r:id="rId4">
                  <a:extLst>
                    <a:ext uri="{A12FA001-AC4F-418D-AE19-62706E023703}">
                      <ahyp:hlinkClr xmlns:ahyp="http://schemas.microsoft.com/office/drawing/2018/hyperlinkcolor" val="tx"/>
                    </a:ext>
                  </a:extLst>
                </a:hlinkClick>
              </a:rPr>
              <a:t>Microsoft Excel-Based Tool Kit for Planning Hybrid Energy Systems</a:t>
            </a:r>
            <a:endParaRPr lang="en-GB" sz="1200" b="0" dirty="0">
              <a:solidFill>
                <a:srgbClr val="F19500"/>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u="none" strike="noStrike" kern="1200" cap="none" spc="0" normalizeH="0" baseline="0" noProof="0" dirty="0">
              <a:ln>
                <a:noFill/>
              </a:ln>
              <a:solidFill>
                <a:srgbClr val="F19500"/>
              </a:solidFill>
              <a:effectLst/>
              <a:uLnTx/>
              <a:uFillTx/>
              <a:latin typeface="Arial" panose="020B0604020202020204" pitchFamily="34" charset="0"/>
              <a:ea typeface="+mn-ea"/>
              <a:cs typeface="Arial" panose="020B0604020202020204" pitchFamily="34" charset="0"/>
            </a:endParaRPr>
          </a:p>
          <a:p>
            <a:endParaRPr lang="en-GB" sz="1200" dirty="0">
              <a:solidFill>
                <a:srgbClr val="F19500"/>
              </a:solidFill>
            </a:endParaRPr>
          </a:p>
        </p:txBody>
      </p:sp>
      <p:sp>
        <p:nvSpPr>
          <p:cNvPr id="2" name="Slide Number Placeholder 1">
            <a:extLst>
              <a:ext uri="{FF2B5EF4-FFF2-40B4-BE49-F238E27FC236}">
                <a16:creationId xmlns:a16="http://schemas.microsoft.com/office/drawing/2014/main" id="{4531B99A-F01D-FDAA-CE3C-3F69D30FA5D8}"/>
              </a:ext>
            </a:extLst>
          </p:cNvPr>
          <p:cNvSpPr>
            <a:spLocks noGrp="1"/>
          </p:cNvSpPr>
          <p:nvPr>
            <p:ph type="sldNum" sz="quarter" idx="12"/>
          </p:nvPr>
        </p:nvSpPr>
        <p:spPr/>
        <p:txBody>
          <a:bodyPr/>
          <a:lstStyle/>
          <a:p>
            <a:fld id="{CE97AC88-B9C7-4AEF-9990-0777AFA0136D}" type="slidenum">
              <a:rPr lang="en-US" smtClean="0"/>
              <a:pPr/>
              <a:t>101</a:t>
            </a:fld>
            <a:endParaRPr lang="en-US"/>
          </a:p>
        </p:txBody>
      </p:sp>
      <p:sp>
        <p:nvSpPr>
          <p:cNvPr id="17" name="Oval 16">
            <a:hlinkClick r:id="rId5" action="ppaction://hlinksldjump"/>
            <a:extLst>
              <a:ext uri="{FF2B5EF4-FFF2-40B4-BE49-F238E27FC236}">
                <a16:creationId xmlns:a16="http://schemas.microsoft.com/office/drawing/2014/main" id="{E95C6D89-65E3-4C1E-A225-38546B1492BB}"/>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6" action="ppaction://hlinksldjump"/>
            <a:extLst>
              <a:ext uri="{FF2B5EF4-FFF2-40B4-BE49-F238E27FC236}">
                <a16:creationId xmlns:a16="http://schemas.microsoft.com/office/drawing/2014/main" id="{98D06649-39FC-4A5B-961D-202132EA75D6}"/>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7" action="ppaction://hlinksldjump"/>
            <a:extLst>
              <a:ext uri="{FF2B5EF4-FFF2-40B4-BE49-F238E27FC236}">
                <a16:creationId xmlns:a16="http://schemas.microsoft.com/office/drawing/2014/main" id="{1D131C26-DBC5-484A-B364-C2EE49CBF8AF}"/>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8" action="ppaction://hlinksldjump"/>
            <a:extLst>
              <a:ext uri="{FF2B5EF4-FFF2-40B4-BE49-F238E27FC236}">
                <a16:creationId xmlns:a16="http://schemas.microsoft.com/office/drawing/2014/main" id="{8E95ECF8-0420-409A-BA08-93EF1521D870}"/>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9" action="ppaction://hlinksldjump"/>
            <a:extLst>
              <a:ext uri="{FF2B5EF4-FFF2-40B4-BE49-F238E27FC236}">
                <a16:creationId xmlns:a16="http://schemas.microsoft.com/office/drawing/2014/main" id="{B0BBBFF0-8557-44BA-B9EF-4354663BC935}"/>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10" action="ppaction://hlinksldjump"/>
            <a:extLst>
              <a:ext uri="{FF2B5EF4-FFF2-40B4-BE49-F238E27FC236}">
                <a16:creationId xmlns:a16="http://schemas.microsoft.com/office/drawing/2014/main" id="{CC156FE7-F462-49B7-A7F4-133B123CA10A}"/>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1" action="ppaction://hlinksldjump"/>
            <a:extLst>
              <a:ext uri="{FF2B5EF4-FFF2-40B4-BE49-F238E27FC236}">
                <a16:creationId xmlns:a16="http://schemas.microsoft.com/office/drawing/2014/main" id="{AADF24FA-D45D-47D6-9BEB-D1238550665D}"/>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2" action="ppaction://hlinksldjump"/>
            <a:extLst>
              <a:ext uri="{FF2B5EF4-FFF2-40B4-BE49-F238E27FC236}">
                <a16:creationId xmlns:a16="http://schemas.microsoft.com/office/drawing/2014/main" id="{80B256C8-51ED-4282-B481-2F3B809B9A1E}"/>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3" action="ppaction://hlinksldjump"/>
            <a:extLst>
              <a:ext uri="{FF2B5EF4-FFF2-40B4-BE49-F238E27FC236}">
                <a16:creationId xmlns:a16="http://schemas.microsoft.com/office/drawing/2014/main" id="{CE729ECE-B453-4EBD-81D3-56B4F0F87AA6}"/>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E503A15F-27FD-47DD-A80B-D40A02C963F1}"/>
              </a:ext>
            </a:extLst>
          </p:cNvPr>
          <p:cNvGrpSpPr/>
          <p:nvPr/>
        </p:nvGrpSpPr>
        <p:grpSpPr>
          <a:xfrm>
            <a:off x="9573110" y="5385781"/>
            <a:ext cx="146522" cy="280390"/>
            <a:chOff x="5545138" y="625475"/>
            <a:chExt cx="1489075" cy="2849563"/>
          </a:xfrm>
        </p:grpSpPr>
        <p:sp>
          <p:nvSpPr>
            <p:cNvPr id="27" name="Freeform 117">
              <a:extLst>
                <a:ext uri="{FF2B5EF4-FFF2-40B4-BE49-F238E27FC236}">
                  <a16:creationId xmlns:a16="http://schemas.microsoft.com/office/drawing/2014/main" id="{937E74E9-43C4-49A9-BC1A-4EBF040810C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0">
              <a:extLst>
                <a:ext uri="{FF2B5EF4-FFF2-40B4-BE49-F238E27FC236}">
                  <a16:creationId xmlns:a16="http://schemas.microsoft.com/office/drawing/2014/main" id="{E822357A-7312-48E3-9B32-8A2FFA99423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81368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p:txBody>
          <a:bodyPr>
            <a:normAutofit/>
          </a:bodyPr>
          <a:lstStyle/>
          <a:p>
            <a:r>
              <a:rPr lang="en-GB" sz="1200" dirty="0">
                <a:solidFill>
                  <a:schemeClr val="accent5">
                    <a:lumMod val="20000"/>
                    <a:lumOff val="80000"/>
                  </a:schemeClr>
                </a:solidFill>
              </a:rPr>
              <a:t>Who do we advocate to, and why?</a:t>
            </a:r>
          </a:p>
          <a:p>
            <a:pPr marL="285750" indent="-285750">
              <a:lnSpc>
                <a:spcPct val="120000"/>
              </a:lnSpc>
              <a:buFont typeface="Arial" panose="020B0604020202020204" pitchFamily="34" charset="0"/>
              <a:buChar char="•"/>
            </a:pPr>
            <a:r>
              <a:rPr lang="en-GB" sz="1200" dirty="0">
                <a:solidFill>
                  <a:schemeClr val="bg1"/>
                </a:solidFill>
                <a:latin typeface="Arial"/>
                <a:cs typeface="Arial"/>
              </a:rPr>
              <a:t>Local citizens</a:t>
            </a:r>
            <a:br>
              <a:rPr lang="en-GB" sz="1200" b="0" dirty="0"/>
            </a:br>
            <a:r>
              <a:rPr lang="en-GB" sz="1200" b="0" dirty="0">
                <a:solidFill>
                  <a:schemeClr val="bg1"/>
                </a:solidFill>
                <a:latin typeface="Arial"/>
                <a:cs typeface="Arial"/>
              </a:rPr>
              <a:t>To develop solidarity across community groups and provide transparency on the focus of local government resources towards EAP</a:t>
            </a:r>
          </a:p>
          <a:p>
            <a:pPr marL="285750" indent="-285750">
              <a:lnSpc>
                <a:spcPct val="120000"/>
              </a:lnSpc>
              <a:buFont typeface="Arial" panose="020B0604020202020204" pitchFamily="34" charset="0"/>
              <a:buChar char="•"/>
            </a:pPr>
            <a:r>
              <a:rPr lang="en-GB" sz="1200" dirty="0">
                <a:solidFill>
                  <a:schemeClr val="bg1"/>
                </a:solidFill>
                <a:latin typeface="Arial"/>
                <a:cs typeface="Arial"/>
              </a:rPr>
              <a:t>Technical experts and financial investors</a:t>
            </a:r>
            <a:br>
              <a:rPr lang="en-GB" sz="1200" b="0" dirty="0"/>
            </a:br>
            <a:r>
              <a:rPr lang="en-GB" sz="1200" b="0" dirty="0">
                <a:solidFill>
                  <a:schemeClr val="bg1"/>
                </a:solidFill>
                <a:latin typeface="Arial"/>
                <a:cs typeface="Arial"/>
              </a:rPr>
              <a:t>Providing data-driven EAP baseline </a:t>
            </a:r>
            <a:br>
              <a:rPr lang="en-GB" sz="1200" b="0" dirty="0"/>
            </a:br>
            <a:r>
              <a:rPr lang="en-GB" sz="1200" b="0" dirty="0">
                <a:solidFill>
                  <a:schemeClr val="bg1"/>
                </a:solidFill>
                <a:latin typeface="Arial"/>
                <a:cs typeface="Arial"/>
              </a:rPr>
              <a:t>and community-specific goals signal to </a:t>
            </a:r>
            <a:br>
              <a:rPr lang="en-GB" sz="1200" b="0" dirty="0"/>
            </a:br>
            <a:r>
              <a:rPr lang="en-GB" sz="1200" b="0" dirty="0">
                <a:solidFill>
                  <a:schemeClr val="bg1"/>
                </a:solidFill>
                <a:latin typeface="Arial"/>
                <a:cs typeface="Arial"/>
              </a:rPr>
              <a:t>non-governmental actors where their research and capital should be focused</a:t>
            </a:r>
          </a:p>
          <a:p>
            <a:pPr marL="285750" indent="-285750">
              <a:lnSpc>
                <a:spcPct val="120000"/>
              </a:lnSpc>
              <a:buFont typeface="Arial" panose="020B0604020202020204" pitchFamily="34" charset="0"/>
              <a:buChar char="•"/>
            </a:pPr>
            <a:r>
              <a:rPr lang="en-GB" sz="1200" dirty="0">
                <a:solidFill>
                  <a:schemeClr val="bg1"/>
                </a:solidFill>
                <a:latin typeface="Arial"/>
                <a:cs typeface="Arial"/>
              </a:rPr>
              <a:t>Regional and national government</a:t>
            </a:r>
            <a:br>
              <a:rPr lang="en-GB" sz="1200" b="0" dirty="0"/>
            </a:br>
            <a:r>
              <a:rPr lang="en-GB" sz="1200" b="0" dirty="0">
                <a:solidFill>
                  <a:schemeClr val="bg1"/>
                </a:solidFill>
                <a:latin typeface="Arial"/>
                <a:cs typeface="Arial"/>
              </a:rPr>
              <a:t>To lead the way with similar and neighbouring local governments to justify systemic or infrastructural changes needed to progress energy access or address energy poverty</a:t>
            </a: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a:solidFill>
                  <a:schemeClr val="bg1"/>
                </a:solidFill>
              </a:rPr>
              <a:t>Telling your EAP action story</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b="0">
                <a:solidFill>
                  <a:schemeClr val="bg1"/>
                </a:solidFill>
              </a:rPr>
              <a:t>Module 8 – </a:t>
            </a:r>
            <a:r>
              <a:rPr lang="en-GB">
                <a:solidFill>
                  <a:schemeClr val="bg1"/>
                </a:solidFill>
              </a:rPr>
              <a:t>Making the case for Energy Access</a:t>
            </a:r>
          </a:p>
        </p:txBody>
      </p:sp>
      <p:sp>
        <p:nvSpPr>
          <p:cNvPr id="6" name="Slide Number Placeholder 5">
            <a:extLst>
              <a:ext uri="{FF2B5EF4-FFF2-40B4-BE49-F238E27FC236}">
                <a16:creationId xmlns:a16="http://schemas.microsoft.com/office/drawing/2014/main" id="{BAAB4EFE-5AC3-7A20-E7A1-196EAE3C5B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Content Placeholder 1">
            <a:extLst>
              <a:ext uri="{FF2B5EF4-FFF2-40B4-BE49-F238E27FC236}">
                <a16:creationId xmlns:a16="http://schemas.microsoft.com/office/drawing/2014/main" id="{6B600530-203C-6F90-31A1-8DD836788303}"/>
              </a:ext>
            </a:extLst>
          </p:cNvPr>
          <p:cNvSpPr txBox="1">
            <a:spLocks/>
          </p:cNvSpPr>
          <p:nvPr/>
        </p:nvSpPr>
        <p:spPr>
          <a:xfrm>
            <a:off x="5257791"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accent5">
                    <a:lumMod val="20000"/>
                    <a:lumOff val="80000"/>
                  </a:schemeClr>
                </a:solidFill>
                <a:effectLst/>
                <a:uLnTx/>
                <a:uFillTx/>
                <a:latin typeface="Arial" panose="020B0604020202020204" pitchFamily="34" charset="0"/>
                <a:ea typeface="+mn-ea"/>
                <a:cs typeface="Arial" panose="020B0604020202020204" pitchFamily="34" charset="0"/>
              </a:rPr>
              <a:t>What makes a strong story</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clear target group for intervention</a:t>
            </a:r>
            <a:r>
              <a:rPr lang="en-GB" sz="1200" b="0" dirty="0">
                <a:solidFill>
                  <a:prstClr val="white"/>
                </a:solidFill>
              </a:rPr>
              <a:t> with justification via data and/or community experiences of EAP</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Meaningful stakeholder engagement to co-design and/or sense-check EAP solutions, and documentation of this </a:t>
            </a:r>
          </a:p>
          <a:p>
            <a:pPr marL="285750" indent="-285750">
              <a:lnSpc>
                <a:spcPct val="120000"/>
              </a:lnSpc>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vision of the intended outcomes, benefits, and distribution of these benefits for specific demographic groups</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Highlights of possible synergies and </a:t>
            </a:r>
            <a:b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GB" sz="1200" b="0" dirty="0">
                <a:solidFill>
                  <a:prstClr val="white"/>
                </a:solidFill>
              </a:rPr>
              <a:t>co-benefits </a:t>
            </a: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across other aspects of </a:t>
            </a:r>
            <a:b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climate action and poverty alleviation</a:t>
            </a:r>
          </a:p>
        </p:txBody>
      </p:sp>
      <p:sp>
        <p:nvSpPr>
          <p:cNvPr id="17" name="Oval 16">
            <a:hlinkClick r:id="rId2" action="ppaction://hlinksldjump"/>
            <a:extLst>
              <a:ext uri="{FF2B5EF4-FFF2-40B4-BE49-F238E27FC236}">
                <a16:creationId xmlns:a16="http://schemas.microsoft.com/office/drawing/2014/main" id="{E8BFC099-DC51-42DD-8341-D2B7DFE295E9}"/>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3" action="ppaction://hlinksldjump"/>
            <a:extLst>
              <a:ext uri="{FF2B5EF4-FFF2-40B4-BE49-F238E27FC236}">
                <a16:creationId xmlns:a16="http://schemas.microsoft.com/office/drawing/2014/main" id="{344AA021-6473-40D3-8165-F57021654F06}"/>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2388C822-95D6-425D-A779-3D9DC839312E}"/>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5" action="ppaction://hlinksldjump"/>
            <a:extLst>
              <a:ext uri="{FF2B5EF4-FFF2-40B4-BE49-F238E27FC236}">
                <a16:creationId xmlns:a16="http://schemas.microsoft.com/office/drawing/2014/main" id="{2F08E1CA-125E-4C32-ABDE-B52291B9F4BC}"/>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6" action="ppaction://hlinksldjump"/>
            <a:extLst>
              <a:ext uri="{FF2B5EF4-FFF2-40B4-BE49-F238E27FC236}">
                <a16:creationId xmlns:a16="http://schemas.microsoft.com/office/drawing/2014/main" id="{9AB53EC7-AD41-4E46-A3DB-10E390FA132C}"/>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7" action="ppaction://hlinksldjump"/>
            <a:extLst>
              <a:ext uri="{FF2B5EF4-FFF2-40B4-BE49-F238E27FC236}">
                <a16:creationId xmlns:a16="http://schemas.microsoft.com/office/drawing/2014/main" id="{EE260066-3A6B-4729-BB80-82D6A3FE1BB4}"/>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8" action="ppaction://hlinksldjump"/>
            <a:extLst>
              <a:ext uri="{FF2B5EF4-FFF2-40B4-BE49-F238E27FC236}">
                <a16:creationId xmlns:a16="http://schemas.microsoft.com/office/drawing/2014/main" id="{3CDBE33A-D74B-499F-85E5-307E02EB4F8D}"/>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965FFAC2-1B32-483D-9D48-E9972F0E3197}"/>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44599F6D-1201-4DF2-9014-FF672C3E5E9A}"/>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846F9EC3-4A88-40F6-BF68-B74E6AEA57A3}"/>
              </a:ext>
            </a:extLst>
          </p:cNvPr>
          <p:cNvGrpSpPr/>
          <p:nvPr/>
        </p:nvGrpSpPr>
        <p:grpSpPr>
          <a:xfrm>
            <a:off x="9573110" y="5385781"/>
            <a:ext cx="146522" cy="280390"/>
            <a:chOff x="5545138" y="625475"/>
            <a:chExt cx="1489075" cy="2849563"/>
          </a:xfrm>
        </p:grpSpPr>
        <p:sp>
          <p:nvSpPr>
            <p:cNvPr id="27" name="Freeform 117">
              <a:extLst>
                <a:ext uri="{FF2B5EF4-FFF2-40B4-BE49-F238E27FC236}">
                  <a16:creationId xmlns:a16="http://schemas.microsoft.com/office/drawing/2014/main" id="{EDB40F19-DDB5-4168-A016-2CC0813438A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0">
              <a:extLst>
                <a:ext uri="{FF2B5EF4-FFF2-40B4-BE49-F238E27FC236}">
                  <a16:creationId xmlns:a16="http://schemas.microsoft.com/office/drawing/2014/main" id="{9A12B3D3-0D73-499F-9C26-78093E82916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80082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a:lnSpc>
                <a:spcPct val="120000"/>
              </a:lnSpc>
            </a:pPr>
            <a:r>
              <a:rPr lang="en-GB" sz="1200" b="0" dirty="0">
                <a:solidFill>
                  <a:schemeClr val="tx1"/>
                </a:solidFill>
              </a:rPr>
              <a:t>Understanding the co-benefits and being able to identify synergies between EAP interventions is a key part of making the case for EAP. </a:t>
            </a:r>
          </a:p>
          <a:p>
            <a:pPr>
              <a:lnSpc>
                <a:spcPct val="120000"/>
              </a:lnSpc>
            </a:pPr>
            <a:r>
              <a:rPr lang="en-GB" sz="1200" b="0" dirty="0">
                <a:solidFill>
                  <a:schemeClr val="tx1"/>
                </a:solidFill>
              </a:rPr>
              <a:t>There are two parts to this tool: </a:t>
            </a:r>
          </a:p>
          <a:p>
            <a:pPr marL="342900" indent="-342900">
              <a:lnSpc>
                <a:spcPct val="120000"/>
              </a:lnSpc>
              <a:buAutoNum type="arabicPeriod"/>
            </a:pPr>
            <a:r>
              <a:rPr lang="en-GB" sz="1200" b="0" dirty="0">
                <a:solidFill>
                  <a:schemeClr val="tx1"/>
                </a:solidFill>
              </a:rPr>
              <a:t>A co-benefits matrix, where you can review suggested co-benefits of the interventions outlined in </a:t>
            </a:r>
            <a:r>
              <a:rPr lang="en-GB" sz="1200" b="0" dirty="0">
                <a:solidFill>
                  <a:schemeClr val="tx1"/>
                </a:solidFill>
                <a:hlinkClick r:id="rId3" action="ppaction://hlinksldjump">
                  <a:extLst>
                    <a:ext uri="{A12FA001-AC4F-418D-AE19-62706E023703}">
                      <ahyp:hlinkClr xmlns:ahyp="http://schemas.microsoft.com/office/drawing/2018/hyperlinkcolor" val="tx"/>
                    </a:ext>
                  </a:extLst>
                </a:hlinkClick>
              </a:rPr>
              <a:t>Module 7</a:t>
            </a:r>
            <a:endParaRPr lang="en-GB" sz="1200" b="0" dirty="0">
              <a:solidFill>
                <a:schemeClr val="tx1"/>
              </a:solidFill>
            </a:endParaRPr>
          </a:p>
          <a:p>
            <a:pPr marL="342900" indent="-342900">
              <a:lnSpc>
                <a:spcPct val="120000"/>
              </a:lnSpc>
              <a:buAutoNum type="arabicPeriod"/>
            </a:pPr>
            <a:r>
              <a:rPr lang="en-GB" sz="1200" b="0" dirty="0">
                <a:solidFill>
                  <a:schemeClr val="tx1"/>
                </a:solidFill>
              </a:rPr>
              <a:t>A “storytelling” worksheet to combine the understanding and knowledge from your local government (and previous modules) to make your case for energy access interventions</a:t>
            </a:r>
          </a:p>
          <a:p>
            <a:pPr>
              <a:lnSpc>
                <a:spcPct val="120000"/>
              </a:lnSpc>
            </a:pPr>
            <a:endParaRPr lang="en-GB" sz="1200" b="0" dirty="0">
              <a:solidFill>
                <a:schemeClr val="tx1"/>
              </a:solidFill>
            </a:endParaRPr>
          </a:p>
          <a:p>
            <a:pPr>
              <a:lnSpc>
                <a:spcPct val="120000"/>
              </a:lnSpc>
            </a:pPr>
            <a:r>
              <a:rPr lang="en-GB" sz="1200" dirty="0">
                <a:solidFill>
                  <a:schemeClr val="tx1"/>
                </a:solidFill>
                <a:highlight>
                  <a:srgbClr val="00FFFF"/>
                </a:highlight>
              </a:rPr>
              <a:t>Download this Excel-based tool </a:t>
            </a:r>
            <a:r>
              <a:rPr lang="en-GB" sz="1200" u="sng" dirty="0">
                <a:solidFill>
                  <a:schemeClr val="tx1"/>
                </a:solidFill>
                <a:highlight>
                  <a:srgbClr val="00FFFF"/>
                </a:highlight>
              </a:rPr>
              <a:t>here</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4643997" cy="990600"/>
          </a:xfrm>
        </p:spPr>
        <p:txBody>
          <a:bodyPr>
            <a:noAutofit/>
          </a:bodyPr>
          <a:lstStyle/>
          <a:p>
            <a:r>
              <a:rPr lang="en-GB" dirty="0">
                <a:solidFill>
                  <a:srgbClr val="F8A92A"/>
                </a:solidFill>
              </a:rPr>
              <a:t>Action storytelling tool</a:t>
            </a:r>
            <a:endParaRPr lang="en-GB" b="0" dirty="0">
              <a:solidFill>
                <a:srgbClr val="F8A92A"/>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rgbClr val="F19500"/>
                </a:solidFill>
              </a:rPr>
              <a:t>When to use this Tool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a:solidFill>
                  <a:prstClr val="black"/>
                </a:solidFill>
              </a:rPr>
              <a:t>The first part of this tool builds upon your understanding of which interventions you are interested in using (</a:t>
            </a:r>
            <a:r>
              <a:rPr lang="en-GB" sz="1200" b="0" dirty="0">
                <a:solidFill>
                  <a:schemeClr val="tx1"/>
                </a:solidFill>
                <a:hlinkClick r:id="rId3" action="ppaction://hlinksldjump">
                  <a:extLst>
                    <a:ext uri="{A12FA001-AC4F-418D-AE19-62706E023703}">
                      <ahyp:hlinkClr xmlns:ahyp="http://schemas.microsoft.com/office/drawing/2018/hyperlinkcolor" val="tx"/>
                    </a:ext>
                  </a:extLst>
                </a:hlinkClick>
              </a:rPr>
              <a:t>Modules 7</a:t>
            </a:r>
            <a:r>
              <a:rPr lang="en-GB" sz="1200" b="0" dirty="0">
                <a:solidFill>
                  <a:prstClr val="black"/>
                </a:solidFill>
              </a:rPr>
              <a:t>, and any other action-specific analyses), and the second part consolidates your understanding from all the previous modules.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a:solidFill>
                  <a:srgbClr val="F19500"/>
                </a:solidFill>
              </a:rPr>
              <a:t>Who should be part of the conversation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City staff who have an overview of the findings from previous modules.</a:t>
            </a:r>
          </a:p>
          <a:p>
            <a:r>
              <a:rPr lang="en-GB" sz="1200" dirty="0">
                <a:solidFill>
                  <a:srgbClr val="F19500"/>
                </a:solidFill>
              </a:rPr>
              <a:t>Suggested set-up and logistics</a:t>
            </a:r>
          </a:p>
          <a:p>
            <a:pPr>
              <a:lnSpc>
                <a:spcPct val="120000"/>
              </a:lnSpc>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part of this tool is a matrix presented in an Excel workbook. The worksheet for the second part of this tool can be printed large and used to guide and inform discussions to make the case for energy access.</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b="0" dirty="0">
                <a:solidFill>
                  <a:srgbClr val="F8A92A"/>
                </a:solidFill>
              </a:rPr>
              <a:t>Module 8 – </a:t>
            </a:r>
            <a:r>
              <a:rPr lang="en-GB" dirty="0">
                <a:solidFill>
                  <a:srgbClr val="F8A92A"/>
                </a:solidFill>
              </a:rPr>
              <a:t>Making the case for Energy Access</a:t>
            </a:r>
          </a:p>
        </p:txBody>
      </p:sp>
      <p:sp>
        <p:nvSpPr>
          <p:cNvPr id="4" name="Slide Number Placeholder 3">
            <a:extLst>
              <a:ext uri="{FF2B5EF4-FFF2-40B4-BE49-F238E27FC236}">
                <a16:creationId xmlns:a16="http://schemas.microsoft.com/office/drawing/2014/main" id="{FE064228-A4E2-7E79-1859-FD52BD7A10A0}"/>
              </a:ext>
            </a:extLst>
          </p:cNvPr>
          <p:cNvSpPr>
            <a:spLocks noGrp="1"/>
          </p:cNvSpPr>
          <p:nvPr>
            <p:ph type="sldNum" sz="quarter" idx="12"/>
          </p:nvPr>
        </p:nvSpPr>
        <p:spPr/>
        <p:txBody>
          <a:bodyPr/>
          <a:lstStyle/>
          <a:p>
            <a:fld id="{CE97AC88-B9C7-4AEF-9990-0777AFA0136D}" type="slidenum">
              <a:rPr lang="en-US" smtClean="0"/>
              <a:pPr/>
              <a:t>103</a:t>
            </a:fld>
            <a:endParaRPr lang="en-US"/>
          </a:p>
        </p:txBody>
      </p:sp>
      <p:sp>
        <p:nvSpPr>
          <p:cNvPr id="17" name="Oval 16">
            <a:hlinkClick r:id="rId4" action="ppaction://hlinksldjump"/>
            <a:extLst>
              <a:ext uri="{FF2B5EF4-FFF2-40B4-BE49-F238E27FC236}">
                <a16:creationId xmlns:a16="http://schemas.microsoft.com/office/drawing/2014/main" id="{5383E95A-77C0-4AE5-8131-CA40C7557C61}"/>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5" action="ppaction://hlinksldjump"/>
            <a:extLst>
              <a:ext uri="{FF2B5EF4-FFF2-40B4-BE49-F238E27FC236}">
                <a16:creationId xmlns:a16="http://schemas.microsoft.com/office/drawing/2014/main" id="{91BFFB6C-68E9-489C-A86C-6B1562D57000}"/>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6" action="ppaction://hlinksldjump"/>
            <a:extLst>
              <a:ext uri="{FF2B5EF4-FFF2-40B4-BE49-F238E27FC236}">
                <a16:creationId xmlns:a16="http://schemas.microsoft.com/office/drawing/2014/main" id="{1A3947D1-C291-46A5-BDAD-DCDE3AFBF95B}"/>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7" action="ppaction://hlinksldjump"/>
            <a:extLst>
              <a:ext uri="{FF2B5EF4-FFF2-40B4-BE49-F238E27FC236}">
                <a16:creationId xmlns:a16="http://schemas.microsoft.com/office/drawing/2014/main" id="{C76A5D53-6893-4001-99EF-245C2A167AD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8" action="ppaction://hlinksldjump"/>
            <a:extLst>
              <a:ext uri="{FF2B5EF4-FFF2-40B4-BE49-F238E27FC236}">
                <a16:creationId xmlns:a16="http://schemas.microsoft.com/office/drawing/2014/main" id="{8E733287-33E0-4081-A6E0-C24E5523F74C}"/>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9" action="ppaction://hlinksldjump"/>
            <a:extLst>
              <a:ext uri="{FF2B5EF4-FFF2-40B4-BE49-F238E27FC236}">
                <a16:creationId xmlns:a16="http://schemas.microsoft.com/office/drawing/2014/main" id="{E86B9586-E5E9-45F3-A874-C9660702F979}"/>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0" action="ppaction://hlinksldjump"/>
            <a:extLst>
              <a:ext uri="{FF2B5EF4-FFF2-40B4-BE49-F238E27FC236}">
                <a16:creationId xmlns:a16="http://schemas.microsoft.com/office/drawing/2014/main" id="{E6909BC6-2F10-4377-B17E-909B3B277888}"/>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1" action="ppaction://hlinksldjump"/>
            <a:extLst>
              <a:ext uri="{FF2B5EF4-FFF2-40B4-BE49-F238E27FC236}">
                <a16:creationId xmlns:a16="http://schemas.microsoft.com/office/drawing/2014/main" id="{50D9CBA0-56B0-49EA-A5A6-BAAEE4E4E6DB}"/>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3" action="ppaction://hlinksldjump"/>
            <a:extLst>
              <a:ext uri="{FF2B5EF4-FFF2-40B4-BE49-F238E27FC236}">
                <a16:creationId xmlns:a16="http://schemas.microsoft.com/office/drawing/2014/main" id="{CD470B27-7966-4CCF-A763-AF2838734856}"/>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968297AF-F01C-4747-8CDF-E17AC146B7C7}"/>
              </a:ext>
            </a:extLst>
          </p:cNvPr>
          <p:cNvGrpSpPr/>
          <p:nvPr/>
        </p:nvGrpSpPr>
        <p:grpSpPr>
          <a:xfrm>
            <a:off x="9573110" y="5385781"/>
            <a:ext cx="146522" cy="280390"/>
            <a:chOff x="5545138" y="625475"/>
            <a:chExt cx="1489075" cy="2849563"/>
          </a:xfrm>
        </p:grpSpPr>
        <p:sp>
          <p:nvSpPr>
            <p:cNvPr id="28" name="Freeform 117">
              <a:extLst>
                <a:ext uri="{FF2B5EF4-FFF2-40B4-BE49-F238E27FC236}">
                  <a16:creationId xmlns:a16="http://schemas.microsoft.com/office/drawing/2014/main" id="{6B6FF48C-1E9B-4269-B5AD-8416562DCC8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E07A6C9C-F9C5-4EF9-ADCE-B3A8D934C02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097292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D72B-3145-9C5F-8457-C3541862B78C}"/>
            </a:ext>
          </a:extLst>
        </p:cNvPr>
        <p:cNvGrpSpPr/>
        <p:nvPr/>
      </p:nvGrpSpPr>
      <p:grpSpPr>
        <a:xfrm>
          <a:off x="0" y="0"/>
          <a:ext cx="0" cy="0"/>
          <a:chOff x="0" y="0"/>
          <a:chExt cx="0" cy="0"/>
        </a:xfrm>
      </p:grpSpPr>
      <p:pic>
        <p:nvPicPr>
          <p:cNvPr id="21" name="Picture 20" descr="A close-up of a graph&#10;&#10;Description automatically generated">
            <a:extLst>
              <a:ext uri="{FF2B5EF4-FFF2-40B4-BE49-F238E27FC236}">
                <a16:creationId xmlns:a16="http://schemas.microsoft.com/office/drawing/2014/main" id="{43DB1C7A-ABA7-91E2-D3CD-F872B175859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2561" r="23382"/>
          <a:stretch/>
        </p:blipFill>
        <p:spPr>
          <a:xfrm>
            <a:off x="4641396" y="3821697"/>
            <a:ext cx="4578794" cy="2340000"/>
          </a:xfrm>
          <a:prstGeom prst="rect">
            <a:avLst/>
          </a:prstGeom>
          <a:ln>
            <a:solidFill>
              <a:schemeClr val="accent6">
                <a:lumMod val="20000"/>
                <a:lumOff val="80000"/>
              </a:schemeClr>
            </a:solidFill>
          </a:ln>
        </p:spPr>
      </p:pic>
      <p:pic>
        <p:nvPicPr>
          <p:cNvPr id="23" name="Picture 22" descr="A screenshot of a computer&#10;&#10;Description automatically generated">
            <a:extLst>
              <a:ext uri="{FF2B5EF4-FFF2-40B4-BE49-F238E27FC236}">
                <a16:creationId xmlns:a16="http://schemas.microsoft.com/office/drawing/2014/main" id="{667BEE63-D745-421C-D270-CA48CBBE63EF}"/>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85800" y="1828800"/>
            <a:ext cx="7722903" cy="2340000"/>
          </a:xfrm>
          <a:prstGeom prst="rect">
            <a:avLst/>
          </a:prstGeom>
          <a:ln>
            <a:solidFill>
              <a:schemeClr val="accent6">
                <a:lumMod val="20000"/>
                <a:lumOff val="80000"/>
              </a:schemeClr>
            </a:solidFill>
          </a:ln>
        </p:spPr>
      </p:pic>
      <p:sp>
        <p:nvSpPr>
          <p:cNvPr id="3" name="Title 2">
            <a:extLst>
              <a:ext uri="{FF2B5EF4-FFF2-40B4-BE49-F238E27FC236}">
                <a16:creationId xmlns:a16="http://schemas.microsoft.com/office/drawing/2014/main" id="{88C96A1E-6F23-38A7-B081-22CEF78077D5}"/>
              </a:ext>
            </a:extLst>
          </p:cNvPr>
          <p:cNvSpPr>
            <a:spLocks noGrp="1"/>
          </p:cNvSpPr>
          <p:nvPr>
            <p:ph type="title"/>
          </p:nvPr>
        </p:nvSpPr>
        <p:spPr>
          <a:xfrm>
            <a:off x="681038" y="685800"/>
            <a:ext cx="8539162" cy="990600"/>
          </a:xfrm>
        </p:spPr>
        <p:txBody>
          <a:bodyPr>
            <a:normAutofit/>
          </a:bodyPr>
          <a:lstStyle/>
          <a:p>
            <a:r>
              <a:rPr lang="en-GB" dirty="0">
                <a:solidFill>
                  <a:srgbClr val="F8A92A"/>
                </a:solidFill>
              </a:rPr>
              <a:t>Tool &amp; facilitation guide</a:t>
            </a:r>
            <a:br>
              <a:rPr lang="en-GB" dirty="0">
                <a:solidFill>
                  <a:srgbClr val="F8A92A"/>
                </a:solidFill>
              </a:rPr>
            </a:br>
            <a:r>
              <a:rPr lang="en-GB" sz="2000" b="0" dirty="0">
                <a:solidFill>
                  <a:srgbClr val="F8A92A"/>
                </a:solidFill>
              </a:rPr>
              <a:t>Co-benefits assessment tool</a:t>
            </a:r>
          </a:p>
        </p:txBody>
      </p:sp>
      <p:sp>
        <p:nvSpPr>
          <p:cNvPr id="5" name="Content Placeholder 4">
            <a:extLst>
              <a:ext uri="{FF2B5EF4-FFF2-40B4-BE49-F238E27FC236}">
                <a16:creationId xmlns:a16="http://schemas.microsoft.com/office/drawing/2014/main" id="{2D9F39B4-2D5B-4388-8705-BE1B84208BF2}"/>
              </a:ext>
            </a:extLst>
          </p:cNvPr>
          <p:cNvSpPr>
            <a:spLocks noGrp="1"/>
          </p:cNvSpPr>
          <p:nvPr>
            <p:ph idx="14"/>
          </p:nvPr>
        </p:nvSpPr>
        <p:spPr/>
        <p:txBody>
          <a:bodyPr/>
          <a:lstStyle/>
          <a:p>
            <a:r>
              <a:rPr lang="en-GB" b="0">
                <a:solidFill>
                  <a:srgbClr val="F8A92A"/>
                </a:solidFill>
              </a:rPr>
              <a:t>Module 8 – </a:t>
            </a:r>
            <a:r>
              <a:rPr lang="en-GB">
                <a:solidFill>
                  <a:srgbClr val="F8A92A"/>
                </a:solidFill>
              </a:rPr>
              <a:t>Making the case for Energy Access</a:t>
            </a:r>
          </a:p>
        </p:txBody>
      </p:sp>
      <p:sp>
        <p:nvSpPr>
          <p:cNvPr id="19" name="Slide Number Placeholder 3">
            <a:extLst>
              <a:ext uri="{FF2B5EF4-FFF2-40B4-BE49-F238E27FC236}">
                <a16:creationId xmlns:a16="http://schemas.microsoft.com/office/drawing/2014/main" id="{9832881B-F02A-DFBC-F32F-11C3B13FEE8D}"/>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eardrop 1">
            <a:extLst>
              <a:ext uri="{FF2B5EF4-FFF2-40B4-BE49-F238E27FC236}">
                <a16:creationId xmlns:a16="http://schemas.microsoft.com/office/drawing/2014/main" id="{5FAEFC19-DD71-2CCF-F531-A1AD8A23B85C}"/>
              </a:ext>
            </a:extLst>
          </p:cNvPr>
          <p:cNvSpPr/>
          <p:nvPr/>
        </p:nvSpPr>
        <p:spPr>
          <a:xfrm flipH="1">
            <a:off x="3734402" y="2459358"/>
            <a:ext cx="2432434" cy="1078883"/>
          </a:xfrm>
          <a:custGeom>
            <a:avLst/>
            <a:gdLst>
              <a:gd name="connsiteX0" fmla="*/ 0 w 2432434"/>
              <a:gd name="connsiteY0" fmla="*/ 539442 h 1078883"/>
              <a:gd name="connsiteX1" fmla="*/ 1216217 w 2432434"/>
              <a:gd name="connsiteY1" fmla="*/ 0 h 1078883"/>
              <a:gd name="connsiteX2" fmla="*/ 2455457 w 2432434"/>
              <a:gd name="connsiteY2" fmla="*/ -10212 h 1078883"/>
              <a:gd name="connsiteX3" fmla="*/ 2432434 w 2432434"/>
              <a:gd name="connsiteY3" fmla="*/ 539442 h 1078883"/>
              <a:gd name="connsiteX4" fmla="*/ 1216217 w 2432434"/>
              <a:gd name="connsiteY4" fmla="*/ 1078884 h 1078883"/>
              <a:gd name="connsiteX5" fmla="*/ 0 w 2432434"/>
              <a:gd name="connsiteY5" fmla="*/ 539442 h 107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2434" h="1078883" fill="none" extrusionOk="0">
                <a:moveTo>
                  <a:pt x="0" y="539442"/>
                </a:moveTo>
                <a:cubicBezTo>
                  <a:pt x="8488" y="224138"/>
                  <a:pt x="550439" y="-32424"/>
                  <a:pt x="1216217" y="0"/>
                </a:cubicBezTo>
                <a:cubicBezTo>
                  <a:pt x="1458818" y="28136"/>
                  <a:pt x="2224437" y="100567"/>
                  <a:pt x="2455457" y="-10212"/>
                </a:cubicBezTo>
                <a:cubicBezTo>
                  <a:pt x="2471187" y="191498"/>
                  <a:pt x="2432475" y="378926"/>
                  <a:pt x="2432434" y="539442"/>
                </a:cubicBezTo>
                <a:cubicBezTo>
                  <a:pt x="2414352" y="835091"/>
                  <a:pt x="1812193" y="1127324"/>
                  <a:pt x="1216217" y="1078884"/>
                </a:cubicBezTo>
                <a:cubicBezTo>
                  <a:pt x="551688" y="1120738"/>
                  <a:pt x="8284" y="871810"/>
                  <a:pt x="0" y="539442"/>
                </a:cubicBezTo>
                <a:close/>
              </a:path>
              <a:path w="2432434" h="1078883" stroke="0" extrusionOk="0">
                <a:moveTo>
                  <a:pt x="0" y="539442"/>
                </a:moveTo>
                <a:cubicBezTo>
                  <a:pt x="-47465" y="199000"/>
                  <a:pt x="552874" y="34834"/>
                  <a:pt x="1216217" y="0"/>
                </a:cubicBezTo>
                <a:cubicBezTo>
                  <a:pt x="1703340" y="-36824"/>
                  <a:pt x="2140781" y="-44205"/>
                  <a:pt x="2455457" y="-10212"/>
                </a:cubicBezTo>
                <a:cubicBezTo>
                  <a:pt x="2446049" y="176126"/>
                  <a:pt x="2442842" y="325102"/>
                  <a:pt x="2432434" y="539442"/>
                </a:cubicBezTo>
                <a:cubicBezTo>
                  <a:pt x="2450791" y="838086"/>
                  <a:pt x="1864416" y="1121938"/>
                  <a:pt x="1216217" y="1078884"/>
                </a:cubicBezTo>
                <a:cubicBezTo>
                  <a:pt x="508024" y="1109550"/>
                  <a:pt x="49909" y="820968"/>
                  <a:pt x="0" y="539442"/>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dirty="0">
                <a:solidFill>
                  <a:sysClr val="windowText" lastClr="000000"/>
                </a:solidFill>
                <a:latin typeface="Arial" panose="020B0604020202020204" pitchFamily="34" charset="0"/>
                <a:cs typeface="Arial" panose="020B0604020202020204" pitchFamily="34" charset="0"/>
              </a:rPr>
              <a:t>Use these grey columns to filter and review suggested co-benefits for specific interventions</a:t>
            </a:r>
          </a:p>
        </p:txBody>
      </p:sp>
      <p:sp>
        <p:nvSpPr>
          <p:cNvPr id="4" name="Wave 3">
            <a:extLst>
              <a:ext uri="{FF2B5EF4-FFF2-40B4-BE49-F238E27FC236}">
                <a16:creationId xmlns:a16="http://schemas.microsoft.com/office/drawing/2014/main" id="{00ED7436-45E2-5BEA-769D-778DE7E1CB23}"/>
              </a:ext>
            </a:extLst>
          </p:cNvPr>
          <p:cNvSpPr/>
          <p:nvPr/>
        </p:nvSpPr>
        <p:spPr>
          <a:xfrm flipH="1">
            <a:off x="6807725" y="2405101"/>
            <a:ext cx="2088781" cy="745844"/>
          </a:xfrm>
          <a:custGeom>
            <a:avLst/>
            <a:gdLst>
              <a:gd name="connsiteX0" fmla="*/ 0 w 2088781"/>
              <a:gd name="connsiteY0" fmla="*/ 12955 h 745844"/>
              <a:gd name="connsiteX1" fmla="*/ 2088781 w 2088781"/>
              <a:gd name="connsiteY1" fmla="*/ 12955 h 745844"/>
              <a:gd name="connsiteX2" fmla="*/ 2088781 w 2088781"/>
              <a:gd name="connsiteY2" fmla="*/ 732889 h 745844"/>
              <a:gd name="connsiteX3" fmla="*/ 0 w 2088781"/>
              <a:gd name="connsiteY3" fmla="*/ 732889 h 745844"/>
              <a:gd name="connsiteX4" fmla="*/ 0 w 2088781"/>
              <a:gd name="connsiteY4" fmla="*/ 12955 h 74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81" h="745844" fill="none" extrusionOk="0">
                <a:moveTo>
                  <a:pt x="0" y="12955"/>
                </a:moveTo>
                <a:cubicBezTo>
                  <a:pt x="651647" y="7259"/>
                  <a:pt x="1454831" y="35665"/>
                  <a:pt x="2088781" y="12955"/>
                </a:cubicBezTo>
                <a:cubicBezTo>
                  <a:pt x="2048968" y="112005"/>
                  <a:pt x="2059490" y="589932"/>
                  <a:pt x="2088781" y="732889"/>
                </a:cubicBezTo>
                <a:cubicBezTo>
                  <a:pt x="1449358" y="858074"/>
                  <a:pt x="685003" y="672073"/>
                  <a:pt x="0" y="732889"/>
                </a:cubicBezTo>
                <a:cubicBezTo>
                  <a:pt x="2708" y="660664"/>
                  <a:pt x="63445" y="220051"/>
                  <a:pt x="0" y="12955"/>
                </a:cubicBezTo>
                <a:close/>
              </a:path>
              <a:path w="2088781" h="745844" stroke="0" extrusionOk="0">
                <a:moveTo>
                  <a:pt x="0" y="12955"/>
                </a:moveTo>
                <a:cubicBezTo>
                  <a:pt x="636528" y="-83732"/>
                  <a:pt x="1399774" y="86377"/>
                  <a:pt x="2088781" y="12955"/>
                </a:cubicBezTo>
                <a:cubicBezTo>
                  <a:pt x="2081328" y="221466"/>
                  <a:pt x="2138558" y="594204"/>
                  <a:pt x="2088781" y="732889"/>
                </a:cubicBezTo>
                <a:cubicBezTo>
                  <a:pt x="1400482" y="780254"/>
                  <a:pt x="736230" y="570187"/>
                  <a:pt x="0" y="732889"/>
                </a:cubicBezTo>
                <a:cubicBezTo>
                  <a:pt x="-18079" y="636692"/>
                  <a:pt x="24046" y="316217"/>
                  <a:pt x="0" y="1295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The co-benefit categories listed are those used in CDP-ICLEI Track reporting.</a:t>
            </a:r>
          </a:p>
        </p:txBody>
      </p:sp>
      <p:sp>
        <p:nvSpPr>
          <p:cNvPr id="7" name="Teardrop 6">
            <a:extLst>
              <a:ext uri="{FF2B5EF4-FFF2-40B4-BE49-F238E27FC236}">
                <a16:creationId xmlns:a16="http://schemas.microsoft.com/office/drawing/2014/main" id="{C00A33C2-41A6-0522-1970-59F0296C8E43}"/>
              </a:ext>
            </a:extLst>
          </p:cNvPr>
          <p:cNvSpPr/>
          <p:nvPr/>
        </p:nvSpPr>
        <p:spPr>
          <a:xfrm flipH="1">
            <a:off x="6312883" y="4510235"/>
            <a:ext cx="1927872" cy="1353194"/>
          </a:xfrm>
          <a:custGeom>
            <a:avLst/>
            <a:gdLst>
              <a:gd name="connsiteX0" fmla="*/ 0 w 1927872"/>
              <a:gd name="connsiteY0" fmla="*/ 676597 h 1353194"/>
              <a:gd name="connsiteX1" fmla="*/ 963936 w 1927872"/>
              <a:gd name="connsiteY1" fmla="*/ 0 h 1353194"/>
              <a:gd name="connsiteX2" fmla="*/ 1951700 w 1927872"/>
              <a:gd name="connsiteY2" fmla="*/ -16725 h 1353194"/>
              <a:gd name="connsiteX3" fmla="*/ 1927872 w 1927872"/>
              <a:gd name="connsiteY3" fmla="*/ 676597 h 1353194"/>
              <a:gd name="connsiteX4" fmla="*/ 963936 w 1927872"/>
              <a:gd name="connsiteY4" fmla="*/ 1353194 h 1353194"/>
              <a:gd name="connsiteX5" fmla="*/ 0 w 1927872"/>
              <a:gd name="connsiteY5" fmla="*/ 676597 h 135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872" h="1353194" fill="none" extrusionOk="0">
                <a:moveTo>
                  <a:pt x="0" y="676597"/>
                </a:moveTo>
                <a:cubicBezTo>
                  <a:pt x="7094" y="288400"/>
                  <a:pt x="446139" y="-79797"/>
                  <a:pt x="963936" y="0"/>
                </a:cubicBezTo>
                <a:cubicBezTo>
                  <a:pt x="1303001" y="14153"/>
                  <a:pt x="1601942" y="-37687"/>
                  <a:pt x="1951700" y="-16725"/>
                </a:cubicBezTo>
                <a:cubicBezTo>
                  <a:pt x="1964239" y="231294"/>
                  <a:pt x="1927902" y="462347"/>
                  <a:pt x="1927872" y="676597"/>
                </a:cubicBezTo>
                <a:cubicBezTo>
                  <a:pt x="1871312" y="1043147"/>
                  <a:pt x="1442578" y="1387563"/>
                  <a:pt x="963936" y="1353194"/>
                </a:cubicBezTo>
                <a:cubicBezTo>
                  <a:pt x="436617" y="1382668"/>
                  <a:pt x="2804" y="1061927"/>
                  <a:pt x="0" y="676597"/>
                </a:cubicBezTo>
                <a:close/>
              </a:path>
              <a:path w="1927872" h="1353194" stroke="0" extrusionOk="0">
                <a:moveTo>
                  <a:pt x="0" y="676597"/>
                </a:moveTo>
                <a:cubicBezTo>
                  <a:pt x="-73783" y="236834"/>
                  <a:pt x="435897" y="18044"/>
                  <a:pt x="963936" y="0"/>
                </a:cubicBezTo>
                <a:cubicBezTo>
                  <a:pt x="1301960" y="18458"/>
                  <a:pt x="1607237" y="2184"/>
                  <a:pt x="1951700" y="-16725"/>
                </a:cubicBezTo>
                <a:cubicBezTo>
                  <a:pt x="1955320" y="224625"/>
                  <a:pt x="1941384" y="405087"/>
                  <a:pt x="1927872" y="676597"/>
                </a:cubicBezTo>
                <a:cubicBezTo>
                  <a:pt x="1996643" y="1052960"/>
                  <a:pt x="1484090" y="1375570"/>
                  <a:pt x="963936" y="1353194"/>
                </a:cubicBezTo>
                <a:cubicBezTo>
                  <a:pt x="415158" y="1366984"/>
                  <a:pt x="54950" y="1032214"/>
                  <a:pt x="0" y="676597"/>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4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dirty="0">
                <a:solidFill>
                  <a:sysClr val="windowText" lastClr="000000"/>
                </a:solidFill>
                <a:latin typeface="Arial" panose="020B0604020202020204" pitchFamily="34" charset="0"/>
                <a:cs typeface="Arial" panose="020B0604020202020204" pitchFamily="34" charset="0"/>
              </a:rPr>
              <a:t>These green columns at the end of the sheet are editable for your local analysis!</a:t>
            </a:r>
          </a:p>
        </p:txBody>
      </p:sp>
      <p:sp>
        <p:nvSpPr>
          <p:cNvPr id="17" name="Wave 16">
            <a:extLst>
              <a:ext uri="{FF2B5EF4-FFF2-40B4-BE49-F238E27FC236}">
                <a16:creationId xmlns:a16="http://schemas.microsoft.com/office/drawing/2014/main" id="{47FF4B10-39D0-2C14-15C4-398E108FEEA9}"/>
              </a:ext>
            </a:extLst>
          </p:cNvPr>
          <p:cNvSpPr/>
          <p:nvPr/>
        </p:nvSpPr>
        <p:spPr>
          <a:xfrm flipH="1">
            <a:off x="1374672" y="4063350"/>
            <a:ext cx="2040166" cy="887957"/>
          </a:xfrm>
          <a:custGeom>
            <a:avLst/>
            <a:gdLst>
              <a:gd name="connsiteX0" fmla="*/ 0 w 2040166"/>
              <a:gd name="connsiteY0" fmla="*/ 15424 h 887957"/>
              <a:gd name="connsiteX1" fmla="*/ 2040166 w 2040166"/>
              <a:gd name="connsiteY1" fmla="*/ 15424 h 887957"/>
              <a:gd name="connsiteX2" fmla="*/ 2040166 w 2040166"/>
              <a:gd name="connsiteY2" fmla="*/ 872533 h 887957"/>
              <a:gd name="connsiteX3" fmla="*/ 0 w 2040166"/>
              <a:gd name="connsiteY3" fmla="*/ 872533 h 887957"/>
              <a:gd name="connsiteX4" fmla="*/ 0 w 2040166"/>
              <a:gd name="connsiteY4" fmla="*/ 15424 h 887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166" h="887957" fill="none" extrusionOk="0">
                <a:moveTo>
                  <a:pt x="0" y="15424"/>
                </a:moveTo>
                <a:cubicBezTo>
                  <a:pt x="584762" y="44084"/>
                  <a:pt x="1466129" y="32000"/>
                  <a:pt x="2040166" y="15424"/>
                </a:cubicBezTo>
                <a:cubicBezTo>
                  <a:pt x="2015516" y="241521"/>
                  <a:pt x="2100385" y="555953"/>
                  <a:pt x="2040166" y="872533"/>
                </a:cubicBezTo>
                <a:cubicBezTo>
                  <a:pt x="1432452" y="1028314"/>
                  <a:pt x="636694" y="753208"/>
                  <a:pt x="0" y="872533"/>
                </a:cubicBezTo>
                <a:cubicBezTo>
                  <a:pt x="22701" y="700764"/>
                  <a:pt x="-50974" y="430582"/>
                  <a:pt x="0" y="15424"/>
                </a:cubicBezTo>
                <a:close/>
              </a:path>
              <a:path w="2040166" h="887957" stroke="0" extrusionOk="0">
                <a:moveTo>
                  <a:pt x="0" y="15424"/>
                </a:moveTo>
                <a:cubicBezTo>
                  <a:pt x="596818" y="-110547"/>
                  <a:pt x="1389488" y="189315"/>
                  <a:pt x="2040166" y="15424"/>
                </a:cubicBezTo>
                <a:cubicBezTo>
                  <a:pt x="2103329" y="386033"/>
                  <a:pt x="2058350" y="644322"/>
                  <a:pt x="2040166" y="872533"/>
                </a:cubicBezTo>
                <a:cubicBezTo>
                  <a:pt x="1384667" y="936842"/>
                  <a:pt x="715682" y="714589"/>
                  <a:pt x="0" y="872533"/>
                </a:cubicBezTo>
                <a:cubicBezTo>
                  <a:pt x="-25880" y="469937"/>
                  <a:pt x="17658" y="369817"/>
                  <a:pt x="0" y="15424"/>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The list of interventions are the same as those listed in Module 7, from previous research in 2023</a:t>
            </a:r>
          </a:p>
        </p:txBody>
      </p:sp>
      <p:sp>
        <p:nvSpPr>
          <p:cNvPr id="18" name="Lightning Bolt 17">
            <a:extLst>
              <a:ext uri="{FF2B5EF4-FFF2-40B4-BE49-F238E27FC236}">
                <a16:creationId xmlns:a16="http://schemas.microsoft.com/office/drawing/2014/main" id="{6E5FFEE8-B54E-443C-8F6B-97476191C71A}"/>
              </a:ext>
            </a:extLst>
          </p:cNvPr>
          <p:cNvSpPr/>
          <p:nvPr/>
        </p:nvSpPr>
        <p:spPr>
          <a:xfrm>
            <a:off x="9571478" y="5430306"/>
            <a:ext cx="170460" cy="175918"/>
          </a:xfrm>
          <a:prstGeom prst="lightningBol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AD307"/>
              </a:solidFill>
              <a:effectLst/>
              <a:uLnTx/>
              <a:uFillTx/>
              <a:latin typeface="Calibri" panose="020F0502020204030204"/>
              <a:ea typeface="+mn-ea"/>
              <a:cs typeface="+mn-cs"/>
            </a:endParaRPr>
          </a:p>
        </p:txBody>
      </p:sp>
      <p:sp>
        <p:nvSpPr>
          <p:cNvPr id="20" name="Oval 19">
            <a:hlinkClick r:id="" action="ppaction://noaction"/>
            <a:extLst>
              <a:ext uri="{FF2B5EF4-FFF2-40B4-BE49-F238E27FC236}">
                <a16:creationId xmlns:a16="http://schemas.microsoft.com/office/drawing/2014/main" id="{6980A317-9CB9-5EFD-3E7E-6B6B8DE7266F}"/>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2" name="Oval 21">
            <a:hlinkClick r:id="" action="ppaction://noaction"/>
            <a:extLst>
              <a:ext uri="{FF2B5EF4-FFF2-40B4-BE49-F238E27FC236}">
                <a16:creationId xmlns:a16="http://schemas.microsoft.com/office/drawing/2014/main" id="{300923F3-5957-E19E-7425-B8032EBB5055}"/>
              </a:ext>
            </a:extLst>
          </p:cNvPr>
          <p:cNvSpPr/>
          <p:nvPr/>
        </p:nvSpPr>
        <p:spPr>
          <a:xfrm>
            <a:off x="9384310" y="1983052"/>
            <a:ext cx="128979" cy="128979"/>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 action="ppaction://noaction"/>
            <a:extLst>
              <a:ext uri="{FF2B5EF4-FFF2-40B4-BE49-F238E27FC236}">
                <a16:creationId xmlns:a16="http://schemas.microsoft.com/office/drawing/2014/main" id="{E9765E55-3B7B-049D-1D23-69D64259052B}"/>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 action="ppaction://noaction"/>
            <a:extLst>
              <a:ext uri="{FF2B5EF4-FFF2-40B4-BE49-F238E27FC236}">
                <a16:creationId xmlns:a16="http://schemas.microsoft.com/office/drawing/2014/main" id="{DA013DE8-3EA6-7184-B859-0AE8F953D8B3}"/>
              </a:ext>
            </a:extLst>
          </p:cNvPr>
          <p:cNvSpPr/>
          <p:nvPr/>
        </p:nvSpPr>
        <p:spPr>
          <a:xfrm>
            <a:off x="9384310" y="1402303"/>
            <a:ext cx="128979" cy="1289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 action="ppaction://noaction"/>
            <a:extLst>
              <a:ext uri="{FF2B5EF4-FFF2-40B4-BE49-F238E27FC236}">
                <a16:creationId xmlns:a16="http://schemas.microsoft.com/office/drawing/2014/main" id="{BB05E1B6-2A26-38D7-1831-970E377AC327}"/>
              </a:ext>
            </a:extLst>
          </p:cNvPr>
          <p:cNvSpPr/>
          <p:nvPr/>
        </p:nvSpPr>
        <p:spPr>
          <a:xfrm>
            <a:off x="9384310" y="2563074"/>
            <a:ext cx="128979" cy="1289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 action="ppaction://noaction"/>
            <a:extLst>
              <a:ext uri="{FF2B5EF4-FFF2-40B4-BE49-F238E27FC236}">
                <a16:creationId xmlns:a16="http://schemas.microsoft.com/office/drawing/2014/main" id="{FD01F4AD-0205-86EA-B610-5CCB0D1D1CF1}"/>
              </a:ext>
            </a:extLst>
          </p:cNvPr>
          <p:cNvSpPr/>
          <p:nvPr/>
        </p:nvSpPr>
        <p:spPr>
          <a:xfrm>
            <a:off x="9384310" y="4302666"/>
            <a:ext cx="128979" cy="12897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 action="ppaction://noaction"/>
            <a:extLst>
              <a:ext uri="{FF2B5EF4-FFF2-40B4-BE49-F238E27FC236}">
                <a16:creationId xmlns:a16="http://schemas.microsoft.com/office/drawing/2014/main" id="{50FAF40F-0EE4-C621-FC28-EAD561BD6686}"/>
              </a:ext>
            </a:extLst>
          </p:cNvPr>
          <p:cNvSpPr/>
          <p:nvPr/>
        </p:nvSpPr>
        <p:spPr>
          <a:xfrm>
            <a:off x="9384310" y="3720774"/>
            <a:ext cx="128979" cy="12897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 action="ppaction://noaction"/>
            <a:extLst>
              <a:ext uri="{FF2B5EF4-FFF2-40B4-BE49-F238E27FC236}">
                <a16:creationId xmlns:a16="http://schemas.microsoft.com/office/drawing/2014/main" id="{BD5FAEA7-FA1B-F815-ACDB-9DFECA79FEB1}"/>
              </a:ext>
            </a:extLst>
          </p:cNvPr>
          <p:cNvSpPr/>
          <p:nvPr/>
        </p:nvSpPr>
        <p:spPr>
          <a:xfrm>
            <a:off x="9384310" y="3144004"/>
            <a:ext cx="128979" cy="128979"/>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 action="ppaction://noaction"/>
            <a:extLst>
              <a:ext uri="{FF2B5EF4-FFF2-40B4-BE49-F238E27FC236}">
                <a16:creationId xmlns:a16="http://schemas.microsoft.com/office/drawing/2014/main" id="{7115C5BC-EA42-C421-A811-2901A627ACD5}"/>
              </a:ext>
            </a:extLst>
          </p:cNvPr>
          <p:cNvSpPr/>
          <p:nvPr/>
        </p:nvSpPr>
        <p:spPr>
          <a:xfrm>
            <a:off x="9384310" y="4881778"/>
            <a:ext cx="128979" cy="128979"/>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 action="ppaction://noaction"/>
            <a:extLst>
              <a:ext uri="{FF2B5EF4-FFF2-40B4-BE49-F238E27FC236}">
                <a16:creationId xmlns:a16="http://schemas.microsoft.com/office/drawing/2014/main" id="{9D28AC45-592D-CF7A-066E-2DC3524DD62C}"/>
              </a:ext>
            </a:extLst>
          </p:cNvPr>
          <p:cNvSpPr/>
          <p:nvPr/>
        </p:nvSpPr>
        <p:spPr>
          <a:xfrm>
            <a:off x="9384310" y="5463066"/>
            <a:ext cx="128979" cy="12897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36486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D72B-3145-9C5F-8457-C3541862B78C}"/>
            </a:ext>
          </a:extLst>
        </p:cNvPr>
        <p:cNvGrpSpPr/>
        <p:nvPr/>
      </p:nvGrpSpPr>
      <p:grpSpPr>
        <a:xfrm>
          <a:off x="0" y="0"/>
          <a:ext cx="0" cy="0"/>
          <a:chOff x="0" y="0"/>
          <a:chExt cx="0" cy="0"/>
        </a:xfrm>
      </p:grpSpPr>
      <p:pic>
        <p:nvPicPr>
          <p:cNvPr id="21" name="Picture 20" descr="A screenshot of a computer screen&#10;&#10;Description automatically generated">
            <a:extLst>
              <a:ext uri="{FF2B5EF4-FFF2-40B4-BE49-F238E27FC236}">
                <a16:creationId xmlns:a16="http://schemas.microsoft.com/office/drawing/2014/main" id="{0C037EA4-8354-CE3A-F392-9283EFD38A80}"/>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4666"/>
          <a:stretch/>
        </p:blipFill>
        <p:spPr>
          <a:xfrm>
            <a:off x="1067144" y="1676401"/>
            <a:ext cx="7771712" cy="4495800"/>
          </a:xfrm>
          <a:prstGeom prst="rect">
            <a:avLst/>
          </a:prstGeom>
          <a:ln>
            <a:solidFill>
              <a:schemeClr val="accent6">
                <a:lumMod val="20000"/>
                <a:lumOff val="80000"/>
              </a:schemeClr>
            </a:solidFill>
          </a:ln>
        </p:spPr>
      </p:pic>
      <p:sp>
        <p:nvSpPr>
          <p:cNvPr id="3" name="Title 2">
            <a:extLst>
              <a:ext uri="{FF2B5EF4-FFF2-40B4-BE49-F238E27FC236}">
                <a16:creationId xmlns:a16="http://schemas.microsoft.com/office/drawing/2014/main" id="{88C96A1E-6F23-38A7-B081-22CEF78077D5}"/>
              </a:ext>
            </a:extLst>
          </p:cNvPr>
          <p:cNvSpPr>
            <a:spLocks noGrp="1"/>
          </p:cNvSpPr>
          <p:nvPr>
            <p:ph type="title"/>
          </p:nvPr>
        </p:nvSpPr>
        <p:spPr>
          <a:xfrm>
            <a:off x="681038" y="685800"/>
            <a:ext cx="8539162" cy="990600"/>
          </a:xfrm>
        </p:spPr>
        <p:txBody>
          <a:bodyPr>
            <a:normAutofit/>
          </a:bodyPr>
          <a:lstStyle/>
          <a:p>
            <a:r>
              <a:rPr lang="en-GB" dirty="0">
                <a:solidFill>
                  <a:srgbClr val="F8A92A"/>
                </a:solidFill>
              </a:rPr>
              <a:t>Tool &amp; facilitation guide</a:t>
            </a:r>
            <a:br>
              <a:rPr lang="en-GB" dirty="0">
                <a:solidFill>
                  <a:srgbClr val="F8A92A"/>
                </a:solidFill>
              </a:rPr>
            </a:br>
            <a:r>
              <a:rPr lang="en-GB" sz="2000" b="0" dirty="0">
                <a:solidFill>
                  <a:srgbClr val="F8A92A"/>
                </a:solidFill>
              </a:rPr>
              <a:t>Storytelling worksheet</a:t>
            </a:r>
          </a:p>
        </p:txBody>
      </p:sp>
      <p:sp>
        <p:nvSpPr>
          <p:cNvPr id="5" name="Content Placeholder 4">
            <a:extLst>
              <a:ext uri="{FF2B5EF4-FFF2-40B4-BE49-F238E27FC236}">
                <a16:creationId xmlns:a16="http://schemas.microsoft.com/office/drawing/2014/main" id="{2D9F39B4-2D5B-4388-8705-BE1B84208BF2}"/>
              </a:ext>
            </a:extLst>
          </p:cNvPr>
          <p:cNvSpPr>
            <a:spLocks noGrp="1"/>
          </p:cNvSpPr>
          <p:nvPr>
            <p:ph idx="14"/>
          </p:nvPr>
        </p:nvSpPr>
        <p:spPr/>
        <p:txBody>
          <a:bodyPr/>
          <a:lstStyle/>
          <a:p>
            <a:r>
              <a:rPr lang="en-GB" b="0">
                <a:solidFill>
                  <a:srgbClr val="F8A92A"/>
                </a:solidFill>
              </a:rPr>
              <a:t>Module 8 – </a:t>
            </a:r>
            <a:r>
              <a:rPr lang="en-GB">
                <a:solidFill>
                  <a:srgbClr val="F8A92A"/>
                </a:solidFill>
              </a:rPr>
              <a:t>Making the case for Energy Access</a:t>
            </a:r>
          </a:p>
        </p:txBody>
      </p:sp>
      <p:sp>
        <p:nvSpPr>
          <p:cNvPr id="19" name="Slide Number Placeholder 3">
            <a:extLst>
              <a:ext uri="{FF2B5EF4-FFF2-40B4-BE49-F238E27FC236}">
                <a16:creationId xmlns:a16="http://schemas.microsoft.com/office/drawing/2014/main" id="{9832881B-F02A-DFBC-F32F-11C3B13FEE8D}"/>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Teardrop 1">
            <a:extLst>
              <a:ext uri="{FF2B5EF4-FFF2-40B4-BE49-F238E27FC236}">
                <a16:creationId xmlns:a16="http://schemas.microsoft.com/office/drawing/2014/main" id="{8712542D-3DB7-6ACA-79B4-C0ACDD1F8DE6}"/>
              </a:ext>
            </a:extLst>
          </p:cNvPr>
          <p:cNvSpPr/>
          <p:nvPr/>
        </p:nvSpPr>
        <p:spPr>
          <a:xfrm>
            <a:off x="3439116" y="2945418"/>
            <a:ext cx="2587731" cy="842103"/>
          </a:xfrm>
          <a:custGeom>
            <a:avLst/>
            <a:gdLst>
              <a:gd name="connsiteX0" fmla="*/ 0 w 2587731"/>
              <a:gd name="connsiteY0" fmla="*/ 421052 h 842103"/>
              <a:gd name="connsiteX1" fmla="*/ 1293866 w 2587731"/>
              <a:gd name="connsiteY1" fmla="*/ 0 h 842103"/>
              <a:gd name="connsiteX2" fmla="*/ 2598703 w 2587731"/>
              <a:gd name="connsiteY2" fmla="*/ -3571 h 842103"/>
              <a:gd name="connsiteX3" fmla="*/ 2587731 w 2587731"/>
              <a:gd name="connsiteY3" fmla="*/ 421052 h 842103"/>
              <a:gd name="connsiteX4" fmla="*/ 1293865 w 2587731"/>
              <a:gd name="connsiteY4" fmla="*/ 842104 h 842103"/>
              <a:gd name="connsiteX5" fmla="*/ -1 w 2587731"/>
              <a:gd name="connsiteY5" fmla="*/ 421052 h 842103"/>
              <a:gd name="connsiteX6" fmla="*/ 0 w 2587731"/>
              <a:gd name="connsiteY6" fmla="*/ 421052 h 84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7731" h="842103" fill="none" extrusionOk="0">
                <a:moveTo>
                  <a:pt x="0" y="421052"/>
                </a:moveTo>
                <a:cubicBezTo>
                  <a:pt x="31198" y="124640"/>
                  <a:pt x="594776" y="-84844"/>
                  <a:pt x="1293866" y="0"/>
                </a:cubicBezTo>
                <a:cubicBezTo>
                  <a:pt x="1443372" y="48363"/>
                  <a:pt x="2406396" y="-7576"/>
                  <a:pt x="2598703" y="-3571"/>
                </a:cubicBezTo>
                <a:cubicBezTo>
                  <a:pt x="2601086" y="143741"/>
                  <a:pt x="2587735" y="281684"/>
                  <a:pt x="2587731" y="421052"/>
                </a:cubicBezTo>
                <a:cubicBezTo>
                  <a:pt x="2559426" y="650028"/>
                  <a:pt x="2001487" y="846556"/>
                  <a:pt x="1293865" y="842104"/>
                </a:cubicBezTo>
                <a:cubicBezTo>
                  <a:pt x="582999" y="863797"/>
                  <a:pt x="4412" y="671940"/>
                  <a:pt x="-1" y="421052"/>
                </a:cubicBezTo>
                <a:lnTo>
                  <a:pt x="0" y="421052"/>
                </a:lnTo>
                <a:close/>
              </a:path>
              <a:path w="2587731" h="842103" stroke="0" extrusionOk="0">
                <a:moveTo>
                  <a:pt x="0" y="421052"/>
                </a:moveTo>
                <a:cubicBezTo>
                  <a:pt x="-47760" y="145731"/>
                  <a:pt x="596375" y="71256"/>
                  <a:pt x="1293866" y="0"/>
                </a:cubicBezTo>
                <a:cubicBezTo>
                  <a:pt x="1576179" y="115824"/>
                  <a:pt x="2454098" y="73790"/>
                  <a:pt x="2598703" y="-3571"/>
                </a:cubicBezTo>
                <a:cubicBezTo>
                  <a:pt x="2596942" y="140887"/>
                  <a:pt x="2594925" y="258000"/>
                  <a:pt x="2587731" y="421052"/>
                </a:cubicBezTo>
                <a:cubicBezTo>
                  <a:pt x="2650482" y="656046"/>
                  <a:pt x="2002771" y="852503"/>
                  <a:pt x="1293865" y="842104"/>
                </a:cubicBezTo>
                <a:cubicBezTo>
                  <a:pt x="556492" y="861255"/>
                  <a:pt x="24914" y="645406"/>
                  <a:pt x="-1" y="421052"/>
                </a:cubicBezTo>
                <a:lnTo>
                  <a:pt x="0" y="421052"/>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084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200">
                <a:solidFill>
                  <a:sysClr val="windowText" lastClr="000000"/>
                </a:solidFill>
                <a:latin typeface="Arial"/>
                <a:cs typeface="Arial"/>
              </a:rPr>
              <a:t>Respond to each information category and prompt to define the  action </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4" name="Teardrop 3">
            <a:extLst>
              <a:ext uri="{FF2B5EF4-FFF2-40B4-BE49-F238E27FC236}">
                <a16:creationId xmlns:a16="http://schemas.microsoft.com/office/drawing/2014/main" id="{5E2DB2DB-C397-2EAE-1E48-F20B5D070673}"/>
              </a:ext>
            </a:extLst>
          </p:cNvPr>
          <p:cNvSpPr/>
          <p:nvPr/>
        </p:nvSpPr>
        <p:spPr>
          <a:xfrm flipH="1">
            <a:off x="7567585" y="3242414"/>
            <a:ext cx="1641558" cy="1958070"/>
          </a:xfrm>
          <a:custGeom>
            <a:avLst/>
            <a:gdLst>
              <a:gd name="connsiteX0" fmla="*/ 0 w 1641558"/>
              <a:gd name="connsiteY0" fmla="*/ 979035 h 1958070"/>
              <a:gd name="connsiteX1" fmla="*/ 820779 w 1641558"/>
              <a:gd name="connsiteY1" fmla="*/ 0 h 1958070"/>
              <a:gd name="connsiteX2" fmla="*/ 1657095 w 1641558"/>
              <a:gd name="connsiteY2" fmla="*/ -18533 h 1958070"/>
              <a:gd name="connsiteX3" fmla="*/ 1641558 w 1641558"/>
              <a:gd name="connsiteY3" fmla="*/ 979035 h 1958070"/>
              <a:gd name="connsiteX4" fmla="*/ 820779 w 1641558"/>
              <a:gd name="connsiteY4" fmla="*/ 1958070 h 1958070"/>
              <a:gd name="connsiteX5" fmla="*/ 0 w 1641558"/>
              <a:gd name="connsiteY5" fmla="*/ 979035 h 195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558" h="1958070" fill="none" extrusionOk="0">
                <a:moveTo>
                  <a:pt x="0" y="979035"/>
                </a:moveTo>
                <a:cubicBezTo>
                  <a:pt x="6151" y="425736"/>
                  <a:pt x="374773" y="-39969"/>
                  <a:pt x="820779" y="0"/>
                </a:cubicBezTo>
                <a:cubicBezTo>
                  <a:pt x="1127773" y="40716"/>
                  <a:pt x="1375379" y="-10788"/>
                  <a:pt x="1657095" y="-18533"/>
                </a:cubicBezTo>
                <a:cubicBezTo>
                  <a:pt x="1697333" y="344095"/>
                  <a:pt x="1641645" y="694928"/>
                  <a:pt x="1641558" y="979035"/>
                </a:cubicBezTo>
                <a:cubicBezTo>
                  <a:pt x="1586251" y="1512775"/>
                  <a:pt x="1219168" y="1993200"/>
                  <a:pt x="820779" y="1958070"/>
                </a:cubicBezTo>
                <a:cubicBezTo>
                  <a:pt x="376876" y="2012953"/>
                  <a:pt x="19101" y="1599156"/>
                  <a:pt x="0" y="979035"/>
                </a:cubicBezTo>
                <a:close/>
              </a:path>
              <a:path w="1641558" h="1958070" stroke="0" extrusionOk="0">
                <a:moveTo>
                  <a:pt x="0" y="979035"/>
                </a:moveTo>
                <a:cubicBezTo>
                  <a:pt x="-13075" y="426618"/>
                  <a:pt x="380993" y="56359"/>
                  <a:pt x="820779" y="0"/>
                </a:cubicBezTo>
                <a:cubicBezTo>
                  <a:pt x="1109122" y="20145"/>
                  <a:pt x="1330600" y="18172"/>
                  <a:pt x="1657095" y="-18533"/>
                </a:cubicBezTo>
                <a:cubicBezTo>
                  <a:pt x="1661960" y="321985"/>
                  <a:pt x="1644921" y="636456"/>
                  <a:pt x="1641558" y="979035"/>
                </a:cubicBezTo>
                <a:cubicBezTo>
                  <a:pt x="1681243" y="1521293"/>
                  <a:pt x="1243259" y="2014544"/>
                  <a:pt x="820779" y="1958070"/>
                </a:cubicBezTo>
                <a:cubicBezTo>
                  <a:pt x="292743" y="2020866"/>
                  <a:pt x="13574" y="1515281"/>
                  <a:pt x="0" y="979035"/>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Write a short headline that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can be easily communicated to and understood by external stakeholders</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7" name="Wave 6">
            <a:extLst>
              <a:ext uri="{FF2B5EF4-FFF2-40B4-BE49-F238E27FC236}">
                <a16:creationId xmlns:a16="http://schemas.microsoft.com/office/drawing/2014/main" id="{79055556-DD36-AE14-6418-2E15E290611E}"/>
              </a:ext>
            </a:extLst>
          </p:cNvPr>
          <p:cNvSpPr/>
          <p:nvPr/>
        </p:nvSpPr>
        <p:spPr>
          <a:xfrm flipH="1">
            <a:off x="681038" y="4802814"/>
            <a:ext cx="2242528" cy="1100699"/>
          </a:xfrm>
          <a:custGeom>
            <a:avLst/>
            <a:gdLst>
              <a:gd name="connsiteX0" fmla="*/ 0 w 2242528"/>
              <a:gd name="connsiteY0" fmla="*/ 19119 h 1100699"/>
              <a:gd name="connsiteX1" fmla="*/ 2242528 w 2242528"/>
              <a:gd name="connsiteY1" fmla="*/ 19119 h 1100699"/>
              <a:gd name="connsiteX2" fmla="*/ 2242528 w 2242528"/>
              <a:gd name="connsiteY2" fmla="*/ 1081580 h 1100699"/>
              <a:gd name="connsiteX3" fmla="*/ 0 w 2242528"/>
              <a:gd name="connsiteY3" fmla="*/ 1081580 h 1100699"/>
              <a:gd name="connsiteX4" fmla="*/ 0 w 2242528"/>
              <a:gd name="connsiteY4" fmla="*/ 19119 h 110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28" h="1100699" fill="none" extrusionOk="0">
                <a:moveTo>
                  <a:pt x="0" y="19119"/>
                </a:moveTo>
                <a:cubicBezTo>
                  <a:pt x="685615" y="7397"/>
                  <a:pt x="1580411" y="54790"/>
                  <a:pt x="2242528" y="19119"/>
                </a:cubicBezTo>
                <a:cubicBezTo>
                  <a:pt x="2184366" y="459959"/>
                  <a:pt x="2258811" y="603014"/>
                  <a:pt x="2242528" y="1081580"/>
                </a:cubicBezTo>
                <a:cubicBezTo>
                  <a:pt x="1575102" y="1260847"/>
                  <a:pt x="703614" y="949100"/>
                  <a:pt x="0" y="1081580"/>
                </a:cubicBezTo>
                <a:cubicBezTo>
                  <a:pt x="-88148" y="739097"/>
                  <a:pt x="-61781" y="204299"/>
                  <a:pt x="0" y="19119"/>
                </a:cubicBezTo>
                <a:close/>
              </a:path>
              <a:path w="2242528" h="1100699" stroke="0" extrusionOk="0">
                <a:moveTo>
                  <a:pt x="0" y="19119"/>
                </a:moveTo>
                <a:cubicBezTo>
                  <a:pt x="740713" y="-50698"/>
                  <a:pt x="1517310" y="175785"/>
                  <a:pt x="2242528" y="19119"/>
                </a:cubicBezTo>
                <a:cubicBezTo>
                  <a:pt x="2254541" y="149466"/>
                  <a:pt x="2289354" y="670642"/>
                  <a:pt x="2242528" y="1081580"/>
                </a:cubicBezTo>
                <a:cubicBezTo>
                  <a:pt x="1625348" y="1213754"/>
                  <a:pt x="754989" y="995481"/>
                  <a:pt x="0" y="1081580"/>
                </a:cubicBezTo>
                <a:cubicBezTo>
                  <a:pt x="-91852" y="819547"/>
                  <a:pt x="-51498" y="361121"/>
                  <a:pt x="0" y="1911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This can be used as an action planning worksheet, and also a database to extract relevant information to communicate with stakeholders</a:t>
            </a:r>
          </a:p>
        </p:txBody>
      </p:sp>
      <p:sp>
        <p:nvSpPr>
          <p:cNvPr id="17" name="Wave 16">
            <a:extLst>
              <a:ext uri="{FF2B5EF4-FFF2-40B4-BE49-F238E27FC236}">
                <a16:creationId xmlns:a16="http://schemas.microsoft.com/office/drawing/2014/main" id="{5EFADC2A-BF26-2DDD-572D-96172E2CA927}"/>
              </a:ext>
            </a:extLst>
          </p:cNvPr>
          <p:cNvSpPr/>
          <p:nvPr/>
        </p:nvSpPr>
        <p:spPr>
          <a:xfrm flipH="1">
            <a:off x="2451886" y="1569160"/>
            <a:ext cx="2128206" cy="541646"/>
          </a:xfrm>
          <a:custGeom>
            <a:avLst/>
            <a:gdLst>
              <a:gd name="connsiteX0" fmla="*/ 0 w 2128206"/>
              <a:gd name="connsiteY0" fmla="*/ 9408 h 541646"/>
              <a:gd name="connsiteX1" fmla="*/ 2128206 w 2128206"/>
              <a:gd name="connsiteY1" fmla="*/ 9408 h 541646"/>
              <a:gd name="connsiteX2" fmla="*/ 2128206 w 2128206"/>
              <a:gd name="connsiteY2" fmla="*/ 532238 h 541646"/>
              <a:gd name="connsiteX3" fmla="*/ 0 w 2128206"/>
              <a:gd name="connsiteY3" fmla="*/ 532238 h 541646"/>
              <a:gd name="connsiteX4" fmla="*/ 0 w 2128206"/>
              <a:gd name="connsiteY4" fmla="*/ 9408 h 541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206" h="541646" fill="none" extrusionOk="0">
                <a:moveTo>
                  <a:pt x="0" y="9408"/>
                </a:moveTo>
                <a:cubicBezTo>
                  <a:pt x="674916" y="7025"/>
                  <a:pt x="1445488" y="32002"/>
                  <a:pt x="2128206" y="9408"/>
                </a:cubicBezTo>
                <a:cubicBezTo>
                  <a:pt x="2142694" y="191976"/>
                  <a:pt x="2116689" y="430766"/>
                  <a:pt x="2128206" y="532238"/>
                </a:cubicBezTo>
                <a:cubicBezTo>
                  <a:pt x="1468017" y="634600"/>
                  <a:pt x="658137" y="420585"/>
                  <a:pt x="0" y="532238"/>
                </a:cubicBezTo>
                <a:cubicBezTo>
                  <a:pt x="7596" y="278710"/>
                  <a:pt x="12357" y="267260"/>
                  <a:pt x="0" y="9408"/>
                </a:cubicBezTo>
                <a:close/>
              </a:path>
              <a:path w="2128206" h="541646" stroke="0" extrusionOk="0">
                <a:moveTo>
                  <a:pt x="0" y="9408"/>
                </a:moveTo>
                <a:cubicBezTo>
                  <a:pt x="624277" y="-98202"/>
                  <a:pt x="1436955" y="116442"/>
                  <a:pt x="2128206" y="9408"/>
                </a:cubicBezTo>
                <a:cubicBezTo>
                  <a:pt x="2109019" y="117062"/>
                  <a:pt x="2090648" y="450494"/>
                  <a:pt x="2128206" y="532238"/>
                </a:cubicBezTo>
                <a:cubicBezTo>
                  <a:pt x="1501517" y="607037"/>
                  <a:pt x="748419" y="384210"/>
                  <a:pt x="0" y="532238"/>
                </a:cubicBezTo>
                <a:cubicBezTo>
                  <a:pt x="-30615" y="281224"/>
                  <a:pt x="-6299" y="194026"/>
                  <a:pt x="0" y="9408"/>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This worksheet is meant for one single action at a time!</a:t>
            </a:r>
          </a:p>
        </p:txBody>
      </p:sp>
      <p:sp>
        <p:nvSpPr>
          <p:cNvPr id="18" name="Lightning Bolt 17">
            <a:extLst>
              <a:ext uri="{FF2B5EF4-FFF2-40B4-BE49-F238E27FC236}">
                <a16:creationId xmlns:a16="http://schemas.microsoft.com/office/drawing/2014/main" id="{A35C5E22-4F01-8E20-3C20-D182EFA530C5}"/>
              </a:ext>
            </a:extLst>
          </p:cNvPr>
          <p:cNvSpPr/>
          <p:nvPr/>
        </p:nvSpPr>
        <p:spPr>
          <a:xfrm>
            <a:off x="9571478" y="5430306"/>
            <a:ext cx="170460" cy="175918"/>
          </a:xfrm>
          <a:prstGeom prst="lightningBol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AD307"/>
              </a:solidFill>
              <a:effectLst/>
              <a:uLnTx/>
              <a:uFillTx/>
              <a:latin typeface="Calibri" panose="020F0502020204030204"/>
              <a:ea typeface="+mn-ea"/>
              <a:cs typeface="+mn-cs"/>
            </a:endParaRPr>
          </a:p>
        </p:txBody>
      </p:sp>
      <p:sp>
        <p:nvSpPr>
          <p:cNvPr id="20" name="Oval 19">
            <a:hlinkClick r:id="" action="ppaction://noaction"/>
            <a:extLst>
              <a:ext uri="{FF2B5EF4-FFF2-40B4-BE49-F238E27FC236}">
                <a16:creationId xmlns:a16="http://schemas.microsoft.com/office/drawing/2014/main" id="{13822C17-D1CF-4095-5235-8E0222016CE7}"/>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2" name="Oval 21">
            <a:hlinkClick r:id="" action="ppaction://noaction"/>
            <a:extLst>
              <a:ext uri="{FF2B5EF4-FFF2-40B4-BE49-F238E27FC236}">
                <a16:creationId xmlns:a16="http://schemas.microsoft.com/office/drawing/2014/main" id="{6BC02006-9654-F3A1-5A5F-7D69D6C8C0AD}"/>
              </a:ext>
            </a:extLst>
          </p:cNvPr>
          <p:cNvSpPr/>
          <p:nvPr/>
        </p:nvSpPr>
        <p:spPr>
          <a:xfrm>
            <a:off x="9384310" y="1983052"/>
            <a:ext cx="128979" cy="128979"/>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 action="ppaction://noaction"/>
            <a:extLst>
              <a:ext uri="{FF2B5EF4-FFF2-40B4-BE49-F238E27FC236}">
                <a16:creationId xmlns:a16="http://schemas.microsoft.com/office/drawing/2014/main" id="{E1F3F9E6-6534-27F2-00FC-B196D315B5A8}"/>
              </a:ext>
            </a:extLst>
          </p:cNvPr>
          <p:cNvSpPr/>
          <p:nvPr/>
        </p:nvSpPr>
        <p:spPr>
          <a:xfrm>
            <a:off x="9384310" y="823197"/>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 action="ppaction://noaction"/>
            <a:extLst>
              <a:ext uri="{FF2B5EF4-FFF2-40B4-BE49-F238E27FC236}">
                <a16:creationId xmlns:a16="http://schemas.microsoft.com/office/drawing/2014/main" id="{BF15E12B-04D6-99BC-C3F1-4AF031007B78}"/>
              </a:ext>
            </a:extLst>
          </p:cNvPr>
          <p:cNvSpPr/>
          <p:nvPr/>
        </p:nvSpPr>
        <p:spPr>
          <a:xfrm>
            <a:off x="9384310" y="1402303"/>
            <a:ext cx="128979" cy="1289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 action="ppaction://noaction"/>
            <a:extLst>
              <a:ext uri="{FF2B5EF4-FFF2-40B4-BE49-F238E27FC236}">
                <a16:creationId xmlns:a16="http://schemas.microsoft.com/office/drawing/2014/main" id="{B719CE52-5C85-400C-BEC3-7AB4187C07E2}"/>
              </a:ext>
            </a:extLst>
          </p:cNvPr>
          <p:cNvSpPr/>
          <p:nvPr/>
        </p:nvSpPr>
        <p:spPr>
          <a:xfrm>
            <a:off x="9384310" y="2563074"/>
            <a:ext cx="128979" cy="1289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 action="ppaction://noaction"/>
            <a:extLst>
              <a:ext uri="{FF2B5EF4-FFF2-40B4-BE49-F238E27FC236}">
                <a16:creationId xmlns:a16="http://schemas.microsoft.com/office/drawing/2014/main" id="{6F13EB1A-90F8-6ED4-25E6-416B3FD9E168}"/>
              </a:ext>
            </a:extLst>
          </p:cNvPr>
          <p:cNvSpPr/>
          <p:nvPr/>
        </p:nvSpPr>
        <p:spPr>
          <a:xfrm>
            <a:off x="9384310" y="4302666"/>
            <a:ext cx="128979" cy="12897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 action="ppaction://noaction"/>
            <a:extLst>
              <a:ext uri="{FF2B5EF4-FFF2-40B4-BE49-F238E27FC236}">
                <a16:creationId xmlns:a16="http://schemas.microsoft.com/office/drawing/2014/main" id="{0F245980-CA8B-5212-6ACD-24E1EFCBDB8B}"/>
              </a:ext>
            </a:extLst>
          </p:cNvPr>
          <p:cNvSpPr/>
          <p:nvPr/>
        </p:nvSpPr>
        <p:spPr>
          <a:xfrm>
            <a:off x="9384310" y="3720774"/>
            <a:ext cx="128979" cy="12897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 action="ppaction://noaction"/>
            <a:extLst>
              <a:ext uri="{FF2B5EF4-FFF2-40B4-BE49-F238E27FC236}">
                <a16:creationId xmlns:a16="http://schemas.microsoft.com/office/drawing/2014/main" id="{E188A501-28F9-C973-27B2-5DD68583A993}"/>
              </a:ext>
            </a:extLst>
          </p:cNvPr>
          <p:cNvSpPr/>
          <p:nvPr/>
        </p:nvSpPr>
        <p:spPr>
          <a:xfrm>
            <a:off x="9384310" y="3144004"/>
            <a:ext cx="128979" cy="128979"/>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 action="ppaction://noaction"/>
            <a:extLst>
              <a:ext uri="{FF2B5EF4-FFF2-40B4-BE49-F238E27FC236}">
                <a16:creationId xmlns:a16="http://schemas.microsoft.com/office/drawing/2014/main" id="{EBFA8625-0255-6048-77EC-839B17CF8C2A}"/>
              </a:ext>
            </a:extLst>
          </p:cNvPr>
          <p:cNvSpPr/>
          <p:nvPr/>
        </p:nvSpPr>
        <p:spPr>
          <a:xfrm>
            <a:off x="9384310" y="4881778"/>
            <a:ext cx="128979" cy="128979"/>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 action="ppaction://noaction"/>
            <a:extLst>
              <a:ext uri="{FF2B5EF4-FFF2-40B4-BE49-F238E27FC236}">
                <a16:creationId xmlns:a16="http://schemas.microsoft.com/office/drawing/2014/main" id="{D2D404C1-7DF1-0A4B-6CA6-183DB7A0A7FC}"/>
              </a:ext>
            </a:extLst>
          </p:cNvPr>
          <p:cNvSpPr/>
          <p:nvPr/>
        </p:nvSpPr>
        <p:spPr>
          <a:xfrm>
            <a:off x="9384310" y="5463066"/>
            <a:ext cx="128979" cy="12897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45382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F540-848F-C2E3-0D0E-42B421DF72BC}"/>
              </a:ext>
            </a:extLst>
          </p:cNvPr>
          <p:cNvSpPr>
            <a:spLocks noGrp="1"/>
          </p:cNvSpPr>
          <p:nvPr>
            <p:ph type="title"/>
          </p:nvPr>
        </p:nvSpPr>
        <p:spPr>
          <a:xfrm>
            <a:off x="681038" y="685800"/>
            <a:ext cx="8534390" cy="990600"/>
          </a:xfrm>
        </p:spPr>
        <p:txBody>
          <a:bodyPr>
            <a:noAutofit/>
          </a:bodyPr>
          <a:lstStyle/>
          <a:p>
            <a:r>
              <a:rPr lang="en-GB" sz="1400" b="0" dirty="0">
                <a:solidFill>
                  <a:srgbClr val="F8A92A"/>
                </a:solidFill>
              </a:rPr>
              <a:t>Health-check worksheet</a:t>
            </a:r>
            <a:br>
              <a:rPr lang="en-GB" dirty="0">
                <a:solidFill>
                  <a:srgbClr val="F8A92A"/>
                </a:solidFill>
              </a:rPr>
            </a:br>
            <a:r>
              <a:rPr lang="en-GB" dirty="0">
                <a:solidFill>
                  <a:srgbClr val="F8A92A"/>
                </a:solidFill>
              </a:rPr>
              <a:t>Making the case for Energy Access</a:t>
            </a:r>
            <a:br>
              <a:rPr lang="en-GB" b="0" dirty="0">
                <a:solidFill>
                  <a:srgbClr val="F8A92A"/>
                </a:solidFill>
              </a:rPr>
            </a:br>
            <a:endParaRPr lang="en-GB" dirty="0">
              <a:solidFill>
                <a:srgbClr val="F8A92A"/>
              </a:solidFill>
            </a:endParaRPr>
          </a:p>
        </p:txBody>
      </p:sp>
      <p:sp>
        <p:nvSpPr>
          <p:cNvPr id="3" name="Content Placeholder 2">
            <a:extLst>
              <a:ext uri="{FF2B5EF4-FFF2-40B4-BE49-F238E27FC236}">
                <a16:creationId xmlns:a16="http://schemas.microsoft.com/office/drawing/2014/main" id="{74CF65A4-F6B1-3C24-1E5A-0F0322DA82D8}"/>
              </a:ext>
            </a:extLst>
          </p:cNvPr>
          <p:cNvSpPr>
            <a:spLocks noGrp="1"/>
          </p:cNvSpPr>
          <p:nvPr>
            <p:ph idx="13"/>
          </p:nvPr>
        </p:nvSpPr>
        <p:spPr/>
        <p:txBody>
          <a:bodyPr/>
          <a:lstStyle/>
          <a:p>
            <a:r>
              <a:rPr lang="en-GB" b="0" dirty="0">
                <a:solidFill>
                  <a:srgbClr val="F8A92A"/>
                </a:solidFill>
              </a:rPr>
              <a:t>Module 8 – </a:t>
            </a:r>
            <a:r>
              <a:rPr lang="en-GB" dirty="0">
                <a:solidFill>
                  <a:srgbClr val="F8A92A"/>
                </a:solidFill>
              </a:rPr>
              <a:t>Making the case for Energy Access</a:t>
            </a:r>
          </a:p>
        </p:txBody>
      </p:sp>
      <p:sp>
        <p:nvSpPr>
          <p:cNvPr id="4" name="Rectangle: Rounded Corners 3">
            <a:extLst>
              <a:ext uri="{FF2B5EF4-FFF2-40B4-BE49-F238E27FC236}">
                <a16:creationId xmlns:a16="http://schemas.microsoft.com/office/drawing/2014/main" id="{A8F4627E-1BCB-0E97-13EE-0DADF8B32769}"/>
              </a:ext>
            </a:extLst>
          </p:cNvPr>
          <p:cNvSpPr/>
          <p:nvPr/>
        </p:nvSpPr>
        <p:spPr>
          <a:xfrm>
            <a:off x="692704" y="2249004"/>
            <a:ext cx="2783689" cy="2175915"/>
          </a:xfrm>
          <a:prstGeom prst="roundRect">
            <a:avLst>
              <a:gd name="adj" fmla="val 7765"/>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dirty="0">
                <a:solidFill>
                  <a:srgbClr val="F19500"/>
                </a:solidFill>
                <a:latin typeface="Arial" panose="020B0604020202020204" pitchFamily="34" charset="0"/>
                <a:cs typeface="Arial" panose="020B0604020202020204" pitchFamily="34" charset="0"/>
              </a:rPr>
              <a:t>What are the direct outcomes?</a:t>
            </a:r>
          </a:p>
        </p:txBody>
      </p:sp>
      <p:sp>
        <p:nvSpPr>
          <p:cNvPr id="6" name="Rectangle: Rounded Corners 5">
            <a:extLst>
              <a:ext uri="{FF2B5EF4-FFF2-40B4-BE49-F238E27FC236}">
                <a16:creationId xmlns:a16="http://schemas.microsoft.com/office/drawing/2014/main" id="{D503A3D6-BA8E-D6D9-F9FA-971319072B6B}"/>
              </a:ext>
            </a:extLst>
          </p:cNvPr>
          <p:cNvSpPr/>
          <p:nvPr/>
        </p:nvSpPr>
        <p:spPr>
          <a:xfrm>
            <a:off x="3569014" y="2243491"/>
            <a:ext cx="2779277" cy="2186975"/>
          </a:xfrm>
          <a:prstGeom prst="roundRect">
            <a:avLst>
              <a:gd name="adj" fmla="val 5893"/>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dirty="0">
                <a:solidFill>
                  <a:srgbClr val="F19500"/>
                </a:solidFill>
                <a:latin typeface="Arial" panose="020B0604020202020204" pitchFamily="34" charset="0"/>
                <a:cs typeface="Arial" panose="020B0604020202020204" pitchFamily="34" charset="0"/>
              </a:rPr>
              <a:t>Which community groups receive </a:t>
            </a:r>
            <a:br>
              <a:rPr lang="en-GB" sz="1050" dirty="0">
                <a:solidFill>
                  <a:srgbClr val="F19500"/>
                </a:solidFill>
                <a:latin typeface="Arial" panose="020B0604020202020204" pitchFamily="34" charset="0"/>
                <a:cs typeface="Arial" panose="020B0604020202020204" pitchFamily="34" charset="0"/>
              </a:rPr>
            </a:br>
            <a:r>
              <a:rPr lang="en-GB" sz="1050" dirty="0">
                <a:solidFill>
                  <a:srgbClr val="F19500"/>
                </a:solidFill>
                <a:latin typeface="Arial" panose="020B0604020202020204" pitchFamily="34" charset="0"/>
                <a:cs typeface="Arial" panose="020B0604020202020204" pitchFamily="34" charset="0"/>
              </a:rPr>
              <a:t>these outcomes &amp; benefits?</a:t>
            </a:r>
          </a:p>
        </p:txBody>
      </p:sp>
      <p:sp>
        <p:nvSpPr>
          <p:cNvPr id="7" name="Rectangle: Rounded Corners 6">
            <a:extLst>
              <a:ext uri="{FF2B5EF4-FFF2-40B4-BE49-F238E27FC236}">
                <a16:creationId xmlns:a16="http://schemas.microsoft.com/office/drawing/2014/main" id="{D030FEBF-9103-5FB0-55A4-6C40FA9FA185}"/>
              </a:ext>
            </a:extLst>
          </p:cNvPr>
          <p:cNvSpPr/>
          <p:nvPr/>
        </p:nvSpPr>
        <p:spPr>
          <a:xfrm>
            <a:off x="6440913" y="2249004"/>
            <a:ext cx="2779277" cy="2175915"/>
          </a:xfrm>
          <a:prstGeom prst="roundRect">
            <a:avLst>
              <a:gd name="adj" fmla="val 9172"/>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dirty="0">
                <a:solidFill>
                  <a:srgbClr val="F19500"/>
                </a:solidFill>
                <a:latin typeface="Arial" panose="020B0604020202020204" pitchFamily="34" charset="0"/>
                <a:cs typeface="Arial" panose="020B0604020202020204" pitchFamily="34" charset="0"/>
              </a:rPr>
              <a:t>Are there any other benefits related to emissions reduction, climate adaptation, or other forms of deprivation?</a:t>
            </a:r>
          </a:p>
        </p:txBody>
      </p:sp>
      <p:sp>
        <p:nvSpPr>
          <p:cNvPr id="8" name="Rectangle: Rounded Corners 7">
            <a:extLst>
              <a:ext uri="{FF2B5EF4-FFF2-40B4-BE49-F238E27FC236}">
                <a16:creationId xmlns:a16="http://schemas.microsoft.com/office/drawing/2014/main" id="{9BE0E4FB-7BF9-708B-D2D8-782239184426}"/>
              </a:ext>
            </a:extLst>
          </p:cNvPr>
          <p:cNvSpPr/>
          <p:nvPr/>
        </p:nvSpPr>
        <p:spPr>
          <a:xfrm>
            <a:off x="684368" y="1825619"/>
            <a:ext cx="8534390"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What are the outcomes of energy access action in my local government?</a:t>
            </a:r>
          </a:p>
        </p:txBody>
      </p:sp>
      <p:sp>
        <p:nvSpPr>
          <p:cNvPr id="10" name="Rectangle: Rounded Corners 9">
            <a:extLst>
              <a:ext uri="{FF2B5EF4-FFF2-40B4-BE49-F238E27FC236}">
                <a16:creationId xmlns:a16="http://schemas.microsoft.com/office/drawing/2014/main" id="{3B183B19-E7C8-C484-3B08-653494651344}"/>
              </a:ext>
            </a:extLst>
          </p:cNvPr>
          <p:cNvSpPr/>
          <p:nvPr/>
        </p:nvSpPr>
        <p:spPr>
          <a:xfrm>
            <a:off x="699609" y="4519749"/>
            <a:ext cx="4168482" cy="1667087"/>
          </a:xfrm>
          <a:prstGeom prst="roundRect">
            <a:avLst>
              <a:gd name="adj" fmla="val 7617"/>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endParaRPr>
          </a:p>
        </p:txBody>
      </p:sp>
      <p:sp>
        <p:nvSpPr>
          <p:cNvPr id="11" name="Slide Number Placeholder 10">
            <a:extLst>
              <a:ext uri="{FF2B5EF4-FFF2-40B4-BE49-F238E27FC236}">
                <a16:creationId xmlns:a16="http://schemas.microsoft.com/office/drawing/2014/main" id="{ABA02A03-2E4B-13E3-5408-FBB9B01F0B87}"/>
              </a:ext>
            </a:extLst>
          </p:cNvPr>
          <p:cNvSpPr>
            <a:spLocks noGrp="1"/>
          </p:cNvSpPr>
          <p:nvPr>
            <p:ph type="sldNum" sz="quarter" idx="12"/>
          </p:nvPr>
        </p:nvSpPr>
        <p:spPr/>
        <p:txBody>
          <a:bodyPr/>
          <a:lstStyle/>
          <a:p>
            <a:fld id="{CE97AC88-B9C7-4AEF-9990-0777AFA0136D}" type="slidenum">
              <a:rPr lang="en-US" smtClean="0"/>
              <a:t>106</a:t>
            </a:fld>
            <a:endParaRPr lang="en-US"/>
          </a:p>
        </p:txBody>
      </p:sp>
      <p:sp>
        <p:nvSpPr>
          <p:cNvPr id="18" name="Rectangle: Rounded Corners 17">
            <a:extLst>
              <a:ext uri="{FF2B5EF4-FFF2-40B4-BE49-F238E27FC236}">
                <a16:creationId xmlns:a16="http://schemas.microsoft.com/office/drawing/2014/main" id="{D67757EE-D914-C5B0-8545-7A90078F2284}"/>
              </a:ext>
            </a:extLst>
          </p:cNvPr>
          <p:cNvSpPr/>
          <p:nvPr/>
        </p:nvSpPr>
        <p:spPr>
          <a:xfrm>
            <a:off x="5046947" y="4519749"/>
            <a:ext cx="4168481" cy="1667087"/>
          </a:xfrm>
          <a:prstGeom prst="roundRect">
            <a:avLst>
              <a:gd name="adj" fmla="val 7617"/>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1C3567"/>
              </a:solidFill>
              <a:effectLst/>
              <a:uLnTx/>
              <a:uFillTx/>
              <a:latin typeface="Arial" panose="020B0604020202020204" pitchFamily="34" charset="0"/>
              <a:ea typeface="+mn-ea"/>
              <a:cs typeface="Arial" panose="020B0604020202020204" pitchFamily="34" charset="0"/>
            </a:endParaRPr>
          </a:p>
        </p:txBody>
      </p:sp>
      <p:sp>
        <p:nvSpPr>
          <p:cNvPr id="19" name="Rectangle: Rounded Corners 18">
            <a:extLst>
              <a:ext uri="{FF2B5EF4-FFF2-40B4-BE49-F238E27FC236}">
                <a16:creationId xmlns:a16="http://schemas.microsoft.com/office/drawing/2014/main" id="{9C9B0813-1AD1-5532-6964-10EEB3C37E93}"/>
              </a:ext>
            </a:extLst>
          </p:cNvPr>
          <p:cNvSpPr/>
          <p:nvPr/>
        </p:nvSpPr>
        <p:spPr>
          <a:xfrm>
            <a:off x="676763" y="4514202"/>
            <a:ext cx="4182291"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Governance and regulation needed to encourage </a:t>
            </a:r>
            <a:b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these outcomes and benefits</a:t>
            </a:r>
          </a:p>
        </p:txBody>
      </p:sp>
      <p:sp>
        <p:nvSpPr>
          <p:cNvPr id="20" name="Rectangle: Rounded Corners 19">
            <a:extLst>
              <a:ext uri="{FF2B5EF4-FFF2-40B4-BE49-F238E27FC236}">
                <a16:creationId xmlns:a16="http://schemas.microsoft.com/office/drawing/2014/main" id="{850312C0-13F0-4CA2-364D-A48FA8523701}"/>
              </a:ext>
            </a:extLst>
          </p:cNvPr>
          <p:cNvSpPr/>
          <p:nvPr/>
        </p:nvSpPr>
        <p:spPr>
          <a:xfrm>
            <a:off x="5037910" y="4514202"/>
            <a:ext cx="4182291"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Data and monitoring needed to encourage </a:t>
            </a:r>
            <a:b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these outcomes and benefits</a:t>
            </a:r>
          </a:p>
        </p:txBody>
      </p:sp>
      <p:sp>
        <p:nvSpPr>
          <p:cNvPr id="23" name="Oval 22">
            <a:hlinkClick r:id="rId3" action="ppaction://hlinksldjump"/>
            <a:extLst>
              <a:ext uri="{FF2B5EF4-FFF2-40B4-BE49-F238E27FC236}">
                <a16:creationId xmlns:a16="http://schemas.microsoft.com/office/drawing/2014/main" id="{780B2D1A-C0C8-4B6C-BE16-A96DD6AE9D4B}"/>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4" action="ppaction://hlinksldjump"/>
            <a:extLst>
              <a:ext uri="{FF2B5EF4-FFF2-40B4-BE49-F238E27FC236}">
                <a16:creationId xmlns:a16="http://schemas.microsoft.com/office/drawing/2014/main" id="{AADED32E-6653-44B5-88DC-CCCC93D30CD3}"/>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5" action="ppaction://hlinksldjump"/>
            <a:extLst>
              <a:ext uri="{FF2B5EF4-FFF2-40B4-BE49-F238E27FC236}">
                <a16:creationId xmlns:a16="http://schemas.microsoft.com/office/drawing/2014/main" id="{5EC66CA4-A246-4B89-8A5A-A2BA39400358}"/>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6" action="ppaction://hlinksldjump"/>
            <a:extLst>
              <a:ext uri="{FF2B5EF4-FFF2-40B4-BE49-F238E27FC236}">
                <a16:creationId xmlns:a16="http://schemas.microsoft.com/office/drawing/2014/main" id="{E8CECA7B-F832-42F5-B5C3-50B1279916C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7" action="ppaction://hlinksldjump"/>
            <a:extLst>
              <a:ext uri="{FF2B5EF4-FFF2-40B4-BE49-F238E27FC236}">
                <a16:creationId xmlns:a16="http://schemas.microsoft.com/office/drawing/2014/main" id="{47D8CEA3-2006-4727-B955-7A5ACD4D7673}"/>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8" action="ppaction://hlinksldjump"/>
            <a:extLst>
              <a:ext uri="{FF2B5EF4-FFF2-40B4-BE49-F238E27FC236}">
                <a16:creationId xmlns:a16="http://schemas.microsoft.com/office/drawing/2014/main" id="{EC314EEA-8F82-4BEE-958B-1D6E33AB0504}"/>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20DCC3B6-4F8B-4458-9970-7A147DCD4F71}"/>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BFF1A126-E154-4952-9093-670F717FBEBE}"/>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E8F00CD3-052C-4A0B-A63D-D029833D2BBD}"/>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B1938DFB-AAE1-4C31-9B98-A24E551CEA2F}"/>
              </a:ext>
            </a:extLst>
          </p:cNvPr>
          <p:cNvGrpSpPr/>
          <p:nvPr/>
        </p:nvGrpSpPr>
        <p:grpSpPr>
          <a:xfrm>
            <a:off x="9573110" y="5385781"/>
            <a:ext cx="146522" cy="280390"/>
            <a:chOff x="5545138" y="625475"/>
            <a:chExt cx="1489075" cy="2849563"/>
          </a:xfrm>
        </p:grpSpPr>
        <p:sp>
          <p:nvSpPr>
            <p:cNvPr id="33" name="Freeform 117">
              <a:extLst>
                <a:ext uri="{FF2B5EF4-FFF2-40B4-BE49-F238E27FC236}">
                  <a16:creationId xmlns:a16="http://schemas.microsoft.com/office/drawing/2014/main" id="{77DE8209-2944-4F14-881D-4A84AA96F26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0">
              <a:extLst>
                <a:ext uri="{FF2B5EF4-FFF2-40B4-BE49-F238E27FC236}">
                  <a16:creationId xmlns:a16="http://schemas.microsoft.com/office/drawing/2014/main" id="{E41B4BD4-2C24-482C-9266-BC7D9C97B56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28067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744D42-DC44-45AD-B31F-1BD73E2092F6}"/>
              </a:ext>
            </a:extLst>
          </p:cNvPr>
          <p:cNvSpPr/>
          <p:nvPr/>
        </p:nvSpPr>
        <p:spPr>
          <a:xfrm>
            <a:off x="5939384" y="0"/>
            <a:ext cx="3966619" cy="6858000"/>
          </a:xfrm>
          <a:prstGeom prst="rect">
            <a:avLst/>
          </a:prstGeom>
          <a:solidFill>
            <a:srgbClr val="1C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6" name="Group 4">
            <a:extLst>
              <a:ext uri="{FF2B5EF4-FFF2-40B4-BE49-F238E27FC236}">
                <a16:creationId xmlns:a16="http://schemas.microsoft.com/office/drawing/2014/main" id="{06C47AF3-27C2-4BA0-AA16-657D1E07C4B7}"/>
              </a:ext>
            </a:extLst>
          </p:cNvPr>
          <p:cNvGrpSpPr>
            <a:grpSpLocks noChangeAspect="1"/>
          </p:cNvGrpSpPr>
          <p:nvPr/>
        </p:nvGrpSpPr>
        <p:grpSpPr bwMode="auto">
          <a:xfrm>
            <a:off x="5939381" y="749075"/>
            <a:ext cx="3956100" cy="5348718"/>
            <a:chOff x="3135" y="1192"/>
            <a:chExt cx="1410" cy="1936"/>
          </a:xfrm>
        </p:grpSpPr>
        <p:sp>
          <p:nvSpPr>
            <p:cNvPr id="8" name="Freeform 5">
              <a:extLst>
                <a:ext uri="{FF2B5EF4-FFF2-40B4-BE49-F238E27FC236}">
                  <a16:creationId xmlns:a16="http://schemas.microsoft.com/office/drawing/2014/main" id="{00ADE567-F38D-4F33-8CFA-35EBF46C6CE4}"/>
                </a:ext>
              </a:extLst>
            </p:cNvPr>
            <p:cNvSpPr>
              <a:spLocks/>
            </p:cNvSpPr>
            <p:nvPr/>
          </p:nvSpPr>
          <p:spPr bwMode="auto">
            <a:xfrm>
              <a:off x="3135" y="1192"/>
              <a:ext cx="1410" cy="1317"/>
            </a:xfrm>
            <a:custGeom>
              <a:avLst/>
              <a:gdLst>
                <a:gd name="T0" fmla="*/ 6231 w 6231"/>
                <a:gd name="T1" fmla="*/ 0 h 5774"/>
                <a:gd name="T2" fmla="*/ 3335 w 6231"/>
                <a:gd name="T3" fmla="*/ 0 h 5774"/>
                <a:gd name="T4" fmla="*/ 0 w 6231"/>
                <a:gd name="T5" fmla="*/ 5774 h 5774"/>
              </a:gdLst>
              <a:ahLst/>
              <a:cxnLst>
                <a:cxn ang="0">
                  <a:pos x="T0" y="T1"/>
                </a:cxn>
                <a:cxn ang="0">
                  <a:pos x="T2" y="T3"/>
                </a:cxn>
                <a:cxn ang="0">
                  <a:pos x="T4" y="T5"/>
                </a:cxn>
              </a:cxnLst>
              <a:rect l="0" t="0" r="r" b="b"/>
              <a:pathLst>
                <a:path w="6231" h="5774">
                  <a:moveTo>
                    <a:pt x="6231" y="0"/>
                  </a:moveTo>
                  <a:lnTo>
                    <a:pt x="3335" y="0"/>
                  </a:lnTo>
                  <a:lnTo>
                    <a:pt x="0" y="5774"/>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6">
              <a:extLst>
                <a:ext uri="{FF2B5EF4-FFF2-40B4-BE49-F238E27FC236}">
                  <a16:creationId xmlns:a16="http://schemas.microsoft.com/office/drawing/2014/main" id="{B8EA2AFD-92B7-4C7F-9A84-58F95CD001ED}"/>
                </a:ext>
              </a:extLst>
            </p:cNvPr>
            <p:cNvSpPr>
              <a:spLocks/>
            </p:cNvSpPr>
            <p:nvPr/>
          </p:nvSpPr>
          <p:spPr bwMode="auto">
            <a:xfrm>
              <a:off x="3162" y="1240"/>
              <a:ext cx="1383" cy="1269"/>
            </a:xfrm>
            <a:custGeom>
              <a:avLst/>
              <a:gdLst>
                <a:gd name="T0" fmla="*/ 6111 w 6111"/>
                <a:gd name="T1" fmla="*/ 0 h 5565"/>
                <a:gd name="T2" fmla="*/ 3215 w 6111"/>
                <a:gd name="T3" fmla="*/ 0 h 5565"/>
                <a:gd name="T4" fmla="*/ 0 w 6111"/>
                <a:gd name="T5" fmla="*/ 5565 h 5565"/>
              </a:gdLst>
              <a:ahLst/>
              <a:cxnLst>
                <a:cxn ang="0">
                  <a:pos x="T0" y="T1"/>
                </a:cxn>
                <a:cxn ang="0">
                  <a:pos x="T2" y="T3"/>
                </a:cxn>
                <a:cxn ang="0">
                  <a:pos x="T4" y="T5"/>
                </a:cxn>
              </a:cxnLst>
              <a:rect l="0" t="0" r="r" b="b"/>
              <a:pathLst>
                <a:path w="6111" h="5565">
                  <a:moveTo>
                    <a:pt x="6111" y="0"/>
                  </a:moveTo>
                  <a:lnTo>
                    <a:pt x="3215" y="0"/>
                  </a:lnTo>
                  <a:lnTo>
                    <a:pt x="0" y="5565"/>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7">
              <a:extLst>
                <a:ext uri="{FF2B5EF4-FFF2-40B4-BE49-F238E27FC236}">
                  <a16:creationId xmlns:a16="http://schemas.microsoft.com/office/drawing/2014/main" id="{4741C45C-B568-4A2A-93BB-0BD27915F1DF}"/>
                </a:ext>
              </a:extLst>
            </p:cNvPr>
            <p:cNvSpPr>
              <a:spLocks/>
            </p:cNvSpPr>
            <p:nvPr/>
          </p:nvSpPr>
          <p:spPr bwMode="auto">
            <a:xfrm>
              <a:off x="3189" y="1287"/>
              <a:ext cx="1356" cy="1222"/>
            </a:xfrm>
            <a:custGeom>
              <a:avLst/>
              <a:gdLst>
                <a:gd name="T0" fmla="*/ 5990 w 5990"/>
                <a:gd name="T1" fmla="*/ 0 h 5356"/>
                <a:gd name="T2" fmla="*/ 3094 w 5990"/>
                <a:gd name="T3" fmla="*/ 0 h 5356"/>
                <a:gd name="T4" fmla="*/ 0 w 5990"/>
                <a:gd name="T5" fmla="*/ 5356 h 5356"/>
              </a:gdLst>
              <a:ahLst/>
              <a:cxnLst>
                <a:cxn ang="0">
                  <a:pos x="T0" y="T1"/>
                </a:cxn>
                <a:cxn ang="0">
                  <a:pos x="T2" y="T3"/>
                </a:cxn>
                <a:cxn ang="0">
                  <a:pos x="T4" y="T5"/>
                </a:cxn>
              </a:cxnLst>
              <a:rect l="0" t="0" r="r" b="b"/>
              <a:pathLst>
                <a:path w="5990" h="5356">
                  <a:moveTo>
                    <a:pt x="5990" y="0"/>
                  </a:moveTo>
                  <a:lnTo>
                    <a:pt x="3094" y="0"/>
                  </a:lnTo>
                  <a:lnTo>
                    <a:pt x="0" y="5356"/>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8">
              <a:extLst>
                <a:ext uri="{FF2B5EF4-FFF2-40B4-BE49-F238E27FC236}">
                  <a16:creationId xmlns:a16="http://schemas.microsoft.com/office/drawing/2014/main" id="{DD884A57-6542-4CA8-8641-89C80481C263}"/>
                </a:ext>
              </a:extLst>
            </p:cNvPr>
            <p:cNvSpPr>
              <a:spLocks/>
            </p:cNvSpPr>
            <p:nvPr/>
          </p:nvSpPr>
          <p:spPr bwMode="auto">
            <a:xfrm>
              <a:off x="3217" y="1335"/>
              <a:ext cx="1328" cy="1174"/>
            </a:xfrm>
            <a:custGeom>
              <a:avLst/>
              <a:gdLst>
                <a:gd name="T0" fmla="*/ 5869 w 5869"/>
                <a:gd name="T1" fmla="*/ 0 h 5148"/>
                <a:gd name="T2" fmla="*/ 2973 w 5869"/>
                <a:gd name="T3" fmla="*/ 0 h 5148"/>
                <a:gd name="T4" fmla="*/ 0 w 5869"/>
                <a:gd name="T5" fmla="*/ 5148 h 5148"/>
              </a:gdLst>
              <a:ahLst/>
              <a:cxnLst>
                <a:cxn ang="0">
                  <a:pos x="T0" y="T1"/>
                </a:cxn>
                <a:cxn ang="0">
                  <a:pos x="T2" y="T3"/>
                </a:cxn>
                <a:cxn ang="0">
                  <a:pos x="T4" y="T5"/>
                </a:cxn>
              </a:cxnLst>
              <a:rect l="0" t="0" r="r" b="b"/>
              <a:pathLst>
                <a:path w="5869" h="5148">
                  <a:moveTo>
                    <a:pt x="5869" y="0"/>
                  </a:moveTo>
                  <a:lnTo>
                    <a:pt x="2973" y="0"/>
                  </a:lnTo>
                  <a:lnTo>
                    <a:pt x="0" y="5148"/>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9">
              <a:extLst>
                <a:ext uri="{FF2B5EF4-FFF2-40B4-BE49-F238E27FC236}">
                  <a16:creationId xmlns:a16="http://schemas.microsoft.com/office/drawing/2014/main" id="{24D06F98-C012-4640-B033-50E9DDDCDA7C}"/>
                </a:ext>
              </a:extLst>
            </p:cNvPr>
            <p:cNvSpPr>
              <a:spLocks/>
            </p:cNvSpPr>
            <p:nvPr/>
          </p:nvSpPr>
          <p:spPr bwMode="auto">
            <a:xfrm>
              <a:off x="3244" y="1383"/>
              <a:ext cx="1301" cy="1126"/>
            </a:xfrm>
            <a:custGeom>
              <a:avLst/>
              <a:gdLst>
                <a:gd name="T0" fmla="*/ 5749 w 5749"/>
                <a:gd name="T1" fmla="*/ 0 h 4939"/>
                <a:gd name="T2" fmla="*/ 2853 w 5749"/>
                <a:gd name="T3" fmla="*/ 0 h 4939"/>
                <a:gd name="T4" fmla="*/ 0 w 5749"/>
                <a:gd name="T5" fmla="*/ 4939 h 4939"/>
              </a:gdLst>
              <a:ahLst/>
              <a:cxnLst>
                <a:cxn ang="0">
                  <a:pos x="T0" y="T1"/>
                </a:cxn>
                <a:cxn ang="0">
                  <a:pos x="T2" y="T3"/>
                </a:cxn>
                <a:cxn ang="0">
                  <a:pos x="T4" y="T5"/>
                </a:cxn>
              </a:cxnLst>
              <a:rect l="0" t="0" r="r" b="b"/>
              <a:pathLst>
                <a:path w="5749" h="4939">
                  <a:moveTo>
                    <a:pt x="5749" y="0"/>
                  </a:moveTo>
                  <a:lnTo>
                    <a:pt x="2853" y="0"/>
                  </a:lnTo>
                  <a:lnTo>
                    <a:pt x="0" y="4939"/>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0">
              <a:extLst>
                <a:ext uri="{FF2B5EF4-FFF2-40B4-BE49-F238E27FC236}">
                  <a16:creationId xmlns:a16="http://schemas.microsoft.com/office/drawing/2014/main" id="{4F9E8958-DF79-4FDB-8E32-19709777271B}"/>
                </a:ext>
              </a:extLst>
            </p:cNvPr>
            <p:cNvSpPr>
              <a:spLocks/>
            </p:cNvSpPr>
            <p:nvPr/>
          </p:nvSpPr>
          <p:spPr bwMode="auto">
            <a:xfrm>
              <a:off x="3271" y="1430"/>
              <a:ext cx="1274" cy="1079"/>
            </a:xfrm>
            <a:custGeom>
              <a:avLst/>
              <a:gdLst>
                <a:gd name="T0" fmla="*/ 5628 w 5628"/>
                <a:gd name="T1" fmla="*/ 0 h 4730"/>
                <a:gd name="T2" fmla="*/ 2732 w 5628"/>
                <a:gd name="T3" fmla="*/ 0 h 4730"/>
                <a:gd name="T4" fmla="*/ 0 w 5628"/>
                <a:gd name="T5" fmla="*/ 4730 h 4730"/>
              </a:gdLst>
              <a:ahLst/>
              <a:cxnLst>
                <a:cxn ang="0">
                  <a:pos x="T0" y="T1"/>
                </a:cxn>
                <a:cxn ang="0">
                  <a:pos x="T2" y="T3"/>
                </a:cxn>
                <a:cxn ang="0">
                  <a:pos x="T4" y="T5"/>
                </a:cxn>
              </a:cxnLst>
              <a:rect l="0" t="0" r="r" b="b"/>
              <a:pathLst>
                <a:path w="5628" h="4730">
                  <a:moveTo>
                    <a:pt x="5628" y="0"/>
                  </a:moveTo>
                  <a:lnTo>
                    <a:pt x="2732" y="0"/>
                  </a:lnTo>
                  <a:lnTo>
                    <a:pt x="0" y="473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1">
              <a:extLst>
                <a:ext uri="{FF2B5EF4-FFF2-40B4-BE49-F238E27FC236}">
                  <a16:creationId xmlns:a16="http://schemas.microsoft.com/office/drawing/2014/main" id="{C2C0197D-3C37-4D38-9817-1B3026ED51CF}"/>
                </a:ext>
              </a:extLst>
            </p:cNvPr>
            <p:cNvSpPr>
              <a:spLocks/>
            </p:cNvSpPr>
            <p:nvPr/>
          </p:nvSpPr>
          <p:spPr bwMode="auto">
            <a:xfrm>
              <a:off x="3299" y="1478"/>
              <a:ext cx="1246" cy="1031"/>
            </a:xfrm>
            <a:custGeom>
              <a:avLst/>
              <a:gdLst>
                <a:gd name="T0" fmla="*/ 5507 w 5507"/>
                <a:gd name="T1" fmla="*/ 0 h 4521"/>
                <a:gd name="T2" fmla="*/ 2611 w 5507"/>
                <a:gd name="T3" fmla="*/ 0 h 4521"/>
                <a:gd name="T4" fmla="*/ 0 w 5507"/>
                <a:gd name="T5" fmla="*/ 4521 h 4521"/>
              </a:gdLst>
              <a:ahLst/>
              <a:cxnLst>
                <a:cxn ang="0">
                  <a:pos x="T0" y="T1"/>
                </a:cxn>
                <a:cxn ang="0">
                  <a:pos x="T2" y="T3"/>
                </a:cxn>
                <a:cxn ang="0">
                  <a:pos x="T4" y="T5"/>
                </a:cxn>
              </a:cxnLst>
              <a:rect l="0" t="0" r="r" b="b"/>
              <a:pathLst>
                <a:path w="5507" h="4521">
                  <a:moveTo>
                    <a:pt x="5507" y="0"/>
                  </a:moveTo>
                  <a:lnTo>
                    <a:pt x="2611" y="0"/>
                  </a:lnTo>
                  <a:lnTo>
                    <a:pt x="0" y="4521"/>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2">
              <a:extLst>
                <a:ext uri="{FF2B5EF4-FFF2-40B4-BE49-F238E27FC236}">
                  <a16:creationId xmlns:a16="http://schemas.microsoft.com/office/drawing/2014/main" id="{8174C7AD-7003-418B-B372-8188D806FF67}"/>
                </a:ext>
              </a:extLst>
            </p:cNvPr>
            <p:cNvSpPr>
              <a:spLocks/>
            </p:cNvSpPr>
            <p:nvPr/>
          </p:nvSpPr>
          <p:spPr bwMode="auto">
            <a:xfrm>
              <a:off x="3326" y="1525"/>
              <a:ext cx="1219" cy="984"/>
            </a:xfrm>
            <a:custGeom>
              <a:avLst/>
              <a:gdLst>
                <a:gd name="T0" fmla="*/ 5387 w 5387"/>
                <a:gd name="T1" fmla="*/ 0 h 4312"/>
                <a:gd name="T2" fmla="*/ 2491 w 5387"/>
                <a:gd name="T3" fmla="*/ 0 h 4312"/>
                <a:gd name="T4" fmla="*/ 0 w 5387"/>
                <a:gd name="T5" fmla="*/ 4312 h 4312"/>
              </a:gdLst>
              <a:ahLst/>
              <a:cxnLst>
                <a:cxn ang="0">
                  <a:pos x="T0" y="T1"/>
                </a:cxn>
                <a:cxn ang="0">
                  <a:pos x="T2" y="T3"/>
                </a:cxn>
                <a:cxn ang="0">
                  <a:pos x="T4" y="T5"/>
                </a:cxn>
              </a:cxnLst>
              <a:rect l="0" t="0" r="r" b="b"/>
              <a:pathLst>
                <a:path w="5387" h="4312">
                  <a:moveTo>
                    <a:pt x="5387" y="0"/>
                  </a:moveTo>
                  <a:lnTo>
                    <a:pt x="2491" y="0"/>
                  </a:lnTo>
                  <a:lnTo>
                    <a:pt x="0" y="4312"/>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3">
              <a:extLst>
                <a:ext uri="{FF2B5EF4-FFF2-40B4-BE49-F238E27FC236}">
                  <a16:creationId xmlns:a16="http://schemas.microsoft.com/office/drawing/2014/main" id="{2043C178-DA55-4132-9793-A576CD9677F8}"/>
                </a:ext>
              </a:extLst>
            </p:cNvPr>
            <p:cNvSpPr>
              <a:spLocks/>
            </p:cNvSpPr>
            <p:nvPr/>
          </p:nvSpPr>
          <p:spPr bwMode="auto">
            <a:xfrm>
              <a:off x="3353" y="1573"/>
              <a:ext cx="1192" cy="936"/>
            </a:xfrm>
            <a:custGeom>
              <a:avLst/>
              <a:gdLst>
                <a:gd name="T0" fmla="*/ 5266 w 5266"/>
                <a:gd name="T1" fmla="*/ 0 h 4103"/>
                <a:gd name="T2" fmla="*/ 2370 w 5266"/>
                <a:gd name="T3" fmla="*/ 0 h 4103"/>
                <a:gd name="T4" fmla="*/ 0 w 5266"/>
                <a:gd name="T5" fmla="*/ 4103 h 4103"/>
              </a:gdLst>
              <a:ahLst/>
              <a:cxnLst>
                <a:cxn ang="0">
                  <a:pos x="T0" y="T1"/>
                </a:cxn>
                <a:cxn ang="0">
                  <a:pos x="T2" y="T3"/>
                </a:cxn>
                <a:cxn ang="0">
                  <a:pos x="T4" y="T5"/>
                </a:cxn>
              </a:cxnLst>
              <a:rect l="0" t="0" r="r" b="b"/>
              <a:pathLst>
                <a:path w="5266" h="4103">
                  <a:moveTo>
                    <a:pt x="5266" y="0"/>
                  </a:moveTo>
                  <a:lnTo>
                    <a:pt x="2370" y="0"/>
                  </a:lnTo>
                  <a:lnTo>
                    <a:pt x="0" y="4103"/>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4">
              <a:extLst>
                <a:ext uri="{FF2B5EF4-FFF2-40B4-BE49-F238E27FC236}">
                  <a16:creationId xmlns:a16="http://schemas.microsoft.com/office/drawing/2014/main" id="{706E16E9-EB2B-4D0B-843C-A374ADB88FDA}"/>
                </a:ext>
              </a:extLst>
            </p:cNvPr>
            <p:cNvSpPr>
              <a:spLocks/>
            </p:cNvSpPr>
            <p:nvPr/>
          </p:nvSpPr>
          <p:spPr bwMode="auto">
            <a:xfrm>
              <a:off x="3381" y="1621"/>
              <a:ext cx="1164" cy="888"/>
            </a:xfrm>
            <a:custGeom>
              <a:avLst/>
              <a:gdLst>
                <a:gd name="T0" fmla="*/ 5145 w 5145"/>
                <a:gd name="T1" fmla="*/ 0 h 3894"/>
                <a:gd name="T2" fmla="*/ 2249 w 5145"/>
                <a:gd name="T3" fmla="*/ 0 h 3894"/>
                <a:gd name="T4" fmla="*/ 0 w 5145"/>
                <a:gd name="T5" fmla="*/ 3894 h 3894"/>
              </a:gdLst>
              <a:ahLst/>
              <a:cxnLst>
                <a:cxn ang="0">
                  <a:pos x="T0" y="T1"/>
                </a:cxn>
                <a:cxn ang="0">
                  <a:pos x="T2" y="T3"/>
                </a:cxn>
                <a:cxn ang="0">
                  <a:pos x="T4" y="T5"/>
                </a:cxn>
              </a:cxnLst>
              <a:rect l="0" t="0" r="r" b="b"/>
              <a:pathLst>
                <a:path w="5145" h="3894">
                  <a:moveTo>
                    <a:pt x="5145" y="0"/>
                  </a:moveTo>
                  <a:lnTo>
                    <a:pt x="2249" y="0"/>
                  </a:lnTo>
                  <a:lnTo>
                    <a:pt x="0" y="3894"/>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5">
              <a:extLst>
                <a:ext uri="{FF2B5EF4-FFF2-40B4-BE49-F238E27FC236}">
                  <a16:creationId xmlns:a16="http://schemas.microsoft.com/office/drawing/2014/main" id="{36D1146A-079C-4C6E-9EB3-2889FBC6A0C8}"/>
                </a:ext>
              </a:extLst>
            </p:cNvPr>
            <p:cNvSpPr>
              <a:spLocks/>
            </p:cNvSpPr>
            <p:nvPr/>
          </p:nvSpPr>
          <p:spPr bwMode="auto">
            <a:xfrm>
              <a:off x="3408" y="1668"/>
              <a:ext cx="1137" cy="841"/>
            </a:xfrm>
            <a:custGeom>
              <a:avLst/>
              <a:gdLst>
                <a:gd name="T0" fmla="*/ 5025 w 5025"/>
                <a:gd name="T1" fmla="*/ 0 h 3685"/>
                <a:gd name="T2" fmla="*/ 2129 w 5025"/>
                <a:gd name="T3" fmla="*/ 0 h 3685"/>
                <a:gd name="T4" fmla="*/ 0 w 5025"/>
                <a:gd name="T5" fmla="*/ 3685 h 3685"/>
              </a:gdLst>
              <a:ahLst/>
              <a:cxnLst>
                <a:cxn ang="0">
                  <a:pos x="T0" y="T1"/>
                </a:cxn>
                <a:cxn ang="0">
                  <a:pos x="T2" y="T3"/>
                </a:cxn>
                <a:cxn ang="0">
                  <a:pos x="T4" y="T5"/>
                </a:cxn>
              </a:cxnLst>
              <a:rect l="0" t="0" r="r" b="b"/>
              <a:pathLst>
                <a:path w="5025" h="3685">
                  <a:moveTo>
                    <a:pt x="5025" y="0"/>
                  </a:moveTo>
                  <a:lnTo>
                    <a:pt x="2129" y="0"/>
                  </a:lnTo>
                  <a:lnTo>
                    <a:pt x="0" y="3685"/>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6">
              <a:extLst>
                <a:ext uri="{FF2B5EF4-FFF2-40B4-BE49-F238E27FC236}">
                  <a16:creationId xmlns:a16="http://schemas.microsoft.com/office/drawing/2014/main" id="{27D1DBEE-8660-4B38-9E69-F6CDF24F1B36}"/>
                </a:ext>
              </a:extLst>
            </p:cNvPr>
            <p:cNvSpPr>
              <a:spLocks/>
            </p:cNvSpPr>
            <p:nvPr/>
          </p:nvSpPr>
          <p:spPr bwMode="auto">
            <a:xfrm>
              <a:off x="3435" y="1716"/>
              <a:ext cx="1110" cy="793"/>
            </a:xfrm>
            <a:custGeom>
              <a:avLst/>
              <a:gdLst>
                <a:gd name="T0" fmla="*/ 4904 w 4904"/>
                <a:gd name="T1" fmla="*/ 0 h 3476"/>
                <a:gd name="T2" fmla="*/ 2008 w 4904"/>
                <a:gd name="T3" fmla="*/ 0 h 3476"/>
                <a:gd name="T4" fmla="*/ 0 w 4904"/>
                <a:gd name="T5" fmla="*/ 3476 h 3476"/>
              </a:gdLst>
              <a:ahLst/>
              <a:cxnLst>
                <a:cxn ang="0">
                  <a:pos x="T0" y="T1"/>
                </a:cxn>
                <a:cxn ang="0">
                  <a:pos x="T2" y="T3"/>
                </a:cxn>
                <a:cxn ang="0">
                  <a:pos x="T4" y="T5"/>
                </a:cxn>
              </a:cxnLst>
              <a:rect l="0" t="0" r="r" b="b"/>
              <a:pathLst>
                <a:path w="4904" h="3476">
                  <a:moveTo>
                    <a:pt x="4904" y="0"/>
                  </a:moveTo>
                  <a:lnTo>
                    <a:pt x="2008" y="0"/>
                  </a:lnTo>
                  <a:lnTo>
                    <a:pt x="0" y="3476"/>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7">
              <a:extLst>
                <a:ext uri="{FF2B5EF4-FFF2-40B4-BE49-F238E27FC236}">
                  <a16:creationId xmlns:a16="http://schemas.microsoft.com/office/drawing/2014/main" id="{39D66AAA-57C4-45A9-8F84-F58443E740A5}"/>
                </a:ext>
              </a:extLst>
            </p:cNvPr>
            <p:cNvSpPr>
              <a:spLocks/>
            </p:cNvSpPr>
            <p:nvPr/>
          </p:nvSpPr>
          <p:spPr bwMode="auto">
            <a:xfrm>
              <a:off x="3463" y="1764"/>
              <a:ext cx="1082" cy="745"/>
            </a:xfrm>
            <a:custGeom>
              <a:avLst/>
              <a:gdLst>
                <a:gd name="T0" fmla="*/ 4783 w 4783"/>
                <a:gd name="T1" fmla="*/ 0 h 3267"/>
                <a:gd name="T2" fmla="*/ 1887 w 4783"/>
                <a:gd name="T3" fmla="*/ 0 h 3267"/>
                <a:gd name="T4" fmla="*/ 0 w 4783"/>
                <a:gd name="T5" fmla="*/ 3267 h 3267"/>
              </a:gdLst>
              <a:ahLst/>
              <a:cxnLst>
                <a:cxn ang="0">
                  <a:pos x="T0" y="T1"/>
                </a:cxn>
                <a:cxn ang="0">
                  <a:pos x="T2" y="T3"/>
                </a:cxn>
                <a:cxn ang="0">
                  <a:pos x="T4" y="T5"/>
                </a:cxn>
              </a:cxnLst>
              <a:rect l="0" t="0" r="r" b="b"/>
              <a:pathLst>
                <a:path w="4783" h="3267">
                  <a:moveTo>
                    <a:pt x="4783" y="0"/>
                  </a:moveTo>
                  <a:lnTo>
                    <a:pt x="1887" y="0"/>
                  </a:lnTo>
                  <a:lnTo>
                    <a:pt x="0" y="3267"/>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8">
              <a:extLst>
                <a:ext uri="{FF2B5EF4-FFF2-40B4-BE49-F238E27FC236}">
                  <a16:creationId xmlns:a16="http://schemas.microsoft.com/office/drawing/2014/main" id="{B2656E5F-CEBF-45A1-8411-7E7D2584469B}"/>
                </a:ext>
              </a:extLst>
            </p:cNvPr>
            <p:cNvSpPr>
              <a:spLocks/>
            </p:cNvSpPr>
            <p:nvPr/>
          </p:nvSpPr>
          <p:spPr bwMode="auto">
            <a:xfrm>
              <a:off x="3490" y="1811"/>
              <a:ext cx="1055" cy="698"/>
            </a:xfrm>
            <a:custGeom>
              <a:avLst/>
              <a:gdLst>
                <a:gd name="T0" fmla="*/ 4663 w 4663"/>
                <a:gd name="T1" fmla="*/ 0 h 3059"/>
                <a:gd name="T2" fmla="*/ 1767 w 4663"/>
                <a:gd name="T3" fmla="*/ 0 h 3059"/>
                <a:gd name="T4" fmla="*/ 0 w 4663"/>
                <a:gd name="T5" fmla="*/ 3059 h 3059"/>
              </a:gdLst>
              <a:ahLst/>
              <a:cxnLst>
                <a:cxn ang="0">
                  <a:pos x="T0" y="T1"/>
                </a:cxn>
                <a:cxn ang="0">
                  <a:pos x="T2" y="T3"/>
                </a:cxn>
                <a:cxn ang="0">
                  <a:pos x="T4" y="T5"/>
                </a:cxn>
              </a:cxnLst>
              <a:rect l="0" t="0" r="r" b="b"/>
              <a:pathLst>
                <a:path w="4663" h="3059">
                  <a:moveTo>
                    <a:pt x="4663" y="0"/>
                  </a:moveTo>
                  <a:lnTo>
                    <a:pt x="1767" y="0"/>
                  </a:lnTo>
                  <a:lnTo>
                    <a:pt x="0" y="3059"/>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2" name="Freeform 19">
              <a:extLst>
                <a:ext uri="{FF2B5EF4-FFF2-40B4-BE49-F238E27FC236}">
                  <a16:creationId xmlns:a16="http://schemas.microsoft.com/office/drawing/2014/main" id="{8217F517-2EB3-469F-9B7F-0924763AF3A3}"/>
                </a:ext>
              </a:extLst>
            </p:cNvPr>
            <p:cNvSpPr>
              <a:spLocks/>
            </p:cNvSpPr>
            <p:nvPr/>
          </p:nvSpPr>
          <p:spPr bwMode="auto">
            <a:xfrm>
              <a:off x="3135" y="1811"/>
              <a:ext cx="1410" cy="1317"/>
            </a:xfrm>
            <a:custGeom>
              <a:avLst/>
              <a:gdLst>
                <a:gd name="T0" fmla="*/ 0 w 6231"/>
                <a:gd name="T1" fmla="*/ 5774 h 5774"/>
                <a:gd name="T2" fmla="*/ 2895 w 6231"/>
                <a:gd name="T3" fmla="*/ 5774 h 5774"/>
                <a:gd name="T4" fmla="*/ 6231 w 6231"/>
                <a:gd name="T5" fmla="*/ 0 h 5774"/>
              </a:gdLst>
              <a:ahLst/>
              <a:cxnLst>
                <a:cxn ang="0">
                  <a:pos x="T0" y="T1"/>
                </a:cxn>
                <a:cxn ang="0">
                  <a:pos x="T2" y="T3"/>
                </a:cxn>
                <a:cxn ang="0">
                  <a:pos x="T4" y="T5"/>
                </a:cxn>
              </a:cxnLst>
              <a:rect l="0" t="0" r="r" b="b"/>
              <a:pathLst>
                <a:path w="6231" h="5774">
                  <a:moveTo>
                    <a:pt x="0" y="5774"/>
                  </a:moveTo>
                  <a:lnTo>
                    <a:pt x="2895" y="5774"/>
                  </a:lnTo>
                  <a:lnTo>
                    <a:pt x="6231"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3" name="Freeform 20">
              <a:extLst>
                <a:ext uri="{FF2B5EF4-FFF2-40B4-BE49-F238E27FC236}">
                  <a16:creationId xmlns:a16="http://schemas.microsoft.com/office/drawing/2014/main" id="{ADEB09A3-DADC-48FF-AFE1-CF096DA3A386}"/>
                </a:ext>
              </a:extLst>
            </p:cNvPr>
            <p:cNvSpPr>
              <a:spLocks/>
            </p:cNvSpPr>
            <p:nvPr/>
          </p:nvSpPr>
          <p:spPr bwMode="auto">
            <a:xfrm>
              <a:off x="3135" y="1811"/>
              <a:ext cx="1383" cy="1269"/>
            </a:xfrm>
            <a:custGeom>
              <a:avLst/>
              <a:gdLst>
                <a:gd name="T0" fmla="*/ 0 w 6110"/>
                <a:gd name="T1" fmla="*/ 5565 h 5565"/>
                <a:gd name="T2" fmla="*/ 2895 w 6110"/>
                <a:gd name="T3" fmla="*/ 5565 h 5565"/>
                <a:gd name="T4" fmla="*/ 6110 w 6110"/>
                <a:gd name="T5" fmla="*/ 0 h 5565"/>
              </a:gdLst>
              <a:ahLst/>
              <a:cxnLst>
                <a:cxn ang="0">
                  <a:pos x="T0" y="T1"/>
                </a:cxn>
                <a:cxn ang="0">
                  <a:pos x="T2" y="T3"/>
                </a:cxn>
                <a:cxn ang="0">
                  <a:pos x="T4" y="T5"/>
                </a:cxn>
              </a:cxnLst>
              <a:rect l="0" t="0" r="r" b="b"/>
              <a:pathLst>
                <a:path w="6110" h="5565">
                  <a:moveTo>
                    <a:pt x="0" y="5565"/>
                  </a:moveTo>
                  <a:lnTo>
                    <a:pt x="2895" y="5565"/>
                  </a:lnTo>
                  <a:lnTo>
                    <a:pt x="6110"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21">
              <a:extLst>
                <a:ext uri="{FF2B5EF4-FFF2-40B4-BE49-F238E27FC236}">
                  <a16:creationId xmlns:a16="http://schemas.microsoft.com/office/drawing/2014/main" id="{EAFA02E7-A58F-41A5-AF55-F66E51C09927}"/>
                </a:ext>
              </a:extLst>
            </p:cNvPr>
            <p:cNvSpPr>
              <a:spLocks/>
            </p:cNvSpPr>
            <p:nvPr/>
          </p:nvSpPr>
          <p:spPr bwMode="auto">
            <a:xfrm>
              <a:off x="3135" y="1811"/>
              <a:ext cx="1356" cy="1222"/>
            </a:xfrm>
            <a:custGeom>
              <a:avLst/>
              <a:gdLst>
                <a:gd name="T0" fmla="*/ 0 w 5989"/>
                <a:gd name="T1" fmla="*/ 5357 h 5357"/>
                <a:gd name="T2" fmla="*/ 2895 w 5989"/>
                <a:gd name="T3" fmla="*/ 5357 h 5357"/>
                <a:gd name="T4" fmla="*/ 5989 w 5989"/>
                <a:gd name="T5" fmla="*/ 0 h 5357"/>
              </a:gdLst>
              <a:ahLst/>
              <a:cxnLst>
                <a:cxn ang="0">
                  <a:pos x="T0" y="T1"/>
                </a:cxn>
                <a:cxn ang="0">
                  <a:pos x="T2" y="T3"/>
                </a:cxn>
                <a:cxn ang="0">
                  <a:pos x="T4" y="T5"/>
                </a:cxn>
              </a:cxnLst>
              <a:rect l="0" t="0" r="r" b="b"/>
              <a:pathLst>
                <a:path w="5989" h="5357">
                  <a:moveTo>
                    <a:pt x="0" y="5357"/>
                  </a:moveTo>
                  <a:lnTo>
                    <a:pt x="2895" y="5357"/>
                  </a:lnTo>
                  <a:lnTo>
                    <a:pt x="5989"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22">
              <a:extLst>
                <a:ext uri="{FF2B5EF4-FFF2-40B4-BE49-F238E27FC236}">
                  <a16:creationId xmlns:a16="http://schemas.microsoft.com/office/drawing/2014/main" id="{2529EEDC-2AB2-4E91-8129-E9C0EF70D97D}"/>
                </a:ext>
              </a:extLst>
            </p:cNvPr>
            <p:cNvSpPr>
              <a:spLocks/>
            </p:cNvSpPr>
            <p:nvPr/>
          </p:nvSpPr>
          <p:spPr bwMode="auto">
            <a:xfrm>
              <a:off x="3135" y="1811"/>
              <a:ext cx="1329" cy="1174"/>
            </a:xfrm>
            <a:custGeom>
              <a:avLst/>
              <a:gdLst>
                <a:gd name="T0" fmla="*/ 0 w 5869"/>
                <a:gd name="T1" fmla="*/ 5148 h 5148"/>
                <a:gd name="T2" fmla="*/ 2895 w 5869"/>
                <a:gd name="T3" fmla="*/ 5148 h 5148"/>
                <a:gd name="T4" fmla="*/ 5869 w 5869"/>
                <a:gd name="T5" fmla="*/ 0 h 5148"/>
              </a:gdLst>
              <a:ahLst/>
              <a:cxnLst>
                <a:cxn ang="0">
                  <a:pos x="T0" y="T1"/>
                </a:cxn>
                <a:cxn ang="0">
                  <a:pos x="T2" y="T3"/>
                </a:cxn>
                <a:cxn ang="0">
                  <a:pos x="T4" y="T5"/>
                </a:cxn>
              </a:cxnLst>
              <a:rect l="0" t="0" r="r" b="b"/>
              <a:pathLst>
                <a:path w="5869" h="5148">
                  <a:moveTo>
                    <a:pt x="0" y="5148"/>
                  </a:moveTo>
                  <a:lnTo>
                    <a:pt x="2895" y="5148"/>
                  </a:lnTo>
                  <a:lnTo>
                    <a:pt x="5869"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23">
              <a:extLst>
                <a:ext uri="{FF2B5EF4-FFF2-40B4-BE49-F238E27FC236}">
                  <a16:creationId xmlns:a16="http://schemas.microsoft.com/office/drawing/2014/main" id="{807A0374-93F6-4DEC-B200-36C40070B624}"/>
                </a:ext>
              </a:extLst>
            </p:cNvPr>
            <p:cNvSpPr>
              <a:spLocks/>
            </p:cNvSpPr>
            <p:nvPr/>
          </p:nvSpPr>
          <p:spPr bwMode="auto">
            <a:xfrm>
              <a:off x="3135" y="1811"/>
              <a:ext cx="1301" cy="1127"/>
            </a:xfrm>
            <a:custGeom>
              <a:avLst/>
              <a:gdLst>
                <a:gd name="T0" fmla="*/ 0 w 5748"/>
                <a:gd name="T1" fmla="*/ 4939 h 4939"/>
                <a:gd name="T2" fmla="*/ 2895 w 5748"/>
                <a:gd name="T3" fmla="*/ 4939 h 4939"/>
                <a:gd name="T4" fmla="*/ 5748 w 5748"/>
                <a:gd name="T5" fmla="*/ 0 h 4939"/>
              </a:gdLst>
              <a:ahLst/>
              <a:cxnLst>
                <a:cxn ang="0">
                  <a:pos x="T0" y="T1"/>
                </a:cxn>
                <a:cxn ang="0">
                  <a:pos x="T2" y="T3"/>
                </a:cxn>
                <a:cxn ang="0">
                  <a:pos x="T4" y="T5"/>
                </a:cxn>
              </a:cxnLst>
              <a:rect l="0" t="0" r="r" b="b"/>
              <a:pathLst>
                <a:path w="5748" h="4939">
                  <a:moveTo>
                    <a:pt x="0" y="4939"/>
                  </a:moveTo>
                  <a:lnTo>
                    <a:pt x="2895" y="4939"/>
                  </a:lnTo>
                  <a:lnTo>
                    <a:pt x="5748"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24">
              <a:extLst>
                <a:ext uri="{FF2B5EF4-FFF2-40B4-BE49-F238E27FC236}">
                  <a16:creationId xmlns:a16="http://schemas.microsoft.com/office/drawing/2014/main" id="{2DD3AD9F-AD17-4B71-B017-D393737C5A0D}"/>
                </a:ext>
              </a:extLst>
            </p:cNvPr>
            <p:cNvSpPr>
              <a:spLocks/>
            </p:cNvSpPr>
            <p:nvPr/>
          </p:nvSpPr>
          <p:spPr bwMode="auto">
            <a:xfrm>
              <a:off x="3135" y="1811"/>
              <a:ext cx="1274" cy="1079"/>
            </a:xfrm>
            <a:custGeom>
              <a:avLst/>
              <a:gdLst>
                <a:gd name="T0" fmla="*/ 0 w 5627"/>
                <a:gd name="T1" fmla="*/ 4730 h 4730"/>
                <a:gd name="T2" fmla="*/ 2895 w 5627"/>
                <a:gd name="T3" fmla="*/ 4730 h 4730"/>
                <a:gd name="T4" fmla="*/ 5627 w 5627"/>
                <a:gd name="T5" fmla="*/ 0 h 4730"/>
              </a:gdLst>
              <a:ahLst/>
              <a:cxnLst>
                <a:cxn ang="0">
                  <a:pos x="T0" y="T1"/>
                </a:cxn>
                <a:cxn ang="0">
                  <a:pos x="T2" y="T3"/>
                </a:cxn>
                <a:cxn ang="0">
                  <a:pos x="T4" y="T5"/>
                </a:cxn>
              </a:cxnLst>
              <a:rect l="0" t="0" r="r" b="b"/>
              <a:pathLst>
                <a:path w="5627" h="4730">
                  <a:moveTo>
                    <a:pt x="0" y="4730"/>
                  </a:moveTo>
                  <a:lnTo>
                    <a:pt x="2895" y="4730"/>
                  </a:lnTo>
                  <a:lnTo>
                    <a:pt x="5627"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25">
              <a:extLst>
                <a:ext uri="{FF2B5EF4-FFF2-40B4-BE49-F238E27FC236}">
                  <a16:creationId xmlns:a16="http://schemas.microsoft.com/office/drawing/2014/main" id="{9617459F-DB26-4994-A2EA-153DC92DB112}"/>
                </a:ext>
              </a:extLst>
            </p:cNvPr>
            <p:cNvSpPr>
              <a:spLocks/>
            </p:cNvSpPr>
            <p:nvPr/>
          </p:nvSpPr>
          <p:spPr bwMode="auto">
            <a:xfrm>
              <a:off x="3135" y="1811"/>
              <a:ext cx="1247" cy="1031"/>
            </a:xfrm>
            <a:custGeom>
              <a:avLst/>
              <a:gdLst>
                <a:gd name="T0" fmla="*/ 0 w 5507"/>
                <a:gd name="T1" fmla="*/ 4521 h 4521"/>
                <a:gd name="T2" fmla="*/ 2895 w 5507"/>
                <a:gd name="T3" fmla="*/ 4521 h 4521"/>
                <a:gd name="T4" fmla="*/ 5507 w 5507"/>
                <a:gd name="T5" fmla="*/ 0 h 4521"/>
              </a:gdLst>
              <a:ahLst/>
              <a:cxnLst>
                <a:cxn ang="0">
                  <a:pos x="T0" y="T1"/>
                </a:cxn>
                <a:cxn ang="0">
                  <a:pos x="T2" y="T3"/>
                </a:cxn>
                <a:cxn ang="0">
                  <a:pos x="T4" y="T5"/>
                </a:cxn>
              </a:cxnLst>
              <a:rect l="0" t="0" r="r" b="b"/>
              <a:pathLst>
                <a:path w="5507" h="4521">
                  <a:moveTo>
                    <a:pt x="0" y="4521"/>
                  </a:moveTo>
                  <a:lnTo>
                    <a:pt x="2895" y="4521"/>
                  </a:lnTo>
                  <a:lnTo>
                    <a:pt x="5507"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26">
              <a:extLst>
                <a:ext uri="{FF2B5EF4-FFF2-40B4-BE49-F238E27FC236}">
                  <a16:creationId xmlns:a16="http://schemas.microsoft.com/office/drawing/2014/main" id="{1CAA7833-C82C-4DEF-A6E8-21CC7E29246D}"/>
                </a:ext>
              </a:extLst>
            </p:cNvPr>
            <p:cNvSpPr>
              <a:spLocks/>
            </p:cNvSpPr>
            <p:nvPr/>
          </p:nvSpPr>
          <p:spPr bwMode="auto">
            <a:xfrm>
              <a:off x="3135" y="1811"/>
              <a:ext cx="1219" cy="984"/>
            </a:xfrm>
            <a:custGeom>
              <a:avLst/>
              <a:gdLst>
                <a:gd name="T0" fmla="*/ 0 w 5386"/>
                <a:gd name="T1" fmla="*/ 4312 h 4312"/>
                <a:gd name="T2" fmla="*/ 2895 w 5386"/>
                <a:gd name="T3" fmla="*/ 4312 h 4312"/>
                <a:gd name="T4" fmla="*/ 5386 w 5386"/>
                <a:gd name="T5" fmla="*/ 0 h 4312"/>
              </a:gdLst>
              <a:ahLst/>
              <a:cxnLst>
                <a:cxn ang="0">
                  <a:pos x="T0" y="T1"/>
                </a:cxn>
                <a:cxn ang="0">
                  <a:pos x="T2" y="T3"/>
                </a:cxn>
                <a:cxn ang="0">
                  <a:pos x="T4" y="T5"/>
                </a:cxn>
              </a:cxnLst>
              <a:rect l="0" t="0" r="r" b="b"/>
              <a:pathLst>
                <a:path w="5386" h="4312">
                  <a:moveTo>
                    <a:pt x="0" y="4312"/>
                  </a:moveTo>
                  <a:lnTo>
                    <a:pt x="2895" y="4312"/>
                  </a:lnTo>
                  <a:lnTo>
                    <a:pt x="5386"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27">
              <a:extLst>
                <a:ext uri="{FF2B5EF4-FFF2-40B4-BE49-F238E27FC236}">
                  <a16:creationId xmlns:a16="http://schemas.microsoft.com/office/drawing/2014/main" id="{F066A28B-16EF-4622-8865-0B7E6B3480AC}"/>
                </a:ext>
              </a:extLst>
            </p:cNvPr>
            <p:cNvSpPr>
              <a:spLocks/>
            </p:cNvSpPr>
            <p:nvPr/>
          </p:nvSpPr>
          <p:spPr bwMode="auto">
            <a:xfrm>
              <a:off x="3135" y="1811"/>
              <a:ext cx="1192" cy="936"/>
            </a:xfrm>
            <a:custGeom>
              <a:avLst/>
              <a:gdLst>
                <a:gd name="T0" fmla="*/ 0 w 5265"/>
                <a:gd name="T1" fmla="*/ 4103 h 4103"/>
                <a:gd name="T2" fmla="*/ 2895 w 5265"/>
                <a:gd name="T3" fmla="*/ 4103 h 4103"/>
                <a:gd name="T4" fmla="*/ 5265 w 5265"/>
                <a:gd name="T5" fmla="*/ 0 h 4103"/>
              </a:gdLst>
              <a:ahLst/>
              <a:cxnLst>
                <a:cxn ang="0">
                  <a:pos x="T0" y="T1"/>
                </a:cxn>
                <a:cxn ang="0">
                  <a:pos x="T2" y="T3"/>
                </a:cxn>
                <a:cxn ang="0">
                  <a:pos x="T4" y="T5"/>
                </a:cxn>
              </a:cxnLst>
              <a:rect l="0" t="0" r="r" b="b"/>
              <a:pathLst>
                <a:path w="5265" h="4103">
                  <a:moveTo>
                    <a:pt x="0" y="4103"/>
                  </a:moveTo>
                  <a:lnTo>
                    <a:pt x="2895" y="4103"/>
                  </a:lnTo>
                  <a:lnTo>
                    <a:pt x="5265"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28">
              <a:extLst>
                <a:ext uri="{FF2B5EF4-FFF2-40B4-BE49-F238E27FC236}">
                  <a16:creationId xmlns:a16="http://schemas.microsoft.com/office/drawing/2014/main" id="{5CD99110-3D5A-40CC-8320-B255F0565EB0}"/>
                </a:ext>
              </a:extLst>
            </p:cNvPr>
            <p:cNvSpPr>
              <a:spLocks/>
            </p:cNvSpPr>
            <p:nvPr/>
          </p:nvSpPr>
          <p:spPr bwMode="auto">
            <a:xfrm>
              <a:off x="3135" y="1811"/>
              <a:ext cx="1165" cy="888"/>
            </a:xfrm>
            <a:custGeom>
              <a:avLst/>
              <a:gdLst>
                <a:gd name="T0" fmla="*/ 0 w 5145"/>
                <a:gd name="T1" fmla="*/ 3894 h 3894"/>
                <a:gd name="T2" fmla="*/ 2895 w 5145"/>
                <a:gd name="T3" fmla="*/ 3894 h 3894"/>
                <a:gd name="T4" fmla="*/ 5145 w 5145"/>
                <a:gd name="T5" fmla="*/ 0 h 3894"/>
              </a:gdLst>
              <a:ahLst/>
              <a:cxnLst>
                <a:cxn ang="0">
                  <a:pos x="T0" y="T1"/>
                </a:cxn>
                <a:cxn ang="0">
                  <a:pos x="T2" y="T3"/>
                </a:cxn>
                <a:cxn ang="0">
                  <a:pos x="T4" y="T5"/>
                </a:cxn>
              </a:cxnLst>
              <a:rect l="0" t="0" r="r" b="b"/>
              <a:pathLst>
                <a:path w="5145" h="3894">
                  <a:moveTo>
                    <a:pt x="0" y="3894"/>
                  </a:moveTo>
                  <a:lnTo>
                    <a:pt x="2895" y="3894"/>
                  </a:lnTo>
                  <a:lnTo>
                    <a:pt x="5145"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29">
              <a:extLst>
                <a:ext uri="{FF2B5EF4-FFF2-40B4-BE49-F238E27FC236}">
                  <a16:creationId xmlns:a16="http://schemas.microsoft.com/office/drawing/2014/main" id="{D2A13A71-9B97-4DB5-9D1C-303F3EF0E438}"/>
                </a:ext>
              </a:extLst>
            </p:cNvPr>
            <p:cNvSpPr>
              <a:spLocks/>
            </p:cNvSpPr>
            <p:nvPr/>
          </p:nvSpPr>
          <p:spPr bwMode="auto">
            <a:xfrm>
              <a:off x="3135" y="1811"/>
              <a:ext cx="1137" cy="841"/>
            </a:xfrm>
            <a:custGeom>
              <a:avLst/>
              <a:gdLst>
                <a:gd name="T0" fmla="*/ 0 w 5024"/>
                <a:gd name="T1" fmla="*/ 3685 h 3685"/>
                <a:gd name="T2" fmla="*/ 2895 w 5024"/>
                <a:gd name="T3" fmla="*/ 3685 h 3685"/>
                <a:gd name="T4" fmla="*/ 5024 w 5024"/>
                <a:gd name="T5" fmla="*/ 0 h 3685"/>
              </a:gdLst>
              <a:ahLst/>
              <a:cxnLst>
                <a:cxn ang="0">
                  <a:pos x="T0" y="T1"/>
                </a:cxn>
                <a:cxn ang="0">
                  <a:pos x="T2" y="T3"/>
                </a:cxn>
                <a:cxn ang="0">
                  <a:pos x="T4" y="T5"/>
                </a:cxn>
              </a:cxnLst>
              <a:rect l="0" t="0" r="r" b="b"/>
              <a:pathLst>
                <a:path w="5024" h="3685">
                  <a:moveTo>
                    <a:pt x="0" y="3685"/>
                  </a:moveTo>
                  <a:lnTo>
                    <a:pt x="2895" y="3685"/>
                  </a:lnTo>
                  <a:lnTo>
                    <a:pt x="5024"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30">
              <a:extLst>
                <a:ext uri="{FF2B5EF4-FFF2-40B4-BE49-F238E27FC236}">
                  <a16:creationId xmlns:a16="http://schemas.microsoft.com/office/drawing/2014/main" id="{2C2F23A0-9019-4812-BEB8-613D9CE8883E}"/>
                </a:ext>
              </a:extLst>
            </p:cNvPr>
            <p:cNvSpPr>
              <a:spLocks/>
            </p:cNvSpPr>
            <p:nvPr/>
          </p:nvSpPr>
          <p:spPr bwMode="auto">
            <a:xfrm>
              <a:off x="3135" y="1811"/>
              <a:ext cx="1110" cy="793"/>
            </a:xfrm>
            <a:custGeom>
              <a:avLst/>
              <a:gdLst>
                <a:gd name="T0" fmla="*/ 0 w 4903"/>
                <a:gd name="T1" fmla="*/ 3476 h 3476"/>
                <a:gd name="T2" fmla="*/ 2895 w 4903"/>
                <a:gd name="T3" fmla="*/ 3476 h 3476"/>
                <a:gd name="T4" fmla="*/ 4903 w 4903"/>
                <a:gd name="T5" fmla="*/ 0 h 3476"/>
              </a:gdLst>
              <a:ahLst/>
              <a:cxnLst>
                <a:cxn ang="0">
                  <a:pos x="T0" y="T1"/>
                </a:cxn>
                <a:cxn ang="0">
                  <a:pos x="T2" y="T3"/>
                </a:cxn>
                <a:cxn ang="0">
                  <a:pos x="T4" y="T5"/>
                </a:cxn>
              </a:cxnLst>
              <a:rect l="0" t="0" r="r" b="b"/>
              <a:pathLst>
                <a:path w="4903" h="3476">
                  <a:moveTo>
                    <a:pt x="0" y="3476"/>
                  </a:moveTo>
                  <a:lnTo>
                    <a:pt x="2895" y="3476"/>
                  </a:lnTo>
                  <a:lnTo>
                    <a:pt x="4903"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31">
              <a:extLst>
                <a:ext uri="{FF2B5EF4-FFF2-40B4-BE49-F238E27FC236}">
                  <a16:creationId xmlns:a16="http://schemas.microsoft.com/office/drawing/2014/main" id="{F5C65656-A1AB-47B6-BAC5-CCFB9B549579}"/>
                </a:ext>
              </a:extLst>
            </p:cNvPr>
            <p:cNvSpPr>
              <a:spLocks/>
            </p:cNvSpPr>
            <p:nvPr/>
          </p:nvSpPr>
          <p:spPr bwMode="auto">
            <a:xfrm>
              <a:off x="3135" y="1811"/>
              <a:ext cx="1083" cy="746"/>
            </a:xfrm>
            <a:custGeom>
              <a:avLst/>
              <a:gdLst>
                <a:gd name="T0" fmla="*/ 0 w 4783"/>
                <a:gd name="T1" fmla="*/ 3268 h 3268"/>
                <a:gd name="T2" fmla="*/ 2895 w 4783"/>
                <a:gd name="T3" fmla="*/ 3268 h 3268"/>
                <a:gd name="T4" fmla="*/ 4783 w 4783"/>
                <a:gd name="T5" fmla="*/ 0 h 3268"/>
              </a:gdLst>
              <a:ahLst/>
              <a:cxnLst>
                <a:cxn ang="0">
                  <a:pos x="T0" y="T1"/>
                </a:cxn>
                <a:cxn ang="0">
                  <a:pos x="T2" y="T3"/>
                </a:cxn>
                <a:cxn ang="0">
                  <a:pos x="T4" y="T5"/>
                </a:cxn>
              </a:cxnLst>
              <a:rect l="0" t="0" r="r" b="b"/>
              <a:pathLst>
                <a:path w="4783" h="3268">
                  <a:moveTo>
                    <a:pt x="0" y="3268"/>
                  </a:moveTo>
                  <a:lnTo>
                    <a:pt x="2895" y="3268"/>
                  </a:lnTo>
                  <a:lnTo>
                    <a:pt x="4783"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32">
              <a:extLst>
                <a:ext uri="{FF2B5EF4-FFF2-40B4-BE49-F238E27FC236}">
                  <a16:creationId xmlns:a16="http://schemas.microsoft.com/office/drawing/2014/main" id="{B1BC0DEB-DCCA-4C07-B1CB-8D2585680A08}"/>
                </a:ext>
              </a:extLst>
            </p:cNvPr>
            <p:cNvSpPr>
              <a:spLocks/>
            </p:cNvSpPr>
            <p:nvPr/>
          </p:nvSpPr>
          <p:spPr bwMode="auto">
            <a:xfrm>
              <a:off x="3135" y="1811"/>
              <a:ext cx="1055" cy="698"/>
            </a:xfrm>
            <a:custGeom>
              <a:avLst/>
              <a:gdLst>
                <a:gd name="T0" fmla="*/ 0 w 4662"/>
                <a:gd name="T1" fmla="*/ 3059 h 3059"/>
                <a:gd name="T2" fmla="*/ 2895 w 4662"/>
                <a:gd name="T3" fmla="*/ 3059 h 3059"/>
                <a:gd name="T4" fmla="*/ 4662 w 4662"/>
                <a:gd name="T5" fmla="*/ 0 h 3059"/>
              </a:gdLst>
              <a:ahLst/>
              <a:cxnLst>
                <a:cxn ang="0">
                  <a:pos x="T0" y="T1"/>
                </a:cxn>
                <a:cxn ang="0">
                  <a:pos x="T2" y="T3"/>
                </a:cxn>
                <a:cxn ang="0">
                  <a:pos x="T4" y="T5"/>
                </a:cxn>
              </a:cxnLst>
              <a:rect l="0" t="0" r="r" b="b"/>
              <a:pathLst>
                <a:path w="4662" h="3059">
                  <a:moveTo>
                    <a:pt x="0" y="3059"/>
                  </a:moveTo>
                  <a:lnTo>
                    <a:pt x="2895" y="3059"/>
                  </a:lnTo>
                  <a:lnTo>
                    <a:pt x="4662"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Line 33">
              <a:extLst>
                <a:ext uri="{FF2B5EF4-FFF2-40B4-BE49-F238E27FC236}">
                  <a16:creationId xmlns:a16="http://schemas.microsoft.com/office/drawing/2014/main" id="{165DF12F-188B-4A49-A6C0-954826414C0B}"/>
                </a:ext>
              </a:extLst>
            </p:cNvPr>
            <p:cNvSpPr>
              <a:spLocks noChangeShapeType="1"/>
            </p:cNvSpPr>
            <p:nvPr/>
          </p:nvSpPr>
          <p:spPr bwMode="auto">
            <a:xfrm flipV="1">
              <a:off x="3763"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Line 34">
              <a:extLst>
                <a:ext uri="{FF2B5EF4-FFF2-40B4-BE49-F238E27FC236}">
                  <a16:creationId xmlns:a16="http://schemas.microsoft.com/office/drawing/2014/main" id="{C701834A-174E-4ED6-844A-D5AC3B3C9931}"/>
                </a:ext>
              </a:extLst>
            </p:cNvPr>
            <p:cNvSpPr>
              <a:spLocks noChangeShapeType="1"/>
            </p:cNvSpPr>
            <p:nvPr/>
          </p:nvSpPr>
          <p:spPr bwMode="auto">
            <a:xfrm flipV="1">
              <a:off x="3736"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Line 35">
              <a:extLst>
                <a:ext uri="{FF2B5EF4-FFF2-40B4-BE49-F238E27FC236}">
                  <a16:creationId xmlns:a16="http://schemas.microsoft.com/office/drawing/2014/main" id="{65C95048-CA11-4D27-95D5-C0F30908C7A0}"/>
                </a:ext>
              </a:extLst>
            </p:cNvPr>
            <p:cNvSpPr>
              <a:spLocks noChangeShapeType="1"/>
            </p:cNvSpPr>
            <p:nvPr/>
          </p:nvSpPr>
          <p:spPr bwMode="auto">
            <a:xfrm flipV="1">
              <a:off x="3708"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9" name="Line 36">
              <a:extLst>
                <a:ext uri="{FF2B5EF4-FFF2-40B4-BE49-F238E27FC236}">
                  <a16:creationId xmlns:a16="http://schemas.microsoft.com/office/drawing/2014/main" id="{05A18B9D-CD65-4257-87F8-2303CAE4FEEB}"/>
                </a:ext>
              </a:extLst>
            </p:cNvPr>
            <p:cNvSpPr>
              <a:spLocks noChangeShapeType="1"/>
            </p:cNvSpPr>
            <p:nvPr/>
          </p:nvSpPr>
          <p:spPr bwMode="auto">
            <a:xfrm flipV="1">
              <a:off x="3681"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0" name="Line 37">
              <a:extLst>
                <a:ext uri="{FF2B5EF4-FFF2-40B4-BE49-F238E27FC236}">
                  <a16:creationId xmlns:a16="http://schemas.microsoft.com/office/drawing/2014/main" id="{A4DCF8A8-629A-4020-A06D-91D26C003CFD}"/>
                </a:ext>
              </a:extLst>
            </p:cNvPr>
            <p:cNvSpPr>
              <a:spLocks noChangeShapeType="1"/>
            </p:cNvSpPr>
            <p:nvPr/>
          </p:nvSpPr>
          <p:spPr bwMode="auto">
            <a:xfrm flipV="1">
              <a:off x="3654"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1" name="Line 38">
              <a:extLst>
                <a:ext uri="{FF2B5EF4-FFF2-40B4-BE49-F238E27FC236}">
                  <a16:creationId xmlns:a16="http://schemas.microsoft.com/office/drawing/2014/main" id="{DAB991BB-26AE-40CA-AFEC-5472B763FAAF}"/>
                </a:ext>
              </a:extLst>
            </p:cNvPr>
            <p:cNvSpPr>
              <a:spLocks noChangeShapeType="1"/>
            </p:cNvSpPr>
            <p:nvPr/>
          </p:nvSpPr>
          <p:spPr bwMode="auto">
            <a:xfrm flipV="1">
              <a:off x="3626"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2" name="Line 39">
              <a:extLst>
                <a:ext uri="{FF2B5EF4-FFF2-40B4-BE49-F238E27FC236}">
                  <a16:creationId xmlns:a16="http://schemas.microsoft.com/office/drawing/2014/main" id="{057831DF-2F71-44B4-B3F7-9A3E086B5408}"/>
                </a:ext>
              </a:extLst>
            </p:cNvPr>
            <p:cNvSpPr>
              <a:spLocks noChangeShapeType="1"/>
            </p:cNvSpPr>
            <p:nvPr/>
          </p:nvSpPr>
          <p:spPr bwMode="auto">
            <a:xfrm flipV="1">
              <a:off x="3599"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3" name="Line 40">
              <a:extLst>
                <a:ext uri="{FF2B5EF4-FFF2-40B4-BE49-F238E27FC236}">
                  <a16:creationId xmlns:a16="http://schemas.microsoft.com/office/drawing/2014/main" id="{11E71137-5F2C-40F8-9035-215011FE344B}"/>
                </a:ext>
              </a:extLst>
            </p:cNvPr>
            <p:cNvSpPr>
              <a:spLocks noChangeShapeType="1"/>
            </p:cNvSpPr>
            <p:nvPr/>
          </p:nvSpPr>
          <p:spPr bwMode="auto">
            <a:xfrm flipV="1">
              <a:off x="3572"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4" name="Line 41">
              <a:extLst>
                <a:ext uri="{FF2B5EF4-FFF2-40B4-BE49-F238E27FC236}">
                  <a16:creationId xmlns:a16="http://schemas.microsoft.com/office/drawing/2014/main" id="{E4C0949A-5CAA-4888-B7BE-3576DA6AE595}"/>
                </a:ext>
              </a:extLst>
            </p:cNvPr>
            <p:cNvSpPr>
              <a:spLocks noChangeShapeType="1"/>
            </p:cNvSpPr>
            <p:nvPr/>
          </p:nvSpPr>
          <p:spPr bwMode="auto">
            <a:xfrm flipV="1">
              <a:off x="3544"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5" name="Line 42">
              <a:extLst>
                <a:ext uri="{FF2B5EF4-FFF2-40B4-BE49-F238E27FC236}">
                  <a16:creationId xmlns:a16="http://schemas.microsoft.com/office/drawing/2014/main" id="{4684E2C5-6BA4-42A7-9B2B-FCD42C22EAC8}"/>
                </a:ext>
              </a:extLst>
            </p:cNvPr>
            <p:cNvSpPr>
              <a:spLocks noChangeShapeType="1"/>
            </p:cNvSpPr>
            <p:nvPr/>
          </p:nvSpPr>
          <p:spPr bwMode="auto">
            <a:xfrm flipV="1">
              <a:off x="3517"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grpSp>
      <p:sp>
        <p:nvSpPr>
          <p:cNvPr id="66" name="TextBox 65">
            <a:extLst>
              <a:ext uri="{FF2B5EF4-FFF2-40B4-BE49-F238E27FC236}">
                <a16:creationId xmlns:a16="http://schemas.microsoft.com/office/drawing/2014/main" id="{AB9E1D99-7567-4884-B0AB-E6EDE596FC12}"/>
              </a:ext>
            </a:extLst>
          </p:cNvPr>
          <p:cNvSpPr txBox="1"/>
          <p:nvPr/>
        </p:nvSpPr>
        <p:spPr>
          <a:xfrm>
            <a:off x="690710" y="2114126"/>
            <a:ext cx="2126309" cy="514693"/>
          </a:xfrm>
          <a:prstGeom prst="rect">
            <a:avLst/>
          </a:prstGeom>
          <a:noFill/>
        </p:spPr>
        <p:txBody>
          <a:bodyPr wrap="square">
            <a:spAutoFit/>
          </a:bodyPr>
          <a:lstStyle/>
          <a:p>
            <a:pPr>
              <a:lnSpc>
                <a:spcPct val="150000"/>
              </a:lnSpc>
            </a:pPr>
            <a:r>
              <a:rPr lang="en-SG" sz="975" dirty="0">
                <a:solidFill>
                  <a:srgbClr val="1C3567"/>
                </a:solidFill>
                <a:latin typeface="Arial" panose="020B0604020202020204" pitchFamily="34" charset="0"/>
                <a:cs typeface="Arial" panose="020B0604020202020204" pitchFamily="34" charset="0"/>
              </a:rPr>
              <a:t>www.globalcovenantofmayors.org</a:t>
            </a:r>
          </a:p>
          <a:p>
            <a:pPr>
              <a:lnSpc>
                <a:spcPct val="150000"/>
              </a:lnSpc>
            </a:pPr>
            <a:r>
              <a:rPr lang="en-SG" sz="975" dirty="0">
                <a:solidFill>
                  <a:srgbClr val="1C3567"/>
                </a:solidFill>
                <a:latin typeface="Arial" panose="020B0604020202020204" pitchFamily="34" charset="0"/>
                <a:cs typeface="Arial" panose="020B0604020202020204" pitchFamily="34" charset="0"/>
              </a:rPr>
              <a:t>info@globalcovenantofmayors.org</a:t>
            </a:r>
            <a:endParaRPr lang="en-US" sz="975" dirty="0">
              <a:solidFill>
                <a:srgbClr val="1C3567"/>
              </a:solidFill>
            </a:endParaRPr>
          </a:p>
        </p:txBody>
      </p:sp>
      <p:sp>
        <p:nvSpPr>
          <p:cNvPr id="2" name="Slide Number Placeholder 1">
            <a:extLst>
              <a:ext uri="{FF2B5EF4-FFF2-40B4-BE49-F238E27FC236}">
                <a16:creationId xmlns:a16="http://schemas.microsoft.com/office/drawing/2014/main" id="{4B77F139-7AFF-820C-97D3-E40A3BC22820}"/>
              </a:ext>
            </a:extLst>
          </p:cNvPr>
          <p:cNvSpPr>
            <a:spLocks noGrp="1"/>
          </p:cNvSpPr>
          <p:nvPr>
            <p:ph type="sldNum" sz="quarter" idx="12"/>
          </p:nvPr>
        </p:nvSpPr>
        <p:spPr/>
        <p:txBody>
          <a:bodyPr/>
          <a:lstStyle/>
          <a:p>
            <a:fld id="{CE97AC88-B9C7-4AEF-9990-0777AFA0136D}" type="slidenum">
              <a:rPr lang="en-US" smtClean="0"/>
              <a:pPr/>
              <a:t>107</a:t>
            </a:fld>
            <a:endParaRPr lang="en-US"/>
          </a:p>
        </p:txBody>
      </p:sp>
      <p:pic>
        <p:nvPicPr>
          <p:cNvPr id="4" name="Picture 3">
            <a:extLst>
              <a:ext uri="{FF2B5EF4-FFF2-40B4-BE49-F238E27FC236}">
                <a16:creationId xmlns:a16="http://schemas.microsoft.com/office/drawing/2014/main" id="{4266C13D-51DC-467E-BD04-08D3CE0E9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77" y="3833678"/>
            <a:ext cx="4572423" cy="373817"/>
          </a:xfrm>
          <a:prstGeom prst="rect">
            <a:avLst/>
          </a:prstGeom>
        </p:spPr>
      </p:pic>
      <p:sp>
        <p:nvSpPr>
          <p:cNvPr id="47" name="Rectangle 46">
            <a:extLst>
              <a:ext uri="{FF2B5EF4-FFF2-40B4-BE49-F238E27FC236}">
                <a16:creationId xmlns:a16="http://schemas.microsoft.com/office/drawing/2014/main" id="{F65CE8D2-34D0-4755-8033-9806943F2B28}"/>
              </a:ext>
            </a:extLst>
          </p:cNvPr>
          <p:cNvSpPr/>
          <p:nvPr/>
        </p:nvSpPr>
        <p:spPr>
          <a:xfrm>
            <a:off x="685800" y="6172200"/>
            <a:ext cx="1414066" cy="37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C9948C-E6C3-4C9D-870D-A0E22FA37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3" y="5106515"/>
            <a:ext cx="4572423" cy="1065685"/>
          </a:xfrm>
          <a:prstGeom prst="rect">
            <a:avLst/>
          </a:prstGeom>
        </p:spPr>
      </p:pic>
      <p:sp>
        <p:nvSpPr>
          <p:cNvPr id="67" name="TextBox 66">
            <a:extLst>
              <a:ext uri="{FF2B5EF4-FFF2-40B4-BE49-F238E27FC236}">
                <a16:creationId xmlns:a16="http://schemas.microsoft.com/office/drawing/2014/main" id="{7B774EFF-A488-4C89-BEB5-9866BCF67F85}"/>
              </a:ext>
            </a:extLst>
          </p:cNvPr>
          <p:cNvSpPr txBox="1"/>
          <p:nvPr/>
        </p:nvSpPr>
        <p:spPr>
          <a:xfrm>
            <a:off x="690710" y="3239095"/>
            <a:ext cx="4575126" cy="293222"/>
          </a:xfrm>
          <a:prstGeom prst="rect">
            <a:avLst/>
          </a:prstGeom>
          <a:noFill/>
        </p:spPr>
        <p:txBody>
          <a:bodyPr wrap="square">
            <a:spAutoFit/>
          </a:bodyPr>
          <a:lstStyle/>
          <a:p>
            <a:pPr>
              <a:lnSpc>
                <a:spcPct val="150000"/>
              </a:lnSpc>
            </a:pPr>
            <a:r>
              <a:rPr lang="en-US" sz="975" dirty="0">
                <a:solidFill>
                  <a:srgbClr val="848588"/>
                </a:solidFill>
                <a:latin typeface="Arial" panose="020B0604020202020204" pitchFamily="34" charset="0"/>
                <a:cs typeface="Arial" panose="020B0604020202020204" pitchFamily="34" charset="0"/>
              </a:rPr>
              <a:t>GCoM Energy Access and Poverty Pillar Subcommittee Members</a:t>
            </a:r>
            <a:endParaRPr lang="en-US" sz="975" dirty="0">
              <a:solidFill>
                <a:srgbClr val="848588"/>
              </a:solidFill>
            </a:endParaRPr>
          </a:p>
        </p:txBody>
      </p:sp>
      <p:sp>
        <p:nvSpPr>
          <p:cNvPr id="68" name="TextBox 67">
            <a:extLst>
              <a:ext uri="{FF2B5EF4-FFF2-40B4-BE49-F238E27FC236}">
                <a16:creationId xmlns:a16="http://schemas.microsoft.com/office/drawing/2014/main" id="{75D79817-2985-46A9-89A9-F01AE76FD999}"/>
              </a:ext>
            </a:extLst>
          </p:cNvPr>
          <p:cNvSpPr txBox="1"/>
          <p:nvPr/>
        </p:nvSpPr>
        <p:spPr>
          <a:xfrm>
            <a:off x="690710" y="4636105"/>
            <a:ext cx="4575126" cy="293222"/>
          </a:xfrm>
          <a:prstGeom prst="rect">
            <a:avLst/>
          </a:prstGeom>
          <a:noFill/>
        </p:spPr>
        <p:txBody>
          <a:bodyPr wrap="square">
            <a:spAutoFit/>
          </a:bodyPr>
          <a:lstStyle/>
          <a:p>
            <a:pPr>
              <a:lnSpc>
                <a:spcPct val="150000"/>
              </a:lnSpc>
            </a:pPr>
            <a:r>
              <a:rPr lang="en-US" sz="975" dirty="0">
                <a:solidFill>
                  <a:srgbClr val="848588"/>
                </a:solidFill>
                <a:latin typeface="Arial" panose="020B0604020202020204" pitchFamily="34" charset="0"/>
                <a:cs typeface="Arial" panose="020B0604020202020204" pitchFamily="34" charset="0"/>
              </a:rPr>
              <a:t>GCoM Regional and National Covenants</a:t>
            </a:r>
            <a:endParaRPr lang="en-US" sz="975" dirty="0">
              <a:solidFill>
                <a:srgbClr val="848588"/>
              </a:solidFill>
            </a:endParaRPr>
          </a:p>
        </p:txBody>
      </p:sp>
      <p:pic>
        <p:nvPicPr>
          <p:cNvPr id="5" name="Graphic 4">
            <a:extLst>
              <a:ext uri="{FF2B5EF4-FFF2-40B4-BE49-F238E27FC236}">
                <a16:creationId xmlns:a16="http://schemas.microsoft.com/office/drawing/2014/main" id="{87455772-B479-5E1E-2CA9-4C9C1C118E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570" y="1098577"/>
            <a:ext cx="4968810" cy="599684"/>
          </a:xfrm>
          <a:prstGeom prst="rect">
            <a:avLst/>
          </a:prstGeom>
        </p:spPr>
      </p:pic>
    </p:spTree>
    <p:extLst>
      <p:ext uri="{BB962C8B-B14F-4D97-AF65-F5344CB8AC3E}">
        <p14:creationId xmlns:p14="http://schemas.microsoft.com/office/powerpoint/2010/main" val="114914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20000"/>
              </a:lnSpc>
            </a:pPr>
            <a:r>
              <a:rPr lang="en-GB" sz="1200" b="0" dirty="0">
                <a:solidFill>
                  <a:schemeClr val="bg1"/>
                </a:solidFill>
              </a:rPr>
              <a:t>Module 5 explores local governments’ barriers to uncover the complexities they work within, as a starting point to map potential ways forward. This module highlights various categories of barriers to identify opportunities and innovative solutions. These solutions could be found within your administrations, or by collaborating with relevant community, private sector, regional and national stakeholders.</a:t>
            </a:r>
          </a:p>
          <a:p>
            <a:pPr>
              <a:lnSpc>
                <a:spcPct val="120000"/>
              </a:lnSpc>
            </a:pPr>
            <a:r>
              <a:rPr lang="en-GB" sz="1200" b="0" dirty="0">
                <a:solidFill>
                  <a:schemeClr val="bg1"/>
                </a:solidFill>
              </a:rPr>
              <a:t>The tool in this module will guide you in identifying the barriers to EAP in your area, and recognise the relationships and interconnectedness between these barriers – including other issues and forms of deprivation in your contexts.</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62" cy="990600"/>
          </a:xfrm>
        </p:spPr>
        <p:txBody>
          <a:bodyPr>
            <a:normAutofit/>
          </a:bodyPr>
          <a:lstStyle/>
          <a:p>
            <a:r>
              <a:rPr lang="en-GB" sz="2400" b="0" dirty="0">
                <a:solidFill>
                  <a:schemeClr val="bg1"/>
                </a:solidFill>
              </a:rPr>
              <a:t>Module 5 overview</a:t>
            </a:r>
            <a:br>
              <a:rPr lang="en-GB" dirty="0">
                <a:solidFill>
                  <a:schemeClr val="bg1"/>
                </a:solidFill>
              </a:rPr>
            </a:br>
            <a:r>
              <a:rPr lang="en-GB" dirty="0">
                <a:solidFill>
                  <a:schemeClr val="bg1"/>
                </a:solidFill>
              </a:rPr>
              <a:t>Understanding local barriers</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791" y="1828800"/>
            <a:ext cx="3962399" cy="4348163"/>
          </a:xfrm>
          <a:prstGeom prst="roundRect">
            <a:avLst>
              <a:gd name="adj" fmla="val 2381"/>
            </a:avLst>
          </a:prstGeom>
          <a:solidFill>
            <a:schemeClr val="bg1">
              <a:lumMod val="95000"/>
            </a:schemeClr>
          </a:solidFill>
        </p:spPr>
        <p:txBody>
          <a:bodyPr>
            <a:normAutofit/>
          </a:bodyPr>
          <a:lstStyle/>
          <a:p>
            <a:r>
              <a:rPr lang="en-GB" sz="1200" dirty="0">
                <a:solidFill>
                  <a:srgbClr val="6AB24D"/>
                </a:solidFill>
              </a:rPr>
              <a:t>Module objectives</a:t>
            </a:r>
          </a:p>
          <a:p>
            <a:pPr marL="285750" indent="-285750">
              <a:buFont typeface="Arial" panose="020B0604020202020204" pitchFamily="34" charset="0"/>
              <a:buChar char="•"/>
            </a:pPr>
            <a:r>
              <a:rPr lang="en-GB" sz="1200" b="0" dirty="0">
                <a:solidFill>
                  <a:srgbClr val="6AB24D"/>
                </a:solidFill>
              </a:rPr>
              <a:t>Self-identify what are the key barriers experienced as local government staff in addressing energy poverty or improving energy access</a:t>
            </a:r>
          </a:p>
          <a:p>
            <a:pPr marL="285750" indent="-285750">
              <a:buFont typeface="Arial" panose="020B0604020202020204" pitchFamily="34" charset="0"/>
              <a:buChar char="•"/>
            </a:pPr>
            <a:r>
              <a:rPr lang="en-GB" sz="1200" b="0" dirty="0">
                <a:solidFill>
                  <a:srgbClr val="6AB24D"/>
                </a:solidFill>
              </a:rPr>
              <a:t>Discuss which of these barriers are obvious and tangible, due to gatekeeping by other actors, and/or narrative blocks around what is possible for residents and communities</a:t>
            </a:r>
          </a:p>
          <a:p>
            <a:pPr marL="285750" indent="-285750">
              <a:buFont typeface="Arial" panose="020B0604020202020204" pitchFamily="34" charset="0"/>
              <a:buChar char="•"/>
            </a:pPr>
            <a:r>
              <a:rPr lang="en-GB" sz="1200" b="0" dirty="0">
                <a:solidFill>
                  <a:srgbClr val="6AB24D"/>
                </a:solidFill>
              </a:rPr>
              <a:t>Discuss which barriers are interrelated within EAP, or other local issues and forms of deprivation</a:t>
            </a:r>
          </a:p>
        </p:txBody>
      </p:sp>
      <p:sp>
        <p:nvSpPr>
          <p:cNvPr id="2" name="Slide Number Placeholder 1">
            <a:extLst>
              <a:ext uri="{FF2B5EF4-FFF2-40B4-BE49-F238E27FC236}">
                <a16:creationId xmlns:a16="http://schemas.microsoft.com/office/drawing/2014/main" id="{3CA61828-DBA1-F074-D237-A382FECDBA2E}"/>
              </a:ext>
            </a:extLst>
          </p:cNvPr>
          <p:cNvSpPr>
            <a:spLocks noGrp="1"/>
          </p:cNvSpPr>
          <p:nvPr>
            <p:ph type="sldNum" sz="quarter" idx="12"/>
          </p:nvPr>
        </p:nvSpPr>
        <p:spPr/>
        <p:txBody>
          <a:bodyPr/>
          <a:lstStyle/>
          <a:p>
            <a:fld id="{CE97AC88-B9C7-4AEF-9990-0777AFA0136D}" type="slidenum">
              <a:rPr lang="en-US" smtClean="0"/>
              <a:pPr/>
              <a:t>11</a:t>
            </a:fld>
            <a:endParaRPr lang="en-US"/>
          </a:p>
        </p:txBody>
      </p:sp>
      <p:sp>
        <p:nvSpPr>
          <p:cNvPr id="9" name="Oval 8">
            <a:hlinkClick r:id="rId3" action="ppaction://hlinksldjump"/>
            <a:extLst>
              <a:ext uri="{FF2B5EF4-FFF2-40B4-BE49-F238E27FC236}">
                <a16:creationId xmlns:a16="http://schemas.microsoft.com/office/drawing/2014/main" id="{ADC8A90C-CF54-4D77-B672-A2437C22A001}"/>
              </a:ext>
            </a:extLst>
          </p:cNvPr>
          <p:cNvSpPr/>
          <p:nvPr/>
        </p:nvSpPr>
        <p:spPr>
          <a:xfrm>
            <a:off x="9384310" y="3723032"/>
            <a:ext cx="128979" cy="128979"/>
          </a:xfrm>
          <a:prstGeom prst="ellips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0968581E-FBB0-4105-B8AC-4DF4A7AFAC35}"/>
              </a:ext>
            </a:extLst>
          </p:cNvPr>
          <p:cNvGrpSpPr/>
          <p:nvPr/>
        </p:nvGrpSpPr>
        <p:grpSpPr>
          <a:xfrm>
            <a:off x="9597323" y="3647326"/>
            <a:ext cx="146522" cy="280390"/>
            <a:chOff x="5545138" y="625475"/>
            <a:chExt cx="1489075" cy="2849563"/>
          </a:xfrm>
        </p:grpSpPr>
        <p:sp>
          <p:nvSpPr>
            <p:cNvPr id="11" name="Freeform 117">
              <a:extLst>
                <a:ext uri="{FF2B5EF4-FFF2-40B4-BE49-F238E27FC236}">
                  <a16:creationId xmlns:a16="http://schemas.microsoft.com/office/drawing/2014/main" id="{68591D62-0925-4E22-95C7-3F9E761BF74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68BBF76D-50C5-458B-A507-105530C1AE9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7392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Module 6 highlights the different asset types that related to EAP, where powers are held by your local government. By understanding where different levels of government, utilities, and wider stakeholders hold powers, this module helps local governments maximise available powers and influence to take effective and efficient action. </a:t>
            </a:r>
          </a:p>
          <a:p>
            <a:pPr>
              <a:lnSpc>
                <a:spcPct val="120000"/>
              </a:lnSpc>
            </a:pPr>
            <a:r>
              <a:rPr lang="en-GB" sz="1200" b="0" dirty="0">
                <a:solidFill>
                  <a:schemeClr val="bg1"/>
                </a:solidFill>
              </a:rPr>
              <a:t>The tool in this module will enable you to define the unique powers within your context. Rather than framing powers as either “all or nothing”, this tool helps to unpack the nuance and complexity of local governments’ powers.</a:t>
            </a:r>
          </a:p>
        </p:txBody>
      </p:sp>
      <p:sp>
        <p:nvSpPr>
          <p:cNvPr id="6" name="Slide Number Placeholder 5">
            <a:extLst>
              <a:ext uri="{FF2B5EF4-FFF2-40B4-BE49-F238E27FC236}">
                <a16:creationId xmlns:a16="http://schemas.microsoft.com/office/drawing/2014/main" id="{34D9824B-F8C5-1798-0184-5D08365982ED}"/>
              </a:ext>
            </a:extLst>
          </p:cNvPr>
          <p:cNvSpPr>
            <a:spLocks noGrp="1"/>
          </p:cNvSpPr>
          <p:nvPr>
            <p:ph type="sldNum" sz="quarter" idx="12"/>
          </p:nvPr>
        </p:nvSpPr>
        <p:spPr/>
        <p:txBody>
          <a:bodyPr/>
          <a:lstStyle/>
          <a:p>
            <a:fld id="{CE97AC88-B9C7-4AEF-9990-0777AFA0136D}" type="slidenum">
              <a:rPr lang="en-US" smtClean="0"/>
              <a:pPr/>
              <a:t>12</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539162" cy="990600"/>
          </a:xfrm>
        </p:spPr>
        <p:txBody>
          <a:bodyPr>
            <a:normAutofit/>
          </a:bodyPr>
          <a:lstStyle/>
          <a:p>
            <a:r>
              <a:rPr lang="en-GB" sz="2400" b="0" dirty="0"/>
              <a:t>Module 6 overview</a:t>
            </a:r>
            <a:br>
              <a:rPr lang="en-GB" dirty="0"/>
            </a:br>
            <a:r>
              <a:rPr lang="en-GB" dirty="0"/>
              <a:t>Maximising available city powers</a:t>
            </a: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t>Module 5 – Maximising available city powers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solidFill>
            <a:schemeClr val="bg1">
              <a:lumMod val="95000"/>
            </a:schemeClr>
          </a:solidFill>
        </p:spPr>
        <p:txBody>
          <a:bodyPr>
            <a:normAutofit/>
          </a:bodyPr>
          <a:lstStyle/>
          <a:p>
            <a:r>
              <a:rPr lang="en-GB" sz="1200">
                <a:solidFill>
                  <a:schemeClr val="accent3">
                    <a:lumMod val="75000"/>
                  </a:schemeClr>
                </a:solidFill>
              </a:rPr>
              <a:t>Module objectives</a:t>
            </a:r>
          </a:p>
          <a:p>
            <a:pPr marL="285750" indent="-285750">
              <a:buFont typeface="Arial" panose="020B0604020202020204" pitchFamily="34" charset="0"/>
              <a:buChar char="•"/>
            </a:pPr>
            <a:r>
              <a:rPr lang="en-GB" sz="1200" b="0">
                <a:solidFill>
                  <a:schemeClr val="accent3">
                    <a:lumMod val="75000"/>
                  </a:schemeClr>
                </a:solidFill>
              </a:rPr>
              <a:t>Self-identify the EAP assets in which local governments have full, shared or no powers to influence policy and implement solutions</a:t>
            </a:r>
          </a:p>
          <a:p>
            <a:pPr marL="285750" indent="-285750">
              <a:buFont typeface="Arial" panose="020B0604020202020204" pitchFamily="34" charset="0"/>
              <a:buChar char="•"/>
            </a:pPr>
            <a:r>
              <a:rPr lang="en-GB" sz="1200" b="0">
                <a:solidFill>
                  <a:schemeClr val="accent3">
                    <a:lumMod val="75000"/>
                  </a:schemeClr>
                </a:solidFill>
              </a:rPr>
              <a:t>Reflect and brainstorm how and where local governments have convening and advocacy powers</a:t>
            </a:r>
          </a:p>
        </p:txBody>
      </p:sp>
      <p:sp>
        <p:nvSpPr>
          <p:cNvPr id="9" name="Oval 8">
            <a:hlinkClick r:id="rId3" action="ppaction://hlinksldjump"/>
            <a:extLst>
              <a:ext uri="{FF2B5EF4-FFF2-40B4-BE49-F238E27FC236}">
                <a16:creationId xmlns:a16="http://schemas.microsoft.com/office/drawing/2014/main" id="{1EA1C680-2AF5-4E1E-A742-60BBDBBC0451}"/>
              </a:ext>
            </a:extLst>
          </p:cNvPr>
          <p:cNvSpPr/>
          <p:nvPr/>
        </p:nvSpPr>
        <p:spPr>
          <a:xfrm>
            <a:off x="9384310" y="4296903"/>
            <a:ext cx="128979" cy="12897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E6E79F4C-F30B-49B4-9534-AB2529BCCE72}"/>
              </a:ext>
            </a:extLst>
          </p:cNvPr>
          <p:cNvGrpSpPr/>
          <p:nvPr/>
        </p:nvGrpSpPr>
        <p:grpSpPr>
          <a:xfrm>
            <a:off x="9597323" y="4221197"/>
            <a:ext cx="146522" cy="280390"/>
            <a:chOff x="5545138" y="625475"/>
            <a:chExt cx="1489075" cy="2849563"/>
          </a:xfrm>
        </p:grpSpPr>
        <p:sp>
          <p:nvSpPr>
            <p:cNvPr id="11" name="Freeform 117">
              <a:extLst>
                <a:ext uri="{FF2B5EF4-FFF2-40B4-BE49-F238E27FC236}">
                  <a16:creationId xmlns:a16="http://schemas.microsoft.com/office/drawing/2014/main" id="{001416B5-EC33-40B7-BA7A-A2850D0E0E7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AD8E32F8-1651-43C8-9E2C-504C2CA5F19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7923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9500"/>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Module 7 outlines the five different categories of interventions local governments can employ to improve energy access and reduce energy poverty. This module also highlights the importance of understanding how these different interventions should consider the barriers and power structures a local government has. </a:t>
            </a:r>
          </a:p>
          <a:p>
            <a:pPr>
              <a:lnSpc>
                <a:spcPct val="120000"/>
              </a:lnSpc>
            </a:pPr>
            <a:r>
              <a:rPr lang="en-GB" sz="1200" b="0" dirty="0">
                <a:solidFill>
                  <a:schemeClr val="bg1"/>
                </a:solidFill>
              </a:rPr>
              <a:t>The tool in Module 7 will help you to identify which interventions you could use. This includes understanding outcome horizons, the workload of stakeholder collaboration, and the degree of local government powers needed in most cases. It will also guide you in how to split your chosen interventions down into smaller, more actionable steps. </a:t>
            </a:r>
          </a:p>
        </p:txBody>
      </p:sp>
      <p:sp>
        <p:nvSpPr>
          <p:cNvPr id="6" name="Slide Number Placeholder 5">
            <a:extLst>
              <a:ext uri="{FF2B5EF4-FFF2-40B4-BE49-F238E27FC236}">
                <a16:creationId xmlns:a16="http://schemas.microsoft.com/office/drawing/2014/main" id="{F6E52ADD-FAC1-99AB-4F1E-371DF382CA0F}"/>
              </a:ext>
            </a:extLst>
          </p:cNvPr>
          <p:cNvSpPr>
            <a:spLocks noGrp="1"/>
          </p:cNvSpPr>
          <p:nvPr>
            <p:ph type="sldNum" sz="quarter" idx="12"/>
          </p:nvPr>
        </p:nvSpPr>
        <p:spPr/>
        <p:txBody>
          <a:bodyPr/>
          <a:lstStyle/>
          <a:p>
            <a:fld id="{CE97AC88-B9C7-4AEF-9990-0777AFA0136D}" type="slidenum">
              <a:rPr lang="en-US" smtClean="0"/>
              <a:pPr/>
              <a:t>13</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555242" cy="990600"/>
          </a:xfrm>
        </p:spPr>
        <p:txBody>
          <a:bodyPr>
            <a:normAutofit/>
          </a:bodyPr>
          <a:lstStyle/>
          <a:p>
            <a:r>
              <a:rPr lang="en-GB" sz="2400" b="0" dirty="0"/>
              <a:t>Module 7 overview</a:t>
            </a:r>
            <a:br>
              <a:rPr lang="en-GB" dirty="0"/>
            </a:br>
            <a:r>
              <a:rPr lang="en-GB" dirty="0"/>
              <a:t>Designing EAP interventions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solidFill>
            <a:schemeClr val="bg1"/>
          </a:solidFill>
        </p:spPr>
        <p:txBody>
          <a:bodyPr>
            <a:normAutofit/>
          </a:bodyPr>
          <a:lstStyle/>
          <a:p>
            <a:r>
              <a:rPr lang="en-GB" sz="1200" dirty="0">
                <a:solidFill>
                  <a:srgbClr val="F19500"/>
                </a:solidFill>
              </a:rPr>
              <a:t>Module objectives</a:t>
            </a:r>
          </a:p>
          <a:p>
            <a:pPr marL="285750" indent="-285750">
              <a:buFont typeface="Arial" panose="020B0604020202020204" pitchFamily="34" charset="0"/>
              <a:buChar char="•"/>
            </a:pPr>
            <a:r>
              <a:rPr lang="en-GB" sz="1200" b="0" dirty="0">
                <a:solidFill>
                  <a:srgbClr val="F19500"/>
                </a:solidFill>
              </a:rPr>
              <a:t>Reflect on your local government’s appetite for specific interventions based on time horizon, current capacity, and powers available </a:t>
            </a:r>
          </a:p>
          <a:p>
            <a:pPr marL="285750" indent="-285750">
              <a:buFont typeface="Arial" panose="020B0604020202020204" pitchFamily="34" charset="0"/>
              <a:buChar char="•"/>
            </a:pPr>
            <a:r>
              <a:rPr lang="en-GB" sz="1200" b="0" dirty="0">
                <a:solidFill>
                  <a:srgbClr val="F19500"/>
                </a:solidFill>
              </a:rPr>
              <a:t>Self-identify which interventions are prioritised and suitable for your local government and residents</a:t>
            </a:r>
          </a:p>
          <a:p>
            <a:pPr marL="285750" indent="-285750">
              <a:buFont typeface="Arial" panose="020B0604020202020204" pitchFamily="34" charset="0"/>
              <a:buChar char="•"/>
            </a:pPr>
            <a:r>
              <a:rPr lang="en-GB" sz="1200" b="0" dirty="0">
                <a:solidFill>
                  <a:srgbClr val="F19500"/>
                </a:solidFill>
              </a:rPr>
              <a:t>Detail interventions and break them down into smaller steps</a:t>
            </a:r>
          </a:p>
          <a:p>
            <a:pPr marL="285750" indent="-285750">
              <a:buFont typeface="Arial" panose="020B0604020202020204" pitchFamily="34" charset="0"/>
              <a:buChar char="•"/>
            </a:pPr>
            <a:endParaRPr lang="en-GB" b="0" dirty="0">
              <a:solidFill>
                <a:srgbClr val="F19500"/>
              </a:solidFill>
            </a:endParaRPr>
          </a:p>
        </p:txBody>
      </p:sp>
      <p:sp>
        <p:nvSpPr>
          <p:cNvPr id="9" name="Oval 8">
            <a:hlinkClick r:id="rId3" action="ppaction://hlinksldjump"/>
            <a:extLst>
              <a:ext uri="{FF2B5EF4-FFF2-40B4-BE49-F238E27FC236}">
                <a16:creationId xmlns:a16="http://schemas.microsoft.com/office/drawing/2014/main" id="{A3B256FB-EB6B-4DBB-921C-679CDEAE14BB}"/>
              </a:ext>
            </a:extLst>
          </p:cNvPr>
          <p:cNvSpPr/>
          <p:nvPr/>
        </p:nvSpPr>
        <p:spPr>
          <a:xfrm>
            <a:off x="9384310" y="4886818"/>
            <a:ext cx="128979" cy="128979"/>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04E79D1C-D6A3-40B4-93F9-8EB8FA32A636}"/>
              </a:ext>
            </a:extLst>
          </p:cNvPr>
          <p:cNvGrpSpPr/>
          <p:nvPr/>
        </p:nvGrpSpPr>
        <p:grpSpPr>
          <a:xfrm>
            <a:off x="9597323" y="4811112"/>
            <a:ext cx="146522" cy="280390"/>
            <a:chOff x="5545138" y="625475"/>
            <a:chExt cx="1489075" cy="2849563"/>
          </a:xfrm>
        </p:grpSpPr>
        <p:sp>
          <p:nvSpPr>
            <p:cNvPr id="11" name="Freeform 117">
              <a:extLst>
                <a:ext uri="{FF2B5EF4-FFF2-40B4-BE49-F238E27FC236}">
                  <a16:creationId xmlns:a16="http://schemas.microsoft.com/office/drawing/2014/main" id="{5379BE83-4E18-4A0F-9995-BE522D5D26E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53B3EE16-DF4F-46F0-A4F2-573D49D440A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289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a:xfrm>
            <a:off x="685801" y="1831179"/>
            <a:ext cx="3962399" cy="4348163"/>
          </a:xfrm>
        </p:spPr>
        <p:txBody>
          <a:bodyPr>
            <a:normAutofit/>
          </a:bodyPr>
          <a:lstStyle/>
          <a:p>
            <a:pPr>
              <a:lnSpc>
                <a:spcPct val="120000"/>
              </a:lnSpc>
            </a:pPr>
            <a:r>
              <a:rPr lang="en-GB" sz="1200" b="0" dirty="0">
                <a:solidFill>
                  <a:schemeClr val="bg1"/>
                </a:solidFill>
              </a:rPr>
              <a:t>Module 8 brings together the previous seven modules to consolidate the available information and create momentum for action. The ability to consolidate this information is crucial to support effective and efficient advocacy, as well as planning and funding applications. Additionally, this module recommends synergies with other climate actions and co-benefits. </a:t>
            </a:r>
          </a:p>
          <a:p>
            <a:pPr>
              <a:lnSpc>
                <a:spcPct val="120000"/>
              </a:lnSpc>
            </a:pPr>
            <a:r>
              <a:rPr lang="en-GB" sz="1200" b="0" dirty="0">
                <a:solidFill>
                  <a:schemeClr val="bg1"/>
                </a:solidFill>
              </a:rPr>
              <a:t>This tool provides a co-benefits matrix of the interventions outlined in module 6. It also provides a worksheet to bring together your understanding and knowledge from all the modules to make your case for EAP interventions in your context.</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791" y="1831179"/>
            <a:ext cx="3962399" cy="4348163"/>
          </a:xfrm>
          <a:prstGeom prst="roundRect">
            <a:avLst>
              <a:gd name="adj" fmla="val 2381"/>
            </a:avLst>
          </a:prstGeom>
          <a:solidFill>
            <a:schemeClr val="bg1"/>
          </a:solidFill>
        </p:spPr>
        <p:txBody>
          <a:bodyPr/>
          <a:lstStyle/>
          <a:p>
            <a:r>
              <a:rPr lang="en-GB" sz="1200" dirty="0">
                <a:solidFill>
                  <a:srgbClr val="F19500"/>
                </a:solidFill>
              </a:rPr>
              <a:t>Module objectives</a:t>
            </a:r>
          </a:p>
          <a:p>
            <a:pPr marL="285750" indent="-285750">
              <a:buFont typeface="Arial" panose="020B0604020202020204" pitchFamily="34" charset="0"/>
              <a:buChar char="•"/>
            </a:pPr>
            <a:r>
              <a:rPr lang="en-GB" sz="1200" b="0" dirty="0">
                <a:solidFill>
                  <a:srgbClr val="F19500"/>
                </a:solidFill>
              </a:rPr>
              <a:t>Enable cities to make the case for a suite of interventions based on communities’ lived experience</a:t>
            </a:r>
          </a:p>
          <a:p>
            <a:endParaRPr lang="en-GB" dirty="0">
              <a:solidFill>
                <a:srgbClr val="F19500"/>
              </a:solidFill>
            </a:endParaRPr>
          </a:p>
        </p:txBody>
      </p:sp>
      <p:sp>
        <p:nvSpPr>
          <p:cNvPr id="2" name="Slide Number Placeholder 1">
            <a:extLst>
              <a:ext uri="{FF2B5EF4-FFF2-40B4-BE49-F238E27FC236}">
                <a16:creationId xmlns:a16="http://schemas.microsoft.com/office/drawing/2014/main" id="{A3D65777-8B75-276F-6C3A-D5575C56CAD1}"/>
              </a:ext>
            </a:extLst>
          </p:cNvPr>
          <p:cNvSpPr>
            <a:spLocks noGrp="1"/>
          </p:cNvSpPr>
          <p:nvPr>
            <p:ph type="sldNum" sz="quarter" idx="12"/>
          </p:nvPr>
        </p:nvSpPr>
        <p:spPr/>
        <p:txBody>
          <a:bodyPr/>
          <a:lstStyle/>
          <a:p>
            <a:fld id="{CE97AC88-B9C7-4AEF-9990-0777AFA0136D}" type="slidenum">
              <a:rPr lang="en-US" smtClean="0"/>
              <a:pPr/>
              <a:t>14</a:t>
            </a:fld>
            <a:endParaRPr lang="en-US"/>
          </a:p>
        </p:txBody>
      </p:sp>
      <p:sp>
        <p:nvSpPr>
          <p:cNvPr id="9" name="Oval 8">
            <a:hlinkClick r:id="rId3" action="ppaction://hlinksldjump"/>
            <a:extLst>
              <a:ext uri="{FF2B5EF4-FFF2-40B4-BE49-F238E27FC236}">
                <a16:creationId xmlns:a16="http://schemas.microsoft.com/office/drawing/2014/main" id="{24AB5FF8-0B1D-1FAB-5D21-30D94B65D36B}"/>
              </a:ext>
            </a:extLst>
          </p:cNvPr>
          <p:cNvSpPr/>
          <p:nvPr/>
        </p:nvSpPr>
        <p:spPr>
          <a:xfrm>
            <a:off x="9384310" y="5460685"/>
            <a:ext cx="128979" cy="128979"/>
          </a:xfrm>
          <a:prstGeom prst="ellipse">
            <a:avLst/>
          </a:prstGeom>
          <a:solidFill>
            <a:srgbClr val="FAD3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
            <a:extLst>
              <a:ext uri="{FF2B5EF4-FFF2-40B4-BE49-F238E27FC236}">
                <a16:creationId xmlns:a16="http://schemas.microsoft.com/office/drawing/2014/main" id="{0C902275-EA73-4E55-B5C6-759F81A5D279}"/>
              </a:ext>
            </a:extLst>
          </p:cNvPr>
          <p:cNvSpPr txBox="1">
            <a:spLocks/>
          </p:cNvSpPr>
          <p:nvPr/>
        </p:nvSpPr>
        <p:spPr>
          <a:xfrm>
            <a:off x="681038" y="685800"/>
            <a:ext cx="8555242" cy="990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a:lstStyle>
          <a:p>
            <a:r>
              <a:rPr lang="en-GB" sz="2400" b="0" dirty="0">
                <a:solidFill>
                  <a:schemeClr val="bg1"/>
                </a:solidFill>
              </a:rPr>
              <a:t>Module 8 overview</a:t>
            </a:r>
            <a:br>
              <a:rPr lang="en-GB" dirty="0">
                <a:solidFill>
                  <a:schemeClr val="bg1"/>
                </a:solidFill>
              </a:rPr>
            </a:br>
            <a:r>
              <a:rPr lang="en-GB" dirty="0">
                <a:solidFill>
                  <a:schemeClr val="bg1"/>
                </a:solidFill>
              </a:rPr>
              <a:t>Making the case for Energy Access</a:t>
            </a:r>
          </a:p>
        </p:txBody>
      </p:sp>
      <p:grpSp>
        <p:nvGrpSpPr>
          <p:cNvPr id="11" name="Group 10">
            <a:extLst>
              <a:ext uri="{FF2B5EF4-FFF2-40B4-BE49-F238E27FC236}">
                <a16:creationId xmlns:a16="http://schemas.microsoft.com/office/drawing/2014/main" id="{A520BA0B-D038-48F2-9B2A-A73AA07B5119}"/>
              </a:ext>
            </a:extLst>
          </p:cNvPr>
          <p:cNvGrpSpPr/>
          <p:nvPr/>
        </p:nvGrpSpPr>
        <p:grpSpPr>
          <a:xfrm>
            <a:off x="9597323" y="5384979"/>
            <a:ext cx="146522" cy="280390"/>
            <a:chOff x="5545138" y="625475"/>
            <a:chExt cx="1489075" cy="2849563"/>
          </a:xfrm>
        </p:grpSpPr>
        <p:sp>
          <p:nvSpPr>
            <p:cNvPr id="13" name="Freeform 117">
              <a:extLst>
                <a:ext uri="{FF2B5EF4-FFF2-40B4-BE49-F238E27FC236}">
                  <a16:creationId xmlns:a16="http://schemas.microsoft.com/office/drawing/2014/main" id="{6E9D56B0-5E64-4061-A20A-DD78BFE01D3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0">
              <a:extLst>
                <a:ext uri="{FF2B5EF4-FFF2-40B4-BE49-F238E27FC236}">
                  <a16:creationId xmlns:a16="http://schemas.microsoft.com/office/drawing/2014/main" id="{900C2DD1-6493-4C44-83FE-6766688A8BE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738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D661-4598-1E0F-908D-C3BE7B4958BD}"/>
              </a:ext>
            </a:extLst>
          </p:cNvPr>
          <p:cNvSpPr>
            <a:spLocks noGrp="1"/>
          </p:cNvSpPr>
          <p:nvPr>
            <p:ph type="ctrTitle"/>
          </p:nvPr>
        </p:nvSpPr>
        <p:spPr/>
        <p:txBody>
          <a:bodyPr/>
          <a:lstStyle/>
          <a:p>
            <a:r>
              <a:rPr lang="en-GB">
                <a:solidFill>
                  <a:schemeClr val="bg1"/>
                </a:solidFill>
              </a:rPr>
              <a:t>Introduction</a:t>
            </a:r>
          </a:p>
        </p:txBody>
      </p:sp>
      <p:sp>
        <p:nvSpPr>
          <p:cNvPr id="3" name="Subtitle 2">
            <a:extLst>
              <a:ext uri="{FF2B5EF4-FFF2-40B4-BE49-F238E27FC236}">
                <a16:creationId xmlns:a16="http://schemas.microsoft.com/office/drawing/2014/main" id="{A3788C55-56AF-6380-BC3A-9AFB0CF23FFF}"/>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176F658D-1710-16F4-DDAA-7692E5C3EC65}"/>
              </a:ext>
            </a:extLst>
          </p:cNvPr>
          <p:cNvSpPr>
            <a:spLocks noGrp="1"/>
          </p:cNvSpPr>
          <p:nvPr>
            <p:ph type="sldNum" sz="quarter" idx="12"/>
          </p:nvPr>
        </p:nvSpPr>
        <p:spPr/>
        <p:txBody>
          <a:bodyPr/>
          <a:lstStyle/>
          <a:p>
            <a:fld id="{CE97AC88-B9C7-4AEF-9990-0777AFA0136D}" type="slidenum">
              <a:rPr lang="en-US" smtClean="0"/>
              <a:pPr/>
              <a:t>15</a:t>
            </a:fld>
            <a:endParaRPr lang="en-US"/>
          </a:p>
        </p:txBody>
      </p:sp>
      <p:grpSp>
        <p:nvGrpSpPr>
          <p:cNvPr id="17" name="Group 16">
            <a:extLst>
              <a:ext uri="{FF2B5EF4-FFF2-40B4-BE49-F238E27FC236}">
                <a16:creationId xmlns:a16="http://schemas.microsoft.com/office/drawing/2014/main" id="{7E664613-2695-4149-9F18-242F9CB04933}"/>
              </a:ext>
            </a:extLst>
          </p:cNvPr>
          <p:cNvGrpSpPr/>
          <p:nvPr/>
        </p:nvGrpSpPr>
        <p:grpSpPr>
          <a:xfrm>
            <a:off x="9597323" y="745110"/>
            <a:ext cx="146522" cy="280390"/>
            <a:chOff x="5545138" y="625475"/>
            <a:chExt cx="1489075" cy="2849563"/>
          </a:xfrm>
        </p:grpSpPr>
        <p:sp>
          <p:nvSpPr>
            <p:cNvPr id="18" name="Freeform 117">
              <a:extLst>
                <a:ext uri="{FF2B5EF4-FFF2-40B4-BE49-F238E27FC236}">
                  <a16:creationId xmlns:a16="http://schemas.microsoft.com/office/drawing/2014/main" id="{AA71961F-5FB0-4A31-BBE6-2371166A411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B7D5E71F-4B75-4DDE-B444-A7EE5FE1F28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hlinkClick r:id="rId2" action="ppaction://hlinksldjump"/>
            <a:extLst>
              <a:ext uri="{FF2B5EF4-FFF2-40B4-BE49-F238E27FC236}">
                <a16:creationId xmlns:a16="http://schemas.microsoft.com/office/drawing/2014/main" id="{971F91FA-0035-4F28-9119-2FD94B7574CF}"/>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3" action="ppaction://hlinksldjump"/>
            <a:extLst>
              <a:ext uri="{FF2B5EF4-FFF2-40B4-BE49-F238E27FC236}">
                <a16:creationId xmlns:a16="http://schemas.microsoft.com/office/drawing/2014/main" id="{1B8C5219-9EBE-4C85-9275-3558786A26DF}"/>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4" action="ppaction://hlinksldjump"/>
            <a:extLst>
              <a:ext uri="{FF2B5EF4-FFF2-40B4-BE49-F238E27FC236}">
                <a16:creationId xmlns:a16="http://schemas.microsoft.com/office/drawing/2014/main" id="{D80827E0-0A20-42EA-B40B-B956DE9BDA1E}"/>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5" action="ppaction://hlinksldjump"/>
            <a:extLst>
              <a:ext uri="{FF2B5EF4-FFF2-40B4-BE49-F238E27FC236}">
                <a16:creationId xmlns:a16="http://schemas.microsoft.com/office/drawing/2014/main" id="{EC80FAEC-5CA9-4739-8CF2-F5B80B2C8038}"/>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6" action="ppaction://hlinksldjump"/>
            <a:extLst>
              <a:ext uri="{FF2B5EF4-FFF2-40B4-BE49-F238E27FC236}">
                <a16:creationId xmlns:a16="http://schemas.microsoft.com/office/drawing/2014/main" id="{A953EFED-8F8E-45E2-BF61-565B2B07715C}"/>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7" action="ppaction://hlinksldjump"/>
            <a:extLst>
              <a:ext uri="{FF2B5EF4-FFF2-40B4-BE49-F238E27FC236}">
                <a16:creationId xmlns:a16="http://schemas.microsoft.com/office/drawing/2014/main" id="{01F85A3E-C707-4EFA-9872-77E6CF210C47}"/>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1A292B3D-336A-4331-9243-F708884D57EF}"/>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B6940392-064B-468E-9389-A65AE68F097A}"/>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29C6C89A-3961-472C-A082-77E8F2F07230}"/>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980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rPr>
              <a:t>Toolkit Introduction</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5614" y="1676400"/>
            <a:ext cx="3962399" cy="4505325"/>
          </a:xfrm>
          <a:prstGeom prst="roundRect">
            <a:avLst>
              <a:gd name="adj" fmla="val 3837"/>
            </a:avLst>
          </a:prstGeom>
          <a:solidFill>
            <a:schemeClr val="bg1"/>
          </a:solidFill>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Introduction objectives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Understand what the </a:t>
            </a: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Common Reporting Framework (CRF)</a:t>
            </a: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 is and how the </a:t>
            </a: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EAP Pillar </a:t>
            </a:r>
            <a:br>
              <a:rPr lang="en-GB" sz="1200" b="0" dirty="0">
                <a:solidFill>
                  <a:srgbClr val="1C3567"/>
                </a:solidFill>
              </a:rPr>
            </a:b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fits in the CRF</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Understand what EAP is and its three key attributes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Learn how to navigate the toolkit and use the health checks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200" b="0" dirty="0">
              <a:solidFill>
                <a:srgbClr val="1C3567"/>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Other useful resources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EU Commission’s Energy Poverty Advisory Hub (EPAH) </a:t>
            </a:r>
            <a:r>
              <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training course</a:t>
            </a:r>
            <a:endParaRPr kumimoji="0" lang="en-GB" sz="1200" b="0" i="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Theme report on energy access</a:t>
            </a:r>
            <a:r>
              <a:rPr kumimoji="0" lang="en-GB" sz="1200" b="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 by the United Nations Technical Working Group on Energy Access  </a:t>
            </a:r>
          </a:p>
          <a:p>
            <a:pPr marR="0" lvl="0" algn="l" defTabSz="914400" rtl="0" eaLnBrk="1" fontAlgn="auto" latinLnBrk="0" hangingPunct="1">
              <a:lnSpc>
                <a:spcPct val="90000"/>
              </a:lnSpc>
              <a:spcBef>
                <a:spcPts val="1000"/>
              </a:spcBef>
              <a:spcAft>
                <a:spcPts val="0"/>
              </a:spcAft>
              <a:buClrTx/>
              <a:buSzTx/>
              <a:tabLst/>
              <a:defRPr/>
            </a:pPr>
            <a:endParaRPr kumimoji="0" lang="en-GB" sz="12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This module sets the scene on the importance of local governments in addressing energy access and poverty. This module also introduces what EAP is and defines its three pillars of secure, sustainable, and affordable energy. It will also establish what it means for GCoM signatories to pledge for EAP by giving an overview and explanation of the Common Reporting Framework (CRF).</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Introduction</a:t>
            </a:r>
          </a:p>
        </p:txBody>
      </p:sp>
      <p:sp>
        <p:nvSpPr>
          <p:cNvPr id="6" name="Slide Number Placeholder 5">
            <a:extLst>
              <a:ext uri="{FF2B5EF4-FFF2-40B4-BE49-F238E27FC236}">
                <a16:creationId xmlns:a16="http://schemas.microsoft.com/office/drawing/2014/main" id="{950A43F2-27CB-0208-AAC0-303767CD629D}"/>
              </a:ext>
            </a:extLst>
          </p:cNvPr>
          <p:cNvSpPr>
            <a:spLocks noGrp="1"/>
          </p:cNvSpPr>
          <p:nvPr>
            <p:ph type="sldNum" sz="quarter" idx="12"/>
          </p:nvPr>
        </p:nvSpPr>
        <p:spPr/>
        <p:txBody>
          <a:bodyPr/>
          <a:lstStyle/>
          <a:p>
            <a:fld id="{CE97AC88-B9C7-4AEF-9990-0777AFA0136D}" type="slidenum">
              <a:rPr lang="en-US" smtClean="0"/>
              <a:pPr/>
              <a:t>16</a:t>
            </a:fld>
            <a:endParaRPr lang="en-US"/>
          </a:p>
        </p:txBody>
      </p:sp>
      <p:grpSp>
        <p:nvGrpSpPr>
          <p:cNvPr id="22" name="Group 21">
            <a:extLst>
              <a:ext uri="{FF2B5EF4-FFF2-40B4-BE49-F238E27FC236}">
                <a16:creationId xmlns:a16="http://schemas.microsoft.com/office/drawing/2014/main" id="{FE590B10-E690-4752-89A9-BFA8FCDFB9A9}"/>
              </a:ext>
            </a:extLst>
          </p:cNvPr>
          <p:cNvGrpSpPr/>
          <p:nvPr/>
        </p:nvGrpSpPr>
        <p:grpSpPr>
          <a:xfrm>
            <a:off x="9597323" y="745110"/>
            <a:ext cx="146522" cy="280390"/>
            <a:chOff x="5545138" y="625475"/>
            <a:chExt cx="1489075" cy="2849563"/>
          </a:xfrm>
        </p:grpSpPr>
        <p:sp>
          <p:nvSpPr>
            <p:cNvPr id="23" name="Freeform 117">
              <a:extLst>
                <a:ext uri="{FF2B5EF4-FFF2-40B4-BE49-F238E27FC236}">
                  <a16:creationId xmlns:a16="http://schemas.microsoft.com/office/drawing/2014/main" id="{1D04B13B-C836-4015-9CF3-988B5E916E8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0">
              <a:extLst>
                <a:ext uri="{FF2B5EF4-FFF2-40B4-BE49-F238E27FC236}">
                  <a16:creationId xmlns:a16="http://schemas.microsoft.com/office/drawing/2014/main" id="{36CBED82-BB1C-482B-8DE7-41299342C75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a:hlinkClick r:id="rId7" action="ppaction://hlinksldjump"/>
            <a:extLst>
              <a:ext uri="{FF2B5EF4-FFF2-40B4-BE49-F238E27FC236}">
                <a16:creationId xmlns:a16="http://schemas.microsoft.com/office/drawing/2014/main" id="{2DBE0758-8982-4F70-947A-51839DB70EAB}"/>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8" action="ppaction://hlinksldjump"/>
            <a:extLst>
              <a:ext uri="{FF2B5EF4-FFF2-40B4-BE49-F238E27FC236}">
                <a16:creationId xmlns:a16="http://schemas.microsoft.com/office/drawing/2014/main" id="{BBA245A7-537B-4AB4-ABF1-151617AD6451}"/>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9" action="ppaction://hlinksldjump"/>
            <a:extLst>
              <a:ext uri="{FF2B5EF4-FFF2-40B4-BE49-F238E27FC236}">
                <a16:creationId xmlns:a16="http://schemas.microsoft.com/office/drawing/2014/main" id="{53F3741B-10EA-49AC-A03E-A568815C4098}"/>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CCFFCEAA-8D88-4ED4-BA89-70481B0D34ED}"/>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1" action="ppaction://hlinksldjump"/>
            <a:extLst>
              <a:ext uri="{FF2B5EF4-FFF2-40B4-BE49-F238E27FC236}">
                <a16:creationId xmlns:a16="http://schemas.microsoft.com/office/drawing/2014/main" id="{C7051E25-6D0B-4604-B0FA-F636B85DBFBE}"/>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2" action="ppaction://hlinksldjump"/>
            <a:extLst>
              <a:ext uri="{FF2B5EF4-FFF2-40B4-BE49-F238E27FC236}">
                <a16:creationId xmlns:a16="http://schemas.microsoft.com/office/drawing/2014/main" id="{67386278-9923-43F9-8770-D6CD8579BAC5}"/>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3" action="ppaction://hlinksldjump"/>
            <a:extLst>
              <a:ext uri="{FF2B5EF4-FFF2-40B4-BE49-F238E27FC236}">
                <a16:creationId xmlns:a16="http://schemas.microsoft.com/office/drawing/2014/main" id="{DFF29CBB-142C-40AE-985C-176A05DD54B6}"/>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4" action="ppaction://hlinksldjump"/>
            <a:extLst>
              <a:ext uri="{FF2B5EF4-FFF2-40B4-BE49-F238E27FC236}">
                <a16:creationId xmlns:a16="http://schemas.microsoft.com/office/drawing/2014/main" id="{6850D66D-464D-45A3-93A9-B24359529484}"/>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5" action="ppaction://hlinksldjump"/>
            <a:extLst>
              <a:ext uri="{FF2B5EF4-FFF2-40B4-BE49-F238E27FC236}">
                <a16:creationId xmlns:a16="http://schemas.microsoft.com/office/drawing/2014/main" id="{D6DEBAAF-D242-4154-89C1-8B27BECECD08}"/>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682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rPr>
              <a:t>Toolkit Introduction</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dirty="0">
                <a:solidFill>
                  <a:schemeClr val="bg1"/>
                </a:solidFill>
              </a:rPr>
              <a:t>Local governments are central to improving energy access</a:t>
            </a:r>
          </a:p>
          <a:p>
            <a:pPr>
              <a:lnSpc>
                <a:spcPct val="120000"/>
              </a:lnSpc>
            </a:pPr>
            <a:r>
              <a:rPr lang="en-GB" sz="1200" b="0" dirty="0">
                <a:solidFill>
                  <a:schemeClr val="bg1"/>
                </a:solidFill>
              </a:rPr>
              <a:t>Cities and local government work the closest to communities, households, and individuals who are experiencing energy poverty. </a:t>
            </a:r>
          </a:p>
          <a:p>
            <a:pPr>
              <a:lnSpc>
                <a:spcPct val="120000"/>
              </a:lnSpc>
            </a:pPr>
            <a:r>
              <a:rPr lang="en-GB" sz="1200" b="0" dirty="0">
                <a:solidFill>
                  <a:schemeClr val="bg1"/>
                </a:solidFill>
              </a:rPr>
              <a:t>Local governments have a deep understanding of how people interact with energy suppliers, infrastructure, </a:t>
            </a:r>
            <a:br>
              <a:rPr lang="en-GB" sz="1200" b="0" dirty="0">
                <a:solidFill>
                  <a:schemeClr val="bg1"/>
                </a:solidFill>
              </a:rPr>
            </a:br>
            <a:r>
              <a:rPr lang="en-GB" sz="1200" b="0" dirty="0">
                <a:solidFill>
                  <a:schemeClr val="bg1"/>
                </a:solidFill>
              </a:rPr>
              <a:t>and tariffs in their operations and services. They can identify local expressions of energy poverty that arise from individuals’ socioeconomic and cultural identities, contexts, and challenges.</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dirty="0">
                <a:solidFill>
                  <a:schemeClr val="bg1"/>
                </a:solidFill>
              </a:rPr>
              <a:t>The potential of local governments</a:t>
            </a:r>
          </a:p>
        </p:txBody>
      </p:sp>
      <p:sp>
        <p:nvSpPr>
          <p:cNvPr id="6" name="Slide Number Placeholder 5">
            <a:extLst>
              <a:ext uri="{FF2B5EF4-FFF2-40B4-BE49-F238E27FC236}">
                <a16:creationId xmlns:a16="http://schemas.microsoft.com/office/drawing/2014/main" id="{950A43F2-27CB-0208-AAC0-303767CD629D}"/>
              </a:ext>
            </a:extLst>
          </p:cNvPr>
          <p:cNvSpPr>
            <a:spLocks noGrp="1"/>
          </p:cNvSpPr>
          <p:nvPr>
            <p:ph type="sldNum" sz="quarter" idx="12"/>
          </p:nvPr>
        </p:nvSpPr>
        <p:spPr/>
        <p:txBody>
          <a:bodyPr/>
          <a:lstStyle/>
          <a:p>
            <a:fld id="{CE97AC88-B9C7-4AEF-9990-0777AFA0136D}" type="slidenum">
              <a:rPr lang="en-US" smtClean="0"/>
              <a:pPr/>
              <a:t>17</a:t>
            </a:fld>
            <a:endParaRPr lang="en-US" dirty="0"/>
          </a:p>
        </p:txBody>
      </p:sp>
      <p:grpSp>
        <p:nvGrpSpPr>
          <p:cNvPr id="22" name="Group 21">
            <a:extLst>
              <a:ext uri="{FF2B5EF4-FFF2-40B4-BE49-F238E27FC236}">
                <a16:creationId xmlns:a16="http://schemas.microsoft.com/office/drawing/2014/main" id="{FE590B10-E690-4752-89A9-BFA8FCDFB9A9}"/>
              </a:ext>
            </a:extLst>
          </p:cNvPr>
          <p:cNvGrpSpPr/>
          <p:nvPr/>
        </p:nvGrpSpPr>
        <p:grpSpPr>
          <a:xfrm>
            <a:off x="9597323" y="745110"/>
            <a:ext cx="146522" cy="280390"/>
            <a:chOff x="5545138" y="625475"/>
            <a:chExt cx="1489075" cy="2849563"/>
          </a:xfrm>
        </p:grpSpPr>
        <p:sp>
          <p:nvSpPr>
            <p:cNvPr id="23" name="Freeform 117">
              <a:extLst>
                <a:ext uri="{FF2B5EF4-FFF2-40B4-BE49-F238E27FC236}">
                  <a16:creationId xmlns:a16="http://schemas.microsoft.com/office/drawing/2014/main" id="{1D04B13B-C836-4015-9CF3-988B5E916E8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0">
              <a:extLst>
                <a:ext uri="{FF2B5EF4-FFF2-40B4-BE49-F238E27FC236}">
                  <a16:creationId xmlns:a16="http://schemas.microsoft.com/office/drawing/2014/main" id="{36CBED82-BB1C-482B-8DE7-41299342C75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a:hlinkClick r:id="rId3" action="ppaction://hlinksldjump"/>
            <a:extLst>
              <a:ext uri="{FF2B5EF4-FFF2-40B4-BE49-F238E27FC236}">
                <a16:creationId xmlns:a16="http://schemas.microsoft.com/office/drawing/2014/main" id="{2DBE0758-8982-4F70-947A-51839DB70EAB}"/>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4" action="ppaction://hlinksldjump"/>
            <a:extLst>
              <a:ext uri="{FF2B5EF4-FFF2-40B4-BE49-F238E27FC236}">
                <a16:creationId xmlns:a16="http://schemas.microsoft.com/office/drawing/2014/main" id="{BBA245A7-537B-4AB4-ABF1-151617AD6451}"/>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5" action="ppaction://hlinksldjump"/>
            <a:extLst>
              <a:ext uri="{FF2B5EF4-FFF2-40B4-BE49-F238E27FC236}">
                <a16:creationId xmlns:a16="http://schemas.microsoft.com/office/drawing/2014/main" id="{53F3741B-10EA-49AC-A03E-A568815C4098}"/>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6" action="ppaction://hlinksldjump"/>
            <a:extLst>
              <a:ext uri="{FF2B5EF4-FFF2-40B4-BE49-F238E27FC236}">
                <a16:creationId xmlns:a16="http://schemas.microsoft.com/office/drawing/2014/main" id="{CCFFCEAA-8D88-4ED4-BA89-70481B0D34ED}"/>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7" action="ppaction://hlinksldjump"/>
            <a:extLst>
              <a:ext uri="{FF2B5EF4-FFF2-40B4-BE49-F238E27FC236}">
                <a16:creationId xmlns:a16="http://schemas.microsoft.com/office/drawing/2014/main" id="{C7051E25-6D0B-4604-B0FA-F636B85DBFBE}"/>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8" action="ppaction://hlinksldjump"/>
            <a:extLst>
              <a:ext uri="{FF2B5EF4-FFF2-40B4-BE49-F238E27FC236}">
                <a16:creationId xmlns:a16="http://schemas.microsoft.com/office/drawing/2014/main" id="{67386278-9923-43F9-8770-D6CD8579BAC5}"/>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9" action="ppaction://hlinksldjump"/>
            <a:extLst>
              <a:ext uri="{FF2B5EF4-FFF2-40B4-BE49-F238E27FC236}">
                <a16:creationId xmlns:a16="http://schemas.microsoft.com/office/drawing/2014/main" id="{DFF29CBB-142C-40AE-985C-176A05DD54B6}"/>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0" action="ppaction://hlinksldjump"/>
            <a:extLst>
              <a:ext uri="{FF2B5EF4-FFF2-40B4-BE49-F238E27FC236}">
                <a16:creationId xmlns:a16="http://schemas.microsoft.com/office/drawing/2014/main" id="{6850D66D-464D-45A3-93A9-B24359529484}"/>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1" action="ppaction://hlinksldjump"/>
            <a:extLst>
              <a:ext uri="{FF2B5EF4-FFF2-40B4-BE49-F238E27FC236}">
                <a16:creationId xmlns:a16="http://schemas.microsoft.com/office/drawing/2014/main" id="{D6DEBAAF-D242-4154-89C1-8B27BECECD08}"/>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1">
            <a:extLst>
              <a:ext uri="{FF2B5EF4-FFF2-40B4-BE49-F238E27FC236}">
                <a16:creationId xmlns:a16="http://schemas.microsoft.com/office/drawing/2014/main" id="{5A5EB6F5-B86F-4D12-8DF7-DACF23E8907E}"/>
              </a:ext>
            </a:extLst>
          </p:cNvPr>
          <p:cNvSpPr txBox="1">
            <a:spLocks/>
          </p:cNvSpPr>
          <p:nvPr/>
        </p:nvSpPr>
        <p:spPr>
          <a:xfrm>
            <a:off x="5257791" y="1833562"/>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lumMod val="20000"/>
                    <a:lumOff val="8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chemeClr val="bg1"/>
                </a:solidFill>
              </a:rPr>
              <a:t>Responding to local needs and priorities </a:t>
            </a:r>
          </a:p>
          <a:p>
            <a:pPr>
              <a:lnSpc>
                <a:spcPct val="120000"/>
              </a:lnSpc>
            </a:pPr>
            <a:r>
              <a:rPr lang="en-GB" sz="1200" b="0" dirty="0">
                <a:solidFill>
                  <a:schemeClr val="bg1"/>
                </a:solidFill>
              </a:rPr>
              <a:t>With their ownership and understanding of data, </a:t>
            </a:r>
            <a:br>
              <a:rPr lang="en-GB" sz="1200" b="0" dirty="0">
                <a:solidFill>
                  <a:schemeClr val="bg1"/>
                </a:solidFill>
              </a:rPr>
            </a:br>
            <a:r>
              <a:rPr lang="en-GB" sz="1200" b="0" dirty="0">
                <a:solidFill>
                  <a:schemeClr val="bg1"/>
                </a:solidFill>
              </a:rPr>
              <a:t>and their closeness to local contexts, stories, and lived experiences, local governments are in a unique position to design innovative and effective energy access solutions. </a:t>
            </a:r>
          </a:p>
          <a:p>
            <a:pPr>
              <a:lnSpc>
                <a:spcPct val="120000"/>
              </a:lnSpc>
            </a:pPr>
            <a:r>
              <a:rPr lang="en-GB" sz="1200" b="0" dirty="0">
                <a:solidFill>
                  <a:schemeClr val="bg1"/>
                </a:solidFill>
              </a:rPr>
              <a:t>By combining their vision with contextual data, they can create targeted interventions that address real-life challenges. This approach also presents an opportunity to co-produce knowledge, technical skills, and benefits for a diverse range of city stakeholders. </a:t>
            </a:r>
          </a:p>
          <a:p>
            <a:pPr>
              <a:lnSpc>
                <a:spcPct val="120000"/>
              </a:lnSpc>
            </a:pPr>
            <a:r>
              <a:rPr lang="en-GB" sz="1200" b="0" dirty="0">
                <a:solidFill>
                  <a:schemeClr val="bg1"/>
                </a:solidFill>
              </a:rPr>
              <a:t>Finally, it balances the ownership of action, instead of solely relying on local governments’ policies and infrastructure or individual energy consumption choices.</a:t>
            </a:r>
          </a:p>
        </p:txBody>
      </p:sp>
    </p:spTree>
    <p:extLst>
      <p:ext uri="{BB962C8B-B14F-4D97-AF65-F5344CB8AC3E}">
        <p14:creationId xmlns:p14="http://schemas.microsoft.com/office/powerpoint/2010/main" val="186327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3EAA4FC-3B90-4A54-CDF6-EBAEAA07DC45}"/>
              </a:ext>
            </a:extLst>
          </p:cNvPr>
          <p:cNvCxnSpPr>
            <a:cxnSpLocks/>
          </p:cNvCxnSpPr>
          <p:nvPr/>
        </p:nvCxnSpPr>
        <p:spPr>
          <a:xfrm>
            <a:off x="7101396" y="2135225"/>
            <a:ext cx="0" cy="799199"/>
          </a:xfrm>
          <a:prstGeom prst="line">
            <a:avLst/>
          </a:prstGeom>
          <a:ln w="76200">
            <a:solidFill>
              <a:srgbClr val="1C3567"/>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err="1">
                <a:solidFill>
                  <a:schemeClr val="bg1"/>
                </a:solidFill>
              </a:rPr>
              <a:t>GCoM’s</a:t>
            </a:r>
            <a:r>
              <a:rPr lang="en-GB" sz="1200" b="0" dirty="0">
                <a:solidFill>
                  <a:schemeClr val="bg1"/>
                </a:solidFill>
              </a:rPr>
              <a:t> </a:t>
            </a:r>
            <a:r>
              <a:rPr kumimoji="0" lang="en-GB" sz="12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Common Reporting Framework (CRF)</a:t>
            </a:r>
            <a:r>
              <a:rPr kumimoji="0" lang="en-GB" sz="12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brings together local data, actions, and voices and raises the bar on a transparent, robust evidence base that amplifies the impact of local government climate action.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These recommendations streamline measurement and reporting procedures, ensure robust climate action planning, implementation and monitoring, and retain the flexibility needed to meet local and regional contexts.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Within the CRF, local governments prepare and submit an energy access and energy poverty assessment within two years after committing to the GCoM, considering the three attributes of secure, sustainable and affordable energy.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a:solidFill>
                  <a:schemeClr val="bg1"/>
                </a:solidFill>
              </a:rPr>
              <a:t>Common Reporting Framework (CRF)</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Toolkit Introduction</a:t>
            </a:r>
          </a:p>
        </p:txBody>
      </p:sp>
      <p:sp>
        <p:nvSpPr>
          <p:cNvPr id="4" name="Rectangle: Rounded Corners 3">
            <a:extLst>
              <a:ext uri="{FF2B5EF4-FFF2-40B4-BE49-F238E27FC236}">
                <a16:creationId xmlns:a16="http://schemas.microsoft.com/office/drawing/2014/main" id="{CBC42418-8243-F624-E623-0ACAAB028EAC}"/>
              </a:ext>
            </a:extLst>
          </p:cNvPr>
          <p:cNvSpPr/>
          <p:nvPr/>
        </p:nvSpPr>
        <p:spPr>
          <a:xfrm>
            <a:off x="4953000" y="1833562"/>
            <a:ext cx="3962399" cy="4348163"/>
          </a:xfrm>
          <a:prstGeom prst="roundRect">
            <a:avLst>
              <a:gd name="adj" fmla="val 2998"/>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Energy Poverty and Access integration into the </a:t>
            </a:r>
            <a:r>
              <a:rPr kumimoji="0" lang="en-GB"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Common Reporting Framework</a:t>
            </a:r>
          </a:p>
        </p:txBody>
      </p:sp>
      <p:sp>
        <p:nvSpPr>
          <p:cNvPr id="7" name="Rectangle: Rounded Corners 6">
            <a:extLst>
              <a:ext uri="{FF2B5EF4-FFF2-40B4-BE49-F238E27FC236}">
                <a16:creationId xmlns:a16="http://schemas.microsoft.com/office/drawing/2014/main" id="{B8A1DDA7-44B0-3369-BD68-CAE6146302CC}"/>
              </a:ext>
            </a:extLst>
          </p:cNvPr>
          <p:cNvSpPr/>
          <p:nvPr/>
        </p:nvSpPr>
        <p:spPr>
          <a:xfrm>
            <a:off x="5121676" y="2574863"/>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EAP Assessment</a:t>
            </a:r>
          </a:p>
        </p:txBody>
      </p:sp>
      <p:sp>
        <p:nvSpPr>
          <p:cNvPr id="8" name="Rectangle: Rounded Corners 7">
            <a:extLst>
              <a:ext uri="{FF2B5EF4-FFF2-40B4-BE49-F238E27FC236}">
                <a16:creationId xmlns:a16="http://schemas.microsoft.com/office/drawing/2014/main" id="{93D168E1-2AAF-827A-32C5-B90CD859D7EB}"/>
              </a:ext>
            </a:extLst>
          </p:cNvPr>
          <p:cNvSpPr/>
          <p:nvPr/>
        </p:nvSpPr>
        <p:spPr>
          <a:xfrm>
            <a:off x="5958397" y="3174972"/>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Secure energy </a:t>
            </a:r>
          </a:p>
        </p:txBody>
      </p:sp>
      <p:sp>
        <p:nvSpPr>
          <p:cNvPr id="9" name="Rectangle: Rounded Corners 8">
            <a:extLst>
              <a:ext uri="{FF2B5EF4-FFF2-40B4-BE49-F238E27FC236}">
                <a16:creationId xmlns:a16="http://schemas.microsoft.com/office/drawing/2014/main" id="{DFEAEF71-5163-5CED-3ADF-7B6413F3F894}"/>
              </a:ext>
            </a:extLst>
          </p:cNvPr>
          <p:cNvSpPr/>
          <p:nvPr/>
        </p:nvSpPr>
        <p:spPr>
          <a:xfrm>
            <a:off x="5958397" y="3538667"/>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Affordable energy </a:t>
            </a:r>
          </a:p>
        </p:txBody>
      </p:sp>
      <p:sp>
        <p:nvSpPr>
          <p:cNvPr id="10" name="Rectangle: Rounded Corners 9">
            <a:extLst>
              <a:ext uri="{FF2B5EF4-FFF2-40B4-BE49-F238E27FC236}">
                <a16:creationId xmlns:a16="http://schemas.microsoft.com/office/drawing/2014/main" id="{B1C796C4-E7FB-E36D-5B1E-C3B4BCFD942B}"/>
              </a:ext>
            </a:extLst>
          </p:cNvPr>
          <p:cNvSpPr/>
          <p:nvPr/>
        </p:nvSpPr>
        <p:spPr>
          <a:xfrm>
            <a:off x="5958397" y="3908196"/>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Sustainable energy </a:t>
            </a:r>
          </a:p>
        </p:txBody>
      </p:sp>
      <p:cxnSp>
        <p:nvCxnSpPr>
          <p:cNvPr id="17" name="Straight Connector 16">
            <a:extLst>
              <a:ext uri="{FF2B5EF4-FFF2-40B4-BE49-F238E27FC236}">
                <a16:creationId xmlns:a16="http://schemas.microsoft.com/office/drawing/2014/main" id="{FF494A2D-B7D6-A5F5-54AD-95EB3641349B}"/>
              </a:ext>
            </a:extLst>
          </p:cNvPr>
          <p:cNvCxnSpPr>
            <a:cxnSpLocks/>
          </p:cNvCxnSpPr>
          <p:nvPr/>
        </p:nvCxnSpPr>
        <p:spPr>
          <a:xfrm>
            <a:off x="5346577" y="3685691"/>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0098D37E-84CF-63CC-4759-59BF971E9FC5}"/>
              </a:ext>
            </a:extLst>
          </p:cNvPr>
          <p:cNvCxnSpPr>
            <a:cxnSpLocks/>
          </p:cNvCxnSpPr>
          <p:nvPr/>
        </p:nvCxnSpPr>
        <p:spPr>
          <a:xfrm>
            <a:off x="5346577" y="4055220"/>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B7E6CEA9-DB7E-17AB-6376-4281257E9E28}"/>
              </a:ext>
            </a:extLst>
          </p:cNvPr>
          <p:cNvCxnSpPr>
            <a:cxnSpLocks/>
          </p:cNvCxnSpPr>
          <p:nvPr/>
        </p:nvCxnSpPr>
        <p:spPr>
          <a:xfrm>
            <a:off x="5346577" y="3319853"/>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5FF16C34-5BCA-954D-3728-1BEE9B410FA0}"/>
              </a:ext>
            </a:extLst>
          </p:cNvPr>
          <p:cNvCxnSpPr>
            <a:cxnSpLocks/>
          </p:cNvCxnSpPr>
          <p:nvPr/>
        </p:nvCxnSpPr>
        <p:spPr>
          <a:xfrm flipV="1">
            <a:off x="5346577" y="3005108"/>
            <a:ext cx="10358" cy="1050112"/>
          </a:xfrm>
          <a:prstGeom prst="line">
            <a:avLst/>
          </a:prstGeom>
        </p:spPr>
        <p:style>
          <a:lnRef idx="1">
            <a:schemeClr val="accent3"/>
          </a:lnRef>
          <a:fillRef idx="0">
            <a:schemeClr val="accent3"/>
          </a:fillRef>
          <a:effectRef idx="0">
            <a:schemeClr val="accent3"/>
          </a:effectRef>
          <a:fontRef idx="minor">
            <a:schemeClr val="tx1"/>
          </a:fontRef>
        </p:style>
      </p:cxnSp>
      <p:sp>
        <p:nvSpPr>
          <p:cNvPr id="35" name="Rectangle: Rounded Corners 34">
            <a:extLst>
              <a:ext uri="{FF2B5EF4-FFF2-40B4-BE49-F238E27FC236}">
                <a16:creationId xmlns:a16="http://schemas.microsoft.com/office/drawing/2014/main" id="{6BBE44AE-5482-C39A-9A49-CEAE217E5989}"/>
              </a:ext>
            </a:extLst>
          </p:cNvPr>
          <p:cNvSpPr/>
          <p:nvPr/>
        </p:nvSpPr>
        <p:spPr>
          <a:xfrm>
            <a:off x="5120196" y="4369965"/>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EAP Targets </a:t>
            </a:r>
          </a:p>
        </p:txBody>
      </p:sp>
      <p:sp>
        <p:nvSpPr>
          <p:cNvPr id="36" name="Rectangle: Rounded Corners 35">
            <a:extLst>
              <a:ext uri="{FF2B5EF4-FFF2-40B4-BE49-F238E27FC236}">
                <a16:creationId xmlns:a16="http://schemas.microsoft.com/office/drawing/2014/main" id="{61848667-29DB-3270-A92D-47C8519EA541}"/>
              </a:ext>
            </a:extLst>
          </p:cNvPr>
          <p:cNvSpPr/>
          <p:nvPr/>
        </p:nvSpPr>
        <p:spPr>
          <a:xfrm>
            <a:off x="5120196" y="4967930"/>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Climate Action and Energy Access Plan(s)</a:t>
            </a:r>
          </a:p>
        </p:txBody>
      </p:sp>
      <p:sp>
        <p:nvSpPr>
          <p:cNvPr id="37" name="Rectangle: Rounded Corners 36">
            <a:extLst>
              <a:ext uri="{FF2B5EF4-FFF2-40B4-BE49-F238E27FC236}">
                <a16:creationId xmlns:a16="http://schemas.microsoft.com/office/drawing/2014/main" id="{E783E3F6-2566-20BC-5012-2867181F38FC}"/>
              </a:ext>
            </a:extLst>
          </p:cNvPr>
          <p:cNvSpPr/>
          <p:nvPr/>
        </p:nvSpPr>
        <p:spPr>
          <a:xfrm>
            <a:off x="5120196" y="5559642"/>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Monitoring and reporting </a:t>
            </a:r>
          </a:p>
        </p:txBody>
      </p:sp>
      <p:sp>
        <p:nvSpPr>
          <p:cNvPr id="6" name="Slide Number Placeholder 5">
            <a:extLst>
              <a:ext uri="{FF2B5EF4-FFF2-40B4-BE49-F238E27FC236}">
                <a16:creationId xmlns:a16="http://schemas.microsoft.com/office/drawing/2014/main" id="{5EDE7977-7D08-F8DF-479A-E1088C5E540B}"/>
              </a:ext>
            </a:extLst>
          </p:cNvPr>
          <p:cNvSpPr>
            <a:spLocks noGrp="1"/>
          </p:cNvSpPr>
          <p:nvPr>
            <p:ph type="sldNum" sz="quarter" idx="12"/>
          </p:nvPr>
        </p:nvSpPr>
        <p:spPr/>
        <p:txBody>
          <a:bodyPr/>
          <a:lstStyle/>
          <a:p>
            <a:fld id="{CE97AC88-B9C7-4AEF-9990-0777AFA0136D}" type="slidenum">
              <a:rPr lang="en-US" smtClean="0">
                <a:solidFill>
                  <a:srgbClr val="848588"/>
                </a:solidFill>
              </a:rPr>
              <a:pPr/>
              <a:t>18</a:t>
            </a:fld>
            <a:endParaRPr lang="en-US" dirty="0">
              <a:solidFill>
                <a:srgbClr val="848588"/>
              </a:solidFill>
            </a:endParaRPr>
          </a:p>
        </p:txBody>
      </p:sp>
      <p:grpSp>
        <p:nvGrpSpPr>
          <p:cNvPr id="31" name="Group 30">
            <a:extLst>
              <a:ext uri="{FF2B5EF4-FFF2-40B4-BE49-F238E27FC236}">
                <a16:creationId xmlns:a16="http://schemas.microsoft.com/office/drawing/2014/main" id="{4B53CFD5-2D49-40EF-9B12-F44E79D5DC8B}"/>
              </a:ext>
            </a:extLst>
          </p:cNvPr>
          <p:cNvGrpSpPr/>
          <p:nvPr/>
        </p:nvGrpSpPr>
        <p:grpSpPr>
          <a:xfrm>
            <a:off x="9597323" y="745110"/>
            <a:ext cx="146522" cy="280390"/>
            <a:chOff x="5545138" y="625475"/>
            <a:chExt cx="1489075" cy="2849563"/>
          </a:xfrm>
        </p:grpSpPr>
        <p:sp>
          <p:nvSpPr>
            <p:cNvPr id="32" name="Freeform 117">
              <a:extLst>
                <a:ext uri="{FF2B5EF4-FFF2-40B4-BE49-F238E27FC236}">
                  <a16:creationId xmlns:a16="http://schemas.microsoft.com/office/drawing/2014/main" id="{1B2FA12C-1896-45E4-BF1A-A6391D7AD39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1E2F06E7-0D90-4F70-BEA6-C2DD4655083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Oval 33">
            <a:hlinkClick r:id="rId4" action="ppaction://hlinksldjump"/>
            <a:extLst>
              <a:ext uri="{FF2B5EF4-FFF2-40B4-BE49-F238E27FC236}">
                <a16:creationId xmlns:a16="http://schemas.microsoft.com/office/drawing/2014/main" id="{42E8BB69-D63A-4F09-856C-83662C036561}"/>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5" action="ppaction://hlinksldjump"/>
            <a:extLst>
              <a:ext uri="{FF2B5EF4-FFF2-40B4-BE49-F238E27FC236}">
                <a16:creationId xmlns:a16="http://schemas.microsoft.com/office/drawing/2014/main" id="{53E4B200-C4AF-4B4C-9E68-24B63510F335}"/>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6" action="ppaction://hlinksldjump"/>
            <a:extLst>
              <a:ext uri="{FF2B5EF4-FFF2-40B4-BE49-F238E27FC236}">
                <a16:creationId xmlns:a16="http://schemas.microsoft.com/office/drawing/2014/main" id="{D5B604C2-7999-47C8-831D-D2D6AF57EE44}"/>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7" action="ppaction://hlinksldjump"/>
            <a:extLst>
              <a:ext uri="{FF2B5EF4-FFF2-40B4-BE49-F238E27FC236}">
                <a16:creationId xmlns:a16="http://schemas.microsoft.com/office/drawing/2014/main" id="{9D9709E2-DE83-4E2C-879C-3CC9B15A6A13}"/>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8" action="ppaction://hlinksldjump"/>
            <a:extLst>
              <a:ext uri="{FF2B5EF4-FFF2-40B4-BE49-F238E27FC236}">
                <a16:creationId xmlns:a16="http://schemas.microsoft.com/office/drawing/2014/main" id="{5A42DB47-9F9A-4407-A3D9-8CCCFF7DFEAC}"/>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9" action="ppaction://hlinksldjump"/>
            <a:extLst>
              <a:ext uri="{FF2B5EF4-FFF2-40B4-BE49-F238E27FC236}">
                <a16:creationId xmlns:a16="http://schemas.microsoft.com/office/drawing/2014/main" id="{D6693241-8143-4FB2-8EC2-6103574DE9B6}"/>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0" action="ppaction://hlinksldjump"/>
            <a:extLst>
              <a:ext uri="{FF2B5EF4-FFF2-40B4-BE49-F238E27FC236}">
                <a16:creationId xmlns:a16="http://schemas.microsoft.com/office/drawing/2014/main" id="{890DC410-3BE3-4216-8B40-3660D3EC72B3}"/>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1" action="ppaction://hlinksldjump"/>
            <a:extLst>
              <a:ext uri="{FF2B5EF4-FFF2-40B4-BE49-F238E27FC236}">
                <a16:creationId xmlns:a16="http://schemas.microsoft.com/office/drawing/2014/main" id="{CC726310-A109-488F-867A-AF4D63EC580B}"/>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2" action="ppaction://hlinksldjump"/>
            <a:extLst>
              <a:ext uri="{FF2B5EF4-FFF2-40B4-BE49-F238E27FC236}">
                <a16:creationId xmlns:a16="http://schemas.microsoft.com/office/drawing/2014/main" id="{32368E91-E095-436F-91AF-FDDAE1DC24BC}"/>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72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xfrm>
            <a:off x="685800" y="1676400"/>
            <a:ext cx="8271767" cy="1933017"/>
          </a:xfrm>
        </p:spPr>
        <p:txBody>
          <a:bodyPr>
            <a:normAutofit/>
          </a:bodyPr>
          <a:lstStyle/>
          <a:p>
            <a:pPr>
              <a:lnSpc>
                <a:spcPct val="120000"/>
              </a:lnSpc>
              <a:defRPr/>
            </a:pPr>
            <a:r>
              <a:rPr kumimoji="0" lang="en-GB" sz="1200" i="0" u="none" strike="noStrike" kern="1200" cap="none" spc="0" normalizeH="0" baseline="0" noProof="0" dirty="0">
                <a:ln>
                  <a:noFill/>
                </a:ln>
                <a:solidFill>
                  <a:schemeClr val="bg1"/>
                </a:solidFill>
                <a:effectLst/>
                <a:uLnTx/>
                <a:uFillTx/>
                <a:latin typeface="Arial"/>
                <a:cs typeface="Arial"/>
              </a:rPr>
              <a:t>Energy poverty </a:t>
            </a:r>
            <a:r>
              <a:rPr kumimoji="0" lang="en-GB" sz="1200" b="0" i="0" u="none" strike="noStrike" kern="1200" cap="none" spc="0" normalizeH="0" baseline="0" noProof="0" dirty="0">
                <a:ln>
                  <a:noFill/>
                </a:ln>
                <a:solidFill>
                  <a:schemeClr val="bg1"/>
                </a:solidFill>
                <a:effectLst/>
                <a:uLnTx/>
                <a:uFillTx/>
                <a:latin typeface="Arial"/>
                <a:cs typeface="Arial"/>
              </a:rPr>
              <a:t>is a direct expression of </a:t>
            </a:r>
            <a:r>
              <a:rPr kumimoji="0" lang="en-GB" sz="1200" i="0" u="none" strike="noStrike" kern="1200" cap="none" spc="0" normalizeH="0" baseline="0" noProof="0" dirty="0">
                <a:ln>
                  <a:noFill/>
                </a:ln>
                <a:solidFill>
                  <a:schemeClr val="bg1"/>
                </a:solidFill>
                <a:effectLst/>
                <a:uLnTx/>
                <a:uFillTx/>
                <a:latin typeface="Arial"/>
                <a:cs typeface="Arial"/>
              </a:rPr>
              <a:t>deprivation</a:t>
            </a:r>
            <a:r>
              <a:rPr kumimoji="0" lang="en-GB" sz="1200" b="0" i="0" u="none" strike="noStrike" kern="1200" cap="none" spc="0" normalizeH="0" baseline="0" noProof="0" dirty="0">
                <a:ln>
                  <a:noFill/>
                </a:ln>
                <a:solidFill>
                  <a:schemeClr val="bg1"/>
                </a:solidFill>
                <a:effectLst/>
                <a:uLnTx/>
                <a:uFillTx/>
                <a:latin typeface="Arial"/>
                <a:cs typeface="Arial"/>
              </a:rPr>
              <a:t> in a city’s </a:t>
            </a:r>
            <a:r>
              <a:rPr kumimoji="0" lang="en-GB" sz="1200" i="0" u="none" strike="noStrike" kern="1200" cap="none" spc="0" normalizeH="0" baseline="0" noProof="0" dirty="0">
                <a:ln>
                  <a:noFill/>
                </a:ln>
                <a:solidFill>
                  <a:schemeClr val="bg1"/>
                </a:solidFill>
                <a:effectLst/>
                <a:uLnTx/>
                <a:uFillTx/>
                <a:latin typeface="Arial"/>
                <a:cs typeface="Arial"/>
              </a:rPr>
              <a:t>every-day life </a:t>
            </a:r>
            <a:r>
              <a:rPr kumimoji="0" lang="en-GB" sz="1200" b="0" i="0" u="none" strike="noStrike" kern="1200" cap="none" spc="0" normalizeH="0" baseline="0" noProof="0" dirty="0">
                <a:ln>
                  <a:noFill/>
                </a:ln>
                <a:solidFill>
                  <a:schemeClr val="bg1"/>
                </a:solidFill>
                <a:effectLst/>
                <a:uLnTx/>
                <a:uFillTx/>
                <a:latin typeface="Arial"/>
                <a:cs typeface="Arial"/>
              </a:rPr>
              <a:t>with both context </a:t>
            </a:r>
            <a:br>
              <a:rPr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GB" sz="1200" b="0" i="0" u="none" strike="noStrike" kern="1200" cap="none" spc="0" normalizeH="0" baseline="0" noProof="0" dirty="0">
                <a:ln>
                  <a:noFill/>
                </a:ln>
                <a:solidFill>
                  <a:schemeClr val="bg1"/>
                </a:solidFill>
                <a:effectLst/>
                <a:uLnTx/>
                <a:uFillTx/>
                <a:latin typeface="Arial"/>
                <a:cs typeface="Arial"/>
              </a:rPr>
              <a:t>and impact experienced by </a:t>
            </a:r>
            <a:r>
              <a:rPr kumimoji="0" lang="en-GB" sz="1200" i="0" u="none" strike="noStrike" kern="1200" cap="none" spc="0" normalizeH="0" baseline="0" noProof="0" dirty="0">
                <a:ln>
                  <a:noFill/>
                </a:ln>
                <a:solidFill>
                  <a:schemeClr val="bg1"/>
                </a:solidFill>
                <a:effectLst/>
                <a:uLnTx/>
                <a:uFillTx/>
                <a:latin typeface="Arial"/>
                <a:cs typeface="Arial"/>
              </a:rPr>
              <a:t>individuals</a:t>
            </a:r>
            <a:r>
              <a:rPr kumimoji="0" lang="en-GB" sz="1200" b="0" i="0" u="none" strike="noStrike" kern="1200" cap="none" spc="0" normalizeH="0" baseline="0" noProof="0" dirty="0">
                <a:ln>
                  <a:noFill/>
                </a:ln>
                <a:solidFill>
                  <a:schemeClr val="bg1"/>
                </a:solidFill>
                <a:effectLst/>
                <a:uLnTx/>
                <a:uFillTx/>
                <a:latin typeface="Arial"/>
                <a:cs typeface="Arial"/>
              </a:rPr>
              <a:t>, </a:t>
            </a:r>
            <a:r>
              <a:rPr kumimoji="0" lang="en-GB" sz="1200" i="0" u="none" strike="noStrike" kern="1200" cap="none" spc="0" normalizeH="0" baseline="0" noProof="0" dirty="0">
                <a:ln>
                  <a:noFill/>
                </a:ln>
                <a:solidFill>
                  <a:schemeClr val="bg1"/>
                </a:solidFill>
                <a:effectLst/>
                <a:uLnTx/>
                <a:uFillTx/>
                <a:latin typeface="Arial"/>
                <a:cs typeface="Arial"/>
              </a:rPr>
              <a:t>households</a:t>
            </a:r>
            <a:r>
              <a:rPr kumimoji="0" lang="en-GB" sz="1200" b="0" i="0" u="none" strike="noStrike" kern="1200" cap="none" spc="0" normalizeH="0" baseline="0" noProof="0" dirty="0">
                <a:ln>
                  <a:noFill/>
                </a:ln>
                <a:solidFill>
                  <a:schemeClr val="bg1"/>
                </a:solidFill>
                <a:effectLst/>
                <a:uLnTx/>
                <a:uFillTx/>
                <a:latin typeface="Arial"/>
                <a:cs typeface="Arial"/>
              </a:rPr>
              <a:t>, and </a:t>
            </a:r>
            <a:r>
              <a:rPr kumimoji="0" lang="en-GB" sz="1200" i="0" u="none" strike="noStrike" kern="1200" cap="none" spc="0" normalizeH="0" baseline="0" noProof="0" dirty="0">
                <a:ln>
                  <a:noFill/>
                </a:ln>
                <a:solidFill>
                  <a:schemeClr val="bg1"/>
                </a:solidFill>
                <a:effectLst/>
                <a:uLnTx/>
                <a:uFillTx/>
                <a:latin typeface="Arial"/>
                <a:cs typeface="Arial"/>
              </a:rPr>
              <a:t>communities</a:t>
            </a:r>
            <a:r>
              <a:rPr kumimoji="0" lang="en-GB" sz="1200" b="0" i="0" u="none" strike="noStrike" kern="1200" cap="none" spc="0" normalizeH="0" baseline="0" noProof="0" dirty="0">
                <a:ln>
                  <a:noFill/>
                </a:ln>
                <a:solidFill>
                  <a:schemeClr val="bg1"/>
                </a:solidFill>
                <a:effectLst/>
                <a:uLnTx/>
                <a:uFillTx/>
                <a:latin typeface="Arial"/>
                <a:cs typeface="Arial"/>
              </a:rPr>
              <a:t>.</a:t>
            </a:r>
            <a:r>
              <a:rPr lang="en-GB" sz="1200" b="0" dirty="0">
                <a:solidFill>
                  <a:schemeClr val="bg1"/>
                </a:solidFill>
                <a:latin typeface="Arial"/>
                <a:cs typeface="Arial"/>
              </a:rPr>
              <a:t> </a:t>
            </a:r>
            <a:endPar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lnSpc>
                <a:spcPct val="120000"/>
              </a:lnSpc>
              <a:defRPr/>
            </a:pPr>
            <a:r>
              <a:rPr kumimoji="0" lang="en-GB" sz="1200" b="0" i="0" u="none" strike="noStrike" kern="1200" cap="none" spc="0" normalizeH="0" baseline="0" noProof="0" dirty="0">
                <a:ln>
                  <a:noFill/>
                </a:ln>
                <a:solidFill>
                  <a:schemeClr val="bg1"/>
                </a:solidFill>
                <a:effectLst/>
                <a:uLnTx/>
                <a:uFillTx/>
                <a:latin typeface="Arial"/>
                <a:cs typeface="Arial"/>
              </a:rPr>
              <a:t>The energy access and energy poverty pillar (EAPP) is an integral part of the journey of local government towards a more sustainable future. Therefore, strategies and measures undertaken by local governments can simultaneously address more than one pillar (i.e. climate change mitigation, adaptation and energy access/poverty).</a:t>
            </a:r>
            <a:r>
              <a:rPr lang="en-GB" sz="1200" b="0" dirty="0">
                <a:solidFill>
                  <a:schemeClr val="bg1"/>
                </a:solidFill>
                <a:latin typeface="Arial"/>
                <a:cs typeface="Arial"/>
              </a:rPr>
              <a:t> </a:t>
            </a:r>
            <a:endParaRPr lang="en-GB" sz="1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7929562" cy="638292"/>
          </a:xfrm>
        </p:spPr>
        <p:txBody>
          <a:bodyPr>
            <a:normAutofit fontScale="90000"/>
          </a:bodyPr>
          <a:lstStyle/>
          <a:p>
            <a:r>
              <a:rPr lang="en-GB">
                <a:solidFill>
                  <a:schemeClr val="bg1"/>
                </a:solidFill>
              </a:rPr>
              <a:t>Energy Poverty and Access Pillar (EAPP)</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Toolkit Introduction</a:t>
            </a:r>
          </a:p>
        </p:txBody>
      </p:sp>
      <p:sp>
        <p:nvSpPr>
          <p:cNvPr id="4" name="Slide Number Placeholder 3">
            <a:extLst>
              <a:ext uri="{FF2B5EF4-FFF2-40B4-BE49-F238E27FC236}">
                <a16:creationId xmlns:a16="http://schemas.microsoft.com/office/drawing/2014/main" id="{1A0BD96F-D12D-1671-88DC-968ECC5B1A72}"/>
              </a:ext>
            </a:extLst>
          </p:cNvPr>
          <p:cNvSpPr>
            <a:spLocks noGrp="1"/>
          </p:cNvSpPr>
          <p:nvPr>
            <p:ph type="sldNum" sz="quarter" idx="12"/>
          </p:nvPr>
        </p:nvSpPr>
        <p:spPr/>
        <p:txBody>
          <a:bodyPr/>
          <a:lstStyle/>
          <a:p>
            <a:fld id="{CE97AC88-B9C7-4AEF-9990-0777AFA0136D}" type="slidenum">
              <a:rPr lang="en-US" smtClean="0"/>
              <a:pPr/>
              <a:t>19</a:t>
            </a:fld>
            <a:endParaRPr lang="en-US"/>
          </a:p>
        </p:txBody>
      </p:sp>
      <p:grpSp>
        <p:nvGrpSpPr>
          <p:cNvPr id="30" name="Group 29">
            <a:extLst>
              <a:ext uri="{FF2B5EF4-FFF2-40B4-BE49-F238E27FC236}">
                <a16:creationId xmlns:a16="http://schemas.microsoft.com/office/drawing/2014/main" id="{825C57CB-391D-4B1E-B106-4190F5FA840C}"/>
              </a:ext>
            </a:extLst>
          </p:cNvPr>
          <p:cNvGrpSpPr/>
          <p:nvPr/>
        </p:nvGrpSpPr>
        <p:grpSpPr>
          <a:xfrm>
            <a:off x="9597323" y="745110"/>
            <a:ext cx="146522" cy="280390"/>
            <a:chOff x="5545138" y="625475"/>
            <a:chExt cx="1489075" cy="2849563"/>
          </a:xfrm>
        </p:grpSpPr>
        <p:sp>
          <p:nvSpPr>
            <p:cNvPr id="31" name="Freeform 117">
              <a:extLst>
                <a:ext uri="{FF2B5EF4-FFF2-40B4-BE49-F238E27FC236}">
                  <a16:creationId xmlns:a16="http://schemas.microsoft.com/office/drawing/2014/main" id="{C30D1983-F994-46E7-9419-9C50A1A94B9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0">
              <a:extLst>
                <a:ext uri="{FF2B5EF4-FFF2-40B4-BE49-F238E27FC236}">
                  <a16:creationId xmlns:a16="http://schemas.microsoft.com/office/drawing/2014/main" id="{B4CFA67E-BFC1-4AD2-A2D7-76C02C4562F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Oval 32">
            <a:hlinkClick r:id="rId3" action="ppaction://hlinksldjump"/>
            <a:extLst>
              <a:ext uri="{FF2B5EF4-FFF2-40B4-BE49-F238E27FC236}">
                <a16:creationId xmlns:a16="http://schemas.microsoft.com/office/drawing/2014/main" id="{88DE706D-21EA-4D44-9512-1A308177C596}"/>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4" action="ppaction://hlinksldjump"/>
            <a:extLst>
              <a:ext uri="{FF2B5EF4-FFF2-40B4-BE49-F238E27FC236}">
                <a16:creationId xmlns:a16="http://schemas.microsoft.com/office/drawing/2014/main" id="{707E69C7-A54C-4113-B1D2-85139A2DA948}"/>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FFF77041-F7D5-4236-B299-69C1C6403F94}"/>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6" action="ppaction://hlinksldjump"/>
            <a:extLst>
              <a:ext uri="{FF2B5EF4-FFF2-40B4-BE49-F238E27FC236}">
                <a16:creationId xmlns:a16="http://schemas.microsoft.com/office/drawing/2014/main" id="{9C48D842-2315-400C-80AA-4463395F4659}"/>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7" action="ppaction://hlinksldjump"/>
            <a:extLst>
              <a:ext uri="{FF2B5EF4-FFF2-40B4-BE49-F238E27FC236}">
                <a16:creationId xmlns:a16="http://schemas.microsoft.com/office/drawing/2014/main" id="{FA8D87DE-6604-4409-9868-AC91A808F878}"/>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2DFAE1FD-E407-449E-A3AD-A93FF207C5CB}"/>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E04417CE-5634-444C-B377-C1131164C111}"/>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83B4ED1F-7906-47F9-92FB-EBD66828A629}"/>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0331EB96-1DBF-4ECA-8E02-A4B9BC8C8975}"/>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76179C90-47D5-E336-67CD-1004BC217756}"/>
              </a:ext>
            </a:extLst>
          </p:cNvPr>
          <p:cNvSpPr/>
          <p:nvPr/>
        </p:nvSpPr>
        <p:spPr>
          <a:xfrm>
            <a:off x="704148" y="3263219"/>
            <a:ext cx="2042648" cy="2735067"/>
          </a:xfrm>
          <a:prstGeom prst="roundRect">
            <a:avLst>
              <a:gd name="adj" fmla="val 3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err="1">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GCoM</a:t>
            </a:r>
            <a:r>
              <a:rPr kumimoji="0" lang="en-GB" sz="140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signatories pledge to implement policies that facilitate energy access and/or reduce energy poverty and shall undertake measures to: </a:t>
            </a:r>
            <a:endParaRPr lang="en-US" sz="1400" dirty="0">
              <a:solidFill>
                <a:schemeClr val="bg1"/>
              </a:solidFill>
            </a:endParaRPr>
          </a:p>
        </p:txBody>
      </p:sp>
      <p:sp>
        <p:nvSpPr>
          <p:cNvPr id="43" name="Rectangle: Rounded Corners 42">
            <a:extLst>
              <a:ext uri="{FF2B5EF4-FFF2-40B4-BE49-F238E27FC236}">
                <a16:creationId xmlns:a16="http://schemas.microsoft.com/office/drawing/2014/main" id="{2FC16FDF-5217-7E50-96C1-95592A78B437}"/>
              </a:ext>
            </a:extLst>
          </p:cNvPr>
          <p:cNvSpPr/>
          <p:nvPr/>
        </p:nvSpPr>
        <p:spPr>
          <a:xfrm>
            <a:off x="3363998" y="3253345"/>
            <a:ext cx="5464001" cy="538324"/>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Contribute to achieve SDG7 by ensuring access to affordable, reliable, sustainable and modern energy for all;</a:t>
            </a:r>
          </a:p>
        </p:txBody>
      </p:sp>
      <p:sp>
        <p:nvSpPr>
          <p:cNvPr id="44" name="Rectangle: Rounded Corners 43">
            <a:extLst>
              <a:ext uri="{FF2B5EF4-FFF2-40B4-BE49-F238E27FC236}">
                <a16:creationId xmlns:a16="http://schemas.microsoft.com/office/drawing/2014/main" id="{F71B3B51-A657-CFD9-2443-6A95C6C2202F}"/>
              </a:ext>
            </a:extLst>
          </p:cNvPr>
          <p:cNvSpPr/>
          <p:nvPr/>
        </p:nvSpPr>
        <p:spPr>
          <a:xfrm>
            <a:off x="3363998" y="3988885"/>
            <a:ext cx="5464001" cy="538324"/>
          </a:xfrm>
          <a:prstGeom prst="roundRect">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Contribute to increase the level of energy access </a:t>
            </a:r>
            <a:b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within the boundary of context;</a:t>
            </a:r>
          </a:p>
        </p:txBody>
      </p:sp>
      <p:sp>
        <p:nvSpPr>
          <p:cNvPr id="45" name="Rectangle: Rounded Corners 44">
            <a:extLst>
              <a:ext uri="{FF2B5EF4-FFF2-40B4-BE49-F238E27FC236}">
                <a16:creationId xmlns:a16="http://schemas.microsoft.com/office/drawing/2014/main" id="{0D399FB0-CC7A-E05D-38B0-C60EBBFBD099}"/>
              </a:ext>
            </a:extLst>
          </p:cNvPr>
          <p:cNvSpPr/>
          <p:nvPr/>
        </p:nvSpPr>
        <p:spPr>
          <a:xfrm>
            <a:off x="3363998" y="4724425"/>
            <a:ext cx="5464001" cy="538324"/>
          </a:xfrm>
          <a:prstGeom prst="roundRect">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Contribute to reduce energy poverty within </a:t>
            </a:r>
            <a:b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boundary of context; and</a:t>
            </a:r>
          </a:p>
        </p:txBody>
      </p:sp>
      <p:sp>
        <p:nvSpPr>
          <p:cNvPr id="46" name="Rectangle: Rounded Corners 45">
            <a:extLst>
              <a:ext uri="{FF2B5EF4-FFF2-40B4-BE49-F238E27FC236}">
                <a16:creationId xmlns:a16="http://schemas.microsoft.com/office/drawing/2014/main" id="{E4B61B7F-2966-0E65-A73F-511FE3888783}"/>
              </a:ext>
            </a:extLst>
          </p:cNvPr>
          <p:cNvSpPr/>
          <p:nvPr/>
        </p:nvSpPr>
        <p:spPr>
          <a:xfrm>
            <a:off x="3363998" y="5459965"/>
            <a:ext cx="5464001" cy="538324"/>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Track progress toward these objectives. </a:t>
            </a:r>
            <a:endParaRPr lang="en-GB" sz="1400">
              <a:solidFill>
                <a:schemeClr val="bg1"/>
              </a:solidFill>
            </a:endParaRPr>
          </a:p>
        </p:txBody>
      </p:sp>
      <p:cxnSp>
        <p:nvCxnSpPr>
          <p:cNvPr id="47" name="Straight Arrow Connector 46">
            <a:extLst>
              <a:ext uri="{FF2B5EF4-FFF2-40B4-BE49-F238E27FC236}">
                <a16:creationId xmlns:a16="http://schemas.microsoft.com/office/drawing/2014/main" id="{2E3DC0BB-0FF1-F660-B5FC-75714C9043FD}"/>
              </a:ext>
            </a:extLst>
          </p:cNvPr>
          <p:cNvCxnSpPr>
            <a:cxnSpLocks/>
            <a:endCxn id="43" idx="1"/>
          </p:cNvCxnSpPr>
          <p:nvPr/>
        </p:nvCxnSpPr>
        <p:spPr>
          <a:xfrm flipV="1">
            <a:off x="2555111" y="3522507"/>
            <a:ext cx="808887" cy="403229"/>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F33A37B-C689-9BEC-EBA5-D4E6B33B008B}"/>
              </a:ext>
            </a:extLst>
          </p:cNvPr>
          <p:cNvCxnSpPr>
            <a:cxnSpLocks/>
            <a:endCxn id="44" idx="1"/>
          </p:cNvCxnSpPr>
          <p:nvPr/>
        </p:nvCxnSpPr>
        <p:spPr>
          <a:xfrm flipV="1">
            <a:off x="2684651" y="4258047"/>
            <a:ext cx="679347" cy="54971"/>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B16A9D7-AE37-DB18-9281-D83B7CB31475}"/>
              </a:ext>
            </a:extLst>
          </p:cNvPr>
          <p:cNvCxnSpPr>
            <a:cxnSpLocks/>
            <a:endCxn id="45" idx="1"/>
          </p:cNvCxnSpPr>
          <p:nvPr/>
        </p:nvCxnSpPr>
        <p:spPr>
          <a:xfrm>
            <a:off x="2746796" y="4938616"/>
            <a:ext cx="617202" cy="54971"/>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066B40D-0FC4-C57F-0527-B9E6B93747E9}"/>
              </a:ext>
            </a:extLst>
          </p:cNvPr>
          <p:cNvCxnSpPr>
            <a:cxnSpLocks/>
            <a:endCxn id="46" idx="1"/>
          </p:cNvCxnSpPr>
          <p:nvPr/>
        </p:nvCxnSpPr>
        <p:spPr>
          <a:xfrm>
            <a:off x="2555111" y="5262749"/>
            <a:ext cx="808887" cy="466378"/>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26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CD40A183-816D-AF71-AF76-663062B437D6}"/>
              </a:ext>
            </a:extLst>
          </p:cNvPr>
          <p:cNvSpPr txBox="1">
            <a:spLocks/>
          </p:cNvSpPr>
          <p:nvPr/>
        </p:nvSpPr>
        <p:spPr>
          <a:xfrm>
            <a:off x="685801" y="685800"/>
            <a:ext cx="3962399" cy="5334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100" b="0" dirty="0">
                <a:solidFill>
                  <a:schemeClr val="bg1"/>
                </a:solidFill>
              </a:rPr>
              <a:t>At COP27, the Global Covenant of Mayors (GCoM) </a:t>
            </a:r>
            <a:br>
              <a:rPr lang="en-GB" sz="1100" b="0" dirty="0">
                <a:solidFill>
                  <a:schemeClr val="bg1"/>
                </a:solidFill>
              </a:rPr>
            </a:br>
            <a:r>
              <a:rPr lang="en-GB" sz="1100" b="0" dirty="0">
                <a:solidFill>
                  <a:schemeClr val="bg1"/>
                </a:solidFill>
              </a:rPr>
              <a:t>launched the new Energy Access and Poverty Pillar (EAPP) of its </a:t>
            </a:r>
            <a:r>
              <a:rPr lang="en-GB" sz="1100" b="0" i="1" dirty="0">
                <a:solidFill>
                  <a:schemeClr val="bg1"/>
                </a:solidFill>
                <a:hlinkClick r:id="rId2">
                  <a:extLst>
                    <a:ext uri="{A12FA001-AC4F-418D-AE19-62706E023703}">
                      <ahyp:hlinkClr xmlns:ahyp="http://schemas.microsoft.com/office/drawing/2018/hyperlinkcolor" val="tx"/>
                    </a:ext>
                  </a:extLst>
                </a:hlinkClick>
              </a:rPr>
              <a:t>Common Reporting Framework (CRF). </a:t>
            </a:r>
            <a:r>
              <a:rPr lang="en-GB" sz="1100" b="0" dirty="0">
                <a:solidFill>
                  <a:schemeClr val="bg1"/>
                </a:solidFill>
              </a:rPr>
              <a:t>To support </a:t>
            </a:r>
            <a:br>
              <a:rPr lang="en-GB" sz="1100" b="0" dirty="0">
                <a:solidFill>
                  <a:schemeClr val="bg1"/>
                </a:solidFill>
              </a:rPr>
            </a:br>
            <a:r>
              <a:rPr lang="en-GB" sz="1100" b="0" dirty="0">
                <a:solidFill>
                  <a:schemeClr val="bg1"/>
                </a:solidFill>
              </a:rPr>
              <a:t>the understanding and data sharing in this pillar, GCoM published the report </a:t>
            </a:r>
            <a:r>
              <a:rPr lang="en-GB" sz="1100" b="0" i="1" dirty="0">
                <a:solidFill>
                  <a:schemeClr val="bg1"/>
                </a:solidFill>
                <a:hlinkClick r:id="rId3">
                  <a:extLst>
                    <a:ext uri="{A12FA001-AC4F-418D-AE19-62706E023703}">
                      <ahyp:hlinkClr xmlns:ahyp="http://schemas.microsoft.com/office/drawing/2018/hyperlinkcolor" val="tx"/>
                    </a:ext>
                  </a:extLst>
                </a:hlinkClick>
              </a:rPr>
              <a:t>Unlocking Urban Energy Access and Poverty</a:t>
            </a:r>
            <a:r>
              <a:rPr lang="en-GB" sz="1100" b="0" i="1" dirty="0">
                <a:solidFill>
                  <a:schemeClr val="bg1"/>
                </a:solidFill>
              </a:rPr>
              <a:t> </a:t>
            </a:r>
            <a:r>
              <a:rPr lang="en-GB" sz="1100" b="0" dirty="0">
                <a:solidFill>
                  <a:schemeClr val="bg1"/>
                </a:solidFill>
              </a:rPr>
              <a:t>in 2023. This report included analyses of local context, barriers, powers, and solutions – to better understand how local governments could address energy access and poverty (EAP). </a:t>
            </a:r>
          </a:p>
          <a:p>
            <a:pPr>
              <a:lnSpc>
                <a:spcPct val="120000"/>
              </a:lnSpc>
            </a:pPr>
            <a:r>
              <a:rPr lang="en-GB" sz="1100" b="0" dirty="0">
                <a:solidFill>
                  <a:schemeClr val="bg1"/>
                </a:solidFill>
              </a:rPr>
              <a:t>Through the research and engagement with Signatories, </a:t>
            </a:r>
            <a:br>
              <a:rPr lang="en-GB" sz="1100" b="0" dirty="0">
                <a:solidFill>
                  <a:schemeClr val="bg1"/>
                </a:solidFill>
              </a:rPr>
            </a:br>
            <a:r>
              <a:rPr lang="en-GB" sz="1100" b="0" dirty="0">
                <a:solidFill>
                  <a:schemeClr val="bg1"/>
                </a:solidFill>
              </a:rPr>
              <a:t>it was clear that the analysis was only the starting point to develop a vocabulary and practice around EAP. However, </a:t>
            </a:r>
            <a:br>
              <a:rPr lang="en-GB" sz="1100" b="0" dirty="0">
                <a:solidFill>
                  <a:schemeClr val="bg1"/>
                </a:solidFill>
              </a:rPr>
            </a:br>
            <a:r>
              <a:rPr lang="en-GB" sz="1100" b="0" dirty="0">
                <a:solidFill>
                  <a:schemeClr val="bg1"/>
                </a:solidFill>
              </a:rPr>
              <a:t>a further step was needed to effectively support local governments. This Urban Energy Access Toolkit for Local Governments was therefore conceptualised to provide a practical resource for local government staff. The Toolkit aims to enable local government staff and administrations to: </a:t>
            </a:r>
          </a:p>
          <a:p>
            <a:pPr marL="171450" indent="-171450">
              <a:lnSpc>
                <a:spcPct val="120000"/>
              </a:lnSpc>
              <a:spcBef>
                <a:spcPts val="0"/>
              </a:spcBef>
              <a:buFont typeface="Arial" panose="020B0604020202020204" pitchFamily="34" charset="0"/>
              <a:buChar char="•"/>
            </a:pPr>
            <a:r>
              <a:rPr lang="en-GB" sz="1100" b="0" dirty="0">
                <a:solidFill>
                  <a:schemeClr val="bg1"/>
                </a:solidFill>
              </a:rPr>
              <a:t>Define the local energy poverty context and energy access challenges using community stories and quantitative data;</a:t>
            </a:r>
          </a:p>
          <a:p>
            <a:pPr marL="171450" indent="-171450">
              <a:lnSpc>
                <a:spcPct val="120000"/>
              </a:lnSpc>
              <a:spcBef>
                <a:spcPts val="0"/>
              </a:spcBef>
              <a:buFont typeface="Arial" panose="020B0604020202020204" pitchFamily="34" charset="0"/>
              <a:buChar char="•"/>
            </a:pPr>
            <a:r>
              <a:rPr lang="en-GB" sz="1100" b="0" dirty="0">
                <a:solidFill>
                  <a:schemeClr val="bg1"/>
                </a:solidFill>
              </a:rPr>
              <a:t>Analyse the systemic barriers they experience in implementing EAP interventions; and </a:t>
            </a:r>
          </a:p>
          <a:p>
            <a:pPr marL="171450" indent="-171450">
              <a:lnSpc>
                <a:spcPct val="120000"/>
              </a:lnSpc>
              <a:spcBef>
                <a:spcPts val="0"/>
              </a:spcBef>
              <a:buFont typeface="Arial" panose="020B0604020202020204" pitchFamily="34" charset="0"/>
              <a:buChar char="•"/>
            </a:pPr>
            <a:r>
              <a:rPr lang="en-GB" sz="1100" b="0" dirty="0">
                <a:solidFill>
                  <a:schemeClr val="bg1"/>
                </a:solidFill>
              </a:rPr>
              <a:t>Identify pathways to address EAP, such as available powers and influence, suitable interventions, relevant stakeholders, and potential benefits.</a:t>
            </a:r>
          </a:p>
        </p:txBody>
      </p:sp>
      <p:sp>
        <p:nvSpPr>
          <p:cNvPr id="5" name="Content Placeholder 1">
            <a:extLst>
              <a:ext uri="{FF2B5EF4-FFF2-40B4-BE49-F238E27FC236}">
                <a16:creationId xmlns:a16="http://schemas.microsoft.com/office/drawing/2014/main" id="{AD93E8F5-695B-2E7E-FF28-886223318DB2}"/>
              </a:ext>
            </a:extLst>
          </p:cNvPr>
          <p:cNvSpPr txBox="1">
            <a:spLocks/>
          </p:cNvSpPr>
          <p:nvPr/>
        </p:nvSpPr>
        <p:spPr>
          <a:xfrm>
            <a:off x="5257802" y="685800"/>
            <a:ext cx="3962399" cy="5334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100" b="0" dirty="0">
                <a:solidFill>
                  <a:schemeClr val="bg1"/>
                </a:solidFill>
              </a:rPr>
              <a:t>It is our hope that the outcomes and impacts of energy access solutions developed by local government staff – </a:t>
            </a:r>
            <a:br>
              <a:rPr lang="en-GB" sz="1100" b="0" dirty="0">
                <a:solidFill>
                  <a:schemeClr val="bg1"/>
                </a:solidFill>
              </a:rPr>
            </a:br>
            <a:r>
              <a:rPr lang="en-GB" sz="1100" b="0" dirty="0">
                <a:solidFill>
                  <a:schemeClr val="bg1"/>
                </a:solidFill>
              </a:rPr>
              <a:t>and sharing of best practices and </a:t>
            </a:r>
            <a:r>
              <a:rPr lang="en-GB" sz="1100" b="0" dirty="0" err="1">
                <a:solidFill>
                  <a:schemeClr val="bg1"/>
                </a:solidFill>
                <a:hlinkClick r:id="rId4">
                  <a:extLst>
                    <a:ext uri="{A12FA001-AC4F-418D-AE19-62706E023703}">
                      <ahyp:hlinkClr xmlns:ahyp="http://schemas.microsoft.com/office/drawing/2018/hyperlinkcolor" val="tx"/>
                    </a:ext>
                  </a:extLst>
                </a:hlinkClick>
              </a:rPr>
              <a:t>GCoM’s</a:t>
            </a:r>
            <a:r>
              <a:rPr lang="en-GB" sz="1100" b="0" dirty="0">
                <a:solidFill>
                  <a:schemeClr val="bg1"/>
                </a:solidFill>
                <a:hlinkClick r:id="rId4">
                  <a:extLst>
                    <a:ext uri="{A12FA001-AC4F-418D-AE19-62706E023703}">
                      <ahyp:hlinkClr xmlns:ahyp="http://schemas.microsoft.com/office/drawing/2018/hyperlinkcolor" val="tx"/>
                    </a:ext>
                  </a:extLst>
                </a:hlinkClick>
              </a:rPr>
              <a:t> Energy Access and Poverty Pillar (EAPP) indicators </a:t>
            </a:r>
            <a:r>
              <a:rPr lang="en-GB" sz="1100" b="0" dirty="0">
                <a:solidFill>
                  <a:schemeClr val="bg1"/>
                </a:solidFill>
              </a:rPr>
              <a:t>– will enable individuals, households and communities to participate more in the economic, social and cultural life of their neighbourhoods. </a:t>
            </a:r>
          </a:p>
          <a:p>
            <a:pPr>
              <a:lnSpc>
                <a:spcPct val="120000"/>
              </a:lnSpc>
            </a:pPr>
            <a:r>
              <a:rPr lang="en-GB" sz="1100" b="0" dirty="0">
                <a:solidFill>
                  <a:schemeClr val="bg1"/>
                </a:solidFill>
              </a:rPr>
              <a:t>The modules broadly provide support on EAP data collection consistent with the CRF, as well as defining and developing solutions to EAP. The format and content of the Toolkit, modules and tools are based on stakeholder engagement with signatory officials and the EAPP Subcommittee. Workshops were conducted to understand their key challenges and support needed, as well as to test modules with a range of local governments and contexts. </a:t>
            </a:r>
          </a:p>
          <a:p>
            <a:pPr>
              <a:lnSpc>
                <a:spcPct val="120000"/>
              </a:lnSpc>
            </a:pPr>
            <a:r>
              <a:rPr lang="en-GB" sz="1100" b="0" dirty="0">
                <a:solidFill>
                  <a:schemeClr val="bg1"/>
                </a:solidFill>
              </a:rPr>
              <a:t>This Toolkit is created for the use of local government staff; who often lack the resources they need to advocate how EAP affects the citizens they serve, and the solutions to address this deprivation. The tools provided are to help you to start conversations in your own local government; to bring your stories, experiences and ideas together into a dynamic and living action roadmap. </a:t>
            </a:r>
          </a:p>
        </p:txBody>
      </p:sp>
      <p:sp>
        <p:nvSpPr>
          <p:cNvPr id="6" name="Slide Number Placeholder 5">
            <a:extLst>
              <a:ext uri="{FF2B5EF4-FFF2-40B4-BE49-F238E27FC236}">
                <a16:creationId xmlns:a16="http://schemas.microsoft.com/office/drawing/2014/main" id="{1FAC9B1C-0B33-2F15-3DB6-2F05847B1A9A}"/>
              </a:ext>
            </a:extLst>
          </p:cNvPr>
          <p:cNvSpPr>
            <a:spLocks noGrp="1"/>
          </p:cNvSpPr>
          <p:nvPr>
            <p:ph type="sldNum" sz="quarter" idx="12"/>
          </p:nvPr>
        </p:nvSpPr>
        <p:spPr/>
        <p:txBody>
          <a:bodyPr/>
          <a:lstStyle/>
          <a:p>
            <a:fld id="{CE97AC88-B9C7-4AEF-9990-0777AFA0136D}" type="slidenum">
              <a:rPr lang="en-US" smtClean="0"/>
              <a:t>2</a:t>
            </a:fld>
            <a:endParaRPr lang="en-US"/>
          </a:p>
        </p:txBody>
      </p:sp>
    </p:spTree>
    <p:extLst>
      <p:ext uri="{BB962C8B-B14F-4D97-AF65-F5344CB8AC3E}">
        <p14:creationId xmlns:p14="http://schemas.microsoft.com/office/powerpoint/2010/main" val="72421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4BC64F2-9562-7234-8D62-1E0E6641AE49}"/>
              </a:ext>
            </a:extLst>
          </p:cNvPr>
          <p:cNvSpPr/>
          <p:nvPr/>
        </p:nvSpPr>
        <p:spPr>
          <a:xfrm>
            <a:off x="7149547" y="1991129"/>
            <a:ext cx="1633574" cy="3507166"/>
          </a:xfrm>
          <a:prstGeom prst="roundRect">
            <a:avLst>
              <a:gd name="adj" fmla="val 9551"/>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EA3F055-F595-3F78-2E95-FA6D7C2F2B2B}"/>
              </a:ext>
            </a:extLst>
          </p:cNvPr>
          <p:cNvSpPr/>
          <p:nvPr/>
        </p:nvSpPr>
        <p:spPr>
          <a:xfrm>
            <a:off x="5440233" y="2002540"/>
            <a:ext cx="1633574" cy="3507166"/>
          </a:xfrm>
          <a:prstGeom prst="roundRect">
            <a:avLst>
              <a:gd name="adj" fmla="val 9551"/>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BC2E706-2F28-8982-5FAA-457D07ACD8B1}"/>
              </a:ext>
            </a:extLst>
          </p:cNvPr>
          <p:cNvSpPr/>
          <p:nvPr/>
        </p:nvSpPr>
        <p:spPr>
          <a:xfrm>
            <a:off x="3730352" y="1981200"/>
            <a:ext cx="1633574" cy="3507166"/>
          </a:xfrm>
          <a:prstGeom prst="roundRect">
            <a:avLst>
              <a:gd name="adj" fmla="val 95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C214985-3187-C3B1-2120-3D515E82E5D3}"/>
              </a:ext>
            </a:extLst>
          </p:cNvPr>
          <p:cNvSpPr/>
          <p:nvPr/>
        </p:nvSpPr>
        <p:spPr>
          <a:xfrm>
            <a:off x="2743730" y="1981200"/>
            <a:ext cx="923290" cy="350716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Toolkit Introduction</a:t>
            </a:r>
          </a:p>
        </p:txBody>
      </p:sp>
      <p:sp>
        <p:nvSpPr>
          <p:cNvPr id="13" name="Subtitle 2">
            <a:extLst>
              <a:ext uri="{FF2B5EF4-FFF2-40B4-BE49-F238E27FC236}">
                <a16:creationId xmlns:a16="http://schemas.microsoft.com/office/drawing/2014/main" id="{C5968461-8E83-647C-9018-68E81FF219A8}"/>
              </a:ext>
            </a:extLst>
          </p:cNvPr>
          <p:cNvSpPr txBox="1">
            <a:spLocks/>
          </p:cNvSpPr>
          <p:nvPr/>
        </p:nvSpPr>
        <p:spPr>
          <a:xfrm>
            <a:off x="3652565" y="1676400"/>
            <a:ext cx="1747043"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Secure Energy</a:t>
            </a:r>
          </a:p>
        </p:txBody>
      </p:sp>
      <p:sp>
        <p:nvSpPr>
          <p:cNvPr id="14" name="Subtitle 2">
            <a:extLst>
              <a:ext uri="{FF2B5EF4-FFF2-40B4-BE49-F238E27FC236}">
                <a16:creationId xmlns:a16="http://schemas.microsoft.com/office/drawing/2014/main" id="{EF254438-021B-8BEF-2F9A-B4E5C485BC35}"/>
              </a:ext>
            </a:extLst>
          </p:cNvPr>
          <p:cNvSpPr txBox="1">
            <a:spLocks/>
          </p:cNvSpPr>
          <p:nvPr/>
        </p:nvSpPr>
        <p:spPr>
          <a:xfrm>
            <a:off x="5399608" y="1676400"/>
            <a:ext cx="199307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Sustainable Energy</a:t>
            </a:r>
          </a:p>
        </p:txBody>
      </p:sp>
      <p:sp>
        <p:nvSpPr>
          <p:cNvPr id="15" name="Subtitle 2">
            <a:extLst>
              <a:ext uri="{FF2B5EF4-FFF2-40B4-BE49-F238E27FC236}">
                <a16:creationId xmlns:a16="http://schemas.microsoft.com/office/drawing/2014/main" id="{A87BCC14-47B0-F841-2863-426217DD2B43}"/>
              </a:ext>
            </a:extLst>
          </p:cNvPr>
          <p:cNvSpPr txBox="1">
            <a:spLocks/>
          </p:cNvSpPr>
          <p:nvPr/>
        </p:nvSpPr>
        <p:spPr>
          <a:xfrm>
            <a:off x="7110970" y="1676400"/>
            <a:ext cx="199307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400">
                <a:solidFill>
                  <a:schemeClr val="bg1"/>
                </a:solidFill>
              </a:rPr>
              <a:t>Affordable Energy</a:t>
            </a:r>
          </a:p>
        </p:txBody>
      </p:sp>
      <p:sp>
        <p:nvSpPr>
          <p:cNvPr id="16" name="Subtitle 2">
            <a:extLst>
              <a:ext uri="{FF2B5EF4-FFF2-40B4-BE49-F238E27FC236}">
                <a16:creationId xmlns:a16="http://schemas.microsoft.com/office/drawing/2014/main" id="{BF96A933-64E4-36FA-440C-6C96B31FDB0F}"/>
              </a:ext>
            </a:extLst>
          </p:cNvPr>
          <p:cNvSpPr txBox="1">
            <a:spLocks/>
          </p:cNvSpPr>
          <p:nvPr/>
        </p:nvSpPr>
        <p:spPr>
          <a:xfrm>
            <a:off x="2836628" y="2155271"/>
            <a:ext cx="815937"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100">
                <a:solidFill>
                  <a:schemeClr val="accent6"/>
                </a:solidFill>
              </a:rPr>
              <a:t>Definition</a:t>
            </a:r>
          </a:p>
        </p:txBody>
      </p:sp>
      <p:sp>
        <p:nvSpPr>
          <p:cNvPr id="17" name="Subtitle 2">
            <a:extLst>
              <a:ext uri="{FF2B5EF4-FFF2-40B4-BE49-F238E27FC236}">
                <a16:creationId xmlns:a16="http://schemas.microsoft.com/office/drawing/2014/main" id="{42E3E5A7-C69B-3984-FDC7-2F302F2AB283}"/>
              </a:ext>
            </a:extLst>
          </p:cNvPr>
          <p:cNvSpPr txBox="1">
            <a:spLocks/>
          </p:cNvSpPr>
          <p:nvPr/>
        </p:nvSpPr>
        <p:spPr>
          <a:xfrm>
            <a:off x="2836628" y="3709853"/>
            <a:ext cx="815937"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100">
                <a:solidFill>
                  <a:schemeClr val="accent6"/>
                </a:solidFill>
              </a:rPr>
              <a:t>EAPP CRF targets</a:t>
            </a:r>
          </a:p>
        </p:txBody>
      </p:sp>
      <p:sp>
        <p:nvSpPr>
          <p:cNvPr id="21" name="Subtitle 2">
            <a:extLst>
              <a:ext uri="{FF2B5EF4-FFF2-40B4-BE49-F238E27FC236}">
                <a16:creationId xmlns:a16="http://schemas.microsoft.com/office/drawing/2014/main" id="{6F1D98D4-C2F8-AAFE-E987-D76D35BFB544}"/>
              </a:ext>
            </a:extLst>
          </p:cNvPr>
          <p:cNvSpPr txBox="1">
            <a:spLocks/>
          </p:cNvSpPr>
          <p:nvPr/>
        </p:nvSpPr>
        <p:spPr>
          <a:xfrm>
            <a:off x="3831270"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a:solidFill>
                  <a:schemeClr val="bg1"/>
                </a:solidFill>
              </a:rPr>
              <a:t>Energy is accessible and/or reliable—enabling access to economic, social and cultural engagement</a:t>
            </a:r>
            <a:endParaRPr lang="en-GB" sz="1100" b="0">
              <a:solidFill>
                <a:schemeClr val="bg1"/>
              </a:solidFill>
            </a:endParaRPr>
          </a:p>
        </p:txBody>
      </p:sp>
      <p:sp>
        <p:nvSpPr>
          <p:cNvPr id="22" name="Subtitle 2">
            <a:extLst>
              <a:ext uri="{FF2B5EF4-FFF2-40B4-BE49-F238E27FC236}">
                <a16:creationId xmlns:a16="http://schemas.microsoft.com/office/drawing/2014/main" id="{F76A6140-C2A1-B5C0-4145-B345EDF7211F}"/>
              </a:ext>
            </a:extLst>
          </p:cNvPr>
          <p:cNvSpPr txBox="1">
            <a:spLocks/>
          </p:cNvSpPr>
          <p:nvPr/>
        </p:nvSpPr>
        <p:spPr>
          <a:xfrm>
            <a:off x="5513982"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a:solidFill>
                  <a:schemeClr val="bg1"/>
                </a:solidFill>
              </a:rPr>
              <a:t>Energy is generated from renewable and non-pollutive resources—avoiding negative health, social and gender consequences</a:t>
            </a:r>
          </a:p>
        </p:txBody>
      </p:sp>
      <p:sp>
        <p:nvSpPr>
          <p:cNvPr id="23" name="Subtitle 2">
            <a:extLst>
              <a:ext uri="{FF2B5EF4-FFF2-40B4-BE49-F238E27FC236}">
                <a16:creationId xmlns:a16="http://schemas.microsoft.com/office/drawing/2014/main" id="{909984E4-DAE5-BAF4-D471-C01AC52F1B5A}"/>
              </a:ext>
            </a:extLst>
          </p:cNvPr>
          <p:cNvSpPr txBox="1">
            <a:spLocks/>
          </p:cNvSpPr>
          <p:nvPr/>
        </p:nvSpPr>
        <p:spPr>
          <a:xfrm>
            <a:off x="7241146"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a:solidFill>
                  <a:schemeClr val="bg1"/>
                </a:solidFill>
              </a:rPr>
              <a:t>Energy is affordable and/or building stock is energy efficient to </a:t>
            </a:r>
            <a:r>
              <a:rPr lang="en-US" sz="1100" b="0" err="1">
                <a:solidFill>
                  <a:schemeClr val="bg1"/>
                </a:solidFill>
              </a:rPr>
              <a:t>maximise</a:t>
            </a:r>
            <a:r>
              <a:rPr lang="en-US" sz="1100" b="0">
                <a:solidFill>
                  <a:schemeClr val="bg1"/>
                </a:solidFill>
              </a:rPr>
              <a:t> value of expenditure—enabling energy applications for economic, social and cultural opportunities</a:t>
            </a:r>
          </a:p>
        </p:txBody>
      </p:sp>
      <p:sp>
        <p:nvSpPr>
          <p:cNvPr id="24" name="Subtitle 2">
            <a:extLst>
              <a:ext uri="{FF2B5EF4-FFF2-40B4-BE49-F238E27FC236}">
                <a16:creationId xmlns:a16="http://schemas.microsoft.com/office/drawing/2014/main" id="{DE82CE4C-5C6D-1E3B-61D8-8A7DE4051F68}"/>
              </a:ext>
            </a:extLst>
          </p:cNvPr>
          <p:cNvSpPr txBox="1">
            <a:spLocks/>
          </p:cNvSpPr>
          <p:nvPr/>
        </p:nvSpPr>
        <p:spPr>
          <a:xfrm>
            <a:off x="3738373" y="3718204"/>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a:solidFill>
                  <a:schemeClr val="bg1"/>
                </a:solidFill>
              </a:rPr>
              <a:t>Increase average duration of available electricity</a:t>
            </a:r>
          </a:p>
          <a:p>
            <a:pPr marL="91440" indent="-91440">
              <a:spcAft>
                <a:spcPts val="600"/>
              </a:spcAft>
              <a:buFont typeface="Arial" panose="020B0604020202020204" pitchFamily="34" charset="0"/>
              <a:buChar char="•"/>
            </a:pPr>
            <a:r>
              <a:rPr lang="en-US" sz="1000" b="0">
                <a:solidFill>
                  <a:schemeClr val="bg1"/>
                </a:solidFill>
              </a:rPr>
              <a:t>Increase percentage of population or households with electricity access</a:t>
            </a:r>
          </a:p>
          <a:p>
            <a:pPr marL="91440" indent="-91440">
              <a:spcAft>
                <a:spcPts val="600"/>
              </a:spcAft>
              <a:buFont typeface="Arial" panose="020B0604020202020204" pitchFamily="34" charset="0"/>
              <a:buChar char="•"/>
            </a:pPr>
            <a:r>
              <a:rPr lang="en-US" sz="1000" b="0">
                <a:solidFill>
                  <a:schemeClr val="bg1"/>
                </a:solidFill>
              </a:rPr>
              <a:t>Improve annual average energy consumption per capita, without affecting the level and quality of use</a:t>
            </a:r>
          </a:p>
        </p:txBody>
      </p:sp>
      <p:sp>
        <p:nvSpPr>
          <p:cNvPr id="25" name="Subtitle 2">
            <a:extLst>
              <a:ext uri="{FF2B5EF4-FFF2-40B4-BE49-F238E27FC236}">
                <a16:creationId xmlns:a16="http://schemas.microsoft.com/office/drawing/2014/main" id="{4E9C6536-E8C0-945B-C99A-5D310DC02F47}"/>
              </a:ext>
            </a:extLst>
          </p:cNvPr>
          <p:cNvSpPr txBox="1">
            <a:spLocks/>
          </p:cNvSpPr>
          <p:nvPr/>
        </p:nvSpPr>
        <p:spPr>
          <a:xfrm>
            <a:off x="5463522" y="3718204"/>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a:solidFill>
                  <a:schemeClr val="bg1"/>
                </a:solidFill>
              </a:rPr>
              <a:t>Increase installed renewables capacity</a:t>
            </a:r>
          </a:p>
          <a:p>
            <a:pPr marL="91440" indent="-91440">
              <a:spcAft>
                <a:spcPts val="600"/>
              </a:spcAft>
              <a:buFont typeface="Arial" panose="020B0604020202020204" pitchFamily="34" charset="0"/>
              <a:buChar char="•"/>
            </a:pPr>
            <a:r>
              <a:rPr lang="en-US" sz="1000" b="0">
                <a:solidFill>
                  <a:schemeClr val="bg1"/>
                </a:solidFill>
              </a:rPr>
              <a:t>Increase total renewable energy generation</a:t>
            </a:r>
          </a:p>
          <a:p>
            <a:pPr marL="91440" indent="-91440">
              <a:spcAft>
                <a:spcPts val="600"/>
              </a:spcAft>
              <a:buFont typeface="Arial" panose="020B0604020202020204" pitchFamily="34" charset="0"/>
              <a:buChar char="•"/>
            </a:pPr>
            <a:r>
              <a:rPr lang="en-US" sz="1000" b="0">
                <a:solidFill>
                  <a:schemeClr val="bg1"/>
                </a:solidFill>
              </a:rPr>
              <a:t>Increase renewable energy consumption</a:t>
            </a:r>
          </a:p>
          <a:p>
            <a:pPr marL="91440" indent="-91440">
              <a:spcAft>
                <a:spcPts val="600"/>
              </a:spcAft>
              <a:buFont typeface="Arial" panose="020B0604020202020204" pitchFamily="34" charset="0"/>
              <a:buChar char="•"/>
            </a:pPr>
            <a:r>
              <a:rPr lang="en-US" sz="1000" b="0">
                <a:solidFill>
                  <a:schemeClr val="bg1"/>
                </a:solidFill>
              </a:rPr>
              <a:t>Transition source mix of energy for heating &amp; cooling</a:t>
            </a:r>
          </a:p>
        </p:txBody>
      </p:sp>
      <p:sp>
        <p:nvSpPr>
          <p:cNvPr id="26" name="Subtitle 2">
            <a:extLst>
              <a:ext uri="{FF2B5EF4-FFF2-40B4-BE49-F238E27FC236}">
                <a16:creationId xmlns:a16="http://schemas.microsoft.com/office/drawing/2014/main" id="{B34AF274-23B9-572F-A146-20310402AD48}"/>
              </a:ext>
            </a:extLst>
          </p:cNvPr>
          <p:cNvSpPr txBox="1">
            <a:spLocks/>
          </p:cNvSpPr>
          <p:nvPr/>
        </p:nvSpPr>
        <p:spPr>
          <a:xfrm>
            <a:off x="7190686" y="3718204"/>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a:solidFill>
                  <a:schemeClr val="bg1"/>
                </a:solidFill>
              </a:rPr>
              <a:t>Reduce percentage of population or households that face energy poverty</a:t>
            </a:r>
          </a:p>
          <a:p>
            <a:pPr marL="91440" indent="-91440">
              <a:spcAft>
                <a:spcPts val="600"/>
              </a:spcAft>
              <a:buFont typeface="Arial" panose="020B0604020202020204" pitchFamily="34" charset="0"/>
              <a:buChar char="•"/>
            </a:pPr>
            <a:r>
              <a:rPr lang="en-US" sz="1000" b="0">
                <a:solidFill>
                  <a:schemeClr val="bg1"/>
                </a:solidFill>
              </a:rPr>
              <a:t>Increase building energy efficiency</a:t>
            </a:r>
          </a:p>
        </p:txBody>
      </p:sp>
      <p:sp>
        <p:nvSpPr>
          <p:cNvPr id="30" name="Title 2">
            <a:extLst>
              <a:ext uri="{FF2B5EF4-FFF2-40B4-BE49-F238E27FC236}">
                <a16:creationId xmlns:a16="http://schemas.microsoft.com/office/drawing/2014/main" id="{7778FA78-37C5-C819-CDFA-A8FE9E80AC93}"/>
              </a:ext>
            </a:extLst>
          </p:cNvPr>
          <p:cNvSpPr>
            <a:spLocks noGrp="1"/>
          </p:cNvSpPr>
          <p:nvPr>
            <p:ph type="title"/>
          </p:nvPr>
        </p:nvSpPr>
        <p:spPr>
          <a:xfrm>
            <a:off x="681038" y="685800"/>
            <a:ext cx="8205510" cy="638292"/>
          </a:xfrm>
        </p:spPr>
        <p:txBody>
          <a:bodyPr/>
          <a:lstStyle/>
          <a:p>
            <a:r>
              <a:rPr lang="en-GB">
                <a:solidFill>
                  <a:schemeClr val="bg1"/>
                </a:solidFill>
              </a:rPr>
              <a:t>EAPP definitions</a:t>
            </a:r>
          </a:p>
        </p:txBody>
      </p:sp>
      <p:sp>
        <p:nvSpPr>
          <p:cNvPr id="2" name="Content Placeholder 1">
            <a:extLst>
              <a:ext uri="{FF2B5EF4-FFF2-40B4-BE49-F238E27FC236}">
                <a16:creationId xmlns:a16="http://schemas.microsoft.com/office/drawing/2014/main" id="{C0FA5FA3-2CB5-F3BE-D35C-18BAC0BB6216}"/>
              </a:ext>
            </a:extLst>
          </p:cNvPr>
          <p:cNvSpPr>
            <a:spLocks noGrp="1"/>
          </p:cNvSpPr>
          <p:nvPr>
            <p:ph idx="1"/>
          </p:nvPr>
        </p:nvSpPr>
        <p:spPr>
          <a:xfrm>
            <a:off x="863966" y="1954656"/>
            <a:ext cx="1832850" cy="3689299"/>
          </a:xfrm>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a:solidFill>
                  <a:schemeClr val="bg1"/>
                </a:solidFill>
              </a:rPr>
              <a:t>T</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 three attributes assessed under the CRF of the EAP</a:t>
            </a:r>
            <a:r>
              <a:rPr lang="en-GB" sz="1200" b="0" dirty="0">
                <a:solidFill>
                  <a:schemeClr val="bg1"/>
                </a:solidFill>
              </a:rPr>
              <a:t>P</a:t>
            </a: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are secure, sustainable and affordable energy.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These three categories assess the energy access and energy poverty conditions of local governments.</a:t>
            </a:r>
          </a:p>
        </p:txBody>
      </p:sp>
      <p:sp>
        <p:nvSpPr>
          <p:cNvPr id="3" name="Slide Number Placeholder 2">
            <a:extLst>
              <a:ext uri="{FF2B5EF4-FFF2-40B4-BE49-F238E27FC236}">
                <a16:creationId xmlns:a16="http://schemas.microsoft.com/office/drawing/2014/main" id="{FBDAABB5-23F2-FB99-6819-9AA6EB4DF49B}"/>
              </a:ext>
            </a:extLst>
          </p:cNvPr>
          <p:cNvSpPr>
            <a:spLocks noGrp="1"/>
          </p:cNvSpPr>
          <p:nvPr>
            <p:ph type="sldNum" sz="quarter" idx="12"/>
          </p:nvPr>
        </p:nvSpPr>
        <p:spPr/>
        <p:txBody>
          <a:bodyPr/>
          <a:lstStyle/>
          <a:p>
            <a:fld id="{CE97AC88-B9C7-4AEF-9990-0777AFA0136D}" type="slidenum">
              <a:rPr lang="en-US" smtClean="0"/>
              <a:pPr/>
              <a:t>20</a:t>
            </a:fld>
            <a:endParaRPr lang="en-US"/>
          </a:p>
        </p:txBody>
      </p:sp>
      <p:cxnSp>
        <p:nvCxnSpPr>
          <p:cNvPr id="10" name="Straight Connector 9">
            <a:extLst>
              <a:ext uri="{FF2B5EF4-FFF2-40B4-BE49-F238E27FC236}">
                <a16:creationId xmlns:a16="http://schemas.microsoft.com/office/drawing/2014/main" id="{06A3AA21-E869-2326-93D2-FEF7F912E2DF}"/>
              </a:ext>
            </a:extLst>
          </p:cNvPr>
          <p:cNvCxnSpPr>
            <a:cxnSpLocks/>
          </p:cNvCxnSpPr>
          <p:nvPr/>
        </p:nvCxnSpPr>
        <p:spPr>
          <a:xfrm>
            <a:off x="2743730" y="3603356"/>
            <a:ext cx="601927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146C12E7-AF77-49A2-2903-5D266DC03B55}"/>
              </a:ext>
            </a:extLst>
          </p:cNvPr>
          <p:cNvSpPr/>
          <p:nvPr/>
        </p:nvSpPr>
        <p:spPr>
          <a:xfrm>
            <a:off x="3831270" y="1878051"/>
            <a:ext cx="244784" cy="152731"/>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34C5B5B0-4A2D-8786-1735-FC681A455208}"/>
              </a:ext>
            </a:extLst>
          </p:cNvPr>
          <p:cNvSpPr/>
          <p:nvPr/>
        </p:nvSpPr>
        <p:spPr>
          <a:xfrm>
            <a:off x="5528573" y="1893696"/>
            <a:ext cx="244784" cy="15273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E6F427D3-3776-8500-CD43-399B5830F82D}"/>
              </a:ext>
            </a:extLst>
          </p:cNvPr>
          <p:cNvSpPr/>
          <p:nvPr/>
        </p:nvSpPr>
        <p:spPr>
          <a:xfrm>
            <a:off x="7238454" y="1891921"/>
            <a:ext cx="244784" cy="15273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Display 32">
            <a:extLst>
              <a:ext uri="{FF2B5EF4-FFF2-40B4-BE49-F238E27FC236}">
                <a16:creationId xmlns:a16="http://schemas.microsoft.com/office/drawing/2014/main" id="{E2BC1F7C-0ADF-7814-91E7-568998CB8CA0}"/>
              </a:ext>
            </a:extLst>
          </p:cNvPr>
          <p:cNvSpPr/>
          <p:nvPr/>
        </p:nvSpPr>
        <p:spPr>
          <a:xfrm rot="10800000">
            <a:off x="2421711" y="3502617"/>
            <a:ext cx="364414" cy="201478"/>
          </a:xfrm>
          <a:prstGeom prst="flowChartDisplay">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Display 33">
            <a:extLst>
              <a:ext uri="{FF2B5EF4-FFF2-40B4-BE49-F238E27FC236}">
                <a16:creationId xmlns:a16="http://schemas.microsoft.com/office/drawing/2014/main" id="{35FB3FF2-EB55-E3D7-14AE-5E36584BE267}"/>
              </a:ext>
            </a:extLst>
          </p:cNvPr>
          <p:cNvSpPr/>
          <p:nvPr/>
        </p:nvSpPr>
        <p:spPr>
          <a:xfrm>
            <a:off x="8719839" y="3501228"/>
            <a:ext cx="364414" cy="201478"/>
          </a:xfrm>
          <a:prstGeom prst="flowChartDisplay">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F173219E-DBFC-4559-BFCB-6BBB29B1A97F}"/>
              </a:ext>
            </a:extLst>
          </p:cNvPr>
          <p:cNvGrpSpPr/>
          <p:nvPr/>
        </p:nvGrpSpPr>
        <p:grpSpPr>
          <a:xfrm>
            <a:off x="9597323" y="745110"/>
            <a:ext cx="146522" cy="280390"/>
            <a:chOff x="5545138" y="625475"/>
            <a:chExt cx="1489075" cy="2849563"/>
          </a:xfrm>
        </p:grpSpPr>
        <p:sp>
          <p:nvSpPr>
            <p:cNvPr id="43" name="Freeform 117">
              <a:extLst>
                <a:ext uri="{FF2B5EF4-FFF2-40B4-BE49-F238E27FC236}">
                  <a16:creationId xmlns:a16="http://schemas.microsoft.com/office/drawing/2014/main" id="{A71B3EE1-5769-47CA-A4E6-64201C37A6F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E408CF64-54F6-450F-9B65-E21A33DB73F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Oval 44">
            <a:hlinkClick r:id="rId3" action="ppaction://hlinksldjump"/>
            <a:extLst>
              <a:ext uri="{FF2B5EF4-FFF2-40B4-BE49-F238E27FC236}">
                <a16:creationId xmlns:a16="http://schemas.microsoft.com/office/drawing/2014/main" id="{A5A7FE86-2290-4559-ABC7-2EF9D7F60A09}"/>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4" action="ppaction://hlinksldjump"/>
            <a:extLst>
              <a:ext uri="{FF2B5EF4-FFF2-40B4-BE49-F238E27FC236}">
                <a16:creationId xmlns:a16="http://schemas.microsoft.com/office/drawing/2014/main" id="{E94980A7-6308-49AE-8D7D-BE2358E57C7E}"/>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7" name="Oval 46">
            <a:hlinkClick r:id="rId5" action="ppaction://hlinksldjump"/>
            <a:extLst>
              <a:ext uri="{FF2B5EF4-FFF2-40B4-BE49-F238E27FC236}">
                <a16:creationId xmlns:a16="http://schemas.microsoft.com/office/drawing/2014/main" id="{76E564A5-676C-40C8-9F93-B25263E10CDF}"/>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6" action="ppaction://hlinksldjump"/>
            <a:extLst>
              <a:ext uri="{FF2B5EF4-FFF2-40B4-BE49-F238E27FC236}">
                <a16:creationId xmlns:a16="http://schemas.microsoft.com/office/drawing/2014/main" id="{0E0046D8-F896-425D-8AD6-B4092DC7D498}"/>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7" action="ppaction://hlinksldjump"/>
            <a:extLst>
              <a:ext uri="{FF2B5EF4-FFF2-40B4-BE49-F238E27FC236}">
                <a16:creationId xmlns:a16="http://schemas.microsoft.com/office/drawing/2014/main" id="{13A8B5BE-4BAC-4676-BE76-19F0D1D998C7}"/>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8" action="ppaction://hlinksldjump"/>
            <a:extLst>
              <a:ext uri="{FF2B5EF4-FFF2-40B4-BE49-F238E27FC236}">
                <a16:creationId xmlns:a16="http://schemas.microsoft.com/office/drawing/2014/main" id="{6B93AD80-08C7-4168-95B4-1350AF2786A9}"/>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hlinkClick r:id="rId9" action="ppaction://hlinksldjump"/>
            <a:extLst>
              <a:ext uri="{FF2B5EF4-FFF2-40B4-BE49-F238E27FC236}">
                <a16:creationId xmlns:a16="http://schemas.microsoft.com/office/drawing/2014/main" id="{5EEEBDA5-00B4-4CF0-8DDC-317CA8A42D7D}"/>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hlinkClick r:id="rId10" action="ppaction://hlinksldjump"/>
            <a:extLst>
              <a:ext uri="{FF2B5EF4-FFF2-40B4-BE49-F238E27FC236}">
                <a16:creationId xmlns:a16="http://schemas.microsoft.com/office/drawing/2014/main" id="{024560E9-0600-4BC5-B300-731BEC4EEADB}"/>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11" action="ppaction://hlinksldjump"/>
            <a:extLst>
              <a:ext uri="{FF2B5EF4-FFF2-40B4-BE49-F238E27FC236}">
                <a16:creationId xmlns:a16="http://schemas.microsoft.com/office/drawing/2014/main" id="{F9152E62-6752-4A00-9A73-9542CCC83CBA}"/>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130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36B101AE-607D-82AC-F413-A9EE4F8B6A5E}"/>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711CF34-CB82-19CB-FA14-34FA10330C8E}"/>
              </a:ext>
            </a:extLst>
          </p:cNvPr>
          <p:cNvSpPr>
            <a:spLocks noGrp="1"/>
          </p:cNvSpPr>
          <p:nvPr>
            <p:ph idx="1"/>
          </p:nvPr>
        </p:nvSpPr>
        <p:spPr>
          <a:xfrm>
            <a:off x="685801" y="1828800"/>
            <a:ext cx="3962399" cy="4348163"/>
          </a:xfrm>
        </p:spPr>
        <p:txBody>
          <a:bodyPr>
            <a:normAutofit/>
          </a:bodyPr>
          <a:lstStyle/>
          <a:p>
            <a:pPr>
              <a:lnSpc>
                <a:spcPct val="120000"/>
              </a:lnSpc>
            </a:pPr>
            <a:r>
              <a:rPr lang="en-GB" sz="1200" b="0">
                <a:solidFill>
                  <a:schemeClr val="bg1"/>
                </a:solidFill>
              </a:rPr>
              <a:t>Insecure, unsustainable and unaffordable energy access could have overlapping challenges with emissions, climate risks and socioeconomic inequality. Different local governments have various structures and understandings that could lead to EAP being addressed separately or combined with wider climate goals. </a:t>
            </a:r>
          </a:p>
          <a:p>
            <a:pPr>
              <a:lnSpc>
                <a:spcPct val="120000"/>
              </a:lnSpc>
            </a:pPr>
            <a:r>
              <a:rPr lang="en-GB" sz="1200" b="0">
                <a:solidFill>
                  <a:schemeClr val="bg1"/>
                </a:solidFill>
              </a:rPr>
              <a:t>Considering the lack of data in many local governments, this overlap is an opportunity to identify where data can be shared. </a:t>
            </a:r>
          </a:p>
          <a:p>
            <a:pPr>
              <a:lnSpc>
                <a:spcPct val="120000"/>
              </a:lnSpc>
            </a:pPr>
            <a:r>
              <a:rPr lang="en-GB" sz="1200" b="0">
                <a:solidFill>
                  <a:schemeClr val="bg1"/>
                </a:solidFill>
              </a:rPr>
              <a:t>This is also an opportunity to implement solutions that address multiple challenges – sharing and maximising limited resources across departments. </a:t>
            </a:r>
          </a:p>
        </p:txBody>
      </p:sp>
      <p:sp>
        <p:nvSpPr>
          <p:cNvPr id="3" name="Slide Number Placeholder 2">
            <a:extLst>
              <a:ext uri="{FF2B5EF4-FFF2-40B4-BE49-F238E27FC236}">
                <a16:creationId xmlns:a16="http://schemas.microsoft.com/office/drawing/2014/main" id="{38D1B28E-A445-908C-2A9D-6AC7CAB56E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EE259555-6AA2-BD8F-7885-B8E76E7A9C62}"/>
              </a:ext>
            </a:extLst>
          </p:cNvPr>
          <p:cNvSpPr>
            <a:spLocks noGrp="1"/>
          </p:cNvSpPr>
          <p:nvPr>
            <p:ph type="title"/>
          </p:nvPr>
        </p:nvSpPr>
        <p:spPr/>
        <p:txBody>
          <a:bodyPr/>
          <a:lstStyle/>
          <a:p>
            <a:r>
              <a:rPr lang="en-GB">
                <a:solidFill>
                  <a:schemeClr val="bg1"/>
                </a:solidFill>
              </a:rPr>
              <a:t>Opportunities with emissions reduction, climate resilience and social equity</a:t>
            </a:r>
          </a:p>
        </p:txBody>
      </p:sp>
      <p:sp>
        <p:nvSpPr>
          <p:cNvPr id="14" name="Content Placeholder 13">
            <a:extLst>
              <a:ext uri="{FF2B5EF4-FFF2-40B4-BE49-F238E27FC236}">
                <a16:creationId xmlns:a16="http://schemas.microsoft.com/office/drawing/2014/main" id="{89ABF34C-ECAE-3A86-A7A4-293C5C407C09}"/>
              </a:ext>
            </a:extLst>
          </p:cNvPr>
          <p:cNvSpPr>
            <a:spLocks noGrp="1"/>
          </p:cNvSpPr>
          <p:nvPr>
            <p:ph idx="14"/>
          </p:nvPr>
        </p:nvSpPr>
        <p:spPr/>
        <p:txBody>
          <a:bodyPr/>
          <a:lstStyle/>
          <a:p>
            <a:r>
              <a:rPr lang="en-GB">
                <a:solidFill>
                  <a:schemeClr val="bg1"/>
                </a:solidFill>
              </a:rPr>
              <a:t>Toolkit Introduction</a:t>
            </a:r>
          </a:p>
        </p:txBody>
      </p:sp>
      <p:sp>
        <p:nvSpPr>
          <p:cNvPr id="5" name="Rectangle 4">
            <a:extLst>
              <a:ext uri="{FF2B5EF4-FFF2-40B4-BE49-F238E27FC236}">
                <a16:creationId xmlns:a16="http://schemas.microsoft.com/office/drawing/2014/main" id="{88F2D48D-7892-45A0-8D94-B4C7939F37B8}"/>
              </a:ext>
            </a:extLst>
          </p:cNvPr>
          <p:cNvSpPr/>
          <p:nvPr/>
        </p:nvSpPr>
        <p:spPr>
          <a:xfrm>
            <a:off x="9311640" y="0"/>
            <a:ext cx="251460" cy="5661660"/>
          </a:xfrm>
          <a:prstGeom prst="rect">
            <a:avLst/>
          </a:prstGeom>
          <a:solidFill>
            <a:srgbClr val="1C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F8037E96-15B3-4571-B803-FE286E23C7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3000" y="1902182"/>
            <a:ext cx="4953000" cy="2780903"/>
          </a:xfrm>
          <a:prstGeom prst="rect">
            <a:avLst/>
          </a:prstGeom>
        </p:spPr>
      </p:pic>
      <p:sp>
        <p:nvSpPr>
          <p:cNvPr id="28" name="Slide Number Placeholder 5">
            <a:extLst>
              <a:ext uri="{FF2B5EF4-FFF2-40B4-BE49-F238E27FC236}">
                <a16:creationId xmlns:a16="http://schemas.microsoft.com/office/drawing/2014/main" id="{C48B7360-01BE-4CFA-8149-798153D6A47B}"/>
              </a:ext>
            </a:extLst>
          </p:cNvPr>
          <p:cNvSpPr txBox="1">
            <a:spLocks/>
          </p:cNvSpPr>
          <p:nvPr/>
        </p:nvSpPr>
        <p:spPr>
          <a:xfrm>
            <a:off x="6936828" y="4733496"/>
            <a:ext cx="26262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Francisco Kemeny, Unsplash</a:t>
            </a:r>
          </a:p>
        </p:txBody>
      </p:sp>
    </p:spTree>
    <p:extLst>
      <p:ext uri="{BB962C8B-B14F-4D97-AF65-F5344CB8AC3E}">
        <p14:creationId xmlns:p14="http://schemas.microsoft.com/office/powerpoint/2010/main" val="311551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EAB075D-5AD1-C652-5B50-38922E5E50A4}"/>
              </a:ext>
            </a:extLst>
          </p:cNvPr>
          <p:cNvSpPr>
            <a:spLocks noGrp="1"/>
          </p:cNvSpPr>
          <p:nvPr>
            <p:ph idx="1"/>
          </p:nvPr>
        </p:nvSpPr>
        <p:spPr>
          <a:xfrm>
            <a:off x="685801" y="1828800"/>
            <a:ext cx="3962399" cy="4348163"/>
          </a:xfrm>
        </p:spPr>
        <p:txBody>
          <a:bodyPr>
            <a:normAutofit/>
          </a:bodyPr>
          <a:lstStyle/>
          <a:p>
            <a:pPr>
              <a:lnSpc>
                <a:spcPct val="120000"/>
              </a:lnSpc>
            </a:pPr>
            <a:r>
              <a:rPr lang="en-GB" sz="1200" b="0" dirty="0">
                <a:solidFill>
                  <a:schemeClr val="bg1"/>
                </a:solidFill>
              </a:rPr>
              <a:t>In the context of EAP, the term “assets” is used to describe the technological, infrastructural and economic conditions that impact energy access and poverty alleviation.</a:t>
            </a:r>
          </a:p>
          <a:p>
            <a:pPr>
              <a:lnSpc>
                <a:spcPct val="120000"/>
              </a:lnSpc>
            </a:pPr>
            <a:r>
              <a:rPr lang="en-GB" sz="1200" b="0" dirty="0">
                <a:solidFill>
                  <a:schemeClr val="bg1"/>
                </a:solidFill>
              </a:rPr>
              <a:t>Assets can be categorised into three main groups, based on their functions:</a:t>
            </a:r>
          </a:p>
          <a:p>
            <a:pPr marL="342900" indent="-342900">
              <a:lnSpc>
                <a:spcPct val="120000"/>
              </a:lnSpc>
              <a:buAutoNum type="arabicPeriod"/>
            </a:pPr>
            <a:r>
              <a:rPr lang="en-GB" sz="1200" b="0" dirty="0">
                <a:solidFill>
                  <a:schemeClr val="bg1"/>
                </a:solidFill>
              </a:rPr>
              <a:t>Energy generation</a:t>
            </a:r>
          </a:p>
          <a:p>
            <a:pPr marL="342900" indent="-342900">
              <a:lnSpc>
                <a:spcPct val="120000"/>
              </a:lnSpc>
              <a:buAutoNum type="arabicPeriod"/>
            </a:pPr>
            <a:r>
              <a:rPr lang="en-GB" sz="1200" b="0" dirty="0">
                <a:solidFill>
                  <a:schemeClr val="bg1"/>
                </a:solidFill>
              </a:rPr>
              <a:t>Energy transmission and distribution</a:t>
            </a:r>
          </a:p>
          <a:p>
            <a:pPr marL="342900" indent="-342900">
              <a:lnSpc>
                <a:spcPct val="120000"/>
              </a:lnSpc>
              <a:buAutoNum type="arabicPeriod"/>
            </a:pPr>
            <a:r>
              <a:rPr lang="en-GB" sz="1200" b="0" dirty="0">
                <a:solidFill>
                  <a:schemeClr val="bg1"/>
                </a:solidFill>
              </a:rPr>
              <a:t>Energy consumption</a:t>
            </a:r>
          </a:p>
          <a:p>
            <a:pPr>
              <a:lnSpc>
                <a:spcPct val="120000"/>
              </a:lnSpc>
            </a:pPr>
            <a:r>
              <a:rPr lang="en-GB" sz="1200" b="0" dirty="0">
                <a:solidFill>
                  <a:schemeClr val="bg1"/>
                </a:solidFill>
              </a:rPr>
              <a:t>Throughout this toolkit we use assets as a framework to explore the barriers, powers, interventions, and stakeholders to help you better understand EAP in your context. </a:t>
            </a:r>
          </a:p>
        </p:txBody>
      </p:sp>
      <p:sp>
        <p:nvSpPr>
          <p:cNvPr id="3" name="Slide Number Placeholder 2">
            <a:extLst>
              <a:ext uri="{FF2B5EF4-FFF2-40B4-BE49-F238E27FC236}">
                <a16:creationId xmlns:a16="http://schemas.microsoft.com/office/drawing/2014/main" id="{99926327-EF1A-4774-588A-84D33509D57D}"/>
              </a:ext>
            </a:extLst>
          </p:cNvPr>
          <p:cNvSpPr>
            <a:spLocks noGrp="1"/>
          </p:cNvSpPr>
          <p:nvPr>
            <p:ph type="sldNum" sz="quarter" idx="12"/>
          </p:nvPr>
        </p:nvSpPr>
        <p:spPr/>
        <p:txBody>
          <a:bodyPr/>
          <a:lstStyle/>
          <a:p>
            <a:fld id="{CE97AC88-B9C7-4AEF-9990-0777AFA0136D}" type="slidenum">
              <a:rPr lang="en-US" smtClean="0"/>
              <a:pPr/>
              <a:t>22</a:t>
            </a:fld>
            <a:endParaRPr lang="en-US"/>
          </a:p>
        </p:txBody>
      </p:sp>
      <p:sp>
        <p:nvSpPr>
          <p:cNvPr id="11" name="Title 10">
            <a:extLst>
              <a:ext uri="{FF2B5EF4-FFF2-40B4-BE49-F238E27FC236}">
                <a16:creationId xmlns:a16="http://schemas.microsoft.com/office/drawing/2014/main" id="{8667AB7B-B822-D5C7-2B96-AD5304CE0AC1}"/>
              </a:ext>
            </a:extLst>
          </p:cNvPr>
          <p:cNvSpPr>
            <a:spLocks noGrp="1"/>
          </p:cNvSpPr>
          <p:nvPr>
            <p:ph type="title"/>
          </p:nvPr>
        </p:nvSpPr>
        <p:spPr>
          <a:xfrm>
            <a:off x="681038" y="685800"/>
            <a:ext cx="5727645" cy="990600"/>
          </a:xfrm>
        </p:spPr>
        <p:txBody>
          <a:bodyPr/>
          <a:lstStyle/>
          <a:p>
            <a:r>
              <a:rPr lang="en-GB" dirty="0">
                <a:solidFill>
                  <a:schemeClr val="bg1"/>
                </a:solidFill>
              </a:rPr>
              <a:t>Understanding EAP assets</a:t>
            </a:r>
          </a:p>
        </p:txBody>
      </p:sp>
      <p:sp>
        <p:nvSpPr>
          <p:cNvPr id="13" name="Content Placeholder 12">
            <a:extLst>
              <a:ext uri="{FF2B5EF4-FFF2-40B4-BE49-F238E27FC236}">
                <a16:creationId xmlns:a16="http://schemas.microsoft.com/office/drawing/2014/main" id="{E8A91140-6B00-7B19-3644-D9FFE1549D0E}"/>
              </a:ext>
            </a:extLst>
          </p:cNvPr>
          <p:cNvSpPr>
            <a:spLocks noGrp="1"/>
          </p:cNvSpPr>
          <p:nvPr>
            <p:ph idx="13"/>
          </p:nvPr>
        </p:nvSpPr>
        <p:spPr>
          <a:xfrm>
            <a:off x="5257801" y="1828800"/>
            <a:ext cx="3962399" cy="4348163"/>
          </a:xfrm>
        </p:spPr>
        <p:txBody>
          <a:bodyPr vert="horz" lIns="91440" tIns="45720" rIns="91440" bIns="45720" rtlCol="0">
            <a:normAutofit/>
          </a:bodyPr>
          <a:lstStyle/>
          <a:p>
            <a:pPr>
              <a:lnSpc>
                <a:spcPct val="120000"/>
              </a:lnSpc>
            </a:pPr>
            <a:r>
              <a:rPr lang="en-GB" sz="1200" b="0" dirty="0">
                <a:solidFill>
                  <a:schemeClr val="bg1"/>
                </a:solidFill>
              </a:rPr>
              <a:t>The next two pages present specific assets within the three main groups of generation, transmission and distribution, and consumption. They are arranged in three main groups: </a:t>
            </a:r>
          </a:p>
          <a:p>
            <a:pPr marL="342900" indent="-342900">
              <a:lnSpc>
                <a:spcPct val="120000"/>
              </a:lnSpc>
              <a:buAutoNum type="arabicPeriod"/>
            </a:pPr>
            <a:r>
              <a:rPr lang="en-GB" sz="1200" b="0" dirty="0">
                <a:solidFill>
                  <a:schemeClr val="bg1"/>
                </a:solidFill>
              </a:rPr>
              <a:t>Assets related to upstream generation, transmission, and distribution</a:t>
            </a:r>
          </a:p>
          <a:p>
            <a:pPr marL="342900" indent="-342900">
              <a:lnSpc>
                <a:spcPct val="120000"/>
              </a:lnSpc>
              <a:buAutoNum type="arabicPeriod"/>
            </a:pPr>
            <a:r>
              <a:rPr lang="en-GB" sz="1200" b="0" dirty="0">
                <a:solidFill>
                  <a:schemeClr val="bg1"/>
                </a:solidFill>
              </a:rPr>
              <a:t>Assets at the local government district and neighbourhood level</a:t>
            </a:r>
          </a:p>
          <a:p>
            <a:pPr marL="342900" indent="-342900">
              <a:lnSpc>
                <a:spcPct val="120000"/>
              </a:lnSpc>
              <a:buAutoNum type="arabicPeriod"/>
            </a:pPr>
            <a:r>
              <a:rPr lang="en-GB" sz="1200" b="0" dirty="0">
                <a:solidFill>
                  <a:schemeClr val="bg1"/>
                </a:solidFill>
              </a:rPr>
              <a:t>Assets at the building level</a:t>
            </a:r>
          </a:p>
        </p:txBody>
      </p:sp>
      <p:sp>
        <p:nvSpPr>
          <p:cNvPr id="14" name="Content Placeholder 13">
            <a:extLst>
              <a:ext uri="{FF2B5EF4-FFF2-40B4-BE49-F238E27FC236}">
                <a16:creationId xmlns:a16="http://schemas.microsoft.com/office/drawing/2014/main" id="{2B49848B-150B-2B9A-9ADC-2619656DCB63}"/>
              </a:ext>
            </a:extLst>
          </p:cNvPr>
          <p:cNvSpPr>
            <a:spLocks noGrp="1"/>
          </p:cNvSpPr>
          <p:nvPr>
            <p:ph idx="14"/>
          </p:nvPr>
        </p:nvSpPr>
        <p:spPr/>
        <p:txBody>
          <a:bodyPr/>
          <a:lstStyle/>
          <a:p>
            <a:r>
              <a:rPr lang="en-GB">
                <a:solidFill>
                  <a:schemeClr val="bg1"/>
                </a:solidFill>
              </a:rPr>
              <a:t>Toolkit Introduction</a:t>
            </a:r>
          </a:p>
        </p:txBody>
      </p:sp>
      <p:grpSp>
        <p:nvGrpSpPr>
          <p:cNvPr id="20" name="Group 19">
            <a:extLst>
              <a:ext uri="{FF2B5EF4-FFF2-40B4-BE49-F238E27FC236}">
                <a16:creationId xmlns:a16="http://schemas.microsoft.com/office/drawing/2014/main" id="{2B56914D-842D-41D2-ADFA-CDA5A21B1B57}"/>
              </a:ext>
            </a:extLst>
          </p:cNvPr>
          <p:cNvGrpSpPr/>
          <p:nvPr/>
        </p:nvGrpSpPr>
        <p:grpSpPr>
          <a:xfrm>
            <a:off x="9597323" y="745110"/>
            <a:ext cx="146522" cy="280390"/>
            <a:chOff x="5545138" y="625475"/>
            <a:chExt cx="1489075" cy="2849563"/>
          </a:xfrm>
        </p:grpSpPr>
        <p:sp>
          <p:nvSpPr>
            <p:cNvPr id="21" name="Freeform 117">
              <a:extLst>
                <a:ext uri="{FF2B5EF4-FFF2-40B4-BE49-F238E27FC236}">
                  <a16:creationId xmlns:a16="http://schemas.microsoft.com/office/drawing/2014/main" id="{C3839A9B-EDB1-433F-B607-962604C72EB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0">
              <a:extLst>
                <a:ext uri="{FF2B5EF4-FFF2-40B4-BE49-F238E27FC236}">
                  <a16:creationId xmlns:a16="http://schemas.microsoft.com/office/drawing/2014/main" id="{5F89AA6A-A251-46E5-B640-54017488AD5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22">
            <a:hlinkClick r:id="rId2" action="ppaction://hlinksldjump"/>
            <a:extLst>
              <a:ext uri="{FF2B5EF4-FFF2-40B4-BE49-F238E27FC236}">
                <a16:creationId xmlns:a16="http://schemas.microsoft.com/office/drawing/2014/main" id="{FD88DC0C-E544-4973-AAF7-E78DEAC8B482}"/>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3" action="ppaction://hlinksldjump"/>
            <a:extLst>
              <a:ext uri="{FF2B5EF4-FFF2-40B4-BE49-F238E27FC236}">
                <a16:creationId xmlns:a16="http://schemas.microsoft.com/office/drawing/2014/main" id="{772A596B-C443-4BAF-8462-2499A5322A6D}"/>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4" action="ppaction://hlinksldjump"/>
            <a:extLst>
              <a:ext uri="{FF2B5EF4-FFF2-40B4-BE49-F238E27FC236}">
                <a16:creationId xmlns:a16="http://schemas.microsoft.com/office/drawing/2014/main" id="{4699A9DB-674D-4557-AD47-3448E9C841FA}"/>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5" action="ppaction://hlinksldjump"/>
            <a:extLst>
              <a:ext uri="{FF2B5EF4-FFF2-40B4-BE49-F238E27FC236}">
                <a16:creationId xmlns:a16="http://schemas.microsoft.com/office/drawing/2014/main" id="{1CE131E3-A731-4DE8-AB5E-F0321E2B7E2C}"/>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6" action="ppaction://hlinksldjump"/>
            <a:extLst>
              <a:ext uri="{FF2B5EF4-FFF2-40B4-BE49-F238E27FC236}">
                <a16:creationId xmlns:a16="http://schemas.microsoft.com/office/drawing/2014/main" id="{6994FD47-829F-43EE-9F45-BE4EBCD07D07}"/>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7" action="ppaction://hlinksldjump"/>
            <a:extLst>
              <a:ext uri="{FF2B5EF4-FFF2-40B4-BE49-F238E27FC236}">
                <a16:creationId xmlns:a16="http://schemas.microsoft.com/office/drawing/2014/main" id="{299A839C-70DF-45DD-8E8C-B8F89C9FE18B}"/>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8" action="ppaction://hlinksldjump"/>
            <a:extLst>
              <a:ext uri="{FF2B5EF4-FFF2-40B4-BE49-F238E27FC236}">
                <a16:creationId xmlns:a16="http://schemas.microsoft.com/office/drawing/2014/main" id="{A3180E40-1F91-483D-B83F-C713D5671901}"/>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9" action="ppaction://hlinksldjump"/>
            <a:extLst>
              <a:ext uri="{FF2B5EF4-FFF2-40B4-BE49-F238E27FC236}">
                <a16:creationId xmlns:a16="http://schemas.microsoft.com/office/drawing/2014/main" id="{DD678865-4B56-4332-8B81-DAB466101428}"/>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0" action="ppaction://hlinksldjump"/>
            <a:extLst>
              <a:ext uri="{FF2B5EF4-FFF2-40B4-BE49-F238E27FC236}">
                <a16:creationId xmlns:a16="http://schemas.microsoft.com/office/drawing/2014/main" id="{6118CFC2-4FBA-4AB9-A0E1-2459A965E4A6}"/>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815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C1EBE01-BC1B-EB23-6A3F-DDE35A8FADB0}"/>
              </a:ext>
            </a:extLst>
          </p:cNvPr>
          <p:cNvCxnSpPr>
            <a:cxnSpLocks/>
          </p:cNvCxnSpPr>
          <p:nvPr/>
        </p:nvCxnSpPr>
        <p:spPr>
          <a:xfrm>
            <a:off x="2637790" y="4164406"/>
            <a:ext cx="2499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7DE3F6-CB31-2614-D1F2-F65D401CEB40}"/>
              </a:ext>
            </a:extLst>
          </p:cNvPr>
          <p:cNvCxnSpPr>
            <a:cxnSpLocks/>
          </p:cNvCxnSpPr>
          <p:nvPr/>
        </p:nvCxnSpPr>
        <p:spPr>
          <a:xfrm>
            <a:off x="3970432" y="3438874"/>
            <a:ext cx="21578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9189AFC-C1F1-5759-6536-F8519B1BFA02}"/>
              </a:ext>
            </a:extLst>
          </p:cNvPr>
          <p:cNvSpPr>
            <a:spLocks noGrp="1"/>
          </p:cNvSpPr>
          <p:nvPr>
            <p:ph type="title"/>
          </p:nvPr>
        </p:nvSpPr>
        <p:spPr>
          <a:xfrm>
            <a:off x="685800" y="659605"/>
            <a:ext cx="8422907" cy="656928"/>
          </a:xfrm>
        </p:spPr>
        <p:txBody>
          <a:bodyPr>
            <a:normAutofit fontScale="90000"/>
          </a:bodyPr>
          <a:lstStyle/>
          <a:p>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EAP asset types </a:t>
            </a:r>
            <a:b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Upstream generation and distribution</a:t>
            </a:r>
            <a:endParaRPr lang="en-GB" sz="3600" dirty="0">
              <a:solidFill>
                <a:schemeClr val="bg1"/>
              </a:solidFill>
            </a:endParaRPr>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en-GB">
                <a:solidFill>
                  <a:schemeClr val="bg1"/>
                </a:solidFill>
              </a:rPr>
              <a:t>Toolkit Introduction</a:t>
            </a:r>
          </a:p>
        </p:txBody>
      </p:sp>
      <p:grpSp>
        <p:nvGrpSpPr>
          <p:cNvPr id="39" name="Group 38">
            <a:extLst>
              <a:ext uri="{FF2B5EF4-FFF2-40B4-BE49-F238E27FC236}">
                <a16:creationId xmlns:a16="http://schemas.microsoft.com/office/drawing/2014/main" id="{2C56A693-00F3-B09B-3BDD-C01FBFF09DA8}"/>
              </a:ext>
            </a:extLst>
          </p:cNvPr>
          <p:cNvGrpSpPr/>
          <p:nvPr/>
        </p:nvGrpSpPr>
        <p:grpSpPr>
          <a:xfrm>
            <a:off x="1071373" y="3116473"/>
            <a:ext cx="1599917" cy="656928"/>
            <a:chOff x="76758" y="3011772"/>
            <a:chExt cx="1599917" cy="656928"/>
          </a:xfrm>
        </p:grpSpPr>
        <p:sp>
          <p:nvSpPr>
            <p:cNvPr id="32" name="Oval 31">
              <a:extLst>
                <a:ext uri="{FF2B5EF4-FFF2-40B4-BE49-F238E27FC236}">
                  <a16:creationId xmlns:a16="http://schemas.microsoft.com/office/drawing/2014/main" id="{64E6F177-F37A-FF1B-652F-A2CD7404F25F}"/>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5" name="TextBox 34">
              <a:extLst>
                <a:ext uri="{FF2B5EF4-FFF2-40B4-BE49-F238E27FC236}">
                  <a16:creationId xmlns:a16="http://schemas.microsoft.com/office/drawing/2014/main" id="{F7A32859-B247-440E-22E4-1E84EE597109}"/>
                </a:ext>
              </a:extLst>
            </p:cNvPr>
            <p:cNvSpPr txBox="1"/>
            <p:nvPr/>
          </p:nvSpPr>
          <p:spPr>
            <a:xfrm>
              <a:off x="76758" y="3245999"/>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Solar</a:t>
              </a:r>
            </a:p>
          </p:txBody>
        </p:sp>
      </p:grpSp>
      <p:grpSp>
        <p:nvGrpSpPr>
          <p:cNvPr id="40" name="Group 39">
            <a:extLst>
              <a:ext uri="{FF2B5EF4-FFF2-40B4-BE49-F238E27FC236}">
                <a16:creationId xmlns:a16="http://schemas.microsoft.com/office/drawing/2014/main" id="{0C3C2467-3DC9-5A83-74A3-EA332D3D1863}"/>
              </a:ext>
            </a:extLst>
          </p:cNvPr>
          <p:cNvGrpSpPr/>
          <p:nvPr/>
        </p:nvGrpSpPr>
        <p:grpSpPr>
          <a:xfrm>
            <a:off x="1052864" y="3829444"/>
            <a:ext cx="1600870" cy="656928"/>
            <a:chOff x="75805" y="4214930"/>
            <a:chExt cx="1600870" cy="656928"/>
          </a:xfrm>
        </p:grpSpPr>
        <p:sp>
          <p:nvSpPr>
            <p:cNvPr id="37" name="Oval 36">
              <a:extLst>
                <a:ext uri="{FF2B5EF4-FFF2-40B4-BE49-F238E27FC236}">
                  <a16:creationId xmlns:a16="http://schemas.microsoft.com/office/drawing/2014/main" id="{DF9557E9-F478-30D1-8257-5BBCC729C833}"/>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8" name="TextBox 37">
              <a:extLst>
                <a:ext uri="{FF2B5EF4-FFF2-40B4-BE49-F238E27FC236}">
                  <a16:creationId xmlns:a16="http://schemas.microsoft.com/office/drawing/2014/main" id="{E7FA73C0-C2ED-DD19-AF4B-117C853DEE16}"/>
                </a:ext>
              </a:extLst>
            </p:cNvPr>
            <p:cNvSpPr txBox="1"/>
            <p:nvPr/>
          </p:nvSpPr>
          <p:spPr>
            <a:xfrm>
              <a:off x="75805" y="4419087"/>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Hydro</a:t>
              </a:r>
            </a:p>
          </p:txBody>
        </p:sp>
      </p:grpSp>
      <p:grpSp>
        <p:nvGrpSpPr>
          <p:cNvPr id="41" name="Group 40">
            <a:extLst>
              <a:ext uri="{FF2B5EF4-FFF2-40B4-BE49-F238E27FC236}">
                <a16:creationId xmlns:a16="http://schemas.microsoft.com/office/drawing/2014/main" id="{C355ACEE-46AE-8343-268B-34E45460403B}"/>
              </a:ext>
            </a:extLst>
          </p:cNvPr>
          <p:cNvGrpSpPr/>
          <p:nvPr/>
        </p:nvGrpSpPr>
        <p:grpSpPr>
          <a:xfrm>
            <a:off x="867425" y="4537690"/>
            <a:ext cx="1770365" cy="656928"/>
            <a:chOff x="-93690" y="4214930"/>
            <a:chExt cx="1770365" cy="656928"/>
          </a:xfrm>
        </p:grpSpPr>
        <p:sp>
          <p:nvSpPr>
            <p:cNvPr id="42" name="Oval 41">
              <a:extLst>
                <a:ext uri="{FF2B5EF4-FFF2-40B4-BE49-F238E27FC236}">
                  <a16:creationId xmlns:a16="http://schemas.microsoft.com/office/drawing/2014/main" id="{C3C26D90-6CFD-80A1-0378-44DCC1065A15}"/>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TextBox 42">
              <a:extLst>
                <a:ext uri="{FF2B5EF4-FFF2-40B4-BE49-F238E27FC236}">
                  <a16:creationId xmlns:a16="http://schemas.microsoft.com/office/drawing/2014/main" id="{CCF03AE4-B4FA-2576-F4C0-ADA14DE2F2E0}"/>
                </a:ext>
              </a:extLst>
            </p:cNvPr>
            <p:cNvSpPr txBox="1"/>
            <p:nvPr/>
          </p:nvSpPr>
          <p:spPr>
            <a:xfrm>
              <a:off x="-93690" y="4383110"/>
              <a:ext cx="1321196"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Geothermal</a:t>
              </a:r>
            </a:p>
          </p:txBody>
        </p:sp>
      </p:grpSp>
      <p:cxnSp>
        <p:nvCxnSpPr>
          <p:cNvPr id="48" name="Straight Connector 47">
            <a:extLst>
              <a:ext uri="{FF2B5EF4-FFF2-40B4-BE49-F238E27FC236}">
                <a16:creationId xmlns:a16="http://schemas.microsoft.com/office/drawing/2014/main" id="{4794E089-4C18-F2CA-0EE4-DC9E76A41D63}"/>
              </a:ext>
            </a:extLst>
          </p:cNvPr>
          <p:cNvCxnSpPr>
            <a:cxnSpLocks/>
          </p:cNvCxnSpPr>
          <p:nvPr/>
        </p:nvCxnSpPr>
        <p:spPr>
          <a:xfrm>
            <a:off x="3970432" y="2158254"/>
            <a:ext cx="0" cy="23801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E6A7FC-6027-D4C5-DDE1-37440DFEDDF6}"/>
              </a:ext>
            </a:extLst>
          </p:cNvPr>
          <p:cNvCxnSpPr>
            <a:cxnSpLocks/>
          </p:cNvCxnSpPr>
          <p:nvPr/>
        </p:nvCxnSpPr>
        <p:spPr>
          <a:xfrm>
            <a:off x="1355559" y="2158254"/>
            <a:ext cx="2614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86004EE-3F2A-18BA-8894-54E30269E4FF}"/>
              </a:ext>
            </a:extLst>
          </p:cNvPr>
          <p:cNvCxnSpPr>
            <a:cxnSpLocks/>
          </p:cNvCxnSpPr>
          <p:nvPr/>
        </p:nvCxnSpPr>
        <p:spPr>
          <a:xfrm>
            <a:off x="2887723" y="3438874"/>
            <a:ext cx="0" cy="219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D77D5E-BD93-74D2-1B0B-DB7F364B6CF9}"/>
              </a:ext>
            </a:extLst>
          </p:cNvPr>
          <p:cNvCxnSpPr>
            <a:cxnSpLocks/>
          </p:cNvCxnSpPr>
          <p:nvPr/>
        </p:nvCxnSpPr>
        <p:spPr>
          <a:xfrm>
            <a:off x="2564728" y="5624133"/>
            <a:ext cx="3260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7FBE6E-2C3D-708B-0B83-35D71410F779}"/>
              </a:ext>
            </a:extLst>
          </p:cNvPr>
          <p:cNvCxnSpPr>
            <a:cxnSpLocks/>
          </p:cNvCxnSpPr>
          <p:nvPr/>
        </p:nvCxnSpPr>
        <p:spPr>
          <a:xfrm flipV="1">
            <a:off x="2887723" y="4538410"/>
            <a:ext cx="1082709" cy="89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C3AA49-8377-6A7D-FF5E-9A166418D366}"/>
              </a:ext>
            </a:extLst>
          </p:cNvPr>
          <p:cNvCxnSpPr>
            <a:cxnSpLocks/>
          </p:cNvCxnSpPr>
          <p:nvPr/>
        </p:nvCxnSpPr>
        <p:spPr>
          <a:xfrm>
            <a:off x="2671290" y="3444937"/>
            <a:ext cx="21643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C6984A4B-5BCA-32FD-DC63-C1C039139758}"/>
              </a:ext>
            </a:extLst>
          </p:cNvPr>
          <p:cNvGrpSpPr/>
          <p:nvPr/>
        </p:nvGrpSpPr>
        <p:grpSpPr>
          <a:xfrm>
            <a:off x="2755709" y="4209946"/>
            <a:ext cx="1321196" cy="1047933"/>
            <a:chOff x="696196" y="3011772"/>
            <a:chExt cx="1321196" cy="1047933"/>
          </a:xfrm>
        </p:grpSpPr>
        <p:sp>
          <p:nvSpPr>
            <p:cNvPr id="73" name="Oval 72">
              <a:extLst>
                <a:ext uri="{FF2B5EF4-FFF2-40B4-BE49-F238E27FC236}">
                  <a16:creationId xmlns:a16="http://schemas.microsoft.com/office/drawing/2014/main" id="{6D6DDB96-88F3-8957-167B-FFF0F8CEAEA2}"/>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4" name="TextBox 73">
              <a:extLst>
                <a:ext uri="{FF2B5EF4-FFF2-40B4-BE49-F238E27FC236}">
                  <a16:creationId xmlns:a16="http://schemas.microsoft.com/office/drawing/2014/main" id="{03924E14-0D86-CEEA-5734-D757CDA398C5}"/>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Energy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storage</a:t>
              </a:r>
            </a:p>
          </p:txBody>
        </p:sp>
      </p:grpSp>
      <p:grpSp>
        <p:nvGrpSpPr>
          <p:cNvPr id="75" name="Group 74">
            <a:extLst>
              <a:ext uri="{FF2B5EF4-FFF2-40B4-BE49-F238E27FC236}">
                <a16:creationId xmlns:a16="http://schemas.microsoft.com/office/drawing/2014/main" id="{35C2AB75-6603-544F-1136-15C16FA5DF9E}"/>
              </a:ext>
            </a:extLst>
          </p:cNvPr>
          <p:cNvGrpSpPr/>
          <p:nvPr/>
        </p:nvGrpSpPr>
        <p:grpSpPr>
          <a:xfrm>
            <a:off x="514911" y="1828800"/>
            <a:ext cx="1321196" cy="1047933"/>
            <a:chOff x="696196" y="3011772"/>
            <a:chExt cx="1321196" cy="1047933"/>
          </a:xfrm>
        </p:grpSpPr>
        <p:sp>
          <p:nvSpPr>
            <p:cNvPr id="76" name="Oval 75">
              <a:extLst>
                <a:ext uri="{FF2B5EF4-FFF2-40B4-BE49-F238E27FC236}">
                  <a16:creationId xmlns:a16="http://schemas.microsoft.com/office/drawing/2014/main" id="{2FDD9698-6162-4367-41DE-C596136E1E8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7" name="TextBox 76">
              <a:extLst>
                <a:ext uri="{FF2B5EF4-FFF2-40B4-BE49-F238E27FC236}">
                  <a16:creationId xmlns:a16="http://schemas.microsoft.com/office/drawing/2014/main" id="{643A180D-2909-2453-8D50-698FE407F096}"/>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Energy source procurement</a:t>
              </a:r>
            </a:p>
          </p:txBody>
        </p:sp>
      </p:grpSp>
      <p:grpSp>
        <p:nvGrpSpPr>
          <p:cNvPr id="36" name="Group 35">
            <a:extLst>
              <a:ext uri="{FF2B5EF4-FFF2-40B4-BE49-F238E27FC236}">
                <a16:creationId xmlns:a16="http://schemas.microsoft.com/office/drawing/2014/main" id="{2BA431CB-3FF2-1222-E285-E8A3561F5B83}"/>
              </a:ext>
            </a:extLst>
          </p:cNvPr>
          <p:cNvGrpSpPr/>
          <p:nvPr/>
        </p:nvGrpSpPr>
        <p:grpSpPr>
          <a:xfrm>
            <a:off x="1687226" y="1829790"/>
            <a:ext cx="1321196" cy="1047933"/>
            <a:chOff x="696196" y="1843849"/>
            <a:chExt cx="1321196" cy="1047933"/>
          </a:xfrm>
        </p:grpSpPr>
        <p:grpSp>
          <p:nvGrpSpPr>
            <p:cNvPr id="26" name="Group 25">
              <a:extLst>
                <a:ext uri="{FF2B5EF4-FFF2-40B4-BE49-F238E27FC236}">
                  <a16:creationId xmlns:a16="http://schemas.microsoft.com/office/drawing/2014/main" id="{6C112692-057B-70F7-F2B0-75650BFA21C8}"/>
                </a:ext>
              </a:extLst>
            </p:cNvPr>
            <p:cNvGrpSpPr/>
            <p:nvPr/>
          </p:nvGrpSpPr>
          <p:grpSpPr>
            <a:xfrm>
              <a:off x="1029744" y="1843849"/>
              <a:ext cx="654100" cy="656928"/>
              <a:chOff x="685800" y="1828800"/>
              <a:chExt cx="837627" cy="841248"/>
            </a:xfrm>
          </p:grpSpPr>
          <p:sp>
            <p:nvSpPr>
              <p:cNvPr id="2" name="Oval 1">
                <a:extLst>
                  <a:ext uri="{FF2B5EF4-FFF2-40B4-BE49-F238E27FC236}">
                    <a16:creationId xmlns:a16="http://schemas.microsoft.com/office/drawing/2014/main" id="{DF3FED94-6538-8436-09DA-E18C5865409B}"/>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6" name="Graphic 15" descr="Production outline">
                <a:extLst>
                  <a:ext uri="{FF2B5EF4-FFF2-40B4-BE49-F238E27FC236}">
                    <a16:creationId xmlns:a16="http://schemas.microsoft.com/office/drawing/2014/main" id="{C7F22D66-E86E-BA89-6B11-2C9CB8FBF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724" y="1896586"/>
                <a:ext cx="643779" cy="643779"/>
              </a:xfrm>
              <a:prstGeom prst="rect">
                <a:avLst/>
              </a:prstGeom>
            </p:spPr>
          </p:pic>
          <p:pic>
            <p:nvPicPr>
              <p:cNvPr id="18" name="Graphic 17" descr="Lightning bolt with solid fill">
                <a:extLst>
                  <a:ext uri="{FF2B5EF4-FFF2-40B4-BE49-F238E27FC236}">
                    <a16:creationId xmlns:a16="http://schemas.microsoft.com/office/drawing/2014/main" id="{20AC42DB-A044-F3A6-6179-B07018A265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280" y="2097004"/>
                <a:ext cx="511147" cy="511147"/>
              </a:xfrm>
              <a:prstGeom prst="rect">
                <a:avLst/>
              </a:prstGeom>
            </p:spPr>
          </p:pic>
        </p:grpSp>
        <p:sp>
          <p:nvSpPr>
            <p:cNvPr id="25" name="TextBox 24">
              <a:extLst>
                <a:ext uri="{FF2B5EF4-FFF2-40B4-BE49-F238E27FC236}">
                  <a16:creationId xmlns:a16="http://schemas.microsoft.com/office/drawing/2014/main" id="{232FCEDA-4D61-587B-55C5-2206FC5F0E3B}"/>
                </a:ext>
              </a:extLst>
            </p:cNvPr>
            <p:cNvSpPr txBox="1"/>
            <p:nvPr/>
          </p:nvSpPr>
          <p:spPr>
            <a:xfrm>
              <a:off x="696196" y="2460895"/>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Non-renewable</a:t>
              </a:r>
            </a:p>
            <a:p>
              <a:pPr algn="ctr"/>
              <a:r>
                <a:rPr lang="en-GB" sz="1100">
                  <a:solidFill>
                    <a:schemeClr val="bg1"/>
                  </a:solidFill>
                  <a:latin typeface="Arial" panose="020B0604020202020204" pitchFamily="34" charset="0"/>
                  <a:cs typeface="Arial" panose="020B0604020202020204" pitchFamily="34" charset="0"/>
                </a:rPr>
                <a:t>energy generation</a:t>
              </a:r>
            </a:p>
          </p:txBody>
        </p:sp>
      </p:grpSp>
      <p:grpSp>
        <p:nvGrpSpPr>
          <p:cNvPr id="82" name="Group 81">
            <a:extLst>
              <a:ext uri="{FF2B5EF4-FFF2-40B4-BE49-F238E27FC236}">
                <a16:creationId xmlns:a16="http://schemas.microsoft.com/office/drawing/2014/main" id="{A35C60FD-531A-5156-7F7E-2FE755941C8E}"/>
              </a:ext>
            </a:extLst>
          </p:cNvPr>
          <p:cNvGrpSpPr/>
          <p:nvPr/>
        </p:nvGrpSpPr>
        <p:grpSpPr>
          <a:xfrm>
            <a:off x="3863726" y="3116473"/>
            <a:ext cx="1321196" cy="1047933"/>
            <a:chOff x="696196" y="3011772"/>
            <a:chExt cx="1321196" cy="1047933"/>
          </a:xfrm>
        </p:grpSpPr>
        <p:sp>
          <p:nvSpPr>
            <p:cNvPr id="83" name="Oval 82">
              <a:extLst>
                <a:ext uri="{FF2B5EF4-FFF2-40B4-BE49-F238E27FC236}">
                  <a16:creationId xmlns:a16="http://schemas.microsoft.com/office/drawing/2014/main" id="{13D18044-2BF7-7A1F-56D4-26AE54FB8448}"/>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4" name="TextBox 83">
              <a:extLst>
                <a:ext uri="{FF2B5EF4-FFF2-40B4-BE49-F238E27FC236}">
                  <a16:creationId xmlns:a16="http://schemas.microsoft.com/office/drawing/2014/main" id="{443F0F28-98D5-69C8-0DD8-8822639DC49D}"/>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Power transmission</a:t>
              </a:r>
            </a:p>
          </p:txBody>
        </p:sp>
      </p:grpSp>
      <p:grpSp>
        <p:nvGrpSpPr>
          <p:cNvPr id="85" name="Group 84">
            <a:extLst>
              <a:ext uri="{FF2B5EF4-FFF2-40B4-BE49-F238E27FC236}">
                <a16:creationId xmlns:a16="http://schemas.microsoft.com/office/drawing/2014/main" id="{7806A269-BD2F-5381-F181-83FE6A944362}"/>
              </a:ext>
            </a:extLst>
          </p:cNvPr>
          <p:cNvGrpSpPr/>
          <p:nvPr/>
        </p:nvGrpSpPr>
        <p:grpSpPr>
          <a:xfrm>
            <a:off x="4895818" y="3116473"/>
            <a:ext cx="1321196" cy="1047933"/>
            <a:chOff x="696196" y="3011772"/>
            <a:chExt cx="1321196" cy="1047933"/>
          </a:xfrm>
        </p:grpSpPr>
        <p:sp>
          <p:nvSpPr>
            <p:cNvPr id="86" name="Oval 85">
              <a:extLst>
                <a:ext uri="{FF2B5EF4-FFF2-40B4-BE49-F238E27FC236}">
                  <a16:creationId xmlns:a16="http://schemas.microsoft.com/office/drawing/2014/main" id="{718C9088-EFA2-ED52-2DE9-18720292A7A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7" name="TextBox 86">
              <a:extLst>
                <a:ext uri="{FF2B5EF4-FFF2-40B4-BE49-F238E27FC236}">
                  <a16:creationId xmlns:a16="http://schemas.microsoft.com/office/drawing/2014/main" id="{FCCC994B-09F6-BA99-C356-D52B6A4CF359}"/>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Power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distribution</a:t>
              </a:r>
            </a:p>
          </p:txBody>
        </p:sp>
      </p:grpSp>
      <p:cxnSp>
        <p:nvCxnSpPr>
          <p:cNvPr id="99" name="Straight Connector 98">
            <a:extLst>
              <a:ext uri="{FF2B5EF4-FFF2-40B4-BE49-F238E27FC236}">
                <a16:creationId xmlns:a16="http://schemas.microsoft.com/office/drawing/2014/main" id="{DF6F11C0-6706-0FAC-A5FE-02A0B626CDF6}"/>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FE7057B-B4BF-313C-1B65-5E234AB9AFF8}"/>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320428C-EEE7-DD2A-DB90-12D132DD3EC4}"/>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C69B092-4DEA-8A87-D132-10377544371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48E58CE3-254E-A9A7-FCF0-FD85BCF7D346}"/>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4" name="TextBox 123">
            <a:extLst>
              <a:ext uri="{FF2B5EF4-FFF2-40B4-BE49-F238E27FC236}">
                <a16:creationId xmlns:a16="http://schemas.microsoft.com/office/drawing/2014/main" id="{6E644B90-6D17-A3ED-0CCD-B7C7D2670B77}"/>
              </a:ext>
            </a:extLst>
          </p:cNvPr>
          <p:cNvSpPr txBox="1"/>
          <p:nvPr/>
        </p:nvSpPr>
        <p:spPr>
          <a:xfrm>
            <a:off x="8037650" y="3120336"/>
            <a:ext cx="1277219" cy="769441"/>
          </a:xfrm>
          <a:prstGeom prst="rect">
            <a:avLst/>
          </a:prstGeom>
          <a:no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Local government districts and neighbourhoods</a:t>
            </a:r>
          </a:p>
        </p:txBody>
      </p:sp>
      <p:grpSp>
        <p:nvGrpSpPr>
          <p:cNvPr id="96" name="Group 95">
            <a:extLst>
              <a:ext uri="{FF2B5EF4-FFF2-40B4-BE49-F238E27FC236}">
                <a16:creationId xmlns:a16="http://schemas.microsoft.com/office/drawing/2014/main" id="{0B61F672-4325-6A34-CDF5-665148A9156C}"/>
              </a:ext>
            </a:extLst>
          </p:cNvPr>
          <p:cNvGrpSpPr/>
          <p:nvPr/>
        </p:nvGrpSpPr>
        <p:grpSpPr>
          <a:xfrm>
            <a:off x="4895818" y="4518469"/>
            <a:ext cx="1321196" cy="1217210"/>
            <a:chOff x="696196" y="3011772"/>
            <a:chExt cx="1321196" cy="1217210"/>
          </a:xfrm>
        </p:grpSpPr>
        <p:sp>
          <p:nvSpPr>
            <p:cNvPr id="97" name="Oval 96">
              <a:extLst>
                <a:ext uri="{FF2B5EF4-FFF2-40B4-BE49-F238E27FC236}">
                  <a16:creationId xmlns:a16="http://schemas.microsoft.com/office/drawing/2014/main" id="{24AA8E18-9404-6D6A-CAA7-6A75549C4134}"/>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8" name="TextBox 97">
              <a:extLst>
                <a:ext uri="{FF2B5EF4-FFF2-40B4-BE49-F238E27FC236}">
                  <a16:creationId xmlns:a16="http://schemas.microsoft.com/office/drawing/2014/main" id="{D82DC067-F718-2106-73AA-AD13457E863D}"/>
                </a:ext>
              </a:extLst>
            </p:cNvPr>
            <p:cNvSpPr txBox="1"/>
            <p:nvPr/>
          </p:nvSpPr>
          <p:spPr>
            <a:xfrm>
              <a:off x="696196" y="3628818"/>
              <a:ext cx="1321196" cy="600164"/>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District heat/cooling generation</a:t>
              </a:r>
            </a:p>
          </p:txBody>
        </p:sp>
      </p:grpSp>
      <p:pic>
        <p:nvPicPr>
          <p:cNvPr id="132" name="Graphic 131" descr="Water with solid fill">
            <a:extLst>
              <a:ext uri="{FF2B5EF4-FFF2-40B4-BE49-F238E27FC236}">
                <a16:creationId xmlns:a16="http://schemas.microsoft.com/office/drawing/2014/main" id="{DC758C5C-A3C1-D386-1E37-FDD0795798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1375" y="4382231"/>
            <a:ext cx="298599" cy="298599"/>
          </a:xfrm>
          <a:prstGeom prst="rect">
            <a:avLst/>
          </a:prstGeom>
        </p:spPr>
      </p:pic>
      <p:pic>
        <p:nvPicPr>
          <p:cNvPr id="133" name="Graphic 132" descr="Snowflake with solid fill">
            <a:extLst>
              <a:ext uri="{FF2B5EF4-FFF2-40B4-BE49-F238E27FC236}">
                <a16:creationId xmlns:a16="http://schemas.microsoft.com/office/drawing/2014/main" id="{3FCDE690-627E-936D-99A8-8925DA7C4A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5945" y="4961349"/>
            <a:ext cx="329459" cy="329459"/>
          </a:xfrm>
          <a:prstGeom prst="rect">
            <a:avLst/>
          </a:prstGeom>
        </p:spPr>
      </p:pic>
      <p:pic>
        <p:nvPicPr>
          <p:cNvPr id="138" name="Graphic 137" descr="City outline">
            <a:extLst>
              <a:ext uri="{FF2B5EF4-FFF2-40B4-BE49-F238E27FC236}">
                <a16:creationId xmlns:a16="http://schemas.microsoft.com/office/drawing/2014/main" id="{E2808100-075F-1D08-8136-96DFA81049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2189" y="2651113"/>
            <a:ext cx="1509725" cy="1509725"/>
          </a:xfrm>
          <a:prstGeom prst="rect">
            <a:avLst/>
          </a:prstGeom>
        </p:spPr>
      </p:pic>
      <p:pic>
        <p:nvPicPr>
          <p:cNvPr id="6" name="Graphic 5" descr="Thermometer with solid fill">
            <a:extLst>
              <a:ext uri="{FF2B5EF4-FFF2-40B4-BE49-F238E27FC236}">
                <a16:creationId xmlns:a16="http://schemas.microsoft.com/office/drawing/2014/main" id="{9B12D2B4-9693-80C7-37FD-26A8286D4D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8352" y="4588410"/>
            <a:ext cx="516128" cy="516128"/>
          </a:xfrm>
          <a:prstGeom prst="rect">
            <a:avLst/>
          </a:prstGeom>
        </p:spPr>
      </p:pic>
      <p:pic>
        <p:nvPicPr>
          <p:cNvPr id="7" name="Picture 6" descr="Electric transformer icon outline style Royalty Free Vector">
            <a:extLst>
              <a:ext uri="{FF2B5EF4-FFF2-40B4-BE49-F238E27FC236}">
                <a16:creationId xmlns:a16="http://schemas.microsoft.com/office/drawing/2014/main" id="{D0044CF9-81CD-799C-1527-6814944141B2}"/>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Electric Tower outline">
            <a:extLst>
              <a:ext uri="{FF2B5EF4-FFF2-40B4-BE49-F238E27FC236}">
                <a16:creationId xmlns:a16="http://schemas.microsoft.com/office/drawing/2014/main" id="{B4ED757B-57EA-A609-166A-ED0DA477C4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5091" y="3163612"/>
            <a:ext cx="550524" cy="550524"/>
          </a:xfrm>
          <a:prstGeom prst="rect">
            <a:avLst/>
          </a:prstGeom>
        </p:spPr>
      </p:pic>
      <p:pic>
        <p:nvPicPr>
          <p:cNvPr id="9" name="Picture 20" descr="Solar Icons &amp; Symbols">
            <a:extLst>
              <a:ext uri="{FF2B5EF4-FFF2-40B4-BE49-F238E27FC236}">
                <a16:creationId xmlns:a16="http://schemas.microsoft.com/office/drawing/2014/main" id="{8687AF23-00CF-3488-5D63-E803E2E4F43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Battery charging outline">
            <a:extLst>
              <a:ext uri="{FF2B5EF4-FFF2-40B4-BE49-F238E27FC236}">
                <a16:creationId xmlns:a16="http://schemas.microsoft.com/office/drawing/2014/main" id="{7C38003D-3672-4898-B44A-DAB5B0313B9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45281" y="4271015"/>
            <a:ext cx="552682" cy="552682"/>
          </a:xfrm>
          <a:prstGeom prst="rect">
            <a:avLst/>
          </a:prstGeom>
        </p:spPr>
      </p:pic>
      <p:pic>
        <p:nvPicPr>
          <p:cNvPr id="11" name="Picture 22" descr="Dam Icon Royalty-Free Images, Stock Photos &amp; Pictures | Shutterstock">
            <a:extLst>
              <a:ext uri="{FF2B5EF4-FFF2-40B4-BE49-F238E27FC236}">
                <a16:creationId xmlns:a16="http://schemas.microsoft.com/office/drawing/2014/main" id="{74D6743E-E9D6-B8AA-33C8-82D9C96C328B}"/>
              </a:ext>
            </a:extLst>
          </p:cNvPr>
          <p:cNvPicPr>
            <a:picLocks noChangeAspect="1" noChangeArrowheads="1"/>
          </p:cNvPicPr>
          <p:nvPr/>
        </p:nvPicPr>
        <p:blipFill rotWithShape="1">
          <a:blip r:embed="rId21">
            <a:biLevel thresh="75000"/>
            <a:extLst>
              <a:ext uri="{BEBA8EAE-BF5A-486C-A8C5-ECC9F3942E4B}">
                <a14:imgProps xmlns:a14="http://schemas.microsoft.com/office/drawing/2010/main">
                  <a14:imgLayer r:embed="rId22">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Outline geothermal energy icon isolated black Vector Image">
            <a:extLst>
              <a:ext uri="{FF2B5EF4-FFF2-40B4-BE49-F238E27FC236}">
                <a16:creationId xmlns:a16="http://schemas.microsoft.com/office/drawing/2014/main" id="{AE5560B2-BB32-1301-10F4-C15646018329}"/>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Lightning bolt with solid fill">
            <a:extLst>
              <a:ext uri="{FF2B5EF4-FFF2-40B4-BE49-F238E27FC236}">
                <a16:creationId xmlns:a16="http://schemas.microsoft.com/office/drawing/2014/main" id="{69157350-5318-4325-436D-AFDC17B440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643" y="1904237"/>
            <a:ext cx="517996" cy="517996"/>
          </a:xfrm>
          <a:prstGeom prst="rect">
            <a:avLst/>
          </a:prstGeom>
        </p:spPr>
      </p:pic>
      <p:sp>
        <p:nvSpPr>
          <p:cNvPr id="5" name="Slide Number Placeholder 4">
            <a:extLst>
              <a:ext uri="{FF2B5EF4-FFF2-40B4-BE49-F238E27FC236}">
                <a16:creationId xmlns:a16="http://schemas.microsoft.com/office/drawing/2014/main" id="{75375693-0E57-1FAE-132D-F808D13B25C6}"/>
              </a:ext>
            </a:extLst>
          </p:cNvPr>
          <p:cNvSpPr>
            <a:spLocks noGrp="1"/>
          </p:cNvSpPr>
          <p:nvPr>
            <p:ph type="sldNum" sz="quarter" idx="12"/>
          </p:nvPr>
        </p:nvSpPr>
        <p:spPr/>
        <p:txBody>
          <a:bodyPr/>
          <a:lstStyle/>
          <a:p>
            <a:fld id="{CE97AC88-B9C7-4AEF-9990-0777AFA0136D}" type="slidenum">
              <a:rPr lang="en-US" smtClean="0">
                <a:solidFill>
                  <a:srgbClr val="848588"/>
                </a:solidFill>
              </a:rPr>
              <a:pPr/>
              <a:t>23</a:t>
            </a:fld>
            <a:endParaRPr lang="en-US" dirty="0">
              <a:solidFill>
                <a:srgbClr val="848588"/>
              </a:solidFill>
            </a:endParaRPr>
          </a:p>
        </p:txBody>
      </p:sp>
      <p:sp>
        <p:nvSpPr>
          <p:cNvPr id="21" name="Oval 20">
            <a:extLst>
              <a:ext uri="{FF2B5EF4-FFF2-40B4-BE49-F238E27FC236}">
                <a16:creationId xmlns:a16="http://schemas.microsoft.com/office/drawing/2014/main" id="{FC04C25C-78EF-07FA-A9CB-CD7146CA4F40}"/>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28" name="Straight Connector 27">
            <a:extLst>
              <a:ext uri="{FF2B5EF4-FFF2-40B4-BE49-F238E27FC236}">
                <a16:creationId xmlns:a16="http://schemas.microsoft.com/office/drawing/2014/main" id="{6F407641-E63A-D725-A52A-35B9A8B7CE94}"/>
              </a:ext>
            </a:extLst>
          </p:cNvPr>
          <p:cNvCxnSpPr>
            <a:cxnSpLocks/>
          </p:cNvCxnSpPr>
          <p:nvPr/>
        </p:nvCxnSpPr>
        <p:spPr>
          <a:xfrm>
            <a:off x="2639042" y="4882180"/>
            <a:ext cx="2499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6E45ADB-D2DA-E666-F017-43919FD45606}"/>
              </a:ext>
            </a:extLst>
          </p:cNvPr>
          <p:cNvSpPr txBox="1"/>
          <p:nvPr/>
        </p:nvSpPr>
        <p:spPr>
          <a:xfrm>
            <a:off x="584374" y="5475092"/>
            <a:ext cx="1321196" cy="261610"/>
          </a:xfrm>
          <a:prstGeom prst="rect">
            <a:avLst/>
          </a:prstGeom>
          <a:noFill/>
        </p:spPr>
        <p:txBody>
          <a:bodyPr wrap="square" rtlCol="0">
            <a:spAutoFit/>
          </a:bodyPr>
          <a:lstStyle/>
          <a:p>
            <a:pPr algn="r"/>
            <a:r>
              <a:rPr lang="en-GB" sz="1100">
                <a:solidFill>
                  <a:schemeClr val="bg1"/>
                </a:solidFill>
                <a:latin typeface="Arial" panose="020B0604020202020204" pitchFamily="34" charset="0"/>
                <a:cs typeface="Arial" panose="020B0604020202020204" pitchFamily="34" charset="0"/>
              </a:rPr>
              <a:t>Wind</a:t>
            </a:r>
          </a:p>
        </p:txBody>
      </p:sp>
      <p:pic>
        <p:nvPicPr>
          <p:cNvPr id="34" name="Graphic 33" descr="Wind Turbines with solid fill">
            <a:extLst>
              <a:ext uri="{FF2B5EF4-FFF2-40B4-BE49-F238E27FC236}">
                <a16:creationId xmlns:a16="http://schemas.microsoft.com/office/drawing/2014/main" id="{0A5B83E1-5271-C2DF-5602-F4A23143678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17946" y="5337014"/>
            <a:ext cx="515550" cy="515550"/>
          </a:xfrm>
          <a:prstGeom prst="rect">
            <a:avLst/>
          </a:prstGeom>
        </p:spPr>
      </p:pic>
      <p:grpSp>
        <p:nvGrpSpPr>
          <p:cNvPr id="78" name="Group 77">
            <a:extLst>
              <a:ext uri="{FF2B5EF4-FFF2-40B4-BE49-F238E27FC236}">
                <a16:creationId xmlns:a16="http://schemas.microsoft.com/office/drawing/2014/main" id="{1B0B8457-9CAF-49B3-A064-0A6A45121EE2}"/>
              </a:ext>
            </a:extLst>
          </p:cNvPr>
          <p:cNvGrpSpPr/>
          <p:nvPr/>
        </p:nvGrpSpPr>
        <p:grpSpPr>
          <a:xfrm>
            <a:off x="9597323" y="745110"/>
            <a:ext cx="146522" cy="280390"/>
            <a:chOff x="5545138" y="625475"/>
            <a:chExt cx="1489075" cy="2849563"/>
          </a:xfrm>
        </p:grpSpPr>
        <p:sp>
          <p:nvSpPr>
            <p:cNvPr id="79" name="Freeform 117">
              <a:extLst>
                <a:ext uri="{FF2B5EF4-FFF2-40B4-BE49-F238E27FC236}">
                  <a16:creationId xmlns:a16="http://schemas.microsoft.com/office/drawing/2014/main" id="{BB7F0D2E-A63D-4383-80CA-5BEFCDD3808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20">
              <a:extLst>
                <a:ext uri="{FF2B5EF4-FFF2-40B4-BE49-F238E27FC236}">
                  <a16:creationId xmlns:a16="http://schemas.microsoft.com/office/drawing/2014/main" id="{220B9ED3-3DB0-484C-894F-0E665A848F0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1" name="Oval 80">
            <a:hlinkClick r:id="rId27" action="ppaction://hlinksldjump"/>
            <a:extLst>
              <a:ext uri="{FF2B5EF4-FFF2-40B4-BE49-F238E27FC236}">
                <a16:creationId xmlns:a16="http://schemas.microsoft.com/office/drawing/2014/main" id="{0B98A02E-DEF0-4ED5-8F76-DD2505E7A619}"/>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9" name="Oval 88">
            <a:hlinkClick r:id="rId28" action="ppaction://hlinksldjump"/>
            <a:extLst>
              <a:ext uri="{FF2B5EF4-FFF2-40B4-BE49-F238E27FC236}">
                <a16:creationId xmlns:a16="http://schemas.microsoft.com/office/drawing/2014/main" id="{905FCE11-FCFA-4B7E-97C3-1099EF09CA69}"/>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0" name="Oval 89">
            <a:hlinkClick r:id="rId29" action="ppaction://hlinksldjump"/>
            <a:extLst>
              <a:ext uri="{FF2B5EF4-FFF2-40B4-BE49-F238E27FC236}">
                <a16:creationId xmlns:a16="http://schemas.microsoft.com/office/drawing/2014/main" id="{6C7DB88B-91A9-4A70-81A1-55B56B38D537}"/>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hlinkClick r:id="rId30" action="ppaction://hlinksldjump"/>
            <a:extLst>
              <a:ext uri="{FF2B5EF4-FFF2-40B4-BE49-F238E27FC236}">
                <a16:creationId xmlns:a16="http://schemas.microsoft.com/office/drawing/2014/main" id="{292674DE-5BE9-463F-9553-FCFAFB42C53A}"/>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hlinkClick r:id="rId31" action="ppaction://hlinksldjump"/>
            <a:extLst>
              <a:ext uri="{FF2B5EF4-FFF2-40B4-BE49-F238E27FC236}">
                <a16:creationId xmlns:a16="http://schemas.microsoft.com/office/drawing/2014/main" id="{EA490A63-3B58-496C-849E-76F9235ED60A}"/>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hlinkClick r:id="rId32" action="ppaction://hlinksldjump"/>
            <a:extLst>
              <a:ext uri="{FF2B5EF4-FFF2-40B4-BE49-F238E27FC236}">
                <a16:creationId xmlns:a16="http://schemas.microsoft.com/office/drawing/2014/main" id="{DB5A0F2A-B25C-4368-8619-C5BA025678BD}"/>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hlinkClick r:id="rId33" action="ppaction://hlinksldjump"/>
            <a:extLst>
              <a:ext uri="{FF2B5EF4-FFF2-40B4-BE49-F238E27FC236}">
                <a16:creationId xmlns:a16="http://schemas.microsoft.com/office/drawing/2014/main" id="{EA8B9F13-B782-46BA-BD59-34EBCD741F6E}"/>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hlinkClick r:id="rId34" action="ppaction://hlinksldjump"/>
            <a:extLst>
              <a:ext uri="{FF2B5EF4-FFF2-40B4-BE49-F238E27FC236}">
                <a16:creationId xmlns:a16="http://schemas.microsoft.com/office/drawing/2014/main" id="{04980FDF-562C-4AA2-87D0-CFD8438D4335}"/>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hlinkClick r:id="rId35" action="ppaction://hlinksldjump"/>
            <a:extLst>
              <a:ext uri="{FF2B5EF4-FFF2-40B4-BE49-F238E27FC236}">
                <a16:creationId xmlns:a16="http://schemas.microsoft.com/office/drawing/2014/main" id="{C8507516-51A3-4864-9AFF-F9529FA9B80B}"/>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4405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A06E0163-FA45-CB04-868A-469E5EE0042F}"/>
              </a:ext>
            </a:extLst>
          </p:cNvPr>
          <p:cNvCxnSpPr>
            <a:cxnSpLocks/>
          </p:cNvCxnSpPr>
          <p:nvPr/>
        </p:nvCxnSpPr>
        <p:spPr>
          <a:xfrm>
            <a:off x="1654657" y="2626737"/>
            <a:ext cx="11052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2978AB-2E30-92F0-98D9-11B6C2150CD9}"/>
              </a:ext>
            </a:extLst>
          </p:cNvPr>
          <p:cNvCxnSpPr>
            <a:cxnSpLocks/>
          </p:cNvCxnSpPr>
          <p:nvPr/>
        </p:nvCxnSpPr>
        <p:spPr>
          <a:xfrm>
            <a:off x="723866" y="3840615"/>
            <a:ext cx="2614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9189AFC-C1F1-5759-6536-F8519B1BFA02}"/>
              </a:ext>
            </a:extLst>
          </p:cNvPr>
          <p:cNvSpPr>
            <a:spLocks noGrp="1"/>
          </p:cNvSpPr>
          <p:nvPr>
            <p:ph type="title"/>
          </p:nvPr>
        </p:nvSpPr>
        <p:spPr>
          <a:xfrm>
            <a:off x="685800" y="708334"/>
            <a:ext cx="8422924" cy="656928"/>
          </a:xfrm>
        </p:spPr>
        <p:txBody>
          <a:bodyPr>
            <a:normAutofit fontScale="90000"/>
          </a:bodyPr>
          <a:lstStyle/>
          <a:p>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EAP asset types </a:t>
            </a:r>
            <a:b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District and neighbourhood scale</a:t>
            </a:r>
            <a:endParaRPr lang="en-GB" sz="3600" dirty="0">
              <a:solidFill>
                <a:schemeClr val="bg1"/>
              </a:solidFill>
            </a:endParaRPr>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en-GB">
                <a:solidFill>
                  <a:schemeClr val="bg1"/>
                </a:solidFill>
              </a:rPr>
              <a:t>Toolkit Introduction</a:t>
            </a:r>
          </a:p>
        </p:txBody>
      </p:sp>
      <p:sp>
        <p:nvSpPr>
          <p:cNvPr id="18" name="Rectangle: Rounded Corners 17">
            <a:extLst>
              <a:ext uri="{FF2B5EF4-FFF2-40B4-BE49-F238E27FC236}">
                <a16:creationId xmlns:a16="http://schemas.microsoft.com/office/drawing/2014/main" id="{F77F0398-EC0D-FC25-F0A5-CD9267F0BF84}"/>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AE6CA6F4-8226-5619-7293-0FB906AECAB8}"/>
              </a:ext>
            </a:extLst>
          </p:cNvPr>
          <p:cNvSpPr txBox="1"/>
          <p:nvPr/>
        </p:nvSpPr>
        <p:spPr>
          <a:xfrm>
            <a:off x="923919" y="5920464"/>
            <a:ext cx="3486162" cy="261610"/>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Local government districts and neighbourhoods</a:t>
            </a:r>
          </a:p>
        </p:txBody>
      </p:sp>
      <p:grpSp>
        <p:nvGrpSpPr>
          <p:cNvPr id="20" name="Group 19">
            <a:extLst>
              <a:ext uri="{FF2B5EF4-FFF2-40B4-BE49-F238E27FC236}">
                <a16:creationId xmlns:a16="http://schemas.microsoft.com/office/drawing/2014/main" id="{ACAE4750-0EBF-4081-BF07-B0ABDFCC6F91}"/>
              </a:ext>
            </a:extLst>
          </p:cNvPr>
          <p:cNvGrpSpPr/>
          <p:nvPr/>
        </p:nvGrpSpPr>
        <p:grpSpPr>
          <a:xfrm>
            <a:off x="423930" y="1867386"/>
            <a:ext cx="1321196" cy="1047933"/>
            <a:chOff x="696196" y="3011772"/>
            <a:chExt cx="1321196" cy="1047933"/>
          </a:xfrm>
        </p:grpSpPr>
        <p:sp>
          <p:nvSpPr>
            <p:cNvPr id="21" name="Oval 20">
              <a:extLst>
                <a:ext uri="{FF2B5EF4-FFF2-40B4-BE49-F238E27FC236}">
                  <a16:creationId xmlns:a16="http://schemas.microsoft.com/office/drawing/2014/main" id="{05FA45D0-4BCF-CCAC-2F12-D844B451716C}"/>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92A543DF-E129-3DF3-00DF-AED4AF515D84}"/>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Micro-grid solutions</a:t>
              </a:r>
            </a:p>
          </p:txBody>
        </p:sp>
      </p:grpSp>
      <p:grpSp>
        <p:nvGrpSpPr>
          <p:cNvPr id="23" name="Group 22">
            <a:extLst>
              <a:ext uri="{FF2B5EF4-FFF2-40B4-BE49-F238E27FC236}">
                <a16:creationId xmlns:a16="http://schemas.microsoft.com/office/drawing/2014/main" id="{3A0E5117-9BCF-3CF8-B9A7-AAE005F6F121}"/>
              </a:ext>
            </a:extLst>
          </p:cNvPr>
          <p:cNvGrpSpPr/>
          <p:nvPr/>
        </p:nvGrpSpPr>
        <p:grpSpPr>
          <a:xfrm>
            <a:off x="6266095" y="2479960"/>
            <a:ext cx="1321196" cy="1047933"/>
            <a:chOff x="696196" y="3011772"/>
            <a:chExt cx="1321196" cy="1047933"/>
          </a:xfrm>
        </p:grpSpPr>
        <p:sp>
          <p:nvSpPr>
            <p:cNvPr id="24" name="Oval 23">
              <a:extLst>
                <a:ext uri="{FF2B5EF4-FFF2-40B4-BE49-F238E27FC236}">
                  <a16:creationId xmlns:a16="http://schemas.microsoft.com/office/drawing/2014/main" id="{57F097AC-C2D2-3C0D-A669-C2CE65BA9CA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C0F6FFBB-380E-A18F-CB6A-1CC3E239ECBC}"/>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Energy efficient</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building stock</a:t>
              </a:r>
            </a:p>
          </p:txBody>
        </p:sp>
      </p:grpSp>
      <p:grpSp>
        <p:nvGrpSpPr>
          <p:cNvPr id="31" name="Group 30">
            <a:extLst>
              <a:ext uri="{FF2B5EF4-FFF2-40B4-BE49-F238E27FC236}">
                <a16:creationId xmlns:a16="http://schemas.microsoft.com/office/drawing/2014/main" id="{07341CC9-087D-9D36-3403-38525FB9E5B2}"/>
              </a:ext>
            </a:extLst>
          </p:cNvPr>
          <p:cNvGrpSpPr/>
          <p:nvPr/>
        </p:nvGrpSpPr>
        <p:grpSpPr>
          <a:xfrm>
            <a:off x="2301165" y="2126592"/>
            <a:ext cx="2445602" cy="908952"/>
            <a:chOff x="950539" y="2840091"/>
            <a:chExt cx="2445602" cy="908952"/>
          </a:xfrm>
        </p:grpSpPr>
        <p:sp>
          <p:nvSpPr>
            <p:cNvPr id="32" name="Isosceles Triangle 31">
              <a:extLst>
                <a:ext uri="{FF2B5EF4-FFF2-40B4-BE49-F238E27FC236}">
                  <a16:creationId xmlns:a16="http://schemas.microsoft.com/office/drawing/2014/main" id="{47F67260-9A64-4A2E-A1D2-D6CBB807001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TextBox 32">
              <a:extLst>
                <a:ext uri="{FF2B5EF4-FFF2-40B4-BE49-F238E27FC236}">
                  <a16:creationId xmlns:a16="http://schemas.microsoft.com/office/drawing/2014/main" id="{21054FA0-C8A0-5337-9AF8-4F1FB720D9D8}"/>
                </a:ext>
              </a:extLst>
            </p:cNvPr>
            <p:cNvSpPr txBox="1"/>
            <p:nvPr/>
          </p:nvSpPr>
          <p:spPr>
            <a:xfrm>
              <a:off x="1814611" y="2916617"/>
              <a:ext cx="1581530" cy="600164"/>
            </a:xfrm>
            <a:prstGeom prst="rect">
              <a:avLst/>
            </a:prstGeom>
            <a:no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Residential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and commercial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buildings</a:t>
              </a:r>
            </a:p>
          </p:txBody>
        </p:sp>
      </p:grpSp>
      <p:grpSp>
        <p:nvGrpSpPr>
          <p:cNvPr id="56" name="Group 55">
            <a:extLst>
              <a:ext uri="{FF2B5EF4-FFF2-40B4-BE49-F238E27FC236}">
                <a16:creationId xmlns:a16="http://schemas.microsoft.com/office/drawing/2014/main" id="{1A583EF1-5BF3-68C8-2B6B-0BB4352B0A0D}"/>
              </a:ext>
            </a:extLst>
          </p:cNvPr>
          <p:cNvGrpSpPr/>
          <p:nvPr/>
        </p:nvGrpSpPr>
        <p:grpSpPr>
          <a:xfrm>
            <a:off x="1678758" y="3509153"/>
            <a:ext cx="2402327" cy="1047933"/>
            <a:chOff x="1678758" y="3509153"/>
            <a:chExt cx="2402327" cy="1047933"/>
          </a:xfrm>
        </p:grpSpPr>
        <p:grpSp>
          <p:nvGrpSpPr>
            <p:cNvPr id="26" name="Group 25">
              <a:extLst>
                <a:ext uri="{FF2B5EF4-FFF2-40B4-BE49-F238E27FC236}">
                  <a16:creationId xmlns:a16="http://schemas.microsoft.com/office/drawing/2014/main" id="{F929727E-21DE-7585-C7DD-FBB6BCA9133F}"/>
                </a:ext>
              </a:extLst>
            </p:cNvPr>
            <p:cNvGrpSpPr/>
            <p:nvPr/>
          </p:nvGrpSpPr>
          <p:grpSpPr>
            <a:xfrm>
              <a:off x="1678758" y="3509153"/>
              <a:ext cx="1321196" cy="1047933"/>
              <a:chOff x="696196" y="3011772"/>
              <a:chExt cx="1321196" cy="1047933"/>
            </a:xfrm>
          </p:grpSpPr>
          <p:sp>
            <p:nvSpPr>
              <p:cNvPr id="27" name="Oval 26">
                <a:extLst>
                  <a:ext uri="{FF2B5EF4-FFF2-40B4-BE49-F238E27FC236}">
                    <a16:creationId xmlns:a16="http://schemas.microsoft.com/office/drawing/2014/main" id="{F1934D7D-8BB1-7B9B-C9A6-BCB08D603D03}"/>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FCF19489-AE9A-CF6C-6848-2E14E03B74AB}"/>
                  </a:ext>
                </a:extLst>
              </p:cNvPr>
              <p:cNvSpPr txBox="1"/>
              <p:nvPr/>
            </p:nvSpPr>
            <p:spPr>
              <a:xfrm>
                <a:off x="696196" y="3628818"/>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Energy </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storage</a:t>
                </a:r>
              </a:p>
            </p:txBody>
          </p:sp>
        </p:grpSp>
        <p:grpSp>
          <p:nvGrpSpPr>
            <p:cNvPr id="37" name="Group 36">
              <a:extLst>
                <a:ext uri="{FF2B5EF4-FFF2-40B4-BE49-F238E27FC236}">
                  <a16:creationId xmlns:a16="http://schemas.microsoft.com/office/drawing/2014/main" id="{1A1A98CA-4159-2C85-7521-4C2B278AC817}"/>
                </a:ext>
              </a:extLst>
            </p:cNvPr>
            <p:cNvGrpSpPr/>
            <p:nvPr/>
          </p:nvGrpSpPr>
          <p:grpSpPr>
            <a:xfrm>
              <a:off x="2759889" y="3509153"/>
              <a:ext cx="1321196" cy="1047933"/>
              <a:chOff x="696196" y="4214930"/>
              <a:chExt cx="1321196" cy="1047933"/>
            </a:xfrm>
          </p:grpSpPr>
          <p:sp>
            <p:nvSpPr>
              <p:cNvPr id="38" name="Oval 37">
                <a:extLst>
                  <a:ext uri="{FF2B5EF4-FFF2-40B4-BE49-F238E27FC236}">
                    <a16:creationId xmlns:a16="http://schemas.microsoft.com/office/drawing/2014/main" id="{8B8DB4C3-A26D-74F6-8438-05DDCEAA9B0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TextBox 38">
                <a:extLst>
                  <a:ext uri="{FF2B5EF4-FFF2-40B4-BE49-F238E27FC236}">
                    <a16:creationId xmlns:a16="http://schemas.microsoft.com/office/drawing/2014/main" id="{000B471C-393F-82ED-E802-EF9EDC54C23A}"/>
                  </a:ext>
                </a:extLst>
              </p:cNvPr>
              <p:cNvSpPr txBox="1"/>
              <p:nvPr/>
            </p:nvSpPr>
            <p:spPr>
              <a:xfrm>
                <a:off x="696196" y="4831976"/>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Distributed solar</a:t>
                </a:r>
              </a:p>
              <a:p>
                <a:pPr algn="ctr"/>
                <a:r>
                  <a:rPr lang="en-GB" sz="1100">
                    <a:solidFill>
                      <a:schemeClr val="bg1"/>
                    </a:solidFill>
                    <a:latin typeface="Arial" panose="020B0604020202020204" pitchFamily="34" charset="0"/>
                    <a:cs typeface="Arial" panose="020B0604020202020204" pitchFamily="34" charset="0"/>
                  </a:rPr>
                  <a:t>generation</a:t>
                </a:r>
              </a:p>
            </p:txBody>
          </p:sp>
        </p:grpSp>
      </p:grpSp>
      <p:cxnSp>
        <p:nvCxnSpPr>
          <p:cNvPr id="40" name="Straight Connector 39">
            <a:extLst>
              <a:ext uri="{FF2B5EF4-FFF2-40B4-BE49-F238E27FC236}">
                <a16:creationId xmlns:a16="http://schemas.microsoft.com/office/drawing/2014/main" id="{25B2A8E3-FAF5-66F9-EED3-0E233508A76C}"/>
              </a:ext>
            </a:extLst>
          </p:cNvPr>
          <p:cNvCxnSpPr>
            <a:cxnSpLocks/>
          </p:cNvCxnSpPr>
          <p:nvPr/>
        </p:nvCxnSpPr>
        <p:spPr>
          <a:xfrm>
            <a:off x="1654657" y="2626737"/>
            <a:ext cx="0" cy="23454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C3BA0D-1E3A-A816-B1CB-721B0CCC7EEF}"/>
              </a:ext>
            </a:extLst>
          </p:cNvPr>
          <p:cNvCxnSpPr>
            <a:cxnSpLocks/>
          </p:cNvCxnSpPr>
          <p:nvPr/>
        </p:nvCxnSpPr>
        <p:spPr>
          <a:xfrm>
            <a:off x="1654657" y="4966133"/>
            <a:ext cx="11052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5415FC4-D0EB-C01E-F14A-AF8671493466}"/>
              </a:ext>
            </a:extLst>
          </p:cNvPr>
          <p:cNvGrpSpPr/>
          <p:nvPr/>
        </p:nvGrpSpPr>
        <p:grpSpPr>
          <a:xfrm>
            <a:off x="2219323" y="4625120"/>
            <a:ext cx="1321196" cy="1047933"/>
            <a:chOff x="696196" y="4214930"/>
            <a:chExt cx="1321196" cy="1047933"/>
          </a:xfrm>
        </p:grpSpPr>
        <p:sp>
          <p:nvSpPr>
            <p:cNvPr id="35" name="Oval 34">
              <a:extLst>
                <a:ext uri="{FF2B5EF4-FFF2-40B4-BE49-F238E27FC236}">
                  <a16:creationId xmlns:a16="http://schemas.microsoft.com/office/drawing/2014/main" id="{71F25E72-8AD7-C56C-1126-DB25432807BF}"/>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TextBox 35">
              <a:extLst>
                <a:ext uri="{FF2B5EF4-FFF2-40B4-BE49-F238E27FC236}">
                  <a16:creationId xmlns:a16="http://schemas.microsoft.com/office/drawing/2014/main" id="{5A40DCDA-9997-450D-E35E-FBBF17E27B12}"/>
                </a:ext>
              </a:extLst>
            </p:cNvPr>
            <p:cNvSpPr txBox="1"/>
            <p:nvPr/>
          </p:nvSpPr>
          <p:spPr>
            <a:xfrm>
              <a:off x="696196" y="4831976"/>
              <a:ext cx="132119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Back-up energy generation</a:t>
              </a:r>
            </a:p>
          </p:txBody>
        </p:sp>
      </p:grpSp>
      <p:sp>
        <p:nvSpPr>
          <p:cNvPr id="57" name="Isosceles Triangle 56">
            <a:extLst>
              <a:ext uri="{FF2B5EF4-FFF2-40B4-BE49-F238E27FC236}">
                <a16:creationId xmlns:a16="http://schemas.microsoft.com/office/drawing/2014/main" id="{1764AF05-8F45-078B-1764-52839D0CF7A0}"/>
              </a:ext>
            </a:extLst>
          </p:cNvPr>
          <p:cNvSpPr/>
          <p:nvPr/>
        </p:nvSpPr>
        <p:spPr>
          <a:xfrm>
            <a:off x="5257800" y="1828800"/>
            <a:ext cx="3324726" cy="2875888"/>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63" name="Group 62">
            <a:extLst>
              <a:ext uri="{FF2B5EF4-FFF2-40B4-BE49-F238E27FC236}">
                <a16:creationId xmlns:a16="http://schemas.microsoft.com/office/drawing/2014/main" id="{9882934D-18E9-59D3-023E-1DDFF5206DEB}"/>
              </a:ext>
            </a:extLst>
          </p:cNvPr>
          <p:cNvGrpSpPr/>
          <p:nvPr/>
        </p:nvGrpSpPr>
        <p:grpSpPr>
          <a:xfrm>
            <a:off x="5507255" y="3592324"/>
            <a:ext cx="1460527" cy="1047933"/>
            <a:chOff x="696195" y="3011772"/>
            <a:chExt cx="1460527" cy="1047933"/>
          </a:xfrm>
        </p:grpSpPr>
        <p:sp>
          <p:nvSpPr>
            <p:cNvPr id="64" name="Oval 63">
              <a:extLst>
                <a:ext uri="{FF2B5EF4-FFF2-40B4-BE49-F238E27FC236}">
                  <a16:creationId xmlns:a16="http://schemas.microsoft.com/office/drawing/2014/main" id="{D5686F72-D184-DB57-8360-F278CB2E7E17}"/>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5" name="TextBox 64">
              <a:extLst>
                <a:ext uri="{FF2B5EF4-FFF2-40B4-BE49-F238E27FC236}">
                  <a16:creationId xmlns:a16="http://schemas.microsoft.com/office/drawing/2014/main" id="{D2993280-4587-5D02-37C8-E4BA6A9B4863}"/>
                </a:ext>
              </a:extLst>
            </p:cNvPr>
            <p:cNvSpPr txBox="1"/>
            <p:nvPr/>
          </p:nvSpPr>
          <p:spPr>
            <a:xfrm>
              <a:off x="696195" y="3628818"/>
              <a:ext cx="1460527"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Low carbon</a:t>
              </a:r>
              <a:br>
                <a:rPr lang="en-GB" sz="1100">
                  <a:solidFill>
                    <a:schemeClr val="bg1"/>
                  </a:solidFill>
                  <a:latin typeface="Arial" panose="020B0604020202020204" pitchFamily="34" charset="0"/>
                  <a:cs typeface="Arial" panose="020B0604020202020204" pitchFamily="34" charset="0"/>
                </a:rPr>
              </a:br>
              <a:r>
                <a:rPr lang="en-GB" sz="1100">
                  <a:solidFill>
                    <a:schemeClr val="bg1"/>
                  </a:solidFill>
                  <a:latin typeface="Arial" panose="020B0604020202020204" pitchFamily="34" charset="0"/>
                  <a:cs typeface="Arial" panose="020B0604020202020204" pitchFamily="34" charset="0"/>
                </a:rPr>
                <a:t>heating and cooling</a:t>
              </a:r>
            </a:p>
          </p:txBody>
        </p:sp>
      </p:grpSp>
      <p:grpSp>
        <p:nvGrpSpPr>
          <p:cNvPr id="66" name="Group 65">
            <a:extLst>
              <a:ext uri="{FF2B5EF4-FFF2-40B4-BE49-F238E27FC236}">
                <a16:creationId xmlns:a16="http://schemas.microsoft.com/office/drawing/2014/main" id="{F63E85B6-DECC-E9B6-E9F5-C14D50C3E2AF}"/>
              </a:ext>
            </a:extLst>
          </p:cNvPr>
          <p:cNvGrpSpPr/>
          <p:nvPr/>
        </p:nvGrpSpPr>
        <p:grpSpPr>
          <a:xfrm>
            <a:off x="6857028" y="3602232"/>
            <a:ext cx="1460526" cy="1047933"/>
            <a:chOff x="696196" y="3011772"/>
            <a:chExt cx="1460526" cy="1047933"/>
          </a:xfrm>
        </p:grpSpPr>
        <p:sp>
          <p:nvSpPr>
            <p:cNvPr id="67" name="Oval 66">
              <a:extLst>
                <a:ext uri="{FF2B5EF4-FFF2-40B4-BE49-F238E27FC236}">
                  <a16:creationId xmlns:a16="http://schemas.microsoft.com/office/drawing/2014/main" id="{6D08116E-9368-B146-77EF-BBE83CE03086}"/>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8" name="TextBox 67">
              <a:extLst>
                <a:ext uri="{FF2B5EF4-FFF2-40B4-BE49-F238E27FC236}">
                  <a16:creationId xmlns:a16="http://schemas.microsoft.com/office/drawing/2014/main" id="{6E26A851-9E1A-4571-3153-E411BA25C803}"/>
                </a:ext>
              </a:extLst>
            </p:cNvPr>
            <p:cNvSpPr txBox="1"/>
            <p:nvPr/>
          </p:nvSpPr>
          <p:spPr>
            <a:xfrm>
              <a:off x="696196" y="3628818"/>
              <a:ext cx="1460526" cy="430887"/>
            </a:xfrm>
            <a:prstGeom prst="rect">
              <a:avLst/>
            </a:prstGeom>
            <a:noFill/>
          </p:spPr>
          <p:txBody>
            <a:bodyPr wrap="square" rtlCol="0">
              <a:spAutoFit/>
            </a:bodyPr>
            <a:lstStyle/>
            <a:p>
              <a:pPr algn="ctr"/>
              <a:r>
                <a:rPr lang="en-GB" sz="1100">
                  <a:solidFill>
                    <a:schemeClr val="bg1"/>
                  </a:solidFill>
                  <a:latin typeface="Arial" panose="020B0604020202020204" pitchFamily="34" charset="0"/>
                  <a:cs typeface="Arial" panose="020B0604020202020204" pitchFamily="34" charset="0"/>
                </a:rPr>
                <a:t>Clean cooking equipment and fuels </a:t>
              </a:r>
            </a:p>
          </p:txBody>
        </p:sp>
      </p:grpSp>
      <p:cxnSp>
        <p:nvCxnSpPr>
          <p:cNvPr id="70" name="Straight Connector 69">
            <a:extLst>
              <a:ext uri="{FF2B5EF4-FFF2-40B4-BE49-F238E27FC236}">
                <a16:creationId xmlns:a16="http://schemas.microsoft.com/office/drawing/2014/main" id="{AE482449-3CC9-E495-69E4-2FAD09122E5E}"/>
              </a:ext>
            </a:extLst>
          </p:cNvPr>
          <p:cNvCxnSpPr>
            <a:cxnSpLocks/>
            <a:endCxn id="57" idx="0"/>
          </p:cNvCxnSpPr>
          <p:nvPr/>
        </p:nvCxnSpPr>
        <p:spPr>
          <a:xfrm flipV="1">
            <a:off x="2826571" y="1828800"/>
            <a:ext cx="4093592" cy="297792"/>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1D48D8A-4550-5D5F-7FD9-AF0DEED8938F}"/>
              </a:ext>
            </a:extLst>
          </p:cNvPr>
          <p:cNvCxnSpPr>
            <a:cxnSpLocks/>
            <a:endCxn id="57" idx="2"/>
          </p:cNvCxnSpPr>
          <p:nvPr/>
        </p:nvCxnSpPr>
        <p:spPr>
          <a:xfrm>
            <a:off x="3351976" y="3035544"/>
            <a:ext cx="1905824" cy="166914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93" name="Graphic 92" descr="Building outline">
            <a:extLst>
              <a:ext uri="{FF2B5EF4-FFF2-40B4-BE49-F238E27FC236}">
                <a16:creationId xmlns:a16="http://schemas.microsoft.com/office/drawing/2014/main" id="{DC8E8EB2-4620-A720-785D-B72E818B29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103" name="Graphic 102" descr="Home outline">
            <a:extLst>
              <a:ext uri="{FF2B5EF4-FFF2-40B4-BE49-F238E27FC236}">
                <a16:creationId xmlns:a16="http://schemas.microsoft.com/office/drawing/2014/main" id="{2B43D06C-5951-2D53-A1AF-9C0290F7B0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2" name="Picture 12" descr="Generator - Free industry icons">
            <a:extLst>
              <a:ext uri="{FF2B5EF4-FFF2-40B4-BE49-F238E27FC236}">
                <a16:creationId xmlns:a16="http://schemas.microsoft.com/office/drawing/2014/main" id="{60613045-989F-0BEA-ACEE-FDC251FD0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attery charging outline">
            <a:extLst>
              <a:ext uri="{FF2B5EF4-FFF2-40B4-BE49-F238E27FC236}">
                <a16:creationId xmlns:a16="http://schemas.microsoft.com/office/drawing/2014/main" id="{E2E99936-38F3-3F3E-4A4A-AC634988BB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 name="Picture 36" descr="Low-Carbon Icons - Free SVG &amp; PNG Low-Carbon Images - Noun Project">
            <a:extLst>
              <a:ext uri="{FF2B5EF4-FFF2-40B4-BE49-F238E27FC236}">
                <a16:creationId xmlns:a16="http://schemas.microsoft.com/office/drawing/2014/main" id="{43365EE6-4DDC-62CF-AE5E-C4B86B7B90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4" descr="Best Epc Royalty-Free Images, Stock Photos &amp; Pictures | Shutterstock">
            <a:extLst>
              <a:ext uri="{FF2B5EF4-FFF2-40B4-BE49-F238E27FC236}">
                <a16:creationId xmlns:a16="http://schemas.microsoft.com/office/drawing/2014/main" id="{04D98BF9-736B-7B1F-4B80-587BF90A1507}"/>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Solar Roof Icons - Free SVG &amp; PNG Solar Roof Images - Noun Project">
            <a:extLst>
              <a:ext uri="{FF2B5EF4-FFF2-40B4-BE49-F238E27FC236}">
                <a16:creationId xmlns:a16="http://schemas.microsoft.com/office/drawing/2014/main" id="{3A4BC8A4-3B20-0570-6DC5-0624ED81B5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Off-page Connector 10">
            <a:extLst>
              <a:ext uri="{FF2B5EF4-FFF2-40B4-BE49-F238E27FC236}">
                <a16:creationId xmlns:a16="http://schemas.microsoft.com/office/drawing/2014/main" id="{906E07CA-35B8-2C01-DAF5-75009BAAF8E2}"/>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Graphic 11" descr="Lightning bolt with solid fill">
            <a:extLst>
              <a:ext uri="{FF2B5EF4-FFF2-40B4-BE49-F238E27FC236}">
                <a16:creationId xmlns:a16="http://schemas.microsoft.com/office/drawing/2014/main" id="{A4A4A9F6-E29A-95A2-836D-4EFEE54B31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sp>
        <p:nvSpPr>
          <p:cNvPr id="7" name="Slide Number Placeholder 6">
            <a:extLst>
              <a:ext uri="{FF2B5EF4-FFF2-40B4-BE49-F238E27FC236}">
                <a16:creationId xmlns:a16="http://schemas.microsoft.com/office/drawing/2014/main" id="{937F957D-699F-735D-989E-FD00CC953925}"/>
              </a:ext>
            </a:extLst>
          </p:cNvPr>
          <p:cNvSpPr>
            <a:spLocks noGrp="1"/>
          </p:cNvSpPr>
          <p:nvPr>
            <p:ph type="sldNum" sz="quarter" idx="12"/>
          </p:nvPr>
        </p:nvSpPr>
        <p:spPr/>
        <p:txBody>
          <a:bodyPr/>
          <a:lstStyle/>
          <a:p>
            <a:fld id="{CE97AC88-B9C7-4AEF-9990-0777AFA0136D}" type="slidenum">
              <a:rPr lang="en-US" smtClean="0">
                <a:solidFill>
                  <a:srgbClr val="848588"/>
                </a:solidFill>
              </a:rPr>
              <a:pPr/>
              <a:t>24</a:t>
            </a:fld>
            <a:endParaRPr lang="en-US" dirty="0">
              <a:solidFill>
                <a:srgbClr val="848588"/>
              </a:solidFill>
            </a:endParaRPr>
          </a:p>
        </p:txBody>
      </p:sp>
      <p:pic>
        <p:nvPicPr>
          <p:cNvPr id="1026" name="Picture 2" descr="Cooking - Free Tools and utensils icons">
            <a:extLst>
              <a:ext uri="{FF2B5EF4-FFF2-40B4-BE49-F238E27FC236}">
                <a16:creationId xmlns:a16="http://schemas.microsoft.com/office/drawing/2014/main" id="{8F077577-6C8F-E90B-6F90-3F9E193B2E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Solar Roof Icons - Free SVG &amp; PNG Solar Roof Images - Noun Project">
            <a:extLst>
              <a:ext uri="{FF2B5EF4-FFF2-40B4-BE49-F238E27FC236}">
                <a16:creationId xmlns:a16="http://schemas.microsoft.com/office/drawing/2014/main" id="{97C82FD6-0350-CB10-C5C3-D48515C62B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4330EEBB-923D-4921-B152-A0C2B3906372}"/>
              </a:ext>
            </a:extLst>
          </p:cNvPr>
          <p:cNvGrpSpPr/>
          <p:nvPr/>
        </p:nvGrpSpPr>
        <p:grpSpPr>
          <a:xfrm>
            <a:off x="9597323" y="745110"/>
            <a:ext cx="146522" cy="280390"/>
            <a:chOff x="5545138" y="625475"/>
            <a:chExt cx="1489075" cy="2849563"/>
          </a:xfrm>
        </p:grpSpPr>
        <p:sp>
          <p:nvSpPr>
            <p:cNvPr id="69" name="Freeform 117">
              <a:extLst>
                <a:ext uri="{FF2B5EF4-FFF2-40B4-BE49-F238E27FC236}">
                  <a16:creationId xmlns:a16="http://schemas.microsoft.com/office/drawing/2014/main" id="{37A6D16C-F7FF-4FFD-AF73-A1BB66721A3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0">
              <a:extLst>
                <a:ext uri="{FF2B5EF4-FFF2-40B4-BE49-F238E27FC236}">
                  <a16:creationId xmlns:a16="http://schemas.microsoft.com/office/drawing/2014/main" id="{CB0EEFD9-635A-4402-8FB4-8F897B923A7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2" name="Oval 71">
            <a:hlinkClick r:id="rId16" action="ppaction://hlinksldjump"/>
            <a:extLst>
              <a:ext uri="{FF2B5EF4-FFF2-40B4-BE49-F238E27FC236}">
                <a16:creationId xmlns:a16="http://schemas.microsoft.com/office/drawing/2014/main" id="{AE79E303-8E98-479F-A270-3F290375B0D6}"/>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4" name="Oval 73">
            <a:hlinkClick r:id="rId17" action="ppaction://hlinksldjump"/>
            <a:extLst>
              <a:ext uri="{FF2B5EF4-FFF2-40B4-BE49-F238E27FC236}">
                <a16:creationId xmlns:a16="http://schemas.microsoft.com/office/drawing/2014/main" id="{84A0CF3A-F928-447C-A967-123B753BCFFB}"/>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5" name="Oval 74">
            <a:hlinkClick r:id="rId18" action="ppaction://hlinksldjump"/>
            <a:extLst>
              <a:ext uri="{FF2B5EF4-FFF2-40B4-BE49-F238E27FC236}">
                <a16:creationId xmlns:a16="http://schemas.microsoft.com/office/drawing/2014/main" id="{C83526DA-E810-4CF3-B2E9-03C6AEB95BF6}"/>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hlinkClick r:id="rId19" action="ppaction://hlinksldjump"/>
            <a:extLst>
              <a:ext uri="{FF2B5EF4-FFF2-40B4-BE49-F238E27FC236}">
                <a16:creationId xmlns:a16="http://schemas.microsoft.com/office/drawing/2014/main" id="{43E5F431-54AD-430F-9075-8C7106B20F6F}"/>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hlinkClick r:id="rId20" action="ppaction://hlinksldjump"/>
            <a:extLst>
              <a:ext uri="{FF2B5EF4-FFF2-40B4-BE49-F238E27FC236}">
                <a16:creationId xmlns:a16="http://schemas.microsoft.com/office/drawing/2014/main" id="{3B4460D5-97FD-4EE0-BAB9-537A5CCE203C}"/>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hlinkClick r:id="rId21" action="ppaction://hlinksldjump"/>
            <a:extLst>
              <a:ext uri="{FF2B5EF4-FFF2-40B4-BE49-F238E27FC236}">
                <a16:creationId xmlns:a16="http://schemas.microsoft.com/office/drawing/2014/main" id="{D329E337-8614-495B-94EB-059B7BFFF59D}"/>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hlinkClick r:id="rId22" action="ppaction://hlinksldjump"/>
            <a:extLst>
              <a:ext uri="{FF2B5EF4-FFF2-40B4-BE49-F238E27FC236}">
                <a16:creationId xmlns:a16="http://schemas.microsoft.com/office/drawing/2014/main" id="{75516E6A-2098-4BD4-8A58-C6248EFCD74B}"/>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hlinkClick r:id="rId23" action="ppaction://hlinksldjump"/>
            <a:extLst>
              <a:ext uri="{FF2B5EF4-FFF2-40B4-BE49-F238E27FC236}">
                <a16:creationId xmlns:a16="http://schemas.microsoft.com/office/drawing/2014/main" id="{9AAAA09E-CCCE-4E9A-8691-0BC5BBEB46CC}"/>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hlinkClick r:id="rId24" action="ppaction://hlinksldjump"/>
            <a:extLst>
              <a:ext uri="{FF2B5EF4-FFF2-40B4-BE49-F238E27FC236}">
                <a16:creationId xmlns:a16="http://schemas.microsoft.com/office/drawing/2014/main" id="{4DE94AB1-C763-4A28-BFCC-1E2F5501B61F}"/>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258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7928-7A24-2C58-57DA-AA14DD5217F7}"/>
              </a:ext>
            </a:extLst>
          </p:cNvPr>
          <p:cNvSpPr>
            <a:spLocks noGrp="1"/>
          </p:cNvSpPr>
          <p:nvPr>
            <p:ph type="title"/>
          </p:nvPr>
        </p:nvSpPr>
        <p:spPr/>
        <p:txBody>
          <a:bodyPr>
            <a:normAutofit fontScale="90000"/>
          </a:bodyPr>
          <a:lstStyle/>
          <a:p>
            <a:r>
              <a:rPr kumimoji="0" lang="en-GB" sz="3200" b="1" i="0" u="none" strike="noStrike" kern="1200" cap="none" spc="0" normalizeH="0" baseline="0" noProof="0" dirty="0">
                <a:ln>
                  <a:noFill/>
                </a:ln>
                <a:solidFill>
                  <a:srgbClr val="1C3567"/>
                </a:solidFill>
                <a:effectLst/>
                <a:uLnTx/>
                <a:uFillTx/>
                <a:latin typeface="Arial" panose="020B0604020202020204" pitchFamily="34" charset="0"/>
                <a:ea typeface="+mj-ea"/>
                <a:cs typeface="Arial" panose="020B0604020202020204" pitchFamily="34" charset="0"/>
              </a:rPr>
              <a:t>How to use this Toolkit</a:t>
            </a:r>
            <a:br>
              <a:rPr kumimoji="0" lang="en-GB" sz="3200" b="1" i="0" u="none" strike="noStrike" kern="1200" cap="none" spc="0" normalizeH="0" baseline="0" noProof="0" dirty="0">
                <a:ln>
                  <a:noFill/>
                </a:ln>
                <a:solidFill>
                  <a:srgbClr val="1C3567"/>
                </a:solidFill>
                <a:effectLst/>
                <a:uLnTx/>
                <a:uFillTx/>
                <a:latin typeface="Arial" panose="020B0604020202020204" pitchFamily="34" charset="0"/>
                <a:ea typeface="+mj-ea"/>
                <a:cs typeface="Arial" panose="020B0604020202020204" pitchFamily="34" charset="0"/>
              </a:rPr>
            </a:br>
            <a:r>
              <a:rPr kumimoji="0" lang="en-GB" sz="2400" b="0" i="0" u="none" strike="noStrike" kern="1200" cap="none" spc="0" normalizeH="0" baseline="0" noProof="0" dirty="0">
                <a:ln>
                  <a:noFill/>
                </a:ln>
                <a:solidFill>
                  <a:srgbClr val="1C3567"/>
                </a:solidFill>
                <a:effectLst/>
                <a:uLnTx/>
                <a:uFillTx/>
                <a:latin typeface="Arial" panose="020B0604020202020204" pitchFamily="34" charset="0"/>
                <a:ea typeface="+mj-ea"/>
                <a:cs typeface="Arial" panose="020B0604020202020204" pitchFamily="34" charset="0"/>
              </a:rPr>
              <a:t>Using modules and tools</a:t>
            </a:r>
            <a:endParaRPr lang="en-GB" b="0" dirty="0">
              <a:solidFill>
                <a:schemeClr val="accent6"/>
              </a:solidFill>
            </a:endParaRPr>
          </a:p>
        </p:txBody>
      </p:sp>
      <p:sp>
        <p:nvSpPr>
          <p:cNvPr id="8" name="Content Placeholder 7">
            <a:extLst>
              <a:ext uri="{FF2B5EF4-FFF2-40B4-BE49-F238E27FC236}">
                <a16:creationId xmlns:a16="http://schemas.microsoft.com/office/drawing/2014/main" id="{569D0A1B-648F-6490-04C1-A5BDBB7BDA9F}"/>
              </a:ext>
            </a:extLst>
          </p:cNvPr>
          <p:cNvSpPr>
            <a:spLocks noGrp="1"/>
          </p:cNvSpPr>
          <p:nvPr>
            <p:ph idx="14"/>
          </p:nvPr>
        </p:nvSpPr>
        <p:spPr/>
        <p:txBody>
          <a:bodyPr/>
          <a:lstStyle/>
          <a:p>
            <a:r>
              <a:rPr lang="en-GB"/>
              <a:t>Toolkit Introduction</a:t>
            </a:r>
          </a:p>
        </p:txBody>
      </p:sp>
      <p:sp>
        <p:nvSpPr>
          <p:cNvPr id="9" name="Slide Number Placeholder 8">
            <a:extLst>
              <a:ext uri="{FF2B5EF4-FFF2-40B4-BE49-F238E27FC236}">
                <a16:creationId xmlns:a16="http://schemas.microsoft.com/office/drawing/2014/main" id="{3254F9F3-C2E5-F4BA-EB29-818C30BDE0EC}"/>
              </a:ext>
            </a:extLst>
          </p:cNvPr>
          <p:cNvSpPr>
            <a:spLocks noGrp="1"/>
          </p:cNvSpPr>
          <p:nvPr>
            <p:ph type="sldNum" sz="quarter" idx="12"/>
          </p:nvPr>
        </p:nvSpPr>
        <p:spPr/>
        <p:txBody>
          <a:bodyPr/>
          <a:lstStyle/>
          <a:p>
            <a:fld id="{CE97AC88-B9C7-4AEF-9990-0777AFA0136D}" type="slidenum">
              <a:rPr lang="en-US" smtClean="0"/>
              <a:pPr/>
              <a:t>25</a:t>
            </a:fld>
            <a:endParaRPr lang="en-US"/>
          </a:p>
        </p:txBody>
      </p:sp>
      <p:sp>
        <p:nvSpPr>
          <p:cNvPr id="17" name="Content Placeholder 12">
            <a:extLst>
              <a:ext uri="{FF2B5EF4-FFF2-40B4-BE49-F238E27FC236}">
                <a16:creationId xmlns:a16="http://schemas.microsoft.com/office/drawing/2014/main" id="{26DDBB59-D8FC-2A51-0A96-38F7A91A1DBA}"/>
              </a:ext>
            </a:extLst>
          </p:cNvPr>
          <p:cNvSpPr txBox="1">
            <a:spLocks/>
          </p:cNvSpPr>
          <p:nvPr/>
        </p:nvSpPr>
        <p:spPr>
          <a:xfrm>
            <a:off x="685801" y="1845994"/>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t>Module content</a:t>
            </a:r>
          </a:p>
          <a:p>
            <a:pPr>
              <a:lnSpc>
                <a:spcPct val="120000"/>
              </a:lnSpc>
            </a:pPr>
            <a:r>
              <a:rPr lang="en-GB" sz="1200" b="0" dirty="0">
                <a:solidFill>
                  <a:schemeClr val="tx1"/>
                </a:solidFill>
              </a:rPr>
              <a:t>Each module in this toolkit begins by presenting the context and the content of the module. The content draws on the concepts and language around EAP </a:t>
            </a:r>
            <a:br>
              <a:rPr lang="en-GB" sz="1200" b="0" dirty="0">
                <a:solidFill>
                  <a:schemeClr val="tx1"/>
                </a:solidFill>
              </a:rPr>
            </a:br>
            <a:r>
              <a:rPr lang="en-GB" sz="1200" b="0" dirty="0">
                <a:solidFill>
                  <a:schemeClr val="tx1"/>
                </a:solidFill>
              </a:rPr>
              <a:t>from </a:t>
            </a:r>
            <a:r>
              <a:rPr lang="en-GB" sz="1200" b="0" dirty="0" err="1">
                <a:solidFill>
                  <a:schemeClr val="tx1"/>
                </a:solidFill>
              </a:rPr>
              <a:t>GCoM's</a:t>
            </a:r>
            <a:r>
              <a:rPr lang="en-GB" sz="1200" b="0" dirty="0">
                <a:solidFill>
                  <a:schemeClr val="tx1"/>
                </a:solidFill>
              </a:rPr>
              <a:t> 2023 research, presented in a way </a:t>
            </a:r>
            <a:br>
              <a:rPr lang="en-GB" sz="1200" b="0" dirty="0">
                <a:solidFill>
                  <a:schemeClr val="tx1"/>
                </a:solidFill>
              </a:rPr>
            </a:br>
            <a:r>
              <a:rPr lang="en-GB" sz="1200" b="0" dirty="0">
                <a:solidFill>
                  <a:schemeClr val="tx1"/>
                </a:solidFill>
              </a:rPr>
              <a:t>that unpacks your experiences as local government officers and builds your next steps. </a:t>
            </a:r>
          </a:p>
          <a:p>
            <a:pPr>
              <a:lnSpc>
                <a:spcPct val="120000"/>
              </a:lnSpc>
            </a:pPr>
            <a:r>
              <a:rPr lang="en-GB" sz="1200" b="0" dirty="0">
                <a:solidFill>
                  <a:schemeClr val="tx1"/>
                </a:solidFill>
              </a:rPr>
              <a:t>Each module also closes with a "health-check worksheet". It will review if you have met the modules' objectives, by providing space to consolidate your EAP learning and reflections that are specific to your local government</a:t>
            </a:r>
          </a:p>
        </p:txBody>
      </p:sp>
      <p:sp>
        <p:nvSpPr>
          <p:cNvPr id="20" name="Content Placeholder 12">
            <a:extLst>
              <a:ext uri="{FF2B5EF4-FFF2-40B4-BE49-F238E27FC236}">
                <a16:creationId xmlns:a16="http://schemas.microsoft.com/office/drawing/2014/main" id="{227E834F-49BC-ECE3-4ADB-CAF6C7C0629C}"/>
              </a:ext>
            </a:extLst>
          </p:cNvPr>
          <p:cNvSpPr txBox="1">
            <a:spLocks/>
          </p:cNvSpPr>
          <p:nvPr/>
        </p:nvSpPr>
        <p:spPr>
          <a:xfrm>
            <a:off x="5257791" y="1837902"/>
            <a:ext cx="3962399" cy="43481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t>Using the tools</a:t>
            </a:r>
          </a:p>
          <a:p>
            <a:pPr>
              <a:lnSpc>
                <a:spcPct val="120000"/>
              </a:lnSpc>
            </a:pPr>
            <a:r>
              <a:rPr lang="en-GB" sz="1200" b="0" dirty="0">
                <a:solidFill>
                  <a:schemeClr val="tx1"/>
                </a:solidFill>
              </a:rPr>
              <a:t>Each module contains a tool for EAP planning and discussion. The tools have been designed to guide </a:t>
            </a:r>
            <a:br>
              <a:rPr lang="en-GB" sz="1200" b="0" dirty="0">
                <a:solidFill>
                  <a:schemeClr val="tx1"/>
                </a:solidFill>
              </a:rPr>
            </a:br>
            <a:r>
              <a:rPr lang="en-GB" sz="1200" b="0" dirty="0">
                <a:solidFill>
                  <a:schemeClr val="tx1"/>
                </a:solidFill>
              </a:rPr>
              <a:t>and support you to put into practice what you have learnt in the module. </a:t>
            </a:r>
          </a:p>
          <a:p>
            <a:pPr>
              <a:lnSpc>
                <a:spcPct val="120000"/>
              </a:lnSpc>
            </a:pPr>
            <a:r>
              <a:rPr lang="en-GB" sz="1200" b="0" dirty="0">
                <a:solidFill>
                  <a:schemeClr val="tx1"/>
                </a:solidFill>
              </a:rPr>
              <a:t>Each tool has been developed to support you in </a:t>
            </a:r>
            <a:br>
              <a:rPr lang="en-GB" sz="1200" b="0" dirty="0">
                <a:solidFill>
                  <a:schemeClr val="tx1"/>
                </a:solidFill>
              </a:rPr>
            </a:br>
            <a:r>
              <a:rPr lang="en-GB" sz="1200" b="0" dirty="0">
                <a:solidFill>
                  <a:schemeClr val="tx1"/>
                </a:solidFill>
              </a:rPr>
              <a:t>your unique EAP journey, taking into consideration </a:t>
            </a:r>
            <a:br>
              <a:rPr lang="en-GB" sz="1200" b="0" dirty="0">
                <a:solidFill>
                  <a:schemeClr val="tx1"/>
                </a:solidFill>
              </a:rPr>
            </a:br>
            <a:r>
              <a:rPr lang="en-GB" sz="1200" b="0" dirty="0">
                <a:solidFill>
                  <a:schemeClr val="tx1"/>
                </a:solidFill>
              </a:rPr>
              <a:t>your specific contexts. There is no specific order in which you must complete the tools – they are there </a:t>
            </a:r>
            <a:br>
              <a:rPr lang="en-GB" sz="1200" b="0" dirty="0">
                <a:solidFill>
                  <a:schemeClr val="tx1"/>
                </a:solidFill>
              </a:rPr>
            </a:br>
            <a:r>
              <a:rPr lang="en-GB" sz="1200" b="0" dirty="0">
                <a:solidFill>
                  <a:schemeClr val="tx1"/>
                </a:solidFill>
              </a:rPr>
              <a:t>to support you at your own pace. However, we have provided instructions for each tool, suggesting:</a:t>
            </a:r>
          </a:p>
          <a:p>
            <a:pPr marL="171450" indent="-171450">
              <a:lnSpc>
                <a:spcPct val="120000"/>
              </a:lnSpc>
              <a:buFont typeface="Arial" panose="020B0604020202020204" pitchFamily="34" charset="0"/>
              <a:buChar char="•"/>
            </a:pPr>
            <a:r>
              <a:rPr lang="en-GB" sz="1200" b="0" dirty="0">
                <a:solidFill>
                  <a:schemeClr val="tx1"/>
                </a:solidFill>
              </a:rPr>
              <a:t>when it is an appropriate time to complete the tool;</a:t>
            </a:r>
          </a:p>
          <a:p>
            <a:pPr marL="171450" indent="-171450">
              <a:lnSpc>
                <a:spcPct val="120000"/>
              </a:lnSpc>
              <a:buFont typeface="Arial" panose="020B0604020202020204" pitchFamily="34" charset="0"/>
              <a:buChar char="•"/>
            </a:pPr>
            <a:r>
              <a:rPr lang="en-GB" sz="1200" b="0" dirty="0">
                <a:solidFill>
                  <a:schemeClr val="tx1"/>
                </a:solidFill>
              </a:rPr>
              <a:t>who should be involved in the process;</a:t>
            </a:r>
          </a:p>
          <a:p>
            <a:pPr marL="171450" indent="-171450">
              <a:lnSpc>
                <a:spcPct val="120000"/>
              </a:lnSpc>
              <a:buFont typeface="Arial" panose="020B0604020202020204" pitchFamily="34" charset="0"/>
              <a:buChar char="•"/>
            </a:pPr>
            <a:r>
              <a:rPr lang="en-GB" sz="1200" b="0" dirty="0">
                <a:solidFill>
                  <a:schemeClr val="tx1"/>
                </a:solidFill>
              </a:rPr>
              <a:t>recommended “set ups”, for example some tools contain links to digital databases while others we suggest completing as worksheets (either printed </a:t>
            </a:r>
            <a:br>
              <a:rPr lang="en-GB" sz="1200" b="0" dirty="0">
                <a:solidFill>
                  <a:schemeClr val="tx1"/>
                </a:solidFill>
              </a:rPr>
            </a:br>
            <a:r>
              <a:rPr lang="en-GB" sz="1200" b="0" dirty="0">
                <a:solidFill>
                  <a:schemeClr val="tx1"/>
                </a:solidFill>
              </a:rPr>
              <a:t>or on a digital whiteboard). </a:t>
            </a:r>
          </a:p>
        </p:txBody>
      </p:sp>
      <p:grpSp>
        <p:nvGrpSpPr>
          <p:cNvPr id="18" name="Group 17">
            <a:extLst>
              <a:ext uri="{FF2B5EF4-FFF2-40B4-BE49-F238E27FC236}">
                <a16:creationId xmlns:a16="http://schemas.microsoft.com/office/drawing/2014/main" id="{E9F2C160-F634-4A15-8D91-FED4C15D2BDE}"/>
              </a:ext>
            </a:extLst>
          </p:cNvPr>
          <p:cNvGrpSpPr/>
          <p:nvPr/>
        </p:nvGrpSpPr>
        <p:grpSpPr>
          <a:xfrm>
            <a:off x="9597323" y="745110"/>
            <a:ext cx="146522" cy="280390"/>
            <a:chOff x="5545138" y="625475"/>
            <a:chExt cx="1489075" cy="2849563"/>
          </a:xfrm>
        </p:grpSpPr>
        <p:sp>
          <p:nvSpPr>
            <p:cNvPr id="19" name="Freeform 117">
              <a:extLst>
                <a:ext uri="{FF2B5EF4-FFF2-40B4-BE49-F238E27FC236}">
                  <a16:creationId xmlns:a16="http://schemas.microsoft.com/office/drawing/2014/main" id="{D045707A-F32F-4A08-A485-74E40466837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0">
              <a:extLst>
                <a:ext uri="{FF2B5EF4-FFF2-40B4-BE49-F238E27FC236}">
                  <a16:creationId xmlns:a16="http://schemas.microsoft.com/office/drawing/2014/main" id="{59FD05C3-C905-44CE-AF3B-AF6B2E00611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Oval 21">
            <a:hlinkClick r:id="rId3" action="ppaction://hlinksldjump"/>
            <a:extLst>
              <a:ext uri="{FF2B5EF4-FFF2-40B4-BE49-F238E27FC236}">
                <a16:creationId xmlns:a16="http://schemas.microsoft.com/office/drawing/2014/main" id="{FF37DF02-C5D1-43FC-8AC9-C4C95904809F}"/>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9544C3BE-CAEE-4372-941C-67602896C26C}"/>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5" action="ppaction://hlinksldjump"/>
            <a:extLst>
              <a:ext uri="{FF2B5EF4-FFF2-40B4-BE49-F238E27FC236}">
                <a16:creationId xmlns:a16="http://schemas.microsoft.com/office/drawing/2014/main" id="{82AC9DB1-BBAB-4567-B357-B3F901170F5E}"/>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6" action="ppaction://hlinksldjump"/>
            <a:extLst>
              <a:ext uri="{FF2B5EF4-FFF2-40B4-BE49-F238E27FC236}">
                <a16:creationId xmlns:a16="http://schemas.microsoft.com/office/drawing/2014/main" id="{AEAA5342-714A-4A7D-A771-2E07C620A9FB}"/>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7" action="ppaction://hlinksldjump"/>
            <a:extLst>
              <a:ext uri="{FF2B5EF4-FFF2-40B4-BE49-F238E27FC236}">
                <a16:creationId xmlns:a16="http://schemas.microsoft.com/office/drawing/2014/main" id="{F48828DE-DEF8-4119-B775-51EEF0E88BEC}"/>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8" action="ppaction://hlinksldjump"/>
            <a:extLst>
              <a:ext uri="{FF2B5EF4-FFF2-40B4-BE49-F238E27FC236}">
                <a16:creationId xmlns:a16="http://schemas.microsoft.com/office/drawing/2014/main" id="{D162FCDE-5CEB-43A7-8558-6A03CB10E9CD}"/>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1AEC376F-48E9-415B-8EB0-2DE648C0EC45}"/>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88F4D59A-3A14-4A12-80FF-5679E46A289C}"/>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1" action="ppaction://hlinksldjump"/>
            <a:extLst>
              <a:ext uri="{FF2B5EF4-FFF2-40B4-BE49-F238E27FC236}">
                <a16:creationId xmlns:a16="http://schemas.microsoft.com/office/drawing/2014/main" id="{DC5B49D4-FC6A-4A6E-8725-DC3E31368274}"/>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7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D66F-3E9C-53F9-F5A0-2A0C368A269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356F150-436F-BB91-BBB4-884253DDAC8E}"/>
              </a:ext>
            </a:extLst>
          </p:cNvPr>
          <p:cNvSpPr txBox="1">
            <a:spLocks noChangeAspect="1"/>
          </p:cNvSpPr>
          <p:nvPr/>
        </p:nvSpPr>
        <p:spPr>
          <a:xfrm>
            <a:off x="2282165" y="2476163"/>
            <a:ext cx="5341671" cy="3692960"/>
          </a:xfrm>
          <a:prstGeom prst="rect">
            <a:avLst/>
          </a:prstGeom>
          <a:noFill/>
          <a:ln>
            <a:solidFill>
              <a:schemeClr val="accent6">
                <a:lumMod val="20000"/>
                <a:lumOff val="80000"/>
              </a:schemeClr>
            </a:solid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000" b="0" i="1" u="none" strike="noStrike" kern="1200" cap="none" spc="0" normalizeH="0" baseline="0" noProof="0" dirty="0">
                <a:ln>
                  <a:noFill/>
                </a:ln>
                <a:solidFill>
                  <a:srgbClr val="1C3567">
                    <a:lumMod val="20000"/>
                    <a:lumOff val="80000"/>
                  </a:srgbClr>
                </a:solidFill>
                <a:effectLst/>
                <a:uLnTx/>
                <a:uFillTx/>
                <a:latin typeface="Arial" panose="020B0604020202020204" pitchFamily="34" charset="0"/>
                <a:ea typeface="+mn-ea"/>
                <a:cs typeface="Arial" panose="020B0604020202020204" pitchFamily="34" charset="0"/>
              </a:rPr>
              <a:t>Worksheet</a:t>
            </a:r>
          </a:p>
        </p:txBody>
      </p:sp>
      <p:sp>
        <p:nvSpPr>
          <p:cNvPr id="3" name="Title 2">
            <a:extLst>
              <a:ext uri="{FF2B5EF4-FFF2-40B4-BE49-F238E27FC236}">
                <a16:creationId xmlns:a16="http://schemas.microsoft.com/office/drawing/2014/main" id="{D7B75AAD-86F8-2242-0DE7-BB34720286FF}"/>
              </a:ext>
            </a:extLst>
          </p:cNvPr>
          <p:cNvSpPr>
            <a:spLocks noGrp="1"/>
          </p:cNvSpPr>
          <p:nvPr>
            <p:ph type="title"/>
          </p:nvPr>
        </p:nvSpPr>
        <p:spPr>
          <a:xfrm>
            <a:off x="681038" y="685800"/>
            <a:ext cx="8539152" cy="990600"/>
          </a:xfrm>
        </p:spPr>
        <p:txBody>
          <a:bodyPr vert="horz" lIns="91440" tIns="45720" rIns="91440" bIns="45720" rtlCol="0" anchor="t">
            <a:normAutofit/>
          </a:bodyPr>
          <a:lstStyle/>
          <a:p>
            <a:r>
              <a:rPr lang="en-GB" dirty="0">
                <a:solidFill>
                  <a:srgbClr val="1C3567"/>
                </a:solidFill>
              </a:rPr>
              <a:t>How to use this Toolkit</a:t>
            </a:r>
            <a:br>
              <a:rPr lang="en-GB" dirty="0">
                <a:solidFill>
                  <a:srgbClr val="1C3567"/>
                </a:solidFill>
              </a:rPr>
            </a:br>
            <a:r>
              <a:rPr lang="en-GB" sz="2400" b="0" dirty="0">
                <a:solidFill>
                  <a:srgbClr val="1C3567"/>
                </a:solidFill>
              </a:rPr>
              <a:t>Tool &amp; facilitation guides</a:t>
            </a:r>
          </a:p>
        </p:txBody>
      </p:sp>
      <p:sp>
        <p:nvSpPr>
          <p:cNvPr id="5" name="Content Placeholder 4">
            <a:extLst>
              <a:ext uri="{FF2B5EF4-FFF2-40B4-BE49-F238E27FC236}">
                <a16:creationId xmlns:a16="http://schemas.microsoft.com/office/drawing/2014/main" id="{71D2C865-9E4C-8678-B0C3-9FDED613333B}"/>
              </a:ext>
            </a:extLst>
          </p:cNvPr>
          <p:cNvSpPr>
            <a:spLocks noGrp="1"/>
          </p:cNvSpPr>
          <p:nvPr>
            <p:ph idx="14"/>
          </p:nvPr>
        </p:nvSpPr>
        <p:spPr/>
        <p:txBody>
          <a:bodyPr/>
          <a:lstStyle/>
          <a:p>
            <a:r>
              <a:rPr lang="en-GB" b="0" dirty="0">
                <a:solidFill>
                  <a:srgbClr val="1C3567"/>
                </a:solidFill>
              </a:rPr>
              <a:t>Toolkit Introduction</a:t>
            </a:r>
            <a:endParaRPr lang="en-GB" dirty="0">
              <a:solidFill>
                <a:srgbClr val="1C3567"/>
              </a:solidFill>
            </a:endParaRPr>
          </a:p>
        </p:txBody>
      </p:sp>
      <p:sp>
        <p:nvSpPr>
          <p:cNvPr id="19" name="Slide Number Placeholder 3">
            <a:extLst>
              <a:ext uri="{FF2B5EF4-FFF2-40B4-BE49-F238E27FC236}">
                <a16:creationId xmlns:a16="http://schemas.microsoft.com/office/drawing/2014/main" id="{6AFC9495-71A6-67B6-0278-1B3B4782513A}"/>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Wave 3">
            <a:extLst>
              <a:ext uri="{FF2B5EF4-FFF2-40B4-BE49-F238E27FC236}">
                <a16:creationId xmlns:a16="http://schemas.microsoft.com/office/drawing/2014/main" id="{D417FAD1-AF26-EC58-4765-AAC34445B105}"/>
              </a:ext>
            </a:extLst>
          </p:cNvPr>
          <p:cNvSpPr/>
          <p:nvPr/>
        </p:nvSpPr>
        <p:spPr>
          <a:xfrm flipH="1">
            <a:off x="5916141" y="4902008"/>
            <a:ext cx="2846859" cy="903204"/>
          </a:xfrm>
          <a:custGeom>
            <a:avLst/>
            <a:gdLst>
              <a:gd name="connsiteX0" fmla="*/ 0 w 2846859"/>
              <a:gd name="connsiteY0" fmla="*/ 15689 h 903204"/>
              <a:gd name="connsiteX1" fmla="*/ 2846859 w 2846859"/>
              <a:gd name="connsiteY1" fmla="*/ 15689 h 903204"/>
              <a:gd name="connsiteX2" fmla="*/ 2846859 w 2846859"/>
              <a:gd name="connsiteY2" fmla="*/ 887515 h 903204"/>
              <a:gd name="connsiteX3" fmla="*/ 0 w 2846859"/>
              <a:gd name="connsiteY3" fmla="*/ 887515 h 903204"/>
              <a:gd name="connsiteX4" fmla="*/ 0 w 2846859"/>
              <a:gd name="connsiteY4" fmla="*/ 15689 h 90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859" h="903204" fill="none" extrusionOk="0">
                <a:moveTo>
                  <a:pt x="0" y="15689"/>
                </a:moveTo>
                <a:cubicBezTo>
                  <a:pt x="875120" y="25434"/>
                  <a:pt x="2044427" y="19838"/>
                  <a:pt x="2846859" y="15689"/>
                </a:cubicBezTo>
                <a:cubicBezTo>
                  <a:pt x="2879215" y="288810"/>
                  <a:pt x="2901632" y="607719"/>
                  <a:pt x="2846859" y="887515"/>
                </a:cubicBezTo>
                <a:cubicBezTo>
                  <a:pt x="1974220" y="1049911"/>
                  <a:pt x="854670" y="687554"/>
                  <a:pt x="0" y="887515"/>
                </a:cubicBezTo>
                <a:cubicBezTo>
                  <a:pt x="-75933" y="573632"/>
                  <a:pt x="-29316" y="136717"/>
                  <a:pt x="0" y="15689"/>
                </a:cubicBezTo>
                <a:close/>
              </a:path>
              <a:path w="2846859" h="903204" stroke="0" extrusionOk="0">
                <a:moveTo>
                  <a:pt x="0" y="15689"/>
                </a:moveTo>
                <a:cubicBezTo>
                  <a:pt x="849676" y="-125532"/>
                  <a:pt x="1940799" y="246810"/>
                  <a:pt x="2846859" y="15689"/>
                </a:cubicBezTo>
                <a:cubicBezTo>
                  <a:pt x="2894019" y="443127"/>
                  <a:pt x="2857908" y="461156"/>
                  <a:pt x="2846859" y="887515"/>
                </a:cubicBezTo>
                <a:cubicBezTo>
                  <a:pt x="1948144" y="966194"/>
                  <a:pt x="999517" y="684025"/>
                  <a:pt x="0" y="887515"/>
                </a:cubicBezTo>
                <a:cubicBezTo>
                  <a:pt x="61862" y="689978"/>
                  <a:pt x="-12212" y="143282"/>
                  <a:pt x="0" y="1568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User notes, facilitation ideas </a:t>
            </a:r>
            <a:br>
              <a:rPr kumimoji="0" lang="en-SG"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br>
            <a:r>
              <a:rPr kumimoji="0" lang="en-SG"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and examples</a:t>
            </a: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Teardrop 6">
            <a:extLst>
              <a:ext uri="{FF2B5EF4-FFF2-40B4-BE49-F238E27FC236}">
                <a16:creationId xmlns:a16="http://schemas.microsoft.com/office/drawing/2014/main" id="{D362128B-086D-E218-76AF-DC7801074A50}"/>
              </a:ext>
            </a:extLst>
          </p:cNvPr>
          <p:cNvSpPr/>
          <p:nvPr/>
        </p:nvSpPr>
        <p:spPr>
          <a:xfrm>
            <a:off x="998192" y="2632050"/>
            <a:ext cx="2524715" cy="1431807"/>
          </a:xfrm>
          <a:custGeom>
            <a:avLst/>
            <a:gdLst>
              <a:gd name="connsiteX0" fmla="*/ 0 w 2524715"/>
              <a:gd name="connsiteY0" fmla="*/ 715904 h 1431807"/>
              <a:gd name="connsiteX1" fmla="*/ 1262358 w 2524715"/>
              <a:gd name="connsiteY1" fmla="*/ 0 h 1431807"/>
              <a:gd name="connsiteX2" fmla="*/ 2557082 w 2524715"/>
              <a:gd name="connsiteY2" fmla="*/ -18356 h 1431807"/>
              <a:gd name="connsiteX3" fmla="*/ 2524715 w 2524715"/>
              <a:gd name="connsiteY3" fmla="*/ 715904 h 1431807"/>
              <a:gd name="connsiteX4" fmla="*/ 1262357 w 2524715"/>
              <a:gd name="connsiteY4" fmla="*/ 1431808 h 1431807"/>
              <a:gd name="connsiteX5" fmla="*/ -1 w 2524715"/>
              <a:gd name="connsiteY5" fmla="*/ 715904 h 1431807"/>
              <a:gd name="connsiteX6" fmla="*/ 0 w 2524715"/>
              <a:gd name="connsiteY6" fmla="*/ 715904 h 143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715" h="1431807" fill="none" extrusionOk="0">
                <a:moveTo>
                  <a:pt x="0" y="715904"/>
                </a:moveTo>
                <a:cubicBezTo>
                  <a:pt x="34917" y="249035"/>
                  <a:pt x="583225" y="-98842"/>
                  <a:pt x="1262358" y="0"/>
                </a:cubicBezTo>
                <a:cubicBezTo>
                  <a:pt x="1729062" y="50681"/>
                  <a:pt x="2118214" y="-17541"/>
                  <a:pt x="2557082" y="-18356"/>
                </a:cubicBezTo>
                <a:cubicBezTo>
                  <a:pt x="2563603" y="243116"/>
                  <a:pt x="2524788" y="511665"/>
                  <a:pt x="2524715" y="715904"/>
                </a:cubicBezTo>
                <a:cubicBezTo>
                  <a:pt x="2425838" y="1098834"/>
                  <a:pt x="1888268" y="1477401"/>
                  <a:pt x="1262357" y="1431808"/>
                </a:cubicBezTo>
                <a:cubicBezTo>
                  <a:pt x="567831" y="1447307"/>
                  <a:pt x="4731" y="1130960"/>
                  <a:pt x="-1" y="715904"/>
                </a:cubicBezTo>
                <a:lnTo>
                  <a:pt x="0" y="715904"/>
                </a:lnTo>
                <a:close/>
              </a:path>
              <a:path w="2524715" h="1431807" stroke="0" extrusionOk="0">
                <a:moveTo>
                  <a:pt x="0" y="715904"/>
                </a:moveTo>
                <a:cubicBezTo>
                  <a:pt x="-43539" y="281522"/>
                  <a:pt x="579996" y="61784"/>
                  <a:pt x="1262358" y="0"/>
                </a:cubicBezTo>
                <a:cubicBezTo>
                  <a:pt x="1711684" y="37362"/>
                  <a:pt x="2060566" y="27015"/>
                  <a:pt x="2557082" y="-18356"/>
                </a:cubicBezTo>
                <a:cubicBezTo>
                  <a:pt x="2552985" y="235577"/>
                  <a:pt x="2540084" y="425196"/>
                  <a:pt x="2524715" y="715904"/>
                </a:cubicBezTo>
                <a:cubicBezTo>
                  <a:pt x="2558361" y="1112602"/>
                  <a:pt x="1907584" y="1526996"/>
                  <a:pt x="1262357" y="1431808"/>
                </a:cubicBezTo>
                <a:cubicBezTo>
                  <a:pt x="510480" y="1477768"/>
                  <a:pt x="67162" y="1089217"/>
                  <a:pt x="-1" y="715904"/>
                </a:cubicBezTo>
                <a:lnTo>
                  <a:pt x="0" y="7159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5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Step bubbles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To explain what is to be done in a part of a worksheet</a:t>
            </a: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9C136FF0-CDFB-265C-A723-81F6799063FB}"/>
              </a:ext>
            </a:extLst>
          </p:cNvPr>
          <p:cNvSpPr txBox="1"/>
          <p:nvPr/>
        </p:nvSpPr>
        <p:spPr>
          <a:xfrm>
            <a:off x="694806" y="1676400"/>
            <a:ext cx="8539152" cy="621739"/>
          </a:xfrm>
          <a:prstGeom prst="rect">
            <a:avLst/>
          </a:prstGeom>
          <a:noFill/>
          <a:ln>
            <a:noFill/>
          </a:ln>
        </p:spPr>
        <p:txBody>
          <a:bodyPr wrap="square"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worksheets and tools in every module are also accompanied by guides that provide steps and suggestions.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includes two types of notes, as demonstrated below: step bubbles to describe what should be done in the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 and facilitator or user notes.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01A850DC-5D0E-475B-B4C4-8A1166B34FB8}"/>
              </a:ext>
            </a:extLst>
          </p:cNvPr>
          <p:cNvGrpSpPr/>
          <p:nvPr/>
        </p:nvGrpSpPr>
        <p:grpSpPr>
          <a:xfrm>
            <a:off x="9597323" y="745110"/>
            <a:ext cx="146522" cy="280390"/>
            <a:chOff x="5545138" y="625475"/>
            <a:chExt cx="1489075" cy="2849563"/>
          </a:xfrm>
        </p:grpSpPr>
        <p:sp>
          <p:nvSpPr>
            <p:cNvPr id="21" name="Freeform 117">
              <a:extLst>
                <a:ext uri="{FF2B5EF4-FFF2-40B4-BE49-F238E27FC236}">
                  <a16:creationId xmlns:a16="http://schemas.microsoft.com/office/drawing/2014/main" id="{1E280BCC-A9FE-4EE2-B204-1378BD8D98E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0">
              <a:extLst>
                <a:ext uri="{FF2B5EF4-FFF2-40B4-BE49-F238E27FC236}">
                  <a16:creationId xmlns:a16="http://schemas.microsoft.com/office/drawing/2014/main" id="{BEA78F39-2D22-489E-AC1F-188C2153D20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22">
            <a:hlinkClick r:id="rId3" action="ppaction://hlinksldjump"/>
            <a:extLst>
              <a:ext uri="{FF2B5EF4-FFF2-40B4-BE49-F238E27FC236}">
                <a16:creationId xmlns:a16="http://schemas.microsoft.com/office/drawing/2014/main" id="{E141D0D5-1583-4E40-BE78-DAFEE4A6A0B3}"/>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4" action="ppaction://hlinksldjump"/>
            <a:extLst>
              <a:ext uri="{FF2B5EF4-FFF2-40B4-BE49-F238E27FC236}">
                <a16:creationId xmlns:a16="http://schemas.microsoft.com/office/drawing/2014/main" id="{CB5E0B99-04A3-4B2B-B562-34187855A8AE}"/>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5" action="ppaction://hlinksldjump"/>
            <a:extLst>
              <a:ext uri="{FF2B5EF4-FFF2-40B4-BE49-F238E27FC236}">
                <a16:creationId xmlns:a16="http://schemas.microsoft.com/office/drawing/2014/main" id="{168AEF9A-E56F-482E-9C19-5FBA2C7AD4DE}"/>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6" action="ppaction://hlinksldjump"/>
            <a:extLst>
              <a:ext uri="{FF2B5EF4-FFF2-40B4-BE49-F238E27FC236}">
                <a16:creationId xmlns:a16="http://schemas.microsoft.com/office/drawing/2014/main" id="{2DF681CC-E5E2-40F7-A980-DF5D0264B7C4}"/>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7" action="ppaction://hlinksldjump"/>
            <a:extLst>
              <a:ext uri="{FF2B5EF4-FFF2-40B4-BE49-F238E27FC236}">
                <a16:creationId xmlns:a16="http://schemas.microsoft.com/office/drawing/2014/main" id="{3AA9327D-960B-4048-B9F0-55257C52ADF3}"/>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8" action="ppaction://hlinksldjump"/>
            <a:extLst>
              <a:ext uri="{FF2B5EF4-FFF2-40B4-BE49-F238E27FC236}">
                <a16:creationId xmlns:a16="http://schemas.microsoft.com/office/drawing/2014/main" id="{F4F8A537-47EC-41FF-ADE9-F724B0366CDE}"/>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6B160B3F-640C-4D35-8A30-E346E41EBF98}"/>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6EF67DA0-3141-4901-B324-0E77F21626F5}"/>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DDA136D8-612F-47B3-9E4A-34E992CF16C2}"/>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170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8A499A1-2196-A188-5B2B-79BF81AC453D}"/>
              </a:ext>
            </a:extLst>
          </p:cNvPr>
          <p:cNvSpPr>
            <a:spLocks noGrp="1"/>
          </p:cNvSpPr>
          <p:nvPr>
            <p:ph type="body" sz="half" idx="2"/>
          </p:nvPr>
        </p:nvSpPr>
        <p:spPr>
          <a:xfrm>
            <a:off x="682328" y="2057400"/>
            <a:ext cx="3645306" cy="3811588"/>
          </a:xfrm>
        </p:spPr>
        <p:txBody>
          <a:bodyPr>
            <a:normAutofit/>
          </a:bodyPr>
          <a:lstStyle/>
          <a:p>
            <a:r>
              <a:rPr lang="en-GB" sz="1200" b="0" dirty="0">
                <a:solidFill>
                  <a:prstClr val="black"/>
                </a:solidFill>
              </a:rPr>
              <a:t>At the end of each module, there is a health-check worksheet. These review the module objectives to consolidate what you have learnt about your local EAP context in the module.</a:t>
            </a:r>
          </a:p>
          <a:p>
            <a:r>
              <a:rPr lang="en-GB" sz="1200" b="0" dirty="0">
                <a:solidFill>
                  <a:prstClr val="black"/>
                </a:solidFill>
              </a:rPr>
              <a:t>Together, the worksheets will form a folio of EAP knowledge that you will be able to use for easy reference.</a:t>
            </a:r>
          </a:p>
          <a:p>
            <a:r>
              <a:rPr lang="en-GB" sz="1200" b="0" dirty="0">
                <a:solidFill>
                  <a:prstClr val="black"/>
                </a:solidFill>
              </a:rPr>
              <a:t>Here is an example of what the health-check worksheets look like.</a:t>
            </a:r>
          </a:p>
          <a:p>
            <a:r>
              <a:rPr lang="en-GB" sz="1200" b="0" i="1" dirty="0">
                <a:solidFill>
                  <a:prstClr val="black"/>
                </a:solidFill>
              </a:rPr>
              <a:t>Cities can also use the health-check prompts for other formats of engagement. E.g. online collaborative brainstorming via Miro and Google </a:t>
            </a:r>
            <a:r>
              <a:rPr lang="en-GB" sz="1200" b="0" i="1" dirty="0" err="1">
                <a:solidFill>
                  <a:prstClr val="black"/>
                </a:solidFill>
              </a:rPr>
              <a:t>Jamboard</a:t>
            </a:r>
            <a:r>
              <a:rPr lang="en-GB" sz="1200" b="0" i="1" dirty="0">
                <a:solidFill>
                  <a:prstClr val="black"/>
                </a:solidFill>
              </a:rPr>
              <a:t>, as well as online poll platforms such as </a:t>
            </a:r>
            <a:r>
              <a:rPr lang="en-GB" sz="1200" b="0" i="1" dirty="0" err="1">
                <a:solidFill>
                  <a:prstClr val="black"/>
                </a:solidFill>
              </a:rPr>
              <a:t>Slido</a:t>
            </a:r>
            <a:r>
              <a:rPr lang="en-GB" sz="1200" b="0" i="1" dirty="0">
                <a:solidFill>
                  <a:prstClr val="black"/>
                </a:solidFill>
              </a:rPr>
              <a:t> and </a:t>
            </a:r>
            <a:r>
              <a:rPr lang="en-GB" sz="1200" b="0" i="1" dirty="0" err="1">
                <a:solidFill>
                  <a:prstClr val="black"/>
                </a:solidFill>
              </a:rPr>
              <a:t>Mentimeter</a:t>
            </a:r>
            <a:r>
              <a:rPr lang="en-GB" sz="1200" b="0" i="1" dirty="0">
                <a:solidFill>
                  <a:prstClr val="black"/>
                </a:solidFill>
              </a:rPr>
              <a:t>.</a:t>
            </a:r>
          </a:p>
        </p:txBody>
      </p:sp>
      <p:sp>
        <p:nvSpPr>
          <p:cNvPr id="3" name="Content Placeholder 2">
            <a:extLst>
              <a:ext uri="{FF2B5EF4-FFF2-40B4-BE49-F238E27FC236}">
                <a16:creationId xmlns:a16="http://schemas.microsoft.com/office/drawing/2014/main" id="{734D6F66-B71B-1C83-1F50-9F54B9A55C64}"/>
              </a:ext>
            </a:extLst>
          </p:cNvPr>
          <p:cNvSpPr>
            <a:spLocks noGrp="1"/>
          </p:cNvSpPr>
          <p:nvPr>
            <p:ph idx="13"/>
          </p:nvPr>
        </p:nvSpPr>
        <p:spPr/>
        <p:txBody>
          <a:bodyPr/>
          <a:lstStyle/>
          <a:p>
            <a:r>
              <a:rPr lang="en-GB">
                <a:solidFill>
                  <a:schemeClr val="accent6"/>
                </a:solidFill>
              </a:rPr>
              <a:t>Toolkit Introduction</a:t>
            </a:r>
          </a:p>
        </p:txBody>
      </p:sp>
      <p:sp>
        <p:nvSpPr>
          <p:cNvPr id="9" name="Rectangle: Rounded Corners 8">
            <a:extLst>
              <a:ext uri="{FF2B5EF4-FFF2-40B4-BE49-F238E27FC236}">
                <a16:creationId xmlns:a16="http://schemas.microsoft.com/office/drawing/2014/main" id="{AFF5D0A0-DC2C-FAC5-FC22-E8C2CB102D5C}"/>
              </a:ext>
            </a:extLst>
          </p:cNvPr>
          <p:cNvSpPr/>
          <p:nvPr/>
        </p:nvSpPr>
        <p:spPr>
          <a:xfrm>
            <a:off x="4648200" y="2065516"/>
            <a:ext cx="4309971"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Reflection question related to module objective</a:t>
            </a:r>
          </a:p>
        </p:txBody>
      </p:sp>
      <p:sp>
        <p:nvSpPr>
          <p:cNvPr id="13" name="Rectangle: Rounded Corners 12">
            <a:extLst>
              <a:ext uri="{FF2B5EF4-FFF2-40B4-BE49-F238E27FC236}">
                <a16:creationId xmlns:a16="http://schemas.microsoft.com/office/drawing/2014/main" id="{3DE18773-7DCE-CADB-D43C-A32479CE3DE1}"/>
              </a:ext>
            </a:extLst>
          </p:cNvPr>
          <p:cNvSpPr/>
          <p:nvPr/>
        </p:nvSpPr>
        <p:spPr>
          <a:xfrm>
            <a:off x="4648200" y="2383955"/>
            <a:ext cx="4309971"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6"/>
                </a:solidFill>
                <a:latin typeface="Arial" panose="020B0604020202020204" pitchFamily="34" charset="0"/>
                <a:cs typeface="Arial" panose="020B0604020202020204" pitchFamily="34" charset="0"/>
              </a:rPr>
              <a:t>Space to note reflections individually</a:t>
            </a:r>
            <a:br>
              <a:rPr lang="en-GB" sz="1200">
                <a:solidFill>
                  <a:schemeClr val="accent6"/>
                </a:solidFill>
                <a:latin typeface="Arial" panose="020B0604020202020204" pitchFamily="34" charset="0"/>
                <a:cs typeface="Arial" panose="020B0604020202020204" pitchFamily="34" charset="0"/>
              </a:rPr>
            </a:br>
            <a:r>
              <a:rPr lang="en-GB" sz="1200">
                <a:solidFill>
                  <a:schemeClr val="accent6"/>
                </a:solidFill>
                <a:latin typeface="Arial" panose="020B0604020202020204" pitchFamily="34" charset="0"/>
                <a:cs typeface="Arial" panose="020B0604020202020204" pitchFamily="34" charset="0"/>
              </a:rPr>
              <a:t>or as a facilitated group</a:t>
            </a:r>
          </a:p>
        </p:txBody>
      </p:sp>
      <p:sp>
        <p:nvSpPr>
          <p:cNvPr id="23" name="Rectangle: Rounded Corners 22">
            <a:extLst>
              <a:ext uri="{FF2B5EF4-FFF2-40B4-BE49-F238E27FC236}">
                <a16:creationId xmlns:a16="http://schemas.microsoft.com/office/drawing/2014/main" id="{1F3C2E8D-C792-DA77-F8A7-6C04F918113D}"/>
              </a:ext>
            </a:extLst>
          </p:cNvPr>
          <p:cNvSpPr/>
          <p:nvPr/>
        </p:nvSpPr>
        <p:spPr>
          <a:xfrm>
            <a:off x="4648200" y="3297472"/>
            <a:ext cx="4309971"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Reflection question related to module objective</a:t>
            </a:r>
          </a:p>
        </p:txBody>
      </p:sp>
      <p:sp>
        <p:nvSpPr>
          <p:cNvPr id="25" name="Rectangle: Rounded Corners 24">
            <a:extLst>
              <a:ext uri="{FF2B5EF4-FFF2-40B4-BE49-F238E27FC236}">
                <a16:creationId xmlns:a16="http://schemas.microsoft.com/office/drawing/2014/main" id="{F25EA890-FBF5-7E4C-3C8C-246B549F9164}"/>
              </a:ext>
            </a:extLst>
          </p:cNvPr>
          <p:cNvSpPr/>
          <p:nvPr/>
        </p:nvSpPr>
        <p:spPr>
          <a:xfrm>
            <a:off x="4648200" y="3615911"/>
            <a:ext cx="4309971"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27" name="Rectangle: Rounded Corners 26">
            <a:extLst>
              <a:ext uri="{FF2B5EF4-FFF2-40B4-BE49-F238E27FC236}">
                <a16:creationId xmlns:a16="http://schemas.microsoft.com/office/drawing/2014/main" id="{009AF4B2-60D7-D9A1-636C-5976BA9089F8}"/>
              </a:ext>
            </a:extLst>
          </p:cNvPr>
          <p:cNvSpPr/>
          <p:nvPr/>
        </p:nvSpPr>
        <p:spPr>
          <a:xfrm>
            <a:off x="4648200" y="4529428"/>
            <a:ext cx="4309971"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Reflection question related to module objective</a:t>
            </a:r>
          </a:p>
        </p:txBody>
      </p:sp>
      <p:sp>
        <p:nvSpPr>
          <p:cNvPr id="29" name="Rectangle: Rounded Corners 28">
            <a:extLst>
              <a:ext uri="{FF2B5EF4-FFF2-40B4-BE49-F238E27FC236}">
                <a16:creationId xmlns:a16="http://schemas.microsoft.com/office/drawing/2014/main" id="{98471DC5-E7E5-18B3-6E6F-67D6ACA00162}"/>
              </a:ext>
            </a:extLst>
          </p:cNvPr>
          <p:cNvSpPr/>
          <p:nvPr/>
        </p:nvSpPr>
        <p:spPr>
          <a:xfrm>
            <a:off x="4648200" y="4847867"/>
            <a:ext cx="4309971"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1" name="Slide Number Placeholder 10">
            <a:extLst>
              <a:ext uri="{FF2B5EF4-FFF2-40B4-BE49-F238E27FC236}">
                <a16:creationId xmlns:a16="http://schemas.microsoft.com/office/drawing/2014/main" id="{CD18C9B0-E800-8A5F-C52C-A3E5C9A46CC1}"/>
              </a:ext>
            </a:extLst>
          </p:cNvPr>
          <p:cNvSpPr>
            <a:spLocks noGrp="1"/>
          </p:cNvSpPr>
          <p:nvPr>
            <p:ph type="sldNum" sz="quarter" idx="12"/>
          </p:nvPr>
        </p:nvSpPr>
        <p:spPr/>
        <p:txBody>
          <a:bodyPr/>
          <a:lstStyle/>
          <a:p>
            <a:fld id="{CE97AC88-B9C7-4AEF-9990-0777AFA0136D}" type="slidenum">
              <a:rPr lang="en-US" smtClean="0"/>
              <a:t>27</a:t>
            </a:fld>
            <a:endParaRPr lang="en-US"/>
          </a:p>
        </p:txBody>
      </p:sp>
      <p:grpSp>
        <p:nvGrpSpPr>
          <p:cNvPr id="22" name="Group 21">
            <a:extLst>
              <a:ext uri="{FF2B5EF4-FFF2-40B4-BE49-F238E27FC236}">
                <a16:creationId xmlns:a16="http://schemas.microsoft.com/office/drawing/2014/main" id="{47ACF58D-8E08-40D6-AD8D-3E7A09EAA42E}"/>
              </a:ext>
            </a:extLst>
          </p:cNvPr>
          <p:cNvGrpSpPr/>
          <p:nvPr/>
        </p:nvGrpSpPr>
        <p:grpSpPr>
          <a:xfrm>
            <a:off x="9597323" y="745110"/>
            <a:ext cx="146522" cy="280390"/>
            <a:chOff x="5545138" y="625475"/>
            <a:chExt cx="1489075" cy="2849563"/>
          </a:xfrm>
        </p:grpSpPr>
        <p:sp>
          <p:nvSpPr>
            <p:cNvPr id="24" name="Freeform 117">
              <a:extLst>
                <a:ext uri="{FF2B5EF4-FFF2-40B4-BE49-F238E27FC236}">
                  <a16:creationId xmlns:a16="http://schemas.microsoft.com/office/drawing/2014/main" id="{2813B793-054D-4EB6-A1C5-8A96808488D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0">
              <a:extLst>
                <a:ext uri="{FF2B5EF4-FFF2-40B4-BE49-F238E27FC236}">
                  <a16:creationId xmlns:a16="http://schemas.microsoft.com/office/drawing/2014/main" id="{DB28F4C1-A030-4828-AED2-C495920E556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a:hlinkClick r:id="rId3" action="ppaction://hlinksldjump"/>
            <a:extLst>
              <a:ext uri="{FF2B5EF4-FFF2-40B4-BE49-F238E27FC236}">
                <a16:creationId xmlns:a16="http://schemas.microsoft.com/office/drawing/2014/main" id="{F7577EA9-9EE4-4DBA-9DD6-1B07B3DB9677}"/>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4" action="ppaction://hlinksldjump"/>
            <a:extLst>
              <a:ext uri="{FF2B5EF4-FFF2-40B4-BE49-F238E27FC236}">
                <a16:creationId xmlns:a16="http://schemas.microsoft.com/office/drawing/2014/main" id="{8003C076-5E9C-4E7A-B74E-0E8A3C771660}"/>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6471FB9C-F057-4689-A74A-A9E7A6A72B5D}"/>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6" action="ppaction://hlinksldjump"/>
            <a:extLst>
              <a:ext uri="{FF2B5EF4-FFF2-40B4-BE49-F238E27FC236}">
                <a16:creationId xmlns:a16="http://schemas.microsoft.com/office/drawing/2014/main" id="{8A751DDB-FAB9-4BC8-A9BE-92CDA7F7F241}"/>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7" action="ppaction://hlinksldjump"/>
            <a:extLst>
              <a:ext uri="{FF2B5EF4-FFF2-40B4-BE49-F238E27FC236}">
                <a16:creationId xmlns:a16="http://schemas.microsoft.com/office/drawing/2014/main" id="{86AA505E-4EB2-4192-B35C-C015E129D62C}"/>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25E7A5F3-D5DD-4424-AB00-F390E96FFB57}"/>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EF5E6144-045F-43AD-9B80-FFAAB7BF767C}"/>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1A345039-D23F-4F7F-B84A-13BB63615924}"/>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1D6CFE33-10BC-4FBC-8633-329AAE1285B7}"/>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itle 1">
            <a:extLst>
              <a:ext uri="{FF2B5EF4-FFF2-40B4-BE49-F238E27FC236}">
                <a16:creationId xmlns:a16="http://schemas.microsoft.com/office/drawing/2014/main" id="{F09AE9EB-AD80-4AD9-B536-7E3F8ECBF5C8}"/>
              </a:ext>
            </a:extLst>
          </p:cNvPr>
          <p:cNvSpPr>
            <a:spLocks noGrp="1"/>
          </p:cNvSpPr>
          <p:nvPr/>
        </p:nvSpPr>
        <p:spPr>
          <a:xfrm>
            <a:off x="685805" y="684456"/>
            <a:ext cx="8534390" cy="9906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a:solidFill>
                  <a:schemeClr val="accent3"/>
                </a:solidFill>
                <a:latin typeface="Arial" panose="020B0604020202020204" pitchFamily="34" charset="0"/>
                <a:ea typeface="+mj-ea"/>
                <a:cs typeface="Arial" panose="020B0604020202020204" pitchFamily="34" charset="0"/>
              </a:defRPr>
            </a:lvl1pPr>
          </a:lstStyle>
          <a:p>
            <a:r>
              <a:rPr lang="en-GB" dirty="0">
                <a:solidFill>
                  <a:schemeClr val="accent6"/>
                </a:solidFill>
              </a:rPr>
              <a:t>How to use this Toolkit</a:t>
            </a:r>
            <a:br>
              <a:rPr lang="en-GB" dirty="0">
                <a:solidFill>
                  <a:schemeClr val="accent6"/>
                </a:solidFill>
              </a:rPr>
            </a:br>
            <a:r>
              <a:rPr lang="en-GB" sz="2400" b="0" dirty="0">
                <a:solidFill>
                  <a:schemeClr val="accent6"/>
                </a:solidFill>
              </a:rPr>
              <a:t>Health-check worksheets</a:t>
            </a:r>
          </a:p>
        </p:txBody>
      </p:sp>
    </p:spTree>
    <p:extLst>
      <p:ext uri="{BB962C8B-B14F-4D97-AF65-F5344CB8AC3E}">
        <p14:creationId xmlns:p14="http://schemas.microsoft.com/office/powerpoint/2010/main" val="4154794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9336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dirty="0">
                <a:solidFill>
                  <a:schemeClr val="bg1"/>
                </a:solidFill>
              </a:rPr>
              <a:t>Module 1</a:t>
            </a:r>
            <a:br>
              <a:rPr lang="en-GB" dirty="0">
                <a:solidFill>
                  <a:schemeClr val="bg1"/>
                </a:solidFill>
              </a:rPr>
            </a:br>
            <a:r>
              <a:rPr lang="en-GB" dirty="0">
                <a:solidFill>
                  <a:schemeClr val="bg1"/>
                </a:solidFill>
              </a:rPr>
              <a:t>Knowing your</a:t>
            </a:r>
            <a:br>
              <a:rPr lang="en-GB" dirty="0">
                <a:solidFill>
                  <a:schemeClr val="bg1"/>
                </a:solidFill>
              </a:rPr>
            </a:br>
            <a:r>
              <a:rPr lang="en-GB" dirty="0">
                <a:solidFill>
                  <a:schemeClr val="bg1"/>
                </a:solidFill>
              </a:rPr>
              <a:t>EAP stakeholders</a:t>
            </a:r>
          </a:p>
        </p:txBody>
      </p:sp>
      <p:sp>
        <p:nvSpPr>
          <p:cNvPr id="5" name="Subtitle 4">
            <a:extLst>
              <a:ext uri="{FF2B5EF4-FFF2-40B4-BE49-F238E27FC236}">
                <a16:creationId xmlns:a16="http://schemas.microsoft.com/office/drawing/2014/main" id="{70CDC75D-E4D7-DB2F-CEEE-640187BFC5BA}"/>
              </a:ext>
            </a:extLst>
          </p:cNvPr>
          <p:cNvSpPr>
            <a:spLocks noGrp="1"/>
          </p:cNvSpPr>
          <p:nvPr>
            <p:ph type="subTitle" idx="1"/>
          </p:nvPr>
        </p:nvSpPr>
        <p:spPr/>
        <p:txBody>
          <a:bodyPr/>
          <a:lstStyle/>
          <a:p>
            <a:endParaRPr lang="en-GB" dirty="0">
              <a:solidFill>
                <a:schemeClr val="bg1"/>
              </a:solidFill>
            </a:endParaRPr>
          </a:p>
        </p:txBody>
      </p:sp>
      <p:sp>
        <p:nvSpPr>
          <p:cNvPr id="2" name="Slide Number Placeholder 1">
            <a:extLst>
              <a:ext uri="{FF2B5EF4-FFF2-40B4-BE49-F238E27FC236}">
                <a16:creationId xmlns:a16="http://schemas.microsoft.com/office/drawing/2014/main" id="{2A302C4E-04FE-4E2E-9FFA-66FD4EC27C9F}"/>
              </a:ext>
            </a:extLst>
          </p:cNvPr>
          <p:cNvSpPr>
            <a:spLocks noGrp="1"/>
          </p:cNvSpPr>
          <p:nvPr>
            <p:ph type="sldNum" sz="quarter" idx="12"/>
          </p:nvPr>
        </p:nvSpPr>
        <p:spPr/>
        <p:txBody>
          <a:bodyPr/>
          <a:lstStyle/>
          <a:p>
            <a:fld id="{CE97AC88-B9C7-4AEF-9990-0777AFA0136D}" type="slidenum">
              <a:rPr lang="en-US" smtClean="0"/>
              <a:pPr/>
              <a:t>28</a:t>
            </a:fld>
            <a:endParaRPr lang="en-US"/>
          </a:p>
        </p:txBody>
      </p:sp>
      <p:sp>
        <p:nvSpPr>
          <p:cNvPr id="3" name="Oval 2">
            <a:hlinkClick r:id="rId2" action="ppaction://hlinksldjump"/>
            <a:extLst>
              <a:ext uri="{FF2B5EF4-FFF2-40B4-BE49-F238E27FC236}">
                <a16:creationId xmlns:a16="http://schemas.microsoft.com/office/drawing/2014/main" id="{CBF589EF-D73E-4278-3DF8-09ACC85C3ABF}"/>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 name="Oval 6">
            <a:hlinkClick r:id="rId3" action="ppaction://hlinksldjump"/>
            <a:extLst>
              <a:ext uri="{FF2B5EF4-FFF2-40B4-BE49-F238E27FC236}">
                <a16:creationId xmlns:a16="http://schemas.microsoft.com/office/drawing/2014/main" id="{16AAE3D0-3958-FD7E-E1FB-D727BD23F292}"/>
              </a:ext>
            </a:extLst>
          </p:cNvPr>
          <p:cNvSpPr/>
          <p:nvPr/>
        </p:nvSpPr>
        <p:spPr>
          <a:xfrm>
            <a:off x="9384310" y="1981827"/>
            <a:ext cx="128979" cy="12897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 name="Oval 7">
            <a:hlinkClick r:id="rId4" action="ppaction://hlinksldjump"/>
            <a:extLst>
              <a:ext uri="{FF2B5EF4-FFF2-40B4-BE49-F238E27FC236}">
                <a16:creationId xmlns:a16="http://schemas.microsoft.com/office/drawing/2014/main" id="{14BA847D-39C7-EBBD-A604-AF19A9DB9E6C}"/>
              </a:ext>
            </a:extLst>
          </p:cNvPr>
          <p:cNvSpPr/>
          <p:nvPr/>
        </p:nvSpPr>
        <p:spPr>
          <a:xfrm>
            <a:off x="9384310" y="2567561"/>
            <a:ext cx="128979" cy="128979"/>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hlinkClick r:id="rId5" action="ppaction://hlinksldjump"/>
            <a:extLst>
              <a:ext uri="{FF2B5EF4-FFF2-40B4-BE49-F238E27FC236}">
                <a16:creationId xmlns:a16="http://schemas.microsoft.com/office/drawing/2014/main" id="{675E90F7-7CB1-FFDC-2D3D-456B2D81E58E}"/>
              </a:ext>
            </a:extLst>
          </p:cNvPr>
          <p:cNvSpPr/>
          <p:nvPr/>
        </p:nvSpPr>
        <p:spPr>
          <a:xfrm>
            <a:off x="9384310" y="3141140"/>
            <a:ext cx="128979" cy="128979"/>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hlinkClick r:id="rId6" action="ppaction://hlinksldjump"/>
            <a:extLst>
              <a:ext uri="{FF2B5EF4-FFF2-40B4-BE49-F238E27FC236}">
                <a16:creationId xmlns:a16="http://schemas.microsoft.com/office/drawing/2014/main" id="{4F03DB69-C64F-5FA4-BBC5-5D28BC969E15}"/>
              </a:ext>
            </a:extLst>
          </p:cNvPr>
          <p:cNvSpPr/>
          <p:nvPr/>
        </p:nvSpPr>
        <p:spPr>
          <a:xfrm>
            <a:off x="9384310" y="3723032"/>
            <a:ext cx="128979" cy="128979"/>
          </a:xfrm>
          <a:prstGeom prst="ellips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hlinkClick r:id="rId7" action="ppaction://hlinksldjump"/>
            <a:extLst>
              <a:ext uri="{FF2B5EF4-FFF2-40B4-BE49-F238E27FC236}">
                <a16:creationId xmlns:a16="http://schemas.microsoft.com/office/drawing/2014/main" id="{E4A883DC-EFE5-6604-D7CE-D95681D92368}"/>
              </a:ext>
            </a:extLst>
          </p:cNvPr>
          <p:cNvSpPr/>
          <p:nvPr/>
        </p:nvSpPr>
        <p:spPr>
          <a:xfrm>
            <a:off x="9384310" y="4296903"/>
            <a:ext cx="128979" cy="12897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hlinkClick r:id="rId8" action="ppaction://hlinksldjump"/>
            <a:extLst>
              <a:ext uri="{FF2B5EF4-FFF2-40B4-BE49-F238E27FC236}">
                <a16:creationId xmlns:a16="http://schemas.microsoft.com/office/drawing/2014/main" id="{79FB1C17-2A6A-98FB-E1B3-53CFED93E692}"/>
              </a:ext>
            </a:extLst>
          </p:cNvPr>
          <p:cNvSpPr/>
          <p:nvPr/>
        </p:nvSpPr>
        <p:spPr>
          <a:xfrm>
            <a:off x="9384310" y="5460685"/>
            <a:ext cx="128979" cy="128979"/>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hlinkClick r:id="rId9" action="ppaction://hlinksldjump"/>
            <a:extLst>
              <a:ext uri="{FF2B5EF4-FFF2-40B4-BE49-F238E27FC236}">
                <a16:creationId xmlns:a16="http://schemas.microsoft.com/office/drawing/2014/main" id="{63520A22-7B2B-4F07-9097-82A570516150}"/>
              </a:ext>
            </a:extLst>
          </p:cNvPr>
          <p:cNvSpPr/>
          <p:nvPr/>
        </p:nvSpPr>
        <p:spPr>
          <a:xfrm>
            <a:off x="9384310" y="1405478"/>
            <a:ext cx="128979" cy="128979"/>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nvGrpSpPr>
          <p:cNvPr id="18" name="Group 17">
            <a:extLst>
              <a:ext uri="{FF2B5EF4-FFF2-40B4-BE49-F238E27FC236}">
                <a16:creationId xmlns:a16="http://schemas.microsoft.com/office/drawing/2014/main" id="{1C57098F-8C8B-445E-A0A8-E41BC27516AB}"/>
              </a:ext>
            </a:extLst>
          </p:cNvPr>
          <p:cNvGrpSpPr/>
          <p:nvPr/>
        </p:nvGrpSpPr>
        <p:grpSpPr>
          <a:xfrm>
            <a:off x="4648200" y="4985772"/>
            <a:ext cx="2936825" cy="1872228"/>
            <a:chOff x="3924300" y="2273301"/>
            <a:chExt cx="635000" cy="404813"/>
          </a:xfrm>
        </p:grpSpPr>
        <p:sp>
          <p:nvSpPr>
            <p:cNvPr id="19" name="Freeform 1755">
              <a:extLst>
                <a:ext uri="{FF2B5EF4-FFF2-40B4-BE49-F238E27FC236}">
                  <a16:creationId xmlns:a16="http://schemas.microsoft.com/office/drawing/2014/main" id="{00846763-2525-454D-9993-27BAC66DA6B0}"/>
                </a:ext>
              </a:extLst>
            </p:cNvPr>
            <p:cNvSpPr>
              <a:spLocks/>
            </p:cNvSpPr>
            <p:nvPr/>
          </p:nvSpPr>
          <p:spPr bwMode="auto">
            <a:xfrm>
              <a:off x="4213225" y="2384426"/>
              <a:ext cx="100012" cy="127000"/>
            </a:xfrm>
            <a:custGeom>
              <a:avLst/>
              <a:gdLst>
                <a:gd name="T0" fmla="*/ 148 w 300"/>
                <a:gd name="T1" fmla="*/ 68 h 376"/>
                <a:gd name="T2" fmla="*/ 279 w 300"/>
                <a:gd name="T3" fmla="*/ 256 h 376"/>
                <a:gd name="T4" fmla="*/ 285 w 300"/>
                <a:gd name="T5" fmla="*/ 343 h 376"/>
                <a:gd name="T6" fmla="*/ 258 w 300"/>
                <a:gd name="T7" fmla="*/ 361 h 376"/>
                <a:gd name="T8" fmla="*/ 119 w 300"/>
                <a:gd name="T9" fmla="*/ 321 h 376"/>
                <a:gd name="T10" fmla="*/ 37 w 300"/>
                <a:gd name="T11" fmla="*/ 268 h 376"/>
                <a:gd name="T12" fmla="*/ 0 w 300"/>
                <a:gd name="T13" fmla="*/ 226 h 376"/>
                <a:gd name="T14" fmla="*/ 0 w 300"/>
                <a:gd name="T15" fmla="*/ 221 h 376"/>
                <a:gd name="T16" fmla="*/ 7 w 300"/>
                <a:gd name="T17" fmla="*/ 194 h 376"/>
                <a:gd name="T18" fmla="*/ 148 w 300"/>
                <a:gd name="T19" fmla="*/ 6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6">
                  <a:moveTo>
                    <a:pt x="148" y="68"/>
                  </a:moveTo>
                  <a:cubicBezTo>
                    <a:pt x="172" y="135"/>
                    <a:pt x="242" y="194"/>
                    <a:pt x="279" y="256"/>
                  </a:cubicBezTo>
                  <a:cubicBezTo>
                    <a:pt x="292" y="279"/>
                    <a:pt x="300" y="322"/>
                    <a:pt x="285" y="343"/>
                  </a:cubicBezTo>
                  <a:cubicBezTo>
                    <a:pt x="278" y="352"/>
                    <a:pt x="268" y="358"/>
                    <a:pt x="258" y="361"/>
                  </a:cubicBezTo>
                  <a:cubicBezTo>
                    <a:pt x="210" y="376"/>
                    <a:pt x="161" y="348"/>
                    <a:pt x="119" y="321"/>
                  </a:cubicBezTo>
                  <a:lnTo>
                    <a:pt x="37" y="268"/>
                  </a:lnTo>
                  <a:cubicBezTo>
                    <a:pt x="21" y="257"/>
                    <a:pt x="3" y="245"/>
                    <a:pt x="0" y="226"/>
                  </a:cubicBezTo>
                  <a:cubicBezTo>
                    <a:pt x="0" y="224"/>
                    <a:pt x="0" y="223"/>
                    <a:pt x="0" y="221"/>
                  </a:cubicBezTo>
                  <a:cubicBezTo>
                    <a:pt x="0" y="212"/>
                    <a:pt x="2" y="202"/>
                    <a:pt x="7" y="194"/>
                  </a:cubicBezTo>
                  <a:cubicBezTo>
                    <a:pt x="34" y="134"/>
                    <a:pt x="88" y="0"/>
                    <a:pt x="148" y="6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56">
              <a:extLst>
                <a:ext uri="{FF2B5EF4-FFF2-40B4-BE49-F238E27FC236}">
                  <a16:creationId xmlns:a16="http://schemas.microsoft.com/office/drawing/2014/main" id="{E09647C2-67D4-46C9-BDFE-5F01D29CF9F2}"/>
                </a:ext>
              </a:extLst>
            </p:cNvPr>
            <p:cNvSpPr>
              <a:spLocks/>
            </p:cNvSpPr>
            <p:nvPr/>
          </p:nvSpPr>
          <p:spPr bwMode="auto">
            <a:xfrm>
              <a:off x="4140200" y="2374901"/>
              <a:ext cx="149225" cy="271463"/>
            </a:xfrm>
            <a:custGeom>
              <a:avLst/>
              <a:gdLst>
                <a:gd name="T0" fmla="*/ 421 w 445"/>
                <a:gd name="T1" fmla="*/ 569 h 811"/>
                <a:gd name="T2" fmla="*/ 392 w 445"/>
                <a:gd name="T3" fmla="*/ 394 h 811"/>
                <a:gd name="T4" fmla="*/ 417 w 445"/>
                <a:gd name="T5" fmla="*/ 320 h 811"/>
                <a:gd name="T6" fmla="*/ 389 w 445"/>
                <a:gd name="T7" fmla="*/ 214 h 811"/>
                <a:gd name="T8" fmla="*/ 342 w 445"/>
                <a:gd name="T9" fmla="*/ 77 h 811"/>
                <a:gd name="T10" fmla="*/ 223 w 445"/>
                <a:gd name="T11" fmla="*/ 10 h 811"/>
                <a:gd name="T12" fmla="*/ 187 w 445"/>
                <a:gd name="T13" fmla="*/ 0 h 811"/>
                <a:gd name="T14" fmla="*/ 158 w 445"/>
                <a:gd name="T15" fmla="*/ 6 h 811"/>
                <a:gd name="T16" fmla="*/ 112 w 445"/>
                <a:gd name="T17" fmla="*/ 44 h 811"/>
                <a:gd name="T18" fmla="*/ 14 w 445"/>
                <a:gd name="T19" fmla="*/ 129 h 811"/>
                <a:gd name="T20" fmla="*/ 13 w 445"/>
                <a:gd name="T21" fmla="*/ 225 h 811"/>
                <a:gd name="T22" fmla="*/ 84 w 445"/>
                <a:gd name="T23" fmla="*/ 398 h 811"/>
                <a:gd name="T24" fmla="*/ 55 w 445"/>
                <a:gd name="T25" fmla="*/ 590 h 811"/>
                <a:gd name="T26" fmla="*/ 75 w 445"/>
                <a:gd name="T27" fmla="*/ 737 h 811"/>
                <a:gd name="T28" fmla="*/ 365 w 445"/>
                <a:gd name="T29" fmla="*/ 801 h 811"/>
                <a:gd name="T30" fmla="*/ 432 w 445"/>
                <a:gd name="T31" fmla="*/ 736 h 811"/>
                <a:gd name="T32" fmla="*/ 421 w 445"/>
                <a:gd name="T33" fmla="*/ 5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11">
                  <a:moveTo>
                    <a:pt x="421" y="569"/>
                  </a:moveTo>
                  <a:cubicBezTo>
                    <a:pt x="409" y="511"/>
                    <a:pt x="381" y="453"/>
                    <a:pt x="392" y="394"/>
                  </a:cubicBezTo>
                  <a:cubicBezTo>
                    <a:pt x="399" y="369"/>
                    <a:pt x="408" y="344"/>
                    <a:pt x="417" y="320"/>
                  </a:cubicBezTo>
                  <a:cubicBezTo>
                    <a:pt x="428" y="286"/>
                    <a:pt x="395" y="249"/>
                    <a:pt x="389" y="214"/>
                  </a:cubicBezTo>
                  <a:cubicBezTo>
                    <a:pt x="382" y="175"/>
                    <a:pt x="384" y="94"/>
                    <a:pt x="342" y="77"/>
                  </a:cubicBezTo>
                  <a:cubicBezTo>
                    <a:pt x="300" y="60"/>
                    <a:pt x="281" y="36"/>
                    <a:pt x="223" y="10"/>
                  </a:cubicBezTo>
                  <a:cubicBezTo>
                    <a:pt x="212" y="3"/>
                    <a:pt x="199" y="0"/>
                    <a:pt x="187" y="0"/>
                  </a:cubicBezTo>
                  <a:cubicBezTo>
                    <a:pt x="177" y="0"/>
                    <a:pt x="167" y="2"/>
                    <a:pt x="158" y="6"/>
                  </a:cubicBezTo>
                  <a:cubicBezTo>
                    <a:pt x="133" y="14"/>
                    <a:pt x="134" y="28"/>
                    <a:pt x="112" y="44"/>
                  </a:cubicBezTo>
                  <a:cubicBezTo>
                    <a:pt x="79" y="66"/>
                    <a:pt x="34" y="91"/>
                    <a:pt x="14" y="129"/>
                  </a:cubicBezTo>
                  <a:cubicBezTo>
                    <a:pt x="0" y="156"/>
                    <a:pt x="4" y="195"/>
                    <a:pt x="13" y="225"/>
                  </a:cubicBezTo>
                  <a:cubicBezTo>
                    <a:pt x="25" y="268"/>
                    <a:pt x="84" y="353"/>
                    <a:pt x="84" y="398"/>
                  </a:cubicBezTo>
                  <a:cubicBezTo>
                    <a:pt x="83" y="443"/>
                    <a:pt x="56" y="544"/>
                    <a:pt x="55" y="590"/>
                  </a:cubicBezTo>
                  <a:cubicBezTo>
                    <a:pt x="56" y="639"/>
                    <a:pt x="63" y="689"/>
                    <a:pt x="75" y="737"/>
                  </a:cubicBezTo>
                  <a:cubicBezTo>
                    <a:pt x="88" y="785"/>
                    <a:pt x="320" y="811"/>
                    <a:pt x="365" y="801"/>
                  </a:cubicBezTo>
                  <a:cubicBezTo>
                    <a:pt x="409" y="791"/>
                    <a:pt x="432" y="736"/>
                    <a:pt x="432" y="736"/>
                  </a:cubicBezTo>
                  <a:cubicBezTo>
                    <a:pt x="445" y="689"/>
                    <a:pt x="429" y="614"/>
                    <a:pt x="421" y="56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57">
              <a:extLst>
                <a:ext uri="{FF2B5EF4-FFF2-40B4-BE49-F238E27FC236}">
                  <a16:creationId xmlns:a16="http://schemas.microsoft.com/office/drawing/2014/main" id="{9C0762F2-B809-406B-B6B9-678390817105}"/>
                </a:ext>
              </a:extLst>
            </p:cNvPr>
            <p:cNvSpPr>
              <a:spLocks/>
            </p:cNvSpPr>
            <p:nvPr/>
          </p:nvSpPr>
          <p:spPr bwMode="auto">
            <a:xfrm>
              <a:off x="4191000" y="2371726"/>
              <a:ext cx="79375" cy="250825"/>
            </a:xfrm>
            <a:custGeom>
              <a:avLst/>
              <a:gdLst>
                <a:gd name="T0" fmla="*/ 73 w 236"/>
                <a:gd name="T1" fmla="*/ 1 h 745"/>
                <a:gd name="T2" fmla="*/ 156 w 236"/>
                <a:gd name="T3" fmla="*/ 55 h 745"/>
                <a:gd name="T4" fmla="*/ 153 w 236"/>
                <a:gd name="T5" fmla="*/ 147 h 745"/>
                <a:gd name="T6" fmla="*/ 196 w 236"/>
                <a:gd name="T7" fmla="*/ 309 h 745"/>
                <a:gd name="T8" fmla="*/ 201 w 236"/>
                <a:gd name="T9" fmla="*/ 397 h 745"/>
                <a:gd name="T10" fmla="*/ 218 w 236"/>
                <a:gd name="T11" fmla="*/ 505 h 745"/>
                <a:gd name="T12" fmla="*/ 229 w 236"/>
                <a:gd name="T13" fmla="*/ 745 h 745"/>
                <a:gd name="T14" fmla="*/ 79 w 236"/>
                <a:gd name="T15" fmla="*/ 745 h 745"/>
                <a:gd name="T16" fmla="*/ 60 w 236"/>
                <a:gd name="T17" fmla="*/ 560 h 745"/>
                <a:gd name="T18" fmla="*/ 59 w 236"/>
                <a:gd name="T19" fmla="*/ 518 h 745"/>
                <a:gd name="T20" fmla="*/ 75 w 236"/>
                <a:gd name="T21" fmla="*/ 371 h 745"/>
                <a:gd name="T22" fmla="*/ 72 w 236"/>
                <a:gd name="T23" fmla="*/ 249 h 745"/>
                <a:gd name="T24" fmla="*/ 36 w 236"/>
                <a:gd name="T25" fmla="*/ 163 h 745"/>
                <a:gd name="T26" fmla="*/ 22 w 236"/>
                <a:gd name="T27" fmla="*/ 33 h 745"/>
                <a:gd name="T28" fmla="*/ 73 w 236"/>
                <a:gd name="T2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745">
                  <a:moveTo>
                    <a:pt x="73" y="1"/>
                  </a:moveTo>
                  <a:cubicBezTo>
                    <a:pt x="111" y="0"/>
                    <a:pt x="138" y="22"/>
                    <a:pt x="156" y="55"/>
                  </a:cubicBezTo>
                  <a:cubicBezTo>
                    <a:pt x="180" y="99"/>
                    <a:pt x="175" y="157"/>
                    <a:pt x="153" y="147"/>
                  </a:cubicBezTo>
                  <a:cubicBezTo>
                    <a:pt x="181" y="219"/>
                    <a:pt x="222" y="244"/>
                    <a:pt x="196" y="309"/>
                  </a:cubicBezTo>
                  <a:cubicBezTo>
                    <a:pt x="184" y="336"/>
                    <a:pt x="196" y="370"/>
                    <a:pt x="201" y="397"/>
                  </a:cubicBezTo>
                  <a:cubicBezTo>
                    <a:pt x="208" y="433"/>
                    <a:pt x="211" y="469"/>
                    <a:pt x="218" y="505"/>
                  </a:cubicBezTo>
                  <a:cubicBezTo>
                    <a:pt x="236" y="590"/>
                    <a:pt x="229" y="652"/>
                    <a:pt x="229" y="745"/>
                  </a:cubicBezTo>
                  <a:lnTo>
                    <a:pt x="79" y="745"/>
                  </a:lnTo>
                  <a:cubicBezTo>
                    <a:pt x="70" y="684"/>
                    <a:pt x="63" y="622"/>
                    <a:pt x="60" y="560"/>
                  </a:cubicBezTo>
                  <a:cubicBezTo>
                    <a:pt x="60" y="546"/>
                    <a:pt x="59" y="532"/>
                    <a:pt x="59" y="518"/>
                  </a:cubicBezTo>
                  <a:cubicBezTo>
                    <a:pt x="59" y="468"/>
                    <a:pt x="65" y="419"/>
                    <a:pt x="75" y="371"/>
                  </a:cubicBezTo>
                  <a:cubicBezTo>
                    <a:pt x="84" y="331"/>
                    <a:pt x="88" y="287"/>
                    <a:pt x="72" y="249"/>
                  </a:cubicBezTo>
                  <a:cubicBezTo>
                    <a:pt x="61" y="224"/>
                    <a:pt x="50" y="186"/>
                    <a:pt x="36" y="163"/>
                  </a:cubicBezTo>
                  <a:cubicBezTo>
                    <a:pt x="13" y="125"/>
                    <a:pt x="0" y="75"/>
                    <a:pt x="22" y="33"/>
                  </a:cubicBezTo>
                  <a:cubicBezTo>
                    <a:pt x="37" y="3"/>
                    <a:pt x="39" y="2"/>
                    <a:pt x="7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58">
              <a:extLst>
                <a:ext uri="{FF2B5EF4-FFF2-40B4-BE49-F238E27FC236}">
                  <a16:creationId xmlns:a16="http://schemas.microsoft.com/office/drawing/2014/main" id="{714A288E-2216-4334-AC70-F92D23356BF3}"/>
                </a:ext>
              </a:extLst>
            </p:cNvPr>
            <p:cNvSpPr>
              <a:spLocks/>
            </p:cNvSpPr>
            <p:nvPr/>
          </p:nvSpPr>
          <p:spPr bwMode="auto">
            <a:xfrm>
              <a:off x="4235450" y="2463801"/>
              <a:ext cx="61912" cy="44450"/>
            </a:xfrm>
            <a:custGeom>
              <a:avLst/>
              <a:gdLst>
                <a:gd name="T0" fmla="*/ 122 w 186"/>
                <a:gd name="T1" fmla="*/ 105 h 134"/>
                <a:gd name="T2" fmla="*/ 162 w 186"/>
                <a:gd name="T3" fmla="*/ 51 h 134"/>
                <a:gd name="T4" fmla="*/ 185 w 186"/>
                <a:gd name="T5" fmla="*/ 38 h 134"/>
                <a:gd name="T6" fmla="*/ 178 w 186"/>
                <a:gd name="T7" fmla="*/ 30 h 134"/>
                <a:gd name="T8" fmla="*/ 137 w 186"/>
                <a:gd name="T9" fmla="*/ 4 h 134"/>
                <a:gd name="T10" fmla="*/ 128 w 186"/>
                <a:gd name="T11" fmla="*/ 0 h 134"/>
                <a:gd name="T12" fmla="*/ 127 w 186"/>
                <a:gd name="T13" fmla="*/ 0 h 134"/>
                <a:gd name="T14" fmla="*/ 107 w 186"/>
                <a:gd name="T15" fmla="*/ 14 h 134"/>
                <a:gd name="T16" fmla="*/ 99 w 186"/>
                <a:gd name="T17" fmla="*/ 38 h 134"/>
                <a:gd name="T18" fmla="*/ 10 w 186"/>
                <a:gd name="T19" fmla="*/ 70 h 134"/>
                <a:gd name="T20" fmla="*/ 16 w 186"/>
                <a:gd name="T21" fmla="*/ 131 h 134"/>
                <a:gd name="T22" fmla="*/ 89 w 186"/>
                <a:gd name="T23" fmla="*/ 118 h 134"/>
                <a:gd name="T24" fmla="*/ 122 w 186"/>
                <a:gd name="T25" fmla="*/ 10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34">
                  <a:moveTo>
                    <a:pt x="122" y="105"/>
                  </a:moveTo>
                  <a:cubicBezTo>
                    <a:pt x="148" y="93"/>
                    <a:pt x="149" y="78"/>
                    <a:pt x="162" y="51"/>
                  </a:cubicBezTo>
                  <a:cubicBezTo>
                    <a:pt x="164" y="49"/>
                    <a:pt x="186" y="40"/>
                    <a:pt x="185" y="38"/>
                  </a:cubicBezTo>
                  <a:cubicBezTo>
                    <a:pt x="184" y="34"/>
                    <a:pt x="182" y="32"/>
                    <a:pt x="178" y="30"/>
                  </a:cubicBezTo>
                  <a:lnTo>
                    <a:pt x="137" y="4"/>
                  </a:lnTo>
                  <a:cubicBezTo>
                    <a:pt x="134" y="2"/>
                    <a:pt x="131" y="1"/>
                    <a:pt x="128" y="0"/>
                  </a:cubicBezTo>
                  <a:cubicBezTo>
                    <a:pt x="127" y="0"/>
                    <a:pt x="127" y="0"/>
                    <a:pt x="127" y="0"/>
                  </a:cubicBezTo>
                  <a:cubicBezTo>
                    <a:pt x="118" y="0"/>
                    <a:pt x="110" y="5"/>
                    <a:pt x="107" y="14"/>
                  </a:cubicBezTo>
                  <a:cubicBezTo>
                    <a:pt x="104" y="22"/>
                    <a:pt x="103" y="31"/>
                    <a:pt x="99" y="38"/>
                  </a:cubicBezTo>
                  <a:cubicBezTo>
                    <a:pt x="83" y="71"/>
                    <a:pt x="35" y="53"/>
                    <a:pt x="10" y="70"/>
                  </a:cubicBezTo>
                  <a:cubicBezTo>
                    <a:pt x="0" y="76"/>
                    <a:pt x="2" y="115"/>
                    <a:pt x="16" y="131"/>
                  </a:cubicBezTo>
                  <a:cubicBezTo>
                    <a:pt x="22" y="134"/>
                    <a:pt x="72" y="121"/>
                    <a:pt x="89" y="118"/>
                  </a:cubicBezTo>
                  <a:cubicBezTo>
                    <a:pt x="101" y="115"/>
                    <a:pt x="112" y="111"/>
                    <a:pt x="122" y="10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59">
              <a:extLst>
                <a:ext uri="{FF2B5EF4-FFF2-40B4-BE49-F238E27FC236}">
                  <a16:creationId xmlns:a16="http://schemas.microsoft.com/office/drawing/2014/main" id="{7CCBD189-173F-4E5B-9202-C59C9E2D2246}"/>
                </a:ext>
              </a:extLst>
            </p:cNvPr>
            <p:cNvSpPr>
              <a:spLocks/>
            </p:cNvSpPr>
            <p:nvPr/>
          </p:nvSpPr>
          <p:spPr bwMode="auto">
            <a:xfrm>
              <a:off x="4171950" y="2481263"/>
              <a:ext cx="95250" cy="53975"/>
            </a:xfrm>
            <a:custGeom>
              <a:avLst/>
              <a:gdLst>
                <a:gd name="T0" fmla="*/ 251 w 287"/>
                <a:gd name="T1" fmla="*/ 0 h 161"/>
                <a:gd name="T2" fmla="*/ 267 w 287"/>
                <a:gd name="T3" fmla="*/ 99 h 161"/>
                <a:gd name="T4" fmla="*/ 89 w 287"/>
                <a:gd name="T5" fmla="*/ 156 h 161"/>
                <a:gd name="T6" fmla="*/ 71 w 287"/>
                <a:gd name="T7" fmla="*/ 161 h 161"/>
                <a:gd name="T8" fmla="*/ 55 w 287"/>
                <a:gd name="T9" fmla="*/ 157 h 161"/>
                <a:gd name="T10" fmla="*/ 39 w 287"/>
                <a:gd name="T11" fmla="*/ 140 h 161"/>
                <a:gd name="T12" fmla="*/ 43 w 287"/>
                <a:gd name="T13" fmla="*/ 27 h 161"/>
                <a:gd name="T14" fmla="*/ 201 w 287"/>
                <a:gd name="T15" fmla="*/ 6 h 161"/>
                <a:gd name="T16" fmla="*/ 251 w 28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61">
                  <a:moveTo>
                    <a:pt x="251" y="0"/>
                  </a:moveTo>
                  <a:cubicBezTo>
                    <a:pt x="273" y="23"/>
                    <a:pt x="287" y="93"/>
                    <a:pt x="267" y="99"/>
                  </a:cubicBezTo>
                  <a:cubicBezTo>
                    <a:pt x="195" y="122"/>
                    <a:pt x="162" y="133"/>
                    <a:pt x="89" y="156"/>
                  </a:cubicBezTo>
                  <a:cubicBezTo>
                    <a:pt x="84" y="159"/>
                    <a:pt x="77" y="161"/>
                    <a:pt x="71" y="161"/>
                  </a:cubicBezTo>
                  <a:cubicBezTo>
                    <a:pt x="66" y="161"/>
                    <a:pt x="60" y="159"/>
                    <a:pt x="55" y="157"/>
                  </a:cubicBezTo>
                  <a:cubicBezTo>
                    <a:pt x="49" y="153"/>
                    <a:pt x="43" y="147"/>
                    <a:pt x="39" y="140"/>
                  </a:cubicBezTo>
                  <a:cubicBezTo>
                    <a:pt x="20" y="109"/>
                    <a:pt x="0" y="36"/>
                    <a:pt x="43" y="27"/>
                  </a:cubicBezTo>
                  <a:cubicBezTo>
                    <a:pt x="95" y="18"/>
                    <a:pt x="148" y="11"/>
                    <a:pt x="201" y="6"/>
                  </a:cubicBezTo>
                  <a:cubicBezTo>
                    <a:pt x="232" y="2"/>
                    <a:pt x="219" y="1"/>
                    <a:pt x="251"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60">
              <a:extLst>
                <a:ext uri="{FF2B5EF4-FFF2-40B4-BE49-F238E27FC236}">
                  <a16:creationId xmlns:a16="http://schemas.microsoft.com/office/drawing/2014/main" id="{374B1DB4-B153-42CF-B443-7BE014BCF776}"/>
                </a:ext>
              </a:extLst>
            </p:cNvPr>
            <p:cNvSpPr>
              <a:spLocks/>
            </p:cNvSpPr>
            <p:nvPr/>
          </p:nvSpPr>
          <p:spPr bwMode="auto">
            <a:xfrm>
              <a:off x="4181475" y="2473326"/>
              <a:ext cx="41275" cy="39688"/>
            </a:xfrm>
            <a:custGeom>
              <a:avLst/>
              <a:gdLst>
                <a:gd name="T0" fmla="*/ 35 w 127"/>
                <a:gd name="T1" fmla="*/ 17 h 117"/>
                <a:gd name="T2" fmla="*/ 2 w 127"/>
                <a:gd name="T3" fmla="*/ 97 h 117"/>
                <a:gd name="T4" fmla="*/ 0 w 127"/>
                <a:gd name="T5" fmla="*/ 105 h 117"/>
                <a:gd name="T6" fmla="*/ 3 w 127"/>
                <a:gd name="T7" fmla="*/ 114 h 117"/>
                <a:gd name="T8" fmla="*/ 12 w 127"/>
                <a:gd name="T9" fmla="*/ 117 h 117"/>
                <a:gd name="T10" fmla="*/ 13 w 127"/>
                <a:gd name="T11" fmla="*/ 117 h 117"/>
                <a:gd name="T12" fmla="*/ 40 w 127"/>
                <a:gd name="T13" fmla="*/ 104 h 117"/>
                <a:gd name="T14" fmla="*/ 79 w 127"/>
                <a:gd name="T15" fmla="*/ 62 h 117"/>
                <a:gd name="T16" fmla="*/ 92 w 127"/>
                <a:gd name="T17" fmla="*/ 48 h 117"/>
                <a:gd name="T18" fmla="*/ 102 w 127"/>
                <a:gd name="T19" fmla="*/ 45 h 117"/>
                <a:gd name="T20" fmla="*/ 127 w 127"/>
                <a:gd name="T21" fmla="*/ 35 h 117"/>
                <a:gd name="T22" fmla="*/ 90 w 127"/>
                <a:gd name="T23" fmla="*/ 15 h 117"/>
                <a:gd name="T24" fmla="*/ 35 w 127"/>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7">
                  <a:moveTo>
                    <a:pt x="35" y="17"/>
                  </a:moveTo>
                  <a:cubicBezTo>
                    <a:pt x="21" y="42"/>
                    <a:pt x="10" y="70"/>
                    <a:pt x="2" y="97"/>
                  </a:cubicBezTo>
                  <a:cubicBezTo>
                    <a:pt x="1" y="100"/>
                    <a:pt x="0" y="102"/>
                    <a:pt x="0" y="105"/>
                  </a:cubicBezTo>
                  <a:cubicBezTo>
                    <a:pt x="0" y="108"/>
                    <a:pt x="1" y="111"/>
                    <a:pt x="3" y="114"/>
                  </a:cubicBezTo>
                  <a:cubicBezTo>
                    <a:pt x="5" y="116"/>
                    <a:pt x="9" y="117"/>
                    <a:pt x="12" y="117"/>
                  </a:cubicBezTo>
                  <a:cubicBezTo>
                    <a:pt x="12" y="117"/>
                    <a:pt x="13" y="117"/>
                    <a:pt x="13" y="117"/>
                  </a:cubicBezTo>
                  <a:cubicBezTo>
                    <a:pt x="23" y="116"/>
                    <a:pt x="33" y="111"/>
                    <a:pt x="40" y="104"/>
                  </a:cubicBezTo>
                  <a:cubicBezTo>
                    <a:pt x="54" y="91"/>
                    <a:pt x="67" y="77"/>
                    <a:pt x="79" y="62"/>
                  </a:cubicBezTo>
                  <a:cubicBezTo>
                    <a:pt x="82" y="56"/>
                    <a:pt x="86" y="52"/>
                    <a:pt x="92" y="48"/>
                  </a:cubicBezTo>
                  <a:cubicBezTo>
                    <a:pt x="95" y="47"/>
                    <a:pt x="99" y="46"/>
                    <a:pt x="102" y="45"/>
                  </a:cubicBezTo>
                  <a:cubicBezTo>
                    <a:pt x="111" y="44"/>
                    <a:pt x="120" y="40"/>
                    <a:pt x="127" y="35"/>
                  </a:cubicBezTo>
                  <a:cubicBezTo>
                    <a:pt x="118" y="23"/>
                    <a:pt x="105" y="16"/>
                    <a:pt x="90" y="15"/>
                  </a:cubicBezTo>
                  <a:cubicBezTo>
                    <a:pt x="75" y="13"/>
                    <a:pt x="43" y="0"/>
                    <a:pt x="35" y="1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61">
              <a:extLst>
                <a:ext uri="{FF2B5EF4-FFF2-40B4-BE49-F238E27FC236}">
                  <a16:creationId xmlns:a16="http://schemas.microsoft.com/office/drawing/2014/main" id="{B226A5D3-6DBA-4B3A-942D-32454B27C696}"/>
                </a:ext>
              </a:extLst>
            </p:cNvPr>
            <p:cNvSpPr>
              <a:spLocks/>
            </p:cNvSpPr>
            <p:nvPr/>
          </p:nvSpPr>
          <p:spPr bwMode="auto">
            <a:xfrm>
              <a:off x="4225925" y="2355851"/>
              <a:ext cx="34925" cy="76200"/>
            </a:xfrm>
            <a:custGeom>
              <a:avLst/>
              <a:gdLst>
                <a:gd name="T0" fmla="*/ 60 w 105"/>
                <a:gd name="T1" fmla="*/ 28 h 229"/>
                <a:gd name="T2" fmla="*/ 103 w 105"/>
                <a:gd name="T3" fmla="*/ 148 h 229"/>
                <a:gd name="T4" fmla="*/ 105 w 105"/>
                <a:gd name="T5" fmla="*/ 158 h 229"/>
                <a:gd name="T6" fmla="*/ 96 w 105"/>
                <a:gd name="T7" fmla="*/ 183 h 229"/>
                <a:gd name="T8" fmla="*/ 51 w 105"/>
                <a:gd name="T9" fmla="*/ 219 h 229"/>
                <a:gd name="T10" fmla="*/ 11 w 105"/>
                <a:gd name="T11" fmla="*/ 229 h 229"/>
                <a:gd name="T12" fmla="*/ 0 w 105"/>
                <a:gd name="T13" fmla="*/ 228 h 229"/>
                <a:gd name="T14" fmla="*/ 60 w 105"/>
                <a:gd name="T15" fmla="*/ 2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29">
                  <a:moveTo>
                    <a:pt x="60" y="28"/>
                  </a:moveTo>
                  <a:cubicBezTo>
                    <a:pt x="60" y="131"/>
                    <a:pt x="93" y="127"/>
                    <a:pt x="103" y="148"/>
                  </a:cubicBezTo>
                  <a:cubicBezTo>
                    <a:pt x="104" y="151"/>
                    <a:pt x="105" y="154"/>
                    <a:pt x="105" y="158"/>
                  </a:cubicBezTo>
                  <a:cubicBezTo>
                    <a:pt x="105" y="167"/>
                    <a:pt x="101" y="176"/>
                    <a:pt x="96" y="183"/>
                  </a:cubicBezTo>
                  <a:cubicBezTo>
                    <a:pt x="84" y="198"/>
                    <a:pt x="68" y="211"/>
                    <a:pt x="51" y="219"/>
                  </a:cubicBezTo>
                  <a:cubicBezTo>
                    <a:pt x="39" y="226"/>
                    <a:pt x="25" y="229"/>
                    <a:pt x="11" y="229"/>
                  </a:cubicBezTo>
                  <a:cubicBezTo>
                    <a:pt x="8" y="229"/>
                    <a:pt x="4" y="229"/>
                    <a:pt x="0" y="228"/>
                  </a:cubicBezTo>
                  <a:cubicBezTo>
                    <a:pt x="9" y="219"/>
                    <a:pt x="63" y="0"/>
                    <a:pt x="60" y="2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62">
              <a:extLst>
                <a:ext uri="{FF2B5EF4-FFF2-40B4-BE49-F238E27FC236}">
                  <a16:creationId xmlns:a16="http://schemas.microsoft.com/office/drawing/2014/main" id="{D6F9B4A2-86F4-4EFE-9640-4A54F7D92CC9}"/>
                </a:ext>
              </a:extLst>
            </p:cNvPr>
            <p:cNvSpPr>
              <a:spLocks/>
            </p:cNvSpPr>
            <p:nvPr/>
          </p:nvSpPr>
          <p:spPr bwMode="auto">
            <a:xfrm>
              <a:off x="4191000" y="2355851"/>
              <a:ext cx="46037" cy="73025"/>
            </a:xfrm>
            <a:custGeom>
              <a:avLst/>
              <a:gdLst>
                <a:gd name="T0" fmla="*/ 15 w 140"/>
                <a:gd name="T1" fmla="*/ 144 h 219"/>
                <a:gd name="T2" fmla="*/ 11 w 140"/>
                <a:gd name="T3" fmla="*/ 114 h 219"/>
                <a:gd name="T4" fmla="*/ 13 w 140"/>
                <a:gd name="T5" fmla="*/ 94 h 219"/>
                <a:gd name="T6" fmla="*/ 14 w 140"/>
                <a:gd name="T7" fmla="*/ 78 h 219"/>
                <a:gd name="T8" fmla="*/ 0 w 140"/>
                <a:gd name="T9" fmla="*/ 0 h 219"/>
                <a:gd name="T10" fmla="*/ 41 w 140"/>
                <a:gd name="T11" fmla="*/ 12 h 219"/>
                <a:gd name="T12" fmla="*/ 81 w 140"/>
                <a:gd name="T13" fmla="*/ 33 h 219"/>
                <a:gd name="T14" fmla="*/ 132 w 140"/>
                <a:gd name="T15" fmla="*/ 84 h 219"/>
                <a:gd name="T16" fmla="*/ 130 w 140"/>
                <a:gd name="T17" fmla="*/ 117 h 219"/>
                <a:gd name="T18" fmla="*/ 135 w 140"/>
                <a:gd name="T19" fmla="*/ 166 h 219"/>
                <a:gd name="T20" fmla="*/ 15 w 140"/>
                <a:gd name="T21"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19">
                  <a:moveTo>
                    <a:pt x="15" y="144"/>
                  </a:moveTo>
                  <a:cubicBezTo>
                    <a:pt x="13" y="135"/>
                    <a:pt x="11" y="125"/>
                    <a:pt x="11" y="114"/>
                  </a:cubicBezTo>
                  <a:cubicBezTo>
                    <a:pt x="11" y="108"/>
                    <a:pt x="12" y="101"/>
                    <a:pt x="13" y="94"/>
                  </a:cubicBezTo>
                  <a:cubicBezTo>
                    <a:pt x="13" y="89"/>
                    <a:pt x="14" y="83"/>
                    <a:pt x="14" y="78"/>
                  </a:cubicBezTo>
                  <a:cubicBezTo>
                    <a:pt x="14" y="51"/>
                    <a:pt x="9" y="25"/>
                    <a:pt x="0" y="0"/>
                  </a:cubicBezTo>
                  <a:cubicBezTo>
                    <a:pt x="1" y="2"/>
                    <a:pt x="37" y="10"/>
                    <a:pt x="41" y="12"/>
                  </a:cubicBezTo>
                  <a:cubicBezTo>
                    <a:pt x="55" y="17"/>
                    <a:pt x="68" y="25"/>
                    <a:pt x="81" y="33"/>
                  </a:cubicBezTo>
                  <a:cubicBezTo>
                    <a:pt x="100" y="45"/>
                    <a:pt x="124" y="62"/>
                    <a:pt x="132" y="84"/>
                  </a:cubicBezTo>
                  <a:cubicBezTo>
                    <a:pt x="131" y="95"/>
                    <a:pt x="130" y="106"/>
                    <a:pt x="130" y="117"/>
                  </a:cubicBezTo>
                  <a:cubicBezTo>
                    <a:pt x="130" y="133"/>
                    <a:pt x="132" y="150"/>
                    <a:pt x="135" y="166"/>
                  </a:cubicBezTo>
                  <a:cubicBezTo>
                    <a:pt x="140" y="199"/>
                    <a:pt x="49" y="219"/>
                    <a:pt x="15" y="14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63">
              <a:extLst>
                <a:ext uri="{FF2B5EF4-FFF2-40B4-BE49-F238E27FC236}">
                  <a16:creationId xmlns:a16="http://schemas.microsoft.com/office/drawing/2014/main" id="{BD1F9452-F7BC-4928-87AF-55B4DDF79EE2}"/>
                </a:ext>
              </a:extLst>
            </p:cNvPr>
            <p:cNvSpPr>
              <a:spLocks/>
            </p:cNvSpPr>
            <p:nvPr/>
          </p:nvSpPr>
          <p:spPr bwMode="auto">
            <a:xfrm>
              <a:off x="4194175" y="2286001"/>
              <a:ext cx="76200" cy="109538"/>
            </a:xfrm>
            <a:custGeom>
              <a:avLst/>
              <a:gdLst>
                <a:gd name="T0" fmla="*/ 23 w 228"/>
                <a:gd name="T1" fmla="*/ 49 h 322"/>
                <a:gd name="T2" fmla="*/ 111 w 228"/>
                <a:gd name="T3" fmla="*/ 0 h 322"/>
                <a:gd name="T4" fmla="*/ 133 w 228"/>
                <a:gd name="T5" fmla="*/ 2 h 322"/>
                <a:gd name="T6" fmla="*/ 211 w 228"/>
                <a:gd name="T7" fmla="*/ 132 h 322"/>
                <a:gd name="T8" fmla="*/ 203 w 228"/>
                <a:gd name="T9" fmla="*/ 164 h 322"/>
                <a:gd name="T10" fmla="*/ 228 w 228"/>
                <a:gd name="T11" fmla="*/ 209 h 322"/>
                <a:gd name="T12" fmla="*/ 228 w 228"/>
                <a:gd name="T13" fmla="*/ 212 h 322"/>
                <a:gd name="T14" fmla="*/ 224 w 228"/>
                <a:gd name="T15" fmla="*/ 219 h 322"/>
                <a:gd name="T16" fmla="*/ 206 w 228"/>
                <a:gd name="T17" fmla="*/ 225 h 322"/>
                <a:gd name="T18" fmla="*/ 196 w 228"/>
                <a:gd name="T19" fmla="*/ 249 h 322"/>
                <a:gd name="T20" fmla="*/ 184 w 228"/>
                <a:gd name="T21" fmla="*/ 271 h 322"/>
                <a:gd name="T22" fmla="*/ 181 w 228"/>
                <a:gd name="T23" fmla="*/ 286 h 322"/>
                <a:gd name="T24" fmla="*/ 160 w 228"/>
                <a:gd name="T25" fmla="*/ 299 h 322"/>
                <a:gd name="T26" fmla="*/ 117 w 228"/>
                <a:gd name="T27" fmla="*/ 321 h 322"/>
                <a:gd name="T28" fmla="*/ 15 w 228"/>
                <a:gd name="T29" fmla="*/ 179 h 322"/>
                <a:gd name="T30" fmla="*/ 23 w 228"/>
                <a:gd name="T31" fmla="*/ 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322">
                  <a:moveTo>
                    <a:pt x="23" y="49"/>
                  </a:moveTo>
                  <a:cubicBezTo>
                    <a:pt x="42" y="18"/>
                    <a:pt x="75" y="0"/>
                    <a:pt x="111" y="0"/>
                  </a:cubicBezTo>
                  <a:cubicBezTo>
                    <a:pt x="118" y="0"/>
                    <a:pt x="126" y="0"/>
                    <a:pt x="133" y="2"/>
                  </a:cubicBezTo>
                  <a:cubicBezTo>
                    <a:pt x="192" y="15"/>
                    <a:pt x="217" y="80"/>
                    <a:pt x="211" y="132"/>
                  </a:cubicBezTo>
                  <a:cubicBezTo>
                    <a:pt x="210" y="146"/>
                    <a:pt x="198" y="151"/>
                    <a:pt x="203" y="164"/>
                  </a:cubicBezTo>
                  <a:cubicBezTo>
                    <a:pt x="207" y="176"/>
                    <a:pt x="224" y="196"/>
                    <a:pt x="228" y="209"/>
                  </a:cubicBezTo>
                  <a:cubicBezTo>
                    <a:pt x="228" y="210"/>
                    <a:pt x="228" y="211"/>
                    <a:pt x="228" y="212"/>
                  </a:cubicBezTo>
                  <a:cubicBezTo>
                    <a:pt x="228" y="215"/>
                    <a:pt x="227" y="218"/>
                    <a:pt x="224" y="219"/>
                  </a:cubicBezTo>
                  <a:cubicBezTo>
                    <a:pt x="219" y="222"/>
                    <a:pt x="213" y="224"/>
                    <a:pt x="206" y="225"/>
                  </a:cubicBezTo>
                  <a:cubicBezTo>
                    <a:pt x="204" y="233"/>
                    <a:pt x="200" y="241"/>
                    <a:pt x="196" y="249"/>
                  </a:cubicBezTo>
                  <a:cubicBezTo>
                    <a:pt x="192" y="260"/>
                    <a:pt x="186" y="264"/>
                    <a:pt x="184" y="271"/>
                  </a:cubicBezTo>
                  <a:cubicBezTo>
                    <a:pt x="183" y="276"/>
                    <a:pt x="182" y="281"/>
                    <a:pt x="181" y="286"/>
                  </a:cubicBezTo>
                  <a:cubicBezTo>
                    <a:pt x="177" y="295"/>
                    <a:pt x="170" y="297"/>
                    <a:pt x="160" y="299"/>
                  </a:cubicBezTo>
                  <a:cubicBezTo>
                    <a:pt x="151" y="301"/>
                    <a:pt x="128" y="302"/>
                    <a:pt x="117" y="321"/>
                  </a:cubicBezTo>
                  <a:cubicBezTo>
                    <a:pt x="114" y="322"/>
                    <a:pt x="35" y="233"/>
                    <a:pt x="15" y="179"/>
                  </a:cubicBezTo>
                  <a:cubicBezTo>
                    <a:pt x="1" y="137"/>
                    <a:pt x="0" y="88"/>
                    <a:pt x="23" y="49"/>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64">
              <a:extLst>
                <a:ext uri="{FF2B5EF4-FFF2-40B4-BE49-F238E27FC236}">
                  <a16:creationId xmlns:a16="http://schemas.microsoft.com/office/drawing/2014/main" id="{86CE31FF-1685-4BCA-82CF-9FA935924361}"/>
                </a:ext>
              </a:extLst>
            </p:cNvPr>
            <p:cNvSpPr>
              <a:spLocks/>
            </p:cNvSpPr>
            <p:nvPr/>
          </p:nvSpPr>
          <p:spPr bwMode="auto">
            <a:xfrm>
              <a:off x="4213225" y="2309813"/>
              <a:ext cx="52387" cy="31750"/>
            </a:xfrm>
            <a:custGeom>
              <a:avLst/>
              <a:gdLst>
                <a:gd name="T0" fmla="*/ 154 w 160"/>
                <a:gd name="T1" fmla="*/ 0 h 98"/>
                <a:gd name="T2" fmla="*/ 160 w 160"/>
                <a:gd name="T3" fmla="*/ 37 h 98"/>
                <a:gd name="T4" fmla="*/ 105 w 160"/>
                <a:gd name="T5" fmla="*/ 56 h 98"/>
                <a:gd name="T6" fmla="*/ 48 w 160"/>
                <a:gd name="T7" fmla="*/ 66 h 98"/>
                <a:gd name="T8" fmla="*/ 0 w 160"/>
                <a:gd name="T9" fmla="*/ 98 h 98"/>
                <a:gd name="T10" fmla="*/ 0 w 160"/>
                <a:gd name="T11" fmla="*/ 95 h 98"/>
                <a:gd name="T12" fmla="*/ 33 w 160"/>
                <a:gd name="T13" fmla="*/ 26 h 98"/>
                <a:gd name="T14" fmla="*/ 105 w 160"/>
                <a:gd name="T15" fmla="*/ 0 h 98"/>
                <a:gd name="T16" fmla="*/ 109 w 160"/>
                <a:gd name="T17" fmla="*/ 0 h 98"/>
                <a:gd name="T18" fmla="*/ 154 w 160"/>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98">
                  <a:moveTo>
                    <a:pt x="154" y="0"/>
                  </a:moveTo>
                  <a:lnTo>
                    <a:pt x="160" y="37"/>
                  </a:lnTo>
                  <a:cubicBezTo>
                    <a:pt x="148" y="54"/>
                    <a:pt x="122" y="55"/>
                    <a:pt x="105" y="56"/>
                  </a:cubicBezTo>
                  <a:cubicBezTo>
                    <a:pt x="85" y="57"/>
                    <a:pt x="66" y="60"/>
                    <a:pt x="48" y="66"/>
                  </a:cubicBezTo>
                  <a:cubicBezTo>
                    <a:pt x="29" y="72"/>
                    <a:pt x="13" y="83"/>
                    <a:pt x="0" y="98"/>
                  </a:cubicBezTo>
                  <a:cubicBezTo>
                    <a:pt x="0" y="97"/>
                    <a:pt x="0" y="96"/>
                    <a:pt x="0" y="95"/>
                  </a:cubicBezTo>
                  <a:cubicBezTo>
                    <a:pt x="0" y="68"/>
                    <a:pt x="12" y="43"/>
                    <a:pt x="33" y="26"/>
                  </a:cubicBezTo>
                  <a:cubicBezTo>
                    <a:pt x="53" y="9"/>
                    <a:pt x="79" y="0"/>
                    <a:pt x="105" y="0"/>
                  </a:cubicBezTo>
                  <a:cubicBezTo>
                    <a:pt x="106" y="0"/>
                    <a:pt x="108" y="0"/>
                    <a:pt x="109" y="0"/>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65">
              <a:extLst>
                <a:ext uri="{FF2B5EF4-FFF2-40B4-BE49-F238E27FC236}">
                  <a16:creationId xmlns:a16="http://schemas.microsoft.com/office/drawing/2014/main" id="{B59E1610-447B-4764-B32E-65F4B3BA84C1}"/>
                </a:ext>
              </a:extLst>
            </p:cNvPr>
            <p:cNvSpPr>
              <a:spLocks/>
            </p:cNvSpPr>
            <p:nvPr/>
          </p:nvSpPr>
          <p:spPr bwMode="auto">
            <a:xfrm>
              <a:off x="4152900" y="2273301"/>
              <a:ext cx="112712" cy="163513"/>
            </a:xfrm>
            <a:custGeom>
              <a:avLst/>
              <a:gdLst>
                <a:gd name="T0" fmla="*/ 97 w 337"/>
                <a:gd name="T1" fmla="*/ 95 h 488"/>
                <a:gd name="T2" fmla="*/ 50 w 337"/>
                <a:gd name="T3" fmla="*/ 152 h 488"/>
                <a:gd name="T4" fmla="*/ 42 w 337"/>
                <a:gd name="T5" fmla="*/ 191 h 488"/>
                <a:gd name="T6" fmla="*/ 53 w 337"/>
                <a:gd name="T7" fmla="*/ 236 h 488"/>
                <a:gd name="T8" fmla="*/ 71 w 337"/>
                <a:gd name="T9" fmla="*/ 260 h 488"/>
                <a:gd name="T10" fmla="*/ 54 w 337"/>
                <a:gd name="T11" fmla="*/ 356 h 488"/>
                <a:gd name="T12" fmla="*/ 0 w 337"/>
                <a:gd name="T13" fmla="*/ 400 h 488"/>
                <a:gd name="T14" fmla="*/ 113 w 337"/>
                <a:gd name="T15" fmla="*/ 437 h 488"/>
                <a:gd name="T16" fmla="*/ 271 w 337"/>
                <a:gd name="T17" fmla="*/ 466 h 488"/>
                <a:gd name="T18" fmla="*/ 309 w 337"/>
                <a:gd name="T19" fmla="*/ 403 h 488"/>
                <a:gd name="T20" fmla="*/ 309 w 337"/>
                <a:gd name="T21" fmla="*/ 402 h 488"/>
                <a:gd name="T22" fmla="*/ 222 w 337"/>
                <a:gd name="T23" fmla="*/ 342 h 488"/>
                <a:gd name="T24" fmla="*/ 218 w 337"/>
                <a:gd name="T25" fmla="*/ 152 h 488"/>
                <a:gd name="T26" fmla="*/ 337 w 337"/>
                <a:gd name="T27" fmla="*/ 121 h 488"/>
                <a:gd name="T28" fmla="*/ 108 w 337"/>
                <a:gd name="T29" fmla="*/ 84 h 488"/>
                <a:gd name="T30" fmla="*/ 97 w 337"/>
                <a:gd name="T31" fmla="*/ 9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488">
                  <a:moveTo>
                    <a:pt x="97" y="95"/>
                  </a:moveTo>
                  <a:cubicBezTo>
                    <a:pt x="79" y="112"/>
                    <a:pt x="64" y="131"/>
                    <a:pt x="50" y="152"/>
                  </a:cubicBezTo>
                  <a:cubicBezTo>
                    <a:pt x="45" y="164"/>
                    <a:pt x="42" y="178"/>
                    <a:pt x="42" y="191"/>
                  </a:cubicBezTo>
                  <a:cubicBezTo>
                    <a:pt x="42" y="207"/>
                    <a:pt x="46" y="222"/>
                    <a:pt x="53" y="236"/>
                  </a:cubicBezTo>
                  <a:cubicBezTo>
                    <a:pt x="58" y="245"/>
                    <a:pt x="66" y="252"/>
                    <a:pt x="71" y="260"/>
                  </a:cubicBezTo>
                  <a:cubicBezTo>
                    <a:pt x="96" y="299"/>
                    <a:pt x="81" y="327"/>
                    <a:pt x="54" y="356"/>
                  </a:cubicBezTo>
                  <a:cubicBezTo>
                    <a:pt x="47" y="363"/>
                    <a:pt x="14" y="381"/>
                    <a:pt x="0" y="400"/>
                  </a:cubicBezTo>
                  <a:cubicBezTo>
                    <a:pt x="27" y="396"/>
                    <a:pt x="52" y="386"/>
                    <a:pt x="113" y="437"/>
                  </a:cubicBezTo>
                  <a:cubicBezTo>
                    <a:pt x="173" y="488"/>
                    <a:pt x="249" y="480"/>
                    <a:pt x="271" y="466"/>
                  </a:cubicBezTo>
                  <a:cubicBezTo>
                    <a:pt x="294" y="453"/>
                    <a:pt x="309" y="429"/>
                    <a:pt x="309" y="403"/>
                  </a:cubicBezTo>
                  <a:cubicBezTo>
                    <a:pt x="309" y="402"/>
                    <a:pt x="309" y="402"/>
                    <a:pt x="309" y="402"/>
                  </a:cubicBezTo>
                  <a:cubicBezTo>
                    <a:pt x="271" y="406"/>
                    <a:pt x="239" y="375"/>
                    <a:pt x="222" y="342"/>
                  </a:cubicBezTo>
                  <a:cubicBezTo>
                    <a:pt x="185" y="273"/>
                    <a:pt x="183" y="222"/>
                    <a:pt x="218" y="152"/>
                  </a:cubicBezTo>
                  <a:cubicBezTo>
                    <a:pt x="238" y="113"/>
                    <a:pt x="295" y="130"/>
                    <a:pt x="337" y="121"/>
                  </a:cubicBezTo>
                  <a:cubicBezTo>
                    <a:pt x="316" y="7"/>
                    <a:pt x="164" y="0"/>
                    <a:pt x="108" y="84"/>
                  </a:cubicBezTo>
                  <a:cubicBezTo>
                    <a:pt x="104" y="87"/>
                    <a:pt x="100" y="91"/>
                    <a:pt x="97"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66">
              <a:extLst>
                <a:ext uri="{FF2B5EF4-FFF2-40B4-BE49-F238E27FC236}">
                  <a16:creationId xmlns:a16="http://schemas.microsoft.com/office/drawing/2014/main" id="{3C0E6150-6DF7-4F80-A039-7297B8517EAF}"/>
                </a:ext>
              </a:extLst>
            </p:cNvPr>
            <p:cNvSpPr>
              <a:spLocks/>
            </p:cNvSpPr>
            <p:nvPr/>
          </p:nvSpPr>
          <p:spPr bwMode="auto">
            <a:xfrm>
              <a:off x="4217988" y="2376488"/>
              <a:ext cx="33337" cy="33338"/>
            </a:xfrm>
            <a:custGeom>
              <a:avLst/>
              <a:gdLst>
                <a:gd name="T0" fmla="*/ 93 w 102"/>
                <a:gd name="T1" fmla="*/ 33 h 99"/>
                <a:gd name="T2" fmla="*/ 78 w 102"/>
                <a:gd name="T3" fmla="*/ 34 h 99"/>
                <a:gd name="T4" fmla="*/ 0 w 102"/>
                <a:gd name="T5" fmla="*/ 0 h 99"/>
                <a:gd name="T6" fmla="*/ 21 w 102"/>
                <a:gd name="T7" fmla="*/ 49 h 99"/>
                <a:gd name="T8" fmla="*/ 52 w 102"/>
                <a:gd name="T9" fmla="*/ 91 h 99"/>
                <a:gd name="T10" fmla="*/ 78 w 102"/>
                <a:gd name="T11" fmla="*/ 99 h 99"/>
                <a:gd name="T12" fmla="*/ 102 w 102"/>
                <a:gd name="T13" fmla="*/ 93 h 99"/>
                <a:gd name="T14" fmla="*/ 93 w 102"/>
                <a:gd name="T15" fmla="*/ 3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9">
                  <a:moveTo>
                    <a:pt x="93" y="33"/>
                  </a:moveTo>
                  <a:cubicBezTo>
                    <a:pt x="88" y="34"/>
                    <a:pt x="83" y="34"/>
                    <a:pt x="78" y="34"/>
                  </a:cubicBezTo>
                  <a:cubicBezTo>
                    <a:pt x="49" y="34"/>
                    <a:pt x="20" y="22"/>
                    <a:pt x="0" y="0"/>
                  </a:cubicBezTo>
                  <a:cubicBezTo>
                    <a:pt x="9" y="15"/>
                    <a:pt x="14" y="32"/>
                    <a:pt x="21" y="49"/>
                  </a:cubicBezTo>
                  <a:cubicBezTo>
                    <a:pt x="27" y="65"/>
                    <a:pt x="38" y="80"/>
                    <a:pt x="52" y="91"/>
                  </a:cubicBezTo>
                  <a:cubicBezTo>
                    <a:pt x="60" y="96"/>
                    <a:pt x="69" y="99"/>
                    <a:pt x="78" y="99"/>
                  </a:cubicBezTo>
                  <a:cubicBezTo>
                    <a:pt x="87" y="99"/>
                    <a:pt x="95" y="97"/>
                    <a:pt x="102" y="93"/>
                  </a:cubicBezTo>
                  <a:lnTo>
                    <a:pt x="93" y="3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67">
              <a:extLst>
                <a:ext uri="{FF2B5EF4-FFF2-40B4-BE49-F238E27FC236}">
                  <a16:creationId xmlns:a16="http://schemas.microsoft.com/office/drawing/2014/main" id="{278AC013-4248-4C94-8188-8770156A7BCA}"/>
                </a:ext>
              </a:extLst>
            </p:cNvPr>
            <p:cNvSpPr>
              <a:spLocks/>
            </p:cNvSpPr>
            <p:nvPr/>
          </p:nvSpPr>
          <p:spPr bwMode="auto">
            <a:xfrm>
              <a:off x="4249738" y="2611438"/>
              <a:ext cx="26987" cy="66675"/>
            </a:xfrm>
            <a:custGeom>
              <a:avLst/>
              <a:gdLst>
                <a:gd name="T0" fmla="*/ 0 w 83"/>
                <a:gd name="T1" fmla="*/ 83 h 198"/>
                <a:gd name="T2" fmla="*/ 83 w 83"/>
                <a:gd name="T3" fmla="*/ 0 h 198"/>
                <a:gd name="T4" fmla="*/ 83 w 83"/>
                <a:gd name="T5" fmla="*/ 198 h 198"/>
                <a:gd name="T6" fmla="*/ 0 w 83"/>
                <a:gd name="T7" fmla="*/ 198 h 198"/>
                <a:gd name="T8" fmla="*/ 0 w 83"/>
                <a:gd name="T9" fmla="*/ 83 h 198"/>
              </a:gdLst>
              <a:ahLst/>
              <a:cxnLst>
                <a:cxn ang="0">
                  <a:pos x="T0" y="T1"/>
                </a:cxn>
                <a:cxn ang="0">
                  <a:pos x="T2" y="T3"/>
                </a:cxn>
                <a:cxn ang="0">
                  <a:pos x="T4" y="T5"/>
                </a:cxn>
                <a:cxn ang="0">
                  <a:pos x="T6" y="T7"/>
                </a:cxn>
                <a:cxn ang="0">
                  <a:pos x="T8" y="T9"/>
                </a:cxn>
              </a:cxnLst>
              <a:rect l="0" t="0" r="r" b="b"/>
              <a:pathLst>
                <a:path w="83" h="198">
                  <a:moveTo>
                    <a:pt x="0" y="83"/>
                  </a:moveTo>
                  <a:lnTo>
                    <a:pt x="83" y="0"/>
                  </a:lnTo>
                  <a:lnTo>
                    <a:pt x="83" y="198"/>
                  </a:lnTo>
                  <a:lnTo>
                    <a:pt x="0" y="198"/>
                  </a:lnTo>
                  <a:lnTo>
                    <a:pt x="0" y="8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768">
              <a:extLst>
                <a:ext uri="{FF2B5EF4-FFF2-40B4-BE49-F238E27FC236}">
                  <a16:creationId xmlns:a16="http://schemas.microsoft.com/office/drawing/2014/main" id="{5A4B4402-B9D1-4543-A64A-1901B4AB4A23}"/>
                </a:ext>
              </a:extLst>
            </p:cNvPr>
            <p:cNvSpPr>
              <a:spLocks noChangeArrowheads="1"/>
            </p:cNvSpPr>
            <p:nvPr/>
          </p:nvSpPr>
          <p:spPr bwMode="auto">
            <a:xfrm>
              <a:off x="4124325" y="2640013"/>
              <a:ext cx="125412" cy="38100"/>
            </a:xfrm>
            <a:prstGeom prst="rect">
              <a:avLst/>
            </a:prstGeom>
            <a:solidFill>
              <a:srgbClr val="008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69">
              <a:extLst>
                <a:ext uri="{FF2B5EF4-FFF2-40B4-BE49-F238E27FC236}">
                  <a16:creationId xmlns:a16="http://schemas.microsoft.com/office/drawing/2014/main" id="{D1DA9610-033C-4D3C-967D-1477DF65B106}"/>
                </a:ext>
              </a:extLst>
            </p:cNvPr>
            <p:cNvSpPr>
              <a:spLocks/>
            </p:cNvSpPr>
            <p:nvPr/>
          </p:nvSpPr>
          <p:spPr bwMode="auto">
            <a:xfrm>
              <a:off x="4124325" y="2611438"/>
              <a:ext cx="152400" cy="28575"/>
            </a:xfrm>
            <a:custGeom>
              <a:avLst/>
              <a:gdLst>
                <a:gd name="T0" fmla="*/ 0 w 457"/>
                <a:gd name="T1" fmla="*/ 83 h 83"/>
                <a:gd name="T2" fmla="*/ 83 w 457"/>
                <a:gd name="T3" fmla="*/ 0 h 83"/>
                <a:gd name="T4" fmla="*/ 457 w 457"/>
                <a:gd name="T5" fmla="*/ 0 h 83"/>
                <a:gd name="T6" fmla="*/ 374 w 457"/>
                <a:gd name="T7" fmla="*/ 83 h 83"/>
                <a:gd name="T8" fmla="*/ 0 w 457"/>
                <a:gd name="T9" fmla="*/ 83 h 83"/>
              </a:gdLst>
              <a:ahLst/>
              <a:cxnLst>
                <a:cxn ang="0">
                  <a:pos x="T0" y="T1"/>
                </a:cxn>
                <a:cxn ang="0">
                  <a:pos x="T2" y="T3"/>
                </a:cxn>
                <a:cxn ang="0">
                  <a:pos x="T4" y="T5"/>
                </a:cxn>
                <a:cxn ang="0">
                  <a:pos x="T6" y="T7"/>
                </a:cxn>
                <a:cxn ang="0">
                  <a:pos x="T8" y="T9"/>
                </a:cxn>
              </a:cxnLst>
              <a:rect l="0" t="0" r="r" b="b"/>
              <a:pathLst>
                <a:path w="457" h="83">
                  <a:moveTo>
                    <a:pt x="0" y="83"/>
                  </a:moveTo>
                  <a:lnTo>
                    <a:pt x="83" y="0"/>
                  </a:lnTo>
                  <a:lnTo>
                    <a:pt x="457" y="0"/>
                  </a:lnTo>
                  <a:lnTo>
                    <a:pt x="374"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770">
              <a:extLst>
                <a:ext uri="{FF2B5EF4-FFF2-40B4-BE49-F238E27FC236}">
                  <a16:creationId xmlns:a16="http://schemas.microsoft.com/office/drawing/2014/main" id="{8A1E3282-31E1-4E62-83FA-821B5B397FDC}"/>
                </a:ext>
              </a:extLst>
            </p:cNvPr>
            <p:cNvSpPr>
              <a:spLocks/>
            </p:cNvSpPr>
            <p:nvPr/>
          </p:nvSpPr>
          <p:spPr bwMode="auto">
            <a:xfrm>
              <a:off x="4143375" y="2570163"/>
              <a:ext cx="131762" cy="50800"/>
            </a:xfrm>
            <a:custGeom>
              <a:avLst/>
              <a:gdLst>
                <a:gd name="T0" fmla="*/ 56 w 396"/>
                <a:gd name="T1" fmla="*/ 0 h 150"/>
                <a:gd name="T2" fmla="*/ 396 w 396"/>
                <a:gd name="T3" fmla="*/ 0 h 150"/>
                <a:gd name="T4" fmla="*/ 340 w 396"/>
                <a:gd name="T5" fmla="*/ 150 h 150"/>
                <a:gd name="T6" fmla="*/ 0 w 396"/>
                <a:gd name="T7" fmla="*/ 150 h 150"/>
                <a:gd name="T8" fmla="*/ 56 w 396"/>
                <a:gd name="T9" fmla="*/ 0 h 150"/>
              </a:gdLst>
              <a:ahLst/>
              <a:cxnLst>
                <a:cxn ang="0">
                  <a:pos x="T0" y="T1"/>
                </a:cxn>
                <a:cxn ang="0">
                  <a:pos x="T2" y="T3"/>
                </a:cxn>
                <a:cxn ang="0">
                  <a:pos x="T4" y="T5"/>
                </a:cxn>
                <a:cxn ang="0">
                  <a:pos x="T6" y="T7"/>
                </a:cxn>
                <a:cxn ang="0">
                  <a:pos x="T8" y="T9"/>
                </a:cxn>
              </a:cxnLst>
              <a:rect l="0" t="0" r="r" b="b"/>
              <a:pathLst>
                <a:path w="396" h="150">
                  <a:moveTo>
                    <a:pt x="56" y="0"/>
                  </a:moveTo>
                  <a:lnTo>
                    <a:pt x="396" y="0"/>
                  </a:lnTo>
                  <a:lnTo>
                    <a:pt x="340" y="150"/>
                  </a:lnTo>
                  <a:lnTo>
                    <a:pt x="0" y="150"/>
                  </a:lnTo>
                  <a:lnTo>
                    <a:pt x="5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71">
              <a:extLst>
                <a:ext uri="{FF2B5EF4-FFF2-40B4-BE49-F238E27FC236}">
                  <a16:creationId xmlns:a16="http://schemas.microsoft.com/office/drawing/2014/main" id="{D4FA5867-4E48-43F4-BBAE-E0BF9B61A216}"/>
                </a:ext>
              </a:extLst>
            </p:cNvPr>
            <p:cNvSpPr>
              <a:spLocks/>
            </p:cNvSpPr>
            <p:nvPr/>
          </p:nvSpPr>
          <p:spPr bwMode="auto">
            <a:xfrm>
              <a:off x="4159250" y="2570163"/>
              <a:ext cx="22225" cy="50800"/>
            </a:xfrm>
            <a:custGeom>
              <a:avLst/>
              <a:gdLst>
                <a:gd name="T0" fmla="*/ 57 w 67"/>
                <a:gd name="T1" fmla="*/ 0 h 150"/>
                <a:gd name="T2" fmla="*/ 0 w 67"/>
                <a:gd name="T3" fmla="*/ 150 h 150"/>
                <a:gd name="T4" fmla="*/ 10 w 67"/>
                <a:gd name="T5" fmla="*/ 150 h 150"/>
                <a:gd name="T6" fmla="*/ 67 w 67"/>
                <a:gd name="T7" fmla="*/ 0 h 150"/>
                <a:gd name="T8" fmla="*/ 57 w 67"/>
                <a:gd name="T9" fmla="*/ 0 h 150"/>
              </a:gdLst>
              <a:ahLst/>
              <a:cxnLst>
                <a:cxn ang="0">
                  <a:pos x="T0" y="T1"/>
                </a:cxn>
                <a:cxn ang="0">
                  <a:pos x="T2" y="T3"/>
                </a:cxn>
                <a:cxn ang="0">
                  <a:pos x="T4" y="T5"/>
                </a:cxn>
                <a:cxn ang="0">
                  <a:pos x="T6" y="T7"/>
                </a:cxn>
                <a:cxn ang="0">
                  <a:pos x="T8" y="T9"/>
                </a:cxn>
              </a:cxnLst>
              <a:rect l="0" t="0" r="r" b="b"/>
              <a:pathLst>
                <a:path w="67" h="150">
                  <a:moveTo>
                    <a:pt x="57" y="0"/>
                  </a:moveTo>
                  <a:lnTo>
                    <a:pt x="0" y="150"/>
                  </a:lnTo>
                  <a:lnTo>
                    <a:pt x="10" y="150"/>
                  </a:lnTo>
                  <a:lnTo>
                    <a:pt x="67" y="0"/>
                  </a:lnTo>
                  <a:lnTo>
                    <a:pt x="5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72">
              <a:extLst>
                <a:ext uri="{FF2B5EF4-FFF2-40B4-BE49-F238E27FC236}">
                  <a16:creationId xmlns:a16="http://schemas.microsoft.com/office/drawing/2014/main" id="{ED1B22B1-6A42-4300-BBA9-B49BE482D917}"/>
                </a:ext>
              </a:extLst>
            </p:cNvPr>
            <p:cNvSpPr>
              <a:spLocks/>
            </p:cNvSpPr>
            <p:nvPr/>
          </p:nvSpPr>
          <p:spPr bwMode="auto">
            <a:xfrm>
              <a:off x="417830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773">
              <a:extLst>
                <a:ext uri="{FF2B5EF4-FFF2-40B4-BE49-F238E27FC236}">
                  <a16:creationId xmlns:a16="http://schemas.microsoft.com/office/drawing/2014/main" id="{EEFE554A-29D1-473B-8CB9-06B7DC6B60FD}"/>
                </a:ext>
              </a:extLst>
            </p:cNvPr>
            <p:cNvSpPr>
              <a:spLocks/>
            </p:cNvSpPr>
            <p:nvPr/>
          </p:nvSpPr>
          <p:spPr bwMode="auto">
            <a:xfrm>
              <a:off x="419735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74">
              <a:extLst>
                <a:ext uri="{FF2B5EF4-FFF2-40B4-BE49-F238E27FC236}">
                  <a16:creationId xmlns:a16="http://schemas.microsoft.com/office/drawing/2014/main" id="{40F7264D-4B81-4BF4-B89A-482799E6E407}"/>
                </a:ext>
              </a:extLst>
            </p:cNvPr>
            <p:cNvSpPr>
              <a:spLocks/>
            </p:cNvSpPr>
            <p:nvPr/>
          </p:nvSpPr>
          <p:spPr bwMode="auto">
            <a:xfrm>
              <a:off x="4216400" y="2570163"/>
              <a:ext cx="22225"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75">
              <a:extLst>
                <a:ext uri="{FF2B5EF4-FFF2-40B4-BE49-F238E27FC236}">
                  <a16:creationId xmlns:a16="http://schemas.microsoft.com/office/drawing/2014/main" id="{FBC2CD42-FDF6-4ADD-AE0C-24AEC8A433F2}"/>
                </a:ext>
              </a:extLst>
            </p:cNvPr>
            <p:cNvSpPr>
              <a:spLocks/>
            </p:cNvSpPr>
            <p:nvPr/>
          </p:nvSpPr>
          <p:spPr bwMode="auto">
            <a:xfrm>
              <a:off x="4237038" y="2570163"/>
              <a:ext cx="20637"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76">
              <a:extLst>
                <a:ext uri="{FF2B5EF4-FFF2-40B4-BE49-F238E27FC236}">
                  <a16:creationId xmlns:a16="http://schemas.microsoft.com/office/drawing/2014/main" id="{B61693B2-E6C5-433F-81E6-09334CA4D183}"/>
                </a:ext>
              </a:extLst>
            </p:cNvPr>
            <p:cNvSpPr>
              <a:spLocks/>
            </p:cNvSpPr>
            <p:nvPr/>
          </p:nvSpPr>
          <p:spPr bwMode="auto">
            <a:xfrm>
              <a:off x="4144963" y="2609851"/>
              <a:ext cx="114300" cy="3175"/>
            </a:xfrm>
            <a:custGeom>
              <a:avLst/>
              <a:gdLst>
                <a:gd name="T0" fmla="*/ 4 w 344"/>
                <a:gd name="T1" fmla="*/ 0 h 11"/>
                <a:gd name="T2" fmla="*/ 0 w 344"/>
                <a:gd name="T3" fmla="*/ 11 h 11"/>
                <a:gd name="T4" fmla="*/ 340 w 344"/>
                <a:gd name="T5" fmla="*/ 11 h 11"/>
                <a:gd name="T6" fmla="*/ 344 w 344"/>
                <a:gd name="T7" fmla="*/ 0 h 11"/>
                <a:gd name="T8" fmla="*/ 4 w 344"/>
                <a:gd name="T9" fmla="*/ 0 h 11"/>
              </a:gdLst>
              <a:ahLst/>
              <a:cxnLst>
                <a:cxn ang="0">
                  <a:pos x="T0" y="T1"/>
                </a:cxn>
                <a:cxn ang="0">
                  <a:pos x="T2" y="T3"/>
                </a:cxn>
                <a:cxn ang="0">
                  <a:pos x="T4" y="T5"/>
                </a:cxn>
                <a:cxn ang="0">
                  <a:pos x="T6" y="T7"/>
                </a:cxn>
                <a:cxn ang="0">
                  <a:pos x="T8" y="T9"/>
                </a:cxn>
              </a:cxnLst>
              <a:rect l="0" t="0" r="r" b="b"/>
              <a:pathLst>
                <a:path w="344" h="11">
                  <a:moveTo>
                    <a:pt x="4" y="0"/>
                  </a:moveTo>
                  <a:lnTo>
                    <a:pt x="0" y="11"/>
                  </a:lnTo>
                  <a:lnTo>
                    <a:pt x="340" y="11"/>
                  </a:lnTo>
                  <a:lnTo>
                    <a:pt x="344" y="0"/>
                  </a:lnTo>
                  <a:lnTo>
                    <a:pt x="4"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77">
              <a:extLst>
                <a:ext uri="{FF2B5EF4-FFF2-40B4-BE49-F238E27FC236}">
                  <a16:creationId xmlns:a16="http://schemas.microsoft.com/office/drawing/2014/main" id="{883C42B3-1AAD-40D7-9A7F-72798B715D07}"/>
                </a:ext>
              </a:extLst>
            </p:cNvPr>
            <p:cNvSpPr>
              <a:spLocks/>
            </p:cNvSpPr>
            <p:nvPr/>
          </p:nvSpPr>
          <p:spPr bwMode="auto">
            <a:xfrm>
              <a:off x="4151313" y="2593976"/>
              <a:ext cx="114300" cy="3175"/>
            </a:xfrm>
            <a:custGeom>
              <a:avLst/>
              <a:gdLst>
                <a:gd name="T0" fmla="*/ 340 w 344"/>
                <a:gd name="T1" fmla="*/ 10 h 10"/>
                <a:gd name="T2" fmla="*/ 344 w 344"/>
                <a:gd name="T3" fmla="*/ 0 h 10"/>
                <a:gd name="T4" fmla="*/ 4 w 344"/>
                <a:gd name="T5" fmla="*/ 0 h 10"/>
                <a:gd name="T6" fmla="*/ 0 w 344"/>
                <a:gd name="T7" fmla="*/ 10 h 10"/>
                <a:gd name="T8" fmla="*/ 340 w 344"/>
                <a:gd name="T9" fmla="*/ 10 h 10"/>
              </a:gdLst>
              <a:ahLst/>
              <a:cxnLst>
                <a:cxn ang="0">
                  <a:pos x="T0" y="T1"/>
                </a:cxn>
                <a:cxn ang="0">
                  <a:pos x="T2" y="T3"/>
                </a:cxn>
                <a:cxn ang="0">
                  <a:pos x="T4" y="T5"/>
                </a:cxn>
                <a:cxn ang="0">
                  <a:pos x="T6" y="T7"/>
                </a:cxn>
                <a:cxn ang="0">
                  <a:pos x="T8" y="T9"/>
                </a:cxn>
              </a:cxnLst>
              <a:rect l="0" t="0" r="r" b="b"/>
              <a:pathLst>
                <a:path w="344" h="10">
                  <a:moveTo>
                    <a:pt x="340" y="10"/>
                  </a:moveTo>
                  <a:lnTo>
                    <a:pt x="344" y="0"/>
                  </a:lnTo>
                  <a:lnTo>
                    <a:pt x="4" y="0"/>
                  </a:lnTo>
                  <a:lnTo>
                    <a:pt x="0" y="10"/>
                  </a:lnTo>
                  <a:lnTo>
                    <a:pt x="340" y="1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78">
              <a:extLst>
                <a:ext uri="{FF2B5EF4-FFF2-40B4-BE49-F238E27FC236}">
                  <a16:creationId xmlns:a16="http://schemas.microsoft.com/office/drawing/2014/main" id="{9CD05FE1-AA5B-49F1-AFE7-924A96F733DA}"/>
                </a:ext>
              </a:extLst>
            </p:cNvPr>
            <p:cNvSpPr>
              <a:spLocks/>
            </p:cNvSpPr>
            <p:nvPr/>
          </p:nvSpPr>
          <p:spPr bwMode="auto">
            <a:xfrm>
              <a:off x="4157663" y="2578101"/>
              <a:ext cx="114300" cy="3175"/>
            </a:xfrm>
            <a:custGeom>
              <a:avLst/>
              <a:gdLst>
                <a:gd name="T0" fmla="*/ 340 w 344"/>
                <a:gd name="T1" fmla="*/ 11 h 11"/>
                <a:gd name="T2" fmla="*/ 344 w 344"/>
                <a:gd name="T3" fmla="*/ 0 h 11"/>
                <a:gd name="T4" fmla="*/ 5 w 344"/>
                <a:gd name="T5" fmla="*/ 0 h 11"/>
                <a:gd name="T6" fmla="*/ 0 w 344"/>
                <a:gd name="T7" fmla="*/ 11 h 11"/>
                <a:gd name="T8" fmla="*/ 340 w 344"/>
                <a:gd name="T9" fmla="*/ 11 h 11"/>
              </a:gdLst>
              <a:ahLst/>
              <a:cxnLst>
                <a:cxn ang="0">
                  <a:pos x="T0" y="T1"/>
                </a:cxn>
                <a:cxn ang="0">
                  <a:pos x="T2" y="T3"/>
                </a:cxn>
                <a:cxn ang="0">
                  <a:pos x="T4" y="T5"/>
                </a:cxn>
                <a:cxn ang="0">
                  <a:pos x="T6" y="T7"/>
                </a:cxn>
                <a:cxn ang="0">
                  <a:pos x="T8" y="T9"/>
                </a:cxn>
              </a:cxnLst>
              <a:rect l="0" t="0" r="r" b="b"/>
              <a:pathLst>
                <a:path w="344" h="11">
                  <a:moveTo>
                    <a:pt x="340" y="11"/>
                  </a:moveTo>
                  <a:lnTo>
                    <a:pt x="344" y="0"/>
                  </a:lnTo>
                  <a:lnTo>
                    <a:pt x="5" y="0"/>
                  </a:lnTo>
                  <a:lnTo>
                    <a:pt x="0" y="11"/>
                  </a:lnTo>
                  <a:lnTo>
                    <a:pt x="340"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79">
              <a:extLst>
                <a:ext uri="{FF2B5EF4-FFF2-40B4-BE49-F238E27FC236}">
                  <a16:creationId xmlns:a16="http://schemas.microsoft.com/office/drawing/2014/main" id="{5E7D9FB9-95D8-4C9D-8533-47070BCB3738}"/>
                </a:ext>
              </a:extLst>
            </p:cNvPr>
            <p:cNvSpPr>
              <a:spLocks/>
            </p:cNvSpPr>
            <p:nvPr/>
          </p:nvSpPr>
          <p:spPr bwMode="auto">
            <a:xfrm>
              <a:off x="3946525" y="2568576"/>
              <a:ext cx="131762" cy="109538"/>
            </a:xfrm>
            <a:custGeom>
              <a:avLst/>
              <a:gdLst>
                <a:gd name="T0" fmla="*/ 394 w 394"/>
                <a:gd name="T1" fmla="*/ 325 h 325"/>
                <a:gd name="T2" fmla="*/ 387 w 394"/>
                <a:gd name="T3" fmla="*/ 90 h 325"/>
                <a:gd name="T4" fmla="*/ 366 w 394"/>
                <a:gd name="T5" fmla="*/ 3 h 325"/>
                <a:gd name="T6" fmla="*/ 39 w 394"/>
                <a:gd name="T7" fmla="*/ 50 h 325"/>
                <a:gd name="T8" fmla="*/ 10 w 394"/>
                <a:gd name="T9" fmla="*/ 253 h 325"/>
                <a:gd name="T10" fmla="*/ 9 w 394"/>
                <a:gd name="T11" fmla="*/ 325 h 325"/>
                <a:gd name="T12" fmla="*/ 394 w 39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94" h="325">
                  <a:moveTo>
                    <a:pt x="394" y="325"/>
                  </a:moveTo>
                  <a:cubicBezTo>
                    <a:pt x="390" y="204"/>
                    <a:pt x="388" y="107"/>
                    <a:pt x="387" y="90"/>
                  </a:cubicBezTo>
                  <a:cubicBezTo>
                    <a:pt x="386" y="70"/>
                    <a:pt x="383" y="13"/>
                    <a:pt x="366" y="3"/>
                  </a:cubicBezTo>
                  <a:cubicBezTo>
                    <a:pt x="360" y="0"/>
                    <a:pt x="66" y="13"/>
                    <a:pt x="39" y="50"/>
                  </a:cubicBezTo>
                  <a:cubicBezTo>
                    <a:pt x="0" y="103"/>
                    <a:pt x="4" y="182"/>
                    <a:pt x="10" y="253"/>
                  </a:cubicBezTo>
                  <a:lnTo>
                    <a:pt x="9" y="325"/>
                  </a:lnTo>
                  <a:lnTo>
                    <a:pt x="394" y="32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80">
              <a:extLst>
                <a:ext uri="{FF2B5EF4-FFF2-40B4-BE49-F238E27FC236}">
                  <a16:creationId xmlns:a16="http://schemas.microsoft.com/office/drawing/2014/main" id="{07FC7731-E839-40E5-830B-5BD49F83D4F4}"/>
                </a:ext>
              </a:extLst>
            </p:cNvPr>
            <p:cNvSpPr>
              <a:spLocks/>
            </p:cNvSpPr>
            <p:nvPr/>
          </p:nvSpPr>
          <p:spPr bwMode="auto">
            <a:xfrm>
              <a:off x="3951288" y="2390776"/>
              <a:ext cx="125412" cy="260350"/>
            </a:xfrm>
            <a:custGeom>
              <a:avLst/>
              <a:gdLst>
                <a:gd name="T0" fmla="*/ 378 w 378"/>
                <a:gd name="T1" fmla="*/ 612 h 772"/>
                <a:gd name="T2" fmla="*/ 0 w 378"/>
                <a:gd name="T3" fmla="*/ 646 h 772"/>
                <a:gd name="T4" fmla="*/ 7 w 378"/>
                <a:gd name="T5" fmla="*/ 279 h 772"/>
                <a:gd name="T6" fmla="*/ 37 w 378"/>
                <a:gd name="T7" fmla="*/ 140 h 772"/>
                <a:gd name="T8" fmla="*/ 142 w 378"/>
                <a:gd name="T9" fmla="*/ 69 h 772"/>
                <a:gd name="T10" fmla="*/ 288 w 378"/>
                <a:gd name="T11" fmla="*/ 76 h 772"/>
                <a:gd name="T12" fmla="*/ 345 w 378"/>
                <a:gd name="T13" fmla="*/ 109 h 772"/>
                <a:gd name="T14" fmla="*/ 378 w 378"/>
                <a:gd name="T15" fmla="*/ 295 h 772"/>
                <a:gd name="T16" fmla="*/ 378 w 378"/>
                <a:gd name="T17"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72">
                  <a:moveTo>
                    <a:pt x="378" y="612"/>
                  </a:moveTo>
                  <a:cubicBezTo>
                    <a:pt x="367" y="772"/>
                    <a:pt x="214" y="704"/>
                    <a:pt x="0" y="646"/>
                  </a:cubicBezTo>
                  <a:cubicBezTo>
                    <a:pt x="12" y="590"/>
                    <a:pt x="3" y="336"/>
                    <a:pt x="7" y="279"/>
                  </a:cubicBezTo>
                  <a:cubicBezTo>
                    <a:pt x="10" y="225"/>
                    <a:pt x="11" y="186"/>
                    <a:pt x="37" y="140"/>
                  </a:cubicBezTo>
                  <a:cubicBezTo>
                    <a:pt x="55" y="107"/>
                    <a:pt x="126" y="88"/>
                    <a:pt x="142" y="69"/>
                  </a:cubicBezTo>
                  <a:cubicBezTo>
                    <a:pt x="168" y="41"/>
                    <a:pt x="152" y="0"/>
                    <a:pt x="288" y="76"/>
                  </a:cubicBezTo>
                  <a:cubicBezTo>
                    <a:pt x="305" y="86"/>
                    <a:pt x="313" y="89"/>
                    <a:pt x="345" y="109"/>
                  </a:cubicBezTo>
                  <a:cubicBezTo>
                    <a:pt x="377" y="130"/>
                    <a:pt x="376" y="196"/>
                    <a:pt x="378" y="295"/>
                  </a:cubicBezTo>
                  <a:cubicBezTo>
                    <a:pt x="378" y="339"/>
                    <a:pt x="375" y="486"/>
                    <a:pt x="378" y="6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81">
              <a:extLst>
                <a:ext uri="{FF2B5EF4-FFF2-40B4-BE49-F238E27FC236}">
                  <a16:creationId xmlns:a16="http://schemas.microsoft.com/office/drawing/2014/main" id="{9D915787-D09C-402F-9CC9-2F1F05F27295}"/>
                </a:ext>
              </a:extLst>
            </p:cNvPr>
            <p:cNvSpPr>
              <a:spLocks/>
            </p:cNvSpPr>
            <p:nvPr/>
          </p:nvSpPr>
          <p:spPr bwMode="auto">
            <a:xfrm>
              <a:off x="4073525" y="2509838"/>
              <a:ext cx="123825" cy="71438"/>
            </a:xfrm>
            <a:custGeom>
              <a:avLst/>
              <a:gdLst>
                <a:gd name="T0" fmla="*/ 48 w 368"/>
                <a:gd name="T1" fmla="*/ 130 h 213"/>
                <a:gd name="T2" fmla="*/ 181 w 368"/>
                <a:gd name="T3" fmla="*/ 159 h 213"/>
                <a:gd name="T4" fmla="*/ 267 w 368"/>
                <a:gd name="T5" fmla="*/ 187 h 213"/>
                <a:gd name="T6" fmla="*/ 338 w 368"/>
                <a:gd name="T7" fmla="*/ 211 h 213"/>
                <a:gd name="T8" fmla="*/ 352 w 368"/>
                <a:gd name="T9" fmla="*/ 195 h 213"/>
                <a:gd name="T10" fmla="*/ 322 w 368"/>
                <a:gd name="T11" fmla="*/ 175 h 213"/>
                <a:gd name="T12" fmla="*/ 354 w 368"/>
                <a:gd name="T13" fmla="*/ 178 h 213"/>
                <a:gd name="T14" fmla="*/ 365 w 368"/>
                <a:gd name="T15" fmla="*/ 172 h 213"/>
                <a:gd name="T16" fmla="*/ 359 w 368"/>
                <a:gd name="T17" fmla="*/ 156 h 213"/>
                <a:gd name="T18" fmla="*/ 332 w 368"/>
                <a:gd name="T19" fmla="*/ 133 h 213"/>
                <a:gd name="T20" fmla="*/ 317 w 368"/>
                <a:gd name="T21" fmla="*/ 123 h 213"/>
                <a:gd name="T22" fmla="*/ 298 w 368"/>
                <a:gd name="T23" fmla="*/ 118 h 213"/>
                <a:gd name="T24" fmla="*/ 225 w 368"/>
                <a:gd name="T25" fmla="*/ 103 h 213"/>
                <a:gd name="T26" fmla="*/ 106 w 368"/>
                <a:gd name="T27" fmla="*/ 38 h 213"/>
                <a:gd name="T28" fmla="*/ 75 w 368"/>
                <a:gd name="T29" fmla="*/ 1 h 213"/>
                <a:gd name="T30" fmla="*/ 0 w 368"/>
                <a:gd name="T31" fmla="*/ 75 h 213"/>
                <a:gd name="T32" fmla="*/ 48 w 368"/>
                <a:gd name="T33" fmla="*/ 13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213">
                  <a:moveTo>
                    <a:pt x="48" y="130"/>
                  </a:moveTo>
                  <a:cubicBezTo>
                    <a:pt x="91" y="145"/>
                    <a:pt x="136" y="154"/>
                    <a:pt x="181" y="159"/>
                  </a:cubicBezTo>
                  <a:cubicBezTo>
                    <a:pt x="211" y="162"/>
                    <a:pt x="241" y="171"/>
                    <a:pt x="267" y="187"/>
                  </a:cubicBezTo>
                  <a:cubicBezTo>
                    <a:pt x="312" y="193"/>
                    <a:pt x="324" y="208"/>
                    <a:pt x="338" y="211"/>
                  </a:cubicBezTo>
                  <a:cubicBezTo>
                    <a:pt x="353" y="213"/>
                    <a:pt x="362" y="202"/>
                    <a:pt x="352" y="195"/>
                  </a:cubicBezTo>
                  <a:cubicBezTo>
                    <a:pt x="342" y="188"/>
                    <a:pt x="327" y="179"/>
                    <a:pt x="322" y="175"/>
                  </a:cubicBezTo>
                  <a:cubicBezTo>
                    <a:pt x="333" y="177"/>
                    <a:pt x="343" y="178"/>
                    <a:pt x="354" y="178"/>
                  </a:cubicBezTo>
                  <a:cubicBezTo>
                    <a:pt x="358" y="178"/>
                    <a:pt x="362" y="176"/>
                    <a:pt x="365" y="172"/>
                  </a:cubicBezTo>
                  <a:cubicBezTo>
                    <a:pt x="368" y="167"/>
                    <a:pt x="363" y="160"/>
                    <a:pt x="359" y="156"/>
                  </a:cubicBezTo>
                  <a:cubicBezTo>
                    <a:pt x="351" y="148"/>
                    <a:pt x="342" y="140"/>
                    <a:pt x="332" y="133"/>
                  </a:cubicBezTo>
                  <a:cubicBezTo>
                    <a:pt x="327" y="129"/>
                    <a:pt x="322" y="126"/>
                    <a:pt x="317" y="123"/>
                  </a:cubicBezTo>
                  <a:cubicBezTo>
                    <a:pt x="311" y="120"/>
                    <a:pt x="305" y="119"/>
                    <a:pt x="298" y="118"/>
                  </a:cubicBezTo>
                  <a:cubicBezTo>
                    <a:pt x="285" y="116"/>
                    <a:pt x="234" y="105"/>
                    <a:pt x="225" y="103"/>
                  </a:cubicBezTo>
                  <a:cubicBezTo>
                    <a:pt x="185" y="91"/>
                    <a:pt x="118" y="46"/>
                    <a:pt x="106" y="38"/>
                  </a:cubicBezTo>
                  <a:cubicBezTo>
                    <a:pt x="94" y="31"/>
                    <a:pt x="89" y="25"/>
                    <a:pt x="75" y="1"/>
                  </a:cubicBezTo>
                  <a:cubicBezTo>
                    <a:pt x="57" y="0"/>
                    <a:pt x="0" y="56"/>
                    <a:pt x="0" y="75"/>
                  </a:cubicBezTo>
                  <a:cubicBezTo>
                    <a:pt x="32" y="125"/>
                    <a:pt x="33" y="124"/>
                    <a:pt x="48" y="13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82">
              <a:extLst>
                <a:ext uri="{FF2B5EF4-FFF2-40B4-BE49-F238E27FC236}">
                  <a16:creationId xmlns:a16="http://schemas.microsoft.com/office/drawing/2014/main" id="{206C48BA-4CE5-4A3E-875C-9470F8D36200}"/>
                </a:ext>
              </a:extLst>
            </p:cNvPr>
            <p:cNvSpPr>
              <a:spLocks/>
            </p:cNvSpPr>
            <p:nvPr/>
          </p:nvSpPr>
          <p:spPr bwMode="auto">
            <a:xfrm>
              <a:off x="4144963" y="2557463"/>
              <a:ext cx="31750" cy="34925"/>
            </a:xfrm>
            <a:custGeom>
              <a:avLst/>
              <a:gdLst>
                <a:gd name="T0" fmla="*/ 68 w 92"/>
                <a:gd name="T1" fmla="*/ 91 h 103"/>
                <a:gd name="T2" fmla="*/ 25 w 92"/>
                <a:gd name="T3" fmla="*/ 53 h 103"/>
                <a:gd name="T4" fmla="*/ 9 w 92"/>
                <a:gd name="T5" fmla="*/ 30 h 103"/>
                <a:gd name="T6" fmla="*/ 0 w 92"/>
                <a:gd name="T7" fmla="*/ 0 h 103"/>
                <a:gd name="T8" fmla="*/ 65 w 92"/>
                <a:gd name="T9" fmla="*/ 35 h 103"/>
                <a:gd name="T10" fmla="*/ 82 w 92"/>
                <a:gd name="T11" fmla="*/ 72 h 103"/>
                <a:gd name="T12" fmla="*/ 68 w 92"/>
                <a:gd name="T13" fmla="*/ 91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68" y="91"/>
                  </a:moveTo>
                  <a:cubicBezTo>
                    <a:pt x="55" y="76"/>
                    <a:pt x="41" y="64"/>
                    <a:pt x="25" y="53"/>
                  </a:cubicBezTo>
                  <a:cubicBezTo>
                    <a:pt x="14" y="45"/>
                    <a:pt x="14" y="44"/>
                    <a:pt x="9" y="30"/>
                  </a:cubicBezTo>
                  <a:cubicBezTo>
                    <a:pt x="4" y="21"/>
                    <a:pt x="1" y="11"/>
                    <a:pt x="0" y="0"/>
                  </a:cubicBezTo>
                  <a:cubicBezTo>
                    <a:pt x="21" y="2"/>
                    <a:pt x="62" y="22"/>
                    <a:pt x="65" y="35"/>
                  </a:cubicBezTo>
                  <a:cubicBezTo>
                    <a:pt x="68" y="53"/>
                    <a:pt x="73" y="51"/>
                    <a:pt x="82" y="72"/>
                  </a:cubicBezTo>
                  <a:cubicBezTo>
                    <a:pt x="92" y="94"/>
                    <a:pt x="75" y="103"/>
                    <a:pt x="68" y="91"/>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783">
              <a:extLst>
                <a:ext uri="{FF2B5EF4-FFF2-40B4-BE49-F238E27FC236}">
                  <a16:creationId xmlns:a16="http://schemas.microsoft.com/office/drawing/2014/main" id="{EE47DBA4-7DF6-4B49-B801-CA3C1B1B22BE}"/>
                </a:ext>
              </a:extLst>
            </p:cNvPr>
            <p:cNvSpPr>
              <a:spLocks/>
            </p:cNvSpPr>
            <p:nvPr/>
          </p:nvSpPr>
          <p:spPr bwMode="auto">
            <a:xfrm>
              <a:off x="4044950" y="2420938"/>
              <a:ext cx="58737" cy="119063"/>
            </a:xfrm>
            <a:custGeom>
              <a:avLst/>
              <a:gdLst>
                <a:gd name="T0" fmla="*/ 31 w 178"/>
                <a:gd name="T1" fmla="*/ 0 h 355"/>
                <a:gd name="T2" fmla="*/ 106 w 178"/>
                <a:gd name="T3" fmla="*/ 84 h 355"/>
                <a:gd name="T4" fmla="*/ 178 w 178"/>
                <a:gd name="T5" fmla="*/ 274 h 355"/>
                <a:gd name="T6" fmla="*/ 76 w 178"/>
                <a:gd name="T7" fmla="*/ 355 h 355"/>
                <a:gd name="T8" fmla="*/ 1 w 178"/>
                <a:gd name="T9" fmla="*/ 198 h 355"/>
                <a:gd name="T10" fmla="*/ 31 w 178"/>
                <a:gd name="T11" fmla="*/ 0 h 355"/>
              </a:gdLst>
              <a:ahLst/>
              <a:cxnLst>
                <a:cxn ang="0">
                  <a:pos x="T0" y="T1"/>
                </a:cxn>
                <a:cxn ang="0">
                  <a:pos x="T2" y="T3"/>
                </a:cxn>
                <a:cxn ang="0">
                  <a:pos x="T4" y="T5"/>
                </a:cxn>
                <a:cxn ang="0">
                  <a:pos x="T6" y="T7"/>
                </a:cxn>
                <a:cxn ang="0">
                  <a:pos x="T8" y="T9"/>
                </a:cxn>
                <a:cxn ang="0">
                  <a:pos x="T10" y="T11"/>
                </a:cxn>
              </a:cxnLst>
              <a:rect l="0" t="0" r="r" b="b"/>
              <a:pathLst>
                <a:path w="178" h="355">
                  <a:moveTo>
                    <a:pt x="31" y="0"/>
                  </a:moveTo>
                  <a:cubicBezTo>
                    <a:pt x="85" y="30"/>
                    <a:pt x="92" y="38"/>
                    <a:pt x="106" y="84"/>
                  </a:cubicBezTo>
                  <a:cubicBezTo>
                    <a:pt x="116" y="114"/>
                    <a:pt x="156" y="220"/>
                    <a:pt x="178" y="274"/>
                  </a:cubicBezTo>
                  <a:cubicBezTo>
                    <a:pt x="143" y="303"/>
                    <a:pt x="112" y="350"/>
                    <a:pt x="76" y="355"/>
                  </a:cubicBezTo>
                  <a:cubicBezTo>
                    <a:pt x="37" y="348"/>
                    <a:pt x="1" y="198"/>
                    <a:pt x="1" y="198"/>
                  </a:cubicBezTo>
                  <a:cubicBezTo>
                    <a:pt x="0" y="192"/>
                    <a:pt x="7" y="164"/>
                    <a:pt x="31" y="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84">
              <a:extLst>
                <a:ext uri="{FF2B5EF4-FFF2-40B4-BE49-F238E27FC236}">
                  <a16:creationId xmlns:a16="http://schemas.microsoft.com/office/drawing/2014/main" id="{A97B88EB-CF7B-4CAD-B4C7-1FDEC8A1ED18}"/>
                </a:ext>
              </a:extLst>
            </p:cNvPr>
            <p:cNvSpPr>
              <a:spLocks/>
            </p:cNvSpPr>
            <p:nvPr/>
          </p:nvSpPr>
          <p:spPr bwMode="auto">
            <a:xfrm>
              <a:off x="3970338" y="2538413"/>
              <a:ext cx="0" cy="1588"/>
            </a:xfrm>
            <a:custGeom>
              <a:avLst/>
              <a:gdLst>
                <a:gd name="T0" fmla="*/ 0 w 1"/>
                <a:gd name="T1" fmla="*/ 2 h 2"/>
                <a:gd name="T2" fmla="*/ 0 w 1"/>
                <a:gd name="T3" fmla="*/ 2 h 2"/>
              </a:gdLst>
              <a:ahLst/>
              <a:cxnLst>
                <a:cxn ang="0">
                  <a:pos x="T0" y="T1"/>
                </a:cxn>
                <a:cxn ang="0">
                  <a:pos x="T2" y="T3"/>
                </a:cxn>
              </a:cxnLst>
              <a:rect l="0" t="0" r="r" b="b"/>
              <a:pathLst>
                <a:path w="1" h="2">
                  <a:moveTo>
                    <a:pt x="0" y="2"/>
                  </a:moveTo>
                  <a:cubicBezTo>
                    <a:pt x="0" y="1"/>
                    <a:pt x="1" y="0"/>
                    <a:pt x="0" y="2"/>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785">
              <a:extLst>
                <a:ext uri="{FF2B5EF4-FFF2-40B4-BE49-F238E27FC236}">
                  <a16:creationId xmlns:a16="http://schemas.microsoft.com/office/drawing/2014/main" id="{A34771FE-730C-4570-8571-DD6CEEC50925}"/>
                </a:ext>
              </a:extLst>
            </p:cNvPr>
            <p:cNvSpPr>
              <a:spLocks/>
            </p:cNvSpPr>
            <p:nvPr/>
          </p:nvSpPr>
          <p:spPr bwMode="auto">
            <a:xfrm>
              <a:off x="3924300" y="2420938"/>
              <a:ext cx="77787" cy="133350"/>
            </a:xfrm>
            <a:custGeom>
              <a:avLst/>
              <a:gdLst>
                <a:gd name="T0" fmla="*/ 169 w 234"/>
                <a:gd name="T1" fmla="*/ 371 h 397"/>
                <a:gd name="T2" fmla="*/ 197 w 234"/>
                <a:gd name="T3" fmla="*/ 232 h 397"/>
                <a:gd name="T4" fmla="*/ 234 w 234"/>
                <a:gd name="T5" fmla="*/ 24 h 397"/>
                <a:gd name="T6" fmla="*/ 192 w 234"/>
                <a:gd name="T7" fmla="*/ 0 h 397"/>
                <a:gd name="T8" fmla="*/ 119 w 234"/>
                <a:gd name="T9" fmla="*/ 38 h 397"/>
                <a:gd name="T10" fmla="*/ 10 w 234"/>
                <a:gd name="T11" fmla="*/ 352 h 397"/>
                <a:gd name="T12" fmla="*/ 169 w 234"/>
                <a:gd name="T13" fmla="*/ 371 h 397"/>
              </a:gdLst>
              <a:ahLst/>
              <a:cxnLst>
                <a:cxn ang="0">
                  <a:pos x="T0" y="T1"/>
                </a:cxn>
                <a:cxn ang="0">
                  <a:pos x="T2" y="T3"/>
                </a:cxn>
                <a:cxn ang="0">
                  <a:pos x="T4" y="T5"/>
                </a:cxn>
                <a:cxn ang="0">
                  <a:pos x="T6" y="T7"/>
                </a:cxn>
                <a:cxn ang="0">
                  <a:pos x="T8" y="T9"/>
                </a:cxn>
                <a:cxn ang="0">
                  <a:pos x="T10" y="T11"/>
                </a:cxn>
                <a:cxn ang="0">
                  <a:pos x="T12" y="T13"/>
                </a:cxn>
              </a:cxnLst>
              <a:rect l="0" t="0" r="r" b="b"/>
              <a:pathLst>
                <a:path w="234" h="397">
                  <a:moveTo>
                    <a:pt x="169" y="371"/>
                  </a:moveTo>
                  <a:cubicBezTo>
                    <a:pt x="184" y="314"/>
                    <a:pt x="178" y="281"/>
                    <a:pt x="197" y="232"/>
                  </a:cubicBezTo>
                  <a:cubicBezTo>
                    <a:pt x="229" y="151"/>
                    <a:pt x="234" y="111"/>
                    <a:pt x="234" y="24"/>
                  </a:cubicBezTo>
                  <a:cubicBezTo>
                    <a:pt x="234" y="18"/>
                    <a:pt x="192" y="6"/>
                    <a:pt x="192" y="0"/>
                  </a:cubicBezTo>
                  <a:cubicBezTo>
                    <a:pt x="192" y="0"/>
                    <a:pt x="186" y="2"/>
                    <a:pt x="119" y="38"/>
                  </a:cubicBezTo>
                  <a:cubicBezTo>
                    <a:pt x="52" y="74"/>
                    <a:pt x="27" y="189"/>
                    <a:pt x="10" y="352"/>
                  </a:cubicBezTo>
                  <a:cubicBezTo>
                    <a:pt x="0" y="397"/>
                    <a:pt x="164" y="390"/>
                    <a:pt x="169" y="37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86">
              <a:extLst>
                <a:ext uri="{FF2B5EF4-FFF2-40B4-BE49-F238E27FC236}">
                  <a16:creationId xmlns:a16="http://schemas.microsoft.com/office/drawing/2014/main" id="{0D3B108F-728C-4DD6-A1C0-55EEB374B6D0}"/>
                </a:ext>
              </a:extLst>
            </p:cNvPr>
            <p:cNvSpPr>
              <a:spLocks/>
            </p:cNvSpPr>
            <p:nvPr/>
          </p:nvSpPr>
          <p:spPr bwMode="auto">
            <a:xfrm>
              <a:off x="3930650" y="2520951"/>
              <a:ext cx="117475" cy="73025"/>
            </a:xfrm>
            <a:custGeom>
              <a:avLst/>
              <a:gdLst>
                <a:gd name="T0" fmla="*/ 243 w 354"/>
                <a:gd name="T1" fmla="*/ 0 h 215"/>
                <a:gd name="T2" fmla="*/ 114 w 354"/>
                <a:gd name="T3" fmla="*/ 49 h 215"/>
                <a:gd name="T4" fmla="*/ 2 w 354"/>
                <a:gd name="T5" fmla="*/ 30 h 215"/>
                <a:gd name="T6" fmla="*/ 0 w 354"/>
                <a:gd name="T7" fmla="*/ 79 h 215"/>
                <a:gd name="T8" fmla="*/ 5 w 354"/>
                <a:gd name="T9" fmla="*/ 148 h 215"/>
                <a:gd name="T10" fmla="*/ 114 w 354"/>
                <a:gd name="T11" fmla="*/ 166 h 215"/>
                <a:gd name="T12" fmla="*/ 273 w 354"/>
                <a:gd name="T13" fmla="*/ 62 h 215"/>
                <a:gd name="T14" fmla="*/ 243 w 35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15">
                  <a:moveTo>
                    <a:pt x="243" y="0"/>
                  </a:moveTo>
                  <a:cubicBezTo>
                    <a:pt x="207" y="27"/>
                    <a:pt x="188" y="30"/>
                    <a:pt x="114" y="49"/>
                  </a:cubicBezTo>
                  <a:cubicBezTo>
                    <a:pt x="93" y="29"/>
                    <a:pt x="12" y="14"/>
                    <a:pt x="2" y="30"/>
                  </a:cubicBezTo>
                  <a:cubicBezTo>
                    <a:pt x="1" y="46"/>
                    <a:pt x="0" y="63"/>
                    <a:pt x="0" y="79"/>
                  </a:cubicBezTo>
                  <a:cubicBezTo>
                    <a:pt x="0" y="102"/>
                    <a:pt x="2" y="125"/>
                    <a:pt x="5" y="148"/>
                  </a:cubicBezTo>
                  <a:cubicBezTo>
                    <a:pt x="15" y="215"/>
                    <a:pt x="79" y="188"/>
                    <a:pt x="114" y="166"/>
                  </a:cubicBezTo>
                  <a:cubicBezTo>
                    <a:pt x="193" y="118"/>
                    <a:pt x="218" y="73"/>
                    <a:pt x="273" y="62"/>
                  </a:cubicBezTo>
                  <a:cubicBezTo>
                    <a:pt x="354" y="45"/>
                    <a:pt x="258" y="11"/>
                    <a:pt x="243" y="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87">
              <a:extLst>
                <a:ext uri="{FF2B5EF4-FFF2-40B4-BE49-F238E27FC236}">
                  <a16:creationId xmlns:a16="http://schemas.microsoft.com/office/drawing/2014/main" id="{CDE930B3-AB0C-40DA-B3E0-46245F4397ED}"/>
                </a:ext>
              </a:extLst>
            </p:cNvPr>
            <p:cNvSpPr>
              <a:spLocks/>
            </p:cNvSpPr>
            <p:nvPr/>
          </p:nvSpPr>
          <p:spPr bwMode="auto">
            <a:xfrm>
              <a:off x="4008438" y="2501901"/>
              <a:ext cx="42862" cy="22225"/>
            </a:xfrm>
            <a:custGeom>
              <a:avLst/>
              <a:gdLst>
                <a:gd name="T0" fmla="*/ 95 w 127"/>
                <a:gd name="T1" fmla="*/ 44 h 68"/>
                <a:gd name="T2" fmla="*/ 122 w 127"/>
                <a:gd name="T3" fmla="*/ 4 h 68"/>
                <a:gd name="T4" fmla="*/ 114 w 127"/>
                <a:gd name="T5" fmla="*/ 0 h 68"/>
                <a:gd name="T6" fmla="*/ 111 w 127"/>
                <a:gd name="T7" fmla="*/ 1 h 68"/>
                <a:gd name="T8" fmla="*/ 100 w 127"/>
                <a:gd name="T9" fmla="*/ 6 h 68"/>
                <a:gd name="T10" fmla="*/ 74 w 127"/>
                <a:gd name="T11" fmla="*/ 19 h 68"/>
                <a:gd name="T12" fmla="*/ 40 w 127"/>
                <a:gd name="T13" fmla="*/ 28 h 68"/>
                <a:gd name="T14" fmla="*/ 0 w 127"/>
                <a:gd name="T15" fmla="*/ 64 h 68"/>
                <a:gd name="T16" fmla="*/ 82 w 127"/>
                <a:gd name="T17" fmla="*/ 68 h 68"/>
                <a:gd name="T18" fmla="*/ 95 w 127"/>
                <a:gd name="T19"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8">
                  <a:moveTo>
                    <a:pt x="95" y="44"/>
                  </a:moveTo>
                  <a:cubicBezTo>
                    <a:pt x="118" y="38"/>
                    <a:pt x="127" y="10"/>
                    <a:pt x="122" y="4"/>
                  </a:cubicBezTo>
                  <a:cubicBezTo>
                    <a:pt x="120" y="2"/>
                    <a:pt x="117" y="0"/>
                    <a:pt x="114" y="0"/>
                  </a:cubicBezTo>
                  <a:cubicBezTo>
                    <a:pt x="113" y="0"/>
                    <a:pt x="112" y="0"/>
                    <a:pt x="111" y="1"/>
                  </a:cubicBezTo>
                  <a:cubicBezTo>
                    <a:pt x="107" y="2"/>
                    <a:pt x="103" y="4"/>
                    <a:pt x="100" y="6"/>
                  </a:cubicBezTo>
                  <a:cubicBezTo>
                    <a:pt x="92" y="11"/>
                    <a:pt x="83" y="15"/>
                    <a:pt x="74" y="19"/>
                  </a:cubicBezTo>
                  <a:cubicBezTo>
                    <a:pt x="61" y="24"/>
                    <a:pt x="52" y="20"/>
                    <a:pt x="40" y="28"/>
                  </a:cubicBezTo>
                  <a:cubicBezTo>
                    <a:pt x="25" y="38"/>
                    <a:pt x="12" y="51"/>
                    <a:pt x="0" y="64"/>
                  </a:cubicBezTo>
                  <a:lnTo>
                    <a:pt x="82" y="68"/>
                  </a:lnTo>
                  <a:cubicBezTo>
                    <a:pt x="82" y="68"/>
                    <a:pt x="72" y="50"/>
                    <a:pt x="95" y="4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88">
              <a:extLst>
                <a:ext uri="{FF2B5EF4-FFF2-40B4-BE49-F238E27FC236}">
                  <a16:creationId xmlns:a16="http://schemas.microsoft.com/office/drawing/2014/main" id="{1C0AB98B-1D73-48ED-9AAF-B075D56D93F2}"/>
                </a:ext>
              </a:extLst>
            </p:cNvPr>
            <p:cNvSpPr>
              <a:spLocks/>
            </p:cNvSpPr>
            <p:nvPr/>
          </p:nvSpPr>
          <p:spPr bwMode="auto">
            <a:xfrm>
              <a:off x="3998913" y="2516188"/>
              <a:ext cx="68262" cy="28575"/>
            </a:xfrm>
            <a:custGeom>
              <a:avLst/>
              <a:gdLst>
                <a:gd name="T0" fmla="*/ 10 w 205"/>
                <a:gd name="T1" fmla="*/ 65 h 84"/>
                <a:gd name="T2" fmla="*/ 76 w 205"/>
                <a:gd name="T3" fmla="*/ 0 h 84"/>
                <a:gd name="T4" fmla="*/ 121 w 205"/>
                <a:gd name="T5" fmla="*/ 15 h 84"/>
                <a:gd name="T6" fmla="*/ 194 w 205"/>
                <a:gd name="T7" fmla="*/ 5 h 84"/>
                <a:gd name="T8" fmla="*/ 196 w 205"/>
                <a:gd name="T9" fmla="*/ 5 h 84"/>
                <a:gd name="T10" fmla="*/ 205 w 205"/>
                <a:gd name="T11" fmla="*/ 14 h 84"/>
                <a:gd name="T12" fmla="*/ 204 w 205"/>
                <a:gd name="T13" fmla="*/ 19 h 84"/>
                <a:gd name="T14" fmla="*/ 197 w 205"/>
                <a:gd name="T15" fmla="*/ 28 h 84"/>
                <a:gd name="T16" fmla="*/ 167 w 205"/>
                <a:gd name="T17" fmla="*/ 55 h 84"/>
                <a:gd name="T18" fmla="*/ 152 w 205"/>
                <a:gd name="T19" fmla="*/ 68 h 84"/>
                <a:gd name="T20" fmla="*/ 137 w 205"/>
                <a:gd name="T21" fmla="*/ 71 h 84"/>
                <a:gd name="T22" fmla="*/ 135 w 205"/>
                <a:gd name="T23" fmla="*/ 71 h 84"/>
                <a:gd name="T24" fmla="*/ 64 w 205"/>
                <a:gd name="T25" fmla="*/ 77 h 84"/>
                <a:gd name="T26" fmla="*/ 10 w 205"/>
                <a:gd name="T2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84">
                  <a:moveTo>
                    <a:pt x="10" y="65"/>
                  </a:moveTo>
                  <a:cubicBezTo>
                    <a:pt x="25" y="43"/>
                    <a:pt x="27" y="0"/>
                    <a:pt x="76" y="0"/>
                  </a:cubicBezTo>
                  <a:cubicBezTo>
                    <a:pt x="101" y="0"/>
                    <a:pt x="100" y="14"/>
                    <a:pt x="121" y="15"/>
                  </a:cubicBezTo>
                  <a:cubicBezTo>
                    <a:pt x="121" y="15"/>
                    <a:pt x="161" y="12"/>
                    <a:pt x="194" y="5"/>
                  </a:cubicBezTo>
                  <a:cubicBezTo>
                    <a:pt x="195" y="5"/>
                    <a:pt x="196" y="5"/>
                    <a:pt x="196" y="5"/>
                  </a:cubicBezTo>
                  <a:cubicBezTo>
                    <a:pt x="201" y="5"/>
                    <a:pt x="205" y="9"/>
                    <a:pt x="205" y="14"/>
                  </a:cubicBezTo>
                  <a:cubicBezTo>
                    <a:pt x="205" y="16"/>
                    <a:pt x="205" y="17"/>
                    <a:pt x="204" y="19"/>
                  </a:cubicBezTo>
                  <a:cubicBezTo>
                    <a:pt x="202" y="22"/>
                    <a:pt x="200" y="25"/>
                    <a:pt x="197" y="28"/>
                  </a:cubicBezTo>
                  <a:cubicBezTo>
                    <a:pt x="190" y="34"/>
                    <a:pt x="174" y="49"/>
                    <a:pt x="167" y="55"/>
                  </a:cubicBezTo>
                  <a:cubicBezTo>
                    <a:pt x="163" y="60"/>
                    <a:pt x="158" y="64"/>
                    <a:pt x="152" y="68"/>
                  </a:cubicBezTo>
                  <a:cubicBezTo>
                    <a:pt x="147" y="70"/>
                    <a:pt x="142" y="71"/>
                    <a:pt x="137" y="71"/>
                  </a:cubicBezTo>
                  <a:cubicBezTo>
                    <a:pt x="136" y="71"/>
                    <a:pt x="136" y="71"/>
                    <a:pt x="135" y="71"/>
                  </a:cubicBezTo>
                  <a:cubicBezTo>
                    <a:pt x="122" y="71"/>
                    <a:pt x="90" y="76"/>
                    <a:pt x="64" y="77"/>
                  </a:cubicBezTo>
                  <a:cubicBezTo>
                    <a:pt x="57" y="81"/>
                    <a:pt x="0" y="84"/>
                    <a:pt x="10" y="65"/>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89">
              <a:extLst>
                <a:ext uri="{FF2B5EF4-FFF2-40B4-BE49-F238E27FC236}">
                  <a16:creationId xmlns:a16="http://schemas.microsoft.com/office/drawing/2014/main" id="{4A533004-6981-44EF-89F0-B4FE755BBE79}"/>
                </a:ext>
              </a:extLst>
            </p:cNvPr>
            <p:cNvSpPr>
              <a:spLocks/>
            </p:cNvSpPr>
            <p:nvPr/>
          </p:nvSpPr>
          <p:spPr bwMode="auto">
            <a:xfrm>
              <a:off x="3994150" y="2319338"/>
              <a:ext cx="79375" cy="134938"/>
            </a:xfrm>
            <a:custGeom>
              <a:avLst/>
              <a:gdLst>
                <a:gd name="T0" fmla="*/ 164 w 239"/>
                <a:gd name="T1" fmla="*/ 320 h 403"/>
                <a:gd name="T2" fmla="*/ 126 w 239"/>
                <a:gd name="T3" fmla="*/ 403 h 403"/>
                <a:gd name="T4" fmla="*/ 45 w 239"/>
                <a:gd name="T5" fmla="*/ 329 h 403"/>
                <a:gd name="T6" fmla="*/ 31 w 239"/>
                <a:gd name="T7" fmla="*/ 235 h 403"/>
                <a:gd name="T8" fmla="*/ 4 w 239"/>
                <a:gd name="T9" fmla="*/ 169 h 403"/>
                <a:gd name="T10" fmla="*/ 0 w 239"/>
                <a:gd name="T11" fmla="*/ 131 h 403"/>
                <a:gd name="T12" fmla="*/ 12 w 239"/>
                <a:gd name="T13" fmla="*/ 66 h 403"/>
                <a:gd name="T14" fmla="*/ 44 w 239"/>
                <a:gd name="T15" fmla="*/ 23 h 403"/>
                <a:gd name="T16" fmla="*/ 71 w 239"/>
                <a:gd name="T17" fmla="*/ 6 h 403"/>
                <a:gd name="T18" fmla="*/ 103 w 239"/>
                <a:gd name="T19" fmla="*/ 0 h 403"/>
                <a:gd name="T20" fmla="*/ 115 w 239"/>
                <a:gd name="T21" fmla="*/ 0 h 403"/>
                <a:gd name="T22" fmla="*/ 149 w 239"/>
                <a:gd name="T23" fmla="*/ 3 h 403"/>
                <a:gd name="T24" fmla="*/ 178 w 239"/>
                <a:gd name="T25" fmla="*/ 14 h 403"/>
                <a:gd name="T26" fmla="*/ 230 w 239"/>
                <a:gd name="T27" fmla="*/ 85 h 403"/>
                <a:gd name="T28" fmla="*/ 239 w 239"/>
                <a:gd name="T29" fmla="*/ 136 h 403"/>
                <a:gd name="T30" fmla="*/ 239 w 239"/>
                <a:gd name="T31" fmla="*/ 143 h 403"/>
                <a:gd name="T32" fmla="*/ 237 w 239"/>
                <a:gd name="T33" fmla="*/ 161 h 403"/>
                <a:gd name="T34" fmla="*/ 209 w 239"/>
                <a:gd name="T35" fmla="*/ 269 h 403"/>
                <a:gd name="T36" fmla="*/ 202 w 239"/>
                <a:gd name="T37" fmla="*/ 294 h 403"/>
                <a:gd name="T38" fmla="*/ 164 w 239"/>
                <a:gd name="T39" fmla="*/ 3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03">
                  <a:moveTo>
                    <a:pt x="164" y="320"/>
                  </a:moveTo>
                  <a:cubicBezTo>
                    <a:pt x="163" y="356"/>
                    <a:pt x="134" y="387"/>
                    <a:pt x="126" y="403"/>
                  </a:cubicBezTo>
                  <a:cubicBezTo>
                    <a:pt x="93" y="386"/>
                    <a:pt x="65" y="360"/>
                    <a:pt x="45" y="329"/>
                  </a:cubicBezTo>
                  <a:cubicBezTo>
                    <a:pt x="24" y="293"/>
                    <a:pt x="34" y="259"/>
                    <a:pt x="31" y="235"/>
                  </a:cubicBezTo>
                  <a:cubicBezTo>
                    <a:pt x="29" y="219"/>
                    <a:pt x="7" y="185"/>
                    <a:pt x="4" y="169"/>
                  </a:cubicBezTo>
                  <a:cubicBezTo>
                    <a:pt x="1" y="157"/>
                    <a:pt x="0" y="144"/>
                    <a:pt x="0" y="131"/>
                  </a:cubicBezTo>
                  <a:cubicBezTo>
                    <a:pt x="0" y="109"/>
                    <a:pt x="4" y="87"/>
                    <a:pt x="12" y="66"/>
                  </a:cubicBezTo>
                  <a:cubicBezTo>
                    <a:pt x="18" y="49"/>
                    <a:pt x="30" y="34"/>
                    <a:pt x="44" y="23"/>
                  </a:cubicBezTo>
                  <a:cubicBezTo>
                    <a:pt x="52" y="16"/>
                    <a:pt x="61" y="10"/>
                    <a:pt x="71" y="6"/>
                  </a:cubicBezTo>
                  <a:cubicBezTo>
                    <a:pt x="82" y="2"/>
                    <a:pt x="92" y="0"/>
                    <a:pt x="103" y="0"/>
                  </a:cubicBezTo>
                  <a:cubicBezTo>
                    <a:pt x="107" y="0"/>
                    <a:pt x="111" y="0"/>
                    <a:pt x="115" y="0"/>
                  </a:cubicBezTo>
                  <a:cubicBezTo>
                    <a:pt x="127" y="0"/>
                    <a:pt x="138" y="1"/>
                    <a:pt x="149" y="3"/>
                  </a:cubicBezTo>
                  <a:cubicBezTo>
                    <a:pt x="159" y="5"/>
                    <a:pt x="169" y="9"/>
                    <a:pt x="178" y="14"/>
                  </a:cubicBezTo>
                  <a:cubicBezTo>
                    <a:pt x="203" y="31"/>
                    <a:pt x="222" y="56"/>
                    <a:pt x="230" y="85"/>
                  </a:cubicBezTo>
                  <a:cubicBezTo>
                    <a:pt x="236" y="102"/>
                    <a:pt x="239" y="119"/>
                    <a:pt x="239" y="136"/>
                  </a:cubicBezTo>
                  <a:cubicBezTo>
                    <a:pt x="239" y="138"/>
                    <a:pt x="239" y="141"/>
                    <a:pt x="239" y="143"/>
                  </a:cubicBezTo>
                  <a:cubicBezTo>
                    <a:pt x="239" y="149"/>
                    <a:pt x="238" y="155"/>
                    <a:pt x="237" y="161"/>
                  </a:cubicBezTo>
                  <a:cubicBezTo>
                    <a:pt x="225" y="197"/>
                    <a:pt x="235" y="235"/>
                    <a:pt x="209" y="269"/>
                  </a:cubicBezTo>
                  <a:cubicBezTo>
                    <a:pt x="204" y="275"/>
                    <a:pt x="205" y="286"/>
                    <a:pt x="202" y="294"/>
                  </a:cubicBezTo>
                  <a:cubicBezTo>
                    <a:pt x="190" y="319"/>
                    <a:pt x="177" y="312"/>
                    <a:pt x="164" y="32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90">
              <a:extLst>
                <a:ext uri="{FF2B5EF4-FFF2-40B4-BE49-F238E27FC236}">
                  <a16:creationId xmlns:a16="http://schemas.microsoft.com/office/drawing/2014/main" id="{43FFB104-0D92-40FC-BCBD-6D750FC142C2}"/>
                </a:ext>
              </a:extLst>
            </p:cNvPr>
            <p:cNvSpPr>
              <a:spLocks/>
            </p:cNvSpPr>
            <p:nvPr/>
          </p:nvSpPr>
          <p:spPr bwMode="auto">
            <a:xfrm>
              <a:off x="4005263" y="2371726"/>
              <a:ext cx="65087" cy="65088"/>
            </a:xfrm>
            <a:custGeom>
              <a:avLst/>
              <a:gdLst>
                <a:gd name="T0" fmla="*/ 18 w 194"/>
                <a:gd name="T1" fmla="*/ 120 h 192"/>
                <a:gd name="T2" fmla="*/ 58 w 194"/>
                <a:gd name="T3" fmla="*/ 159 h 192"/>
                <a:gd name="T4" fmla="*/ 115 w 194"/>
                <a:gd name="T5" fmla="*/ 190 h 192"/>
                <a:gd name="T6" fmla="*/ 151 w 194"/>
                <a:gd name="T7" fmla="*/ 175 h 192"/>
                <a:gd name="T8" fmla="*/ 178 w 194"/>
                <a:gd name="T9" fmla="*/ 139 h 192"/>
                <a:gd name="T10" fmla="*/ 192 w 194"/>
                <a:gd name="T11" fmla="*/ 70 h 192"/>
                <a:gd name="T12" fmla="*/ 169 w 194"/>
                <a:gd name="T13" fmla="*/ 107 h 192"/>
                <a:gd name="T14" fmla="*/ 152 w 194"/>
                <a:gd name="T15" fmla="*/ 73 h 192"/>
                <a:gd name="T16" fmla="*/ 129 w 194"/>
                <a:gd name="T17" fmla="*/ 67 h 192"/>
                <a:gd name="T18" fmla="*/ 120 w 194"/>
                <a:gd name="T19" fmla="*/ 68 h 192"/>
                <a:gd name="T20" fmla="*/ 69 w 194"/>
                <a:gd name="T21" fmla="*/ 101 h 192"/>
                <a:gd name="T22" fmla="*/ 27 w 194"/>
                <a:gd name="T23" fmla="*/ 42 h 192"/>
                <a:gd name="T24" fmla="*/ 0 w 194"/>
                <a:gd name="T25" fmla="*/ 3 h 192"/>
                <a:gd name="T26" fmla="*/ 18 w 194"/>
                <a:gd name="T2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2">
                  <a:moveTo>
                    <a:pt x="18" y="120"/>
                  </a:moveTo>
                  <a:cubicBezTo>
                    <a:pt x="28" y="136"/>
                    <a:pt x="42" y="149"/>
                    <a:pt x="58" y="159"/>
                  </a:cubicBezTo>
                  <a:cubicBezTo>
                    <a:pt x="70" y="167"/>
                    <a:pt x="93" y="192"/>
                    <a:pt x="115" y="190"/>
                  </a:cubicBezTo>
                  <a:cubicBezTo>
                    <a:pt x="138" y="188"/>
                    <a:pt x="136" y="181"/>
                    <a:pt x="151" y="175"/>
                  </a:cubicBezTo>
                  <a:cubicBezTo>
                    <a:pt x="176" y="167"/>
                    <a:pt x="165" y="152"/>
                    <a:pt x="178" y="139"/>
                  </a:cubicBezTo>
                  <a:cubicBezTo>
                    <a:pt x="192" y="126"/>
                    <a:pt x="194" y="92"/>
                    <a:pt x="192" y="70"/>
                  </a:cubicBezTo>
                  <a:cubicBezTo>
                    <a:pt x="186" y="84"/>
                    <a:pt x="179" y="97"/>
                    <a:pt x="169" y="107"/>
                  </a:cubicBezTo>
                  <a:cubicBezTo>
                    <a:pt x="167" y="95"/>
                    <a:pt x="161" y="82"/>
                    <a:pt x="152" y="73"/>
                  </a:cubicBezTo>
                  <a:cubicBezTo>
                    <a:pt x="145" y="69"/>
                    <a:pt x="137" y="67"/>
                    <a:pt x="129" y="67"/>
                  </a:cubicBezTo>
                  <a:cubicBezTo>
                    <a:pt x="126" y="67"/>
                    <a:pt x="123" y="67"/>
                    <a:pt x="120" y="68"/>
                  </a:cubicBezTo>
                  <a:cubicBezTo>
                    <a:pt x="99" y="72"/>
                    <a:pt x="84" y="71"/>
                    <a:pt x="69" y="101"/>
                  </a:cubicBezTo>
                  <a:cubicBezTo>
                    <a:pt x="47" y="94"/>
                    <a:pt x="34" y="67"/>
                    <a:pt x="27" y="42"/>
                  </a:cubicBezTo>
                  <a:cubicBezTo>
                    <a:pt x="21" y="19"/>
                    <a:pt x="10" y="0"/>
                    <a:pt x="0" y="3"/>
                  </a:cubicBezTo>
                  <a:cubicBezTo>
                    <a:pt x="16" y="42"/>
                    <a:pt x="0" y="83"/>
                    <a:pt x="18" y="12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91">
              <a:extLst>
                <a:ext uri="{FF2B5EF4-FFF2-40B4-BE49-F238E27FC236}">
                  <a16:creationId xmlns:a16="http://schemas.microsoft.com/office/drawing/2014/main" id="{DAF7780F-CB5F-4C61-9D4D-9EE083246395}"/>
                </a:ext>
              </a:extLst>
            </p:cNvPr>
            <p:cNvSpPr>
              <a:spLocks/>
            </p:cNvSpPr>
            <p:nvPr/>
          </p:nvSpPr>
          <p:spPr bwMode="auto">
            <a:xfrm>
              <a:off x="4035425" y="2401888"/>
              <a:ext cx="23812" cy="12700"/>
            </a:xfrm>
            <a:custGeom>
              <a:avLst/>
              <a:gdLst>
                <a:gd name="T0" fmla="*/ 0 w 70"/>
                <a:gd name="T1" fmla="*/ 24 h 37"/>
                <a:gd name="T2" fmla="*/ 30 w 70"/>
                <a:gd name="T3" fmla="*/ 30 h 37"/>
                <a:gd name="T4" fmla="*/ 35 w 70"/>
                <a:gd name="T5" fmla="*/ 24 h 37"/>
                <a:gd name="T6" fmla="*/ 42 w 70"/>
                <a:gd name="T7" fmla="*/ 22 h 37"/>
                <a:gd name="T8" fmla="*/ 52 w 70"/>
                <a:gd name="T9" fmla="*/ 28 h 37"/>
                <a:gd name="T10" fmla="*/ 58 w 70"/>
                <a:gd name="T11" fmla="*/ 32 h 37"/>
                <a:gd name="T12" fmla="*/ 70 w 70"/>
                <a:gd name="T13" fmla="*/ 32 h 37"/>
                <a:gd name="T14" fmla="*/ 59 w 70"/>
                <a:gd name="T15" fmla="*/ 5 h 37"/>
                <a:gd name="T16" fmla="*/ 39 w 70"/>
                <a:gd name="T17" fmla="*/ 0 h 37"/>
                <a:gd name="T18" fmla="*/ 28 w 70"/>
                <a:gd name="T19" fmla="*/ 2 h 37"/>
                <a:gd name="T20" fmla="*/ 0 w 70"/>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7">
                  <a:moveTo>
                    <a:pt x="0" y="24"/>
                  </a:moveTo>
                  <a:cubicBezTo>
                    <a:pt x="5" y="29"/>
                    <a:pt x="24" y="37"/>
                    <a:pt x="30" y="30"/>
                  </a:cubicBezTo>
                  <a:cubicBezTo>
                    <a:pt x="32" y="27"/>
                    <a:pt x="32" y="25"/>
                    <a:pt x="35" y="24"/>
                  </a:cubicBezTo>
                  <a:cubicBezTo>
                    <a:pt x="37" y="22"/>
                    <a:pt x="39" y="22"/>
                    <a:pt x="42" y="22"/>
                  </a:cubicBezTo>
                  <a:cubicBezTo>
                    <a:pt x="46" y="22"/>
                    <a:pt x="50" y="24"/>
                    <a:pt x="52" y="28"/>
                  </a:cubicBezTo>
                  <a:cubicBezTo>
                    <a:pt x="54" y="29"/>
                    <a:pt x="56" y="31"/>
                    <a:pt x="58" y="32"/>
                  </a:cubicBezTo>
                  <a:cubicBezTo>
                    <a:pt x="61" y="35"/>
                    <a:pt x="66" y="33"/>
                    <a:pt x="70" y="32"/>
                  </a:cubicBezTo>
                  <a:cubicBezTo>
                    <a:pt x="67" y="23"/>
                    <a:pt x="70" y="14"/>
                    <a:pt x="59" y="5"/>
                  </a:cubicBezTo>
                  <a:cubicBezTo>
                    <a:pt x="53" y="2"/>
                    <a:pt x="46" y="0"/>
                    <a:pt x="39" y="0"/>
                  </a:cubicBezTo>
                  <a:cubicBezTo>
                    <a:pt x="36" y="0"/>
                    <a:pt x="32" y="1"/>
                    <a:pt x="28" y="2"/>
                  </a:cubicBezTo>
                  <a:cubicBezTo>
                    <a:pt x="15" y="3"/>
                    <a:pt x="4" y="11"/>
                    <a:pt x="0" y="2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92">
              <a:extLst>
                <a:ext uri="{FF2B5EF4-FFF2-40B4-BE49-F238E27FC236}">
                  <a16:creationId xmlns:a16="http://schemas.microsoft.com/office/drawing/2014/main" id="{3B9E91B7-D209-4375-912E-18DD6E320800}"/>
                </a:ext>
              </a:extLst>
            </p:cNvPr>
            <p:cNvSpPr>
              <a:spLocks/>
            </p:cNvSpPr>
            <p:nvPr/>
          </p:nvSpPr>
          <p:spPr bwMode="auto">
            <a:xfrm>
              <a:off x="4043363" y="2386013"/>
              <a:ext cx="12700" cy="12700"/>
            </a:xfrm>
            <a:custGeom>
              <a:avLst/>
              <a:gdLst>
                <a:gd name="T0" fmla="*/ 33 w 37"/>
                <a:gd name="T1" fmla="*/ 34 h 37"/>
                <a:gd name="T2" fmla="*/ 36 w 37"/>
                <a:gd name="T3" fmla="*/ 18 h 37"/>
                <a:gd name="T4" fmla="*/ 36 w 37"/>
                <a:gd name="T5" fmla="*/ 18 h 37"/>
                <a:gd name="T6" fmla="*/ 29 w 37"/>
                <a:gd name="T7" fmla="*/ 3 h 37"/>
                <a:gd name="T8" fmla="*/ 23 w 37"/>
                <a:gd name="T9" fmla="*/ 0 h 37"/>
                <a:gd name="T10" fmla="*/ 20 w 37"/>
                <a:gd name="T11" fmla="*/ 0 h 37"/>
                <a:gd name="T12" fmla="*/ 0 w 37"/>
                <a:gd name="T13" fmla="*/ 20 h 37"/>
                <a:gd name="T14" fmla="*/ 0 w 37"/>
                <a:gd name="T15" fmla="*/ 24 h 37"/>
                <a:gd name="T16" fmla="*/ 21 w 37"/>
                <a:gd name="T17" fmla="*/ 37 h 37"/>
                <a:gd name="T18" fmla="*/ 33 w 37"/>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33" y="34"/>
                  </a:moveTo>
                  <a:cubicBezTo>
                    <a:pt x="37" y="30"/>
                    <a:pt x="37" y="24"/>
                    <a:pt x="36" y="18"/>
                  </a:cubicBezTo>
                  <a:cubicBezTo>
                    <a:pt x="36" y="18"/>
                    <a:pt x="36" y="18"/>
                    <a:pt x="36" y="18"/>
                  </a:cubicBezTo>
                  <a:cubicBezTo>
                    <a:pt x="36" y="12"/>
                    <a:pt x="34" y="7"/>
                    <a:pt x="29" y="3"/>
                  </a:cubicBezTo>
                  <a:cubicBezTo>
                    <a:pt x="27" y="1"/>
                    <a:pt x="25" y="1"/>
                    <a:pt x="23" y="0"/>
                  </a:cubicBezTo>
                  <a:cubicBezTo>
                    <a:pt x="22" y="0"/>
                    <a:pt x="21" y="0"/>
                    <a:pt x="20" y="0"/>
                  </a:cubicBezTo>
                  <a:cubicBezTo>
                    <a:pt x="9" y="0"/>
                    <a:pt x="0" y="9"/>
                    <a:pt x="0" y="20"/>
                  </a:cubicBezTo>
                  <a:cubicBezTo>
                    <a:pt x="0" y="21"/>
                    <a:pt x="0" y="23"/>
                    <a:pt x="0" y="24"/>
                  </a:cubicBezTo>
                  <a:cubicBezTo>
                    <a:pt x="4" y="32"/>
                    <a:pt x="12" y="37"/>
                    <a:pt x="21" y="37"/>
                  </a:cubicBezTo>
                  <a:cubicBezTo>
                    <a:pt x="25" y="37"/>
                    <a:pt x="29" y="36"/>
                    <a:pt x="33" y="3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93">
              <a:extLst>
                <a:ext uri="{FF2B5EF4-FFF2-40B4-BE49-F238E27FC236}">
                  <a16:creationId xmlns:a16="http://schemas.microsoft.com/office/drawing/2014/main" id="{727649E7-0ED5-4BAC-8E75-55B234AE803D}"/>
                </a:ext>
              </a:extLst>
            </p:cNvPr>
            <p:cNvSpPr>
              <a:spLocks/>
            </p:cNvSpPr>
            <p:nvPr/>
          </p:nvSpPr>
          <p:spPr bwMode="auto">
            <a:xfrm>
              <a:off x="3990975" y="2362201"/>
              <a:ext cx="19050" cy="31750"/>
            </a:xfrm>
            <a:custGeom>
              <a:avLst/>
              <a:gdLst>
                <a:gd name="T0" fmla="*/ 49 w 56"/>
                <a:gd name="T1" fmla="*/ 38 h 95"/>
                <a:gd name="T2" fmla="*/ 16 w 56"/>
                <a:gd name="T3" fmla="*/ 5 h 95"/>
                <a:gd name="T4" fmla="*/ 7 w 56"/>
                <a:gd name="T5" fmla="*/ 57 h 95"/>
                <a:gd name="T6" fmla="*/ 40 w 56"/>
                <a:gd name="T7" fmla="*/ 90 h 95"/>
                <a:gd name="T8" fmla="*/ 49 w 56"/>
                <a:gd name="T9" fmla="*/ 38 h 95"/>
              </a:gdLst>
              <a:ahLst/>
              <a:cxnLst>
                <a:cxn ang="0">
                  <a:pos x="T0" y="T1"/>
                </a:cxn>
                <a:cxn ang="0">
                  <a:pos x="T2" y="T3"/>
                </a:cxn>
                <a:cxn ang="0">
                  <a:pos x="T4" y="T5"/>
                </a:cxn>
                <a:cxn ang="0">
                  <a:pos x="T6" y="T7"/>
                </a:cxn>
                <a:cxn ang="0">
                  <a:pos x="T8" y="T9"/>
                </a:cxn>
              </a:cxnLst>
              <a:rect l="0" t="0" r="r" b="b"/>
              <a:pathLst>
                <a:path w="56" h="95">
                  <a:moveTo>
                    <a:pt x="49" y="38"/>
                  </a:moveTo>
                  <a:cubicBezTo>
                    <a:pt x="42" y="15"/>
                    <a:pt x="27" y="0"/>
                    <a:pt x="16" y="5"/>
                  </a:cubicBezTo>
                  <a:cubicBezTo>
                    <a:pt x="4" y="10"/>
                    <a:pt x="0" y="33"/>
                    <a:pt x="7" y="57"/>
                  </a:cubicBezTo>
                  <a:cubicBezTo>
                    <a:pt x="14" y="80"/>
                    <a:pt x="28" y="95"/>
                    <a:pt x="40" y="90"/>
                  </a:cubicBezTo>
                  <a:cubicBezTo>
                    <a:pt x="52" y="85"/>
                    <a:pt x="56" y="62"/>
                    <a:pt x="49" y="38"/>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94">
              <a:extLst>
                <a:ext uri="{FF2B5EF4-FFF2-40B4-BE49-F238E27FC236}">
                  <a16:creationId xmlns:a16="http://schemas.microsoft.com/office/drawing/2014/main" id="{CA297F5B-B901-4429-B865-110CAF51FAB5}"/>
                </a:ext>
              </a:extLst>
            </p:cNvPr>
            <p:cNvSpPr>
              <a:spLocks/>
            </p:cNvSpPr>
            <p:nvPr/>
          </p:nvSpPr>
          <p:spPr bwMode="auto">
            <a:xfrm>
              <a:off x="4440238" y="2622551"/>
              <a:ext cx="26987" cy="55563"/>
            </a:xfrm>
            <a:custGeom>
              <a:avLst/>
              <a:gdLst>
                <a:gd name="T0" fmla="*/ 83 w 84"/>
                <a:gd name="T1" fmla="*/ 165 h 165"/>
                <a:gd name="T2" fmla="*/ 84 w 84"/>
                <a:gd name="T3" fmla="*/ 157 h 165"/>
                <a:gd name="T4" fmla="*/ 79 w 84"/>
                <a:gd name="T5" fmla="*/ 129 h 165"/>
                <a:gd name="T6" fmla="*/ 41 w 84"/>
                <a:gd name="T7" fmla="*/ 0 h 165"/>
                <a:gd name="T8" fmla="*/ 4 w 84"/>
                <a:gd name="T9" fmla="*/ 129 h 165"/>
                <a:gd name="T10" fmla="*/ 0 w 84"/>
                <a:gd name="T11" fmla="*/ 157 h 165"/>
                <a:gd name="T12" fmla="*/ 0 w 84"/>
                <a:gd name="T13" fmla="*/ 165 h 165"/>
                <a:gd name="T14" fmla="*/ 83 w 8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5">
                  <a:moveTo>
                    <a:pt x="83" y="165"/>
                  </a:moveTo>
                  <a:cubicBezTo>
                    <a:pt x="83" y="162"/>
                    <a:pt x="84" y="159"/>
                    <a:pt x="84" y="157"/>
                  </a:cubicBezTo>
                  <a:cubicBezTo>
                    <a:pt x="84" y="147"/>
                    <a:pt x="82" y="138"/>
                    <a:pt x="79" y="129"/>
                  </a:cubicBezTo>
                  <a:lnTo>
                    <a:pt x="41" y="0"/>
                  </a:lnTo>
                  <a:lnTo>
                    <a:pt x="4" y="129"/>
                  </a:lnTo>
                  <a:cubicBezTo>
                    <a:pt x="1" y="138"/>
                    <a:pt x="0" y="147"/>
                    <a:pt x="0" y="157"/>
                  </a:cubicBezTo>
                  <a:cubicBezTo>
                    <a:pt x="0" y="159"/>
                    <a:pt x="0" y="162"/>
                    <a:pt x="0" y="165"/>
                  </a:cubicBezTo>
                  <a:lnTo>
                    <a:pt x="83" y="165"/>
                  </a:lnTo>
                  <a:close/>
                </a:path>
              </a:pathLst>
            </a:custGeom>
            <a:solidFill>
              <a:srgbClr val="68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95">
              <a:extLst>
                <a:ext uri="{FF2B5EF4-FFF2-40B4-BE49-F238E27FC236}">
                  <a16:creationId xmlns:a16="http://schemas.microsoft.com/office/drawing/2014/main" id="{C35818D0-989C-4229-B113-25863B568888}"/>
                </a:ext>
              </a:extLst>
            </p:cNvPr>
            <p:cNvSpPr>
              <a:spLocks/>
            </p:cNvSpPr>
            <p:nvPr/>
          </p:nvSpPr>
          <p:spPr bwMode="auto">
            <a:xfrm>
              <a:off x="4394200" y="2452688"/>
              <a:ext cx="165100" cy="225425"/>
            </a:xfrm>
            <a:custGeom>
              <a:avLst/>
              <a:gdLst>
                <a:gd name="T0" fmla="*/ 2 w 492"/>
                <a:gd name="T1" fmla="*/ 670 h 670"/>
                <a:gd name="T2" fmla="*/ 4 w 492"/>
                <a:gd name="T3" fmla="*/ 583 h 670"/>
                <a:gd name="T4" fmla="*/ 50 w 492"/>
                <a:gd name="T5" fmla="*/ 333 h 670"/>
                <a:gd name="T6" fmla="*/ 62 w 492"/>
                <a:gd name="T7" fmla="*/ 75 h 670"/>
                <a:gd name="T8" fmla="*/ 123 w 492"/>
                <a:gd name="T9" fmla="*/ 7 h 670"/>
                <a:gd name="T10" fmla="*/ 177 w 492"/>
                <a:gd name="T11" fmla="*/ 0 h 670"/>
                <a:gd name="T12" fmla="*/ 257 w 492"/>
                <a:gd name="T13" fmla="*/ 17 h 670"/>
                <a:gd name="T14" fmla="*/ 398 w 492"/>
                <a:gd name="T15" fmla="*/ 179 h 670"/>
                <a:gd name="T16" fmla="*/ 426 w 492"/>
                <a:gd name="T17" fmla="*/ 269 h 670"/>
                <a:gd name="T18" fmla="*/ 421 w 492"/>
                <a:gd name="T19" fmla="*/ 364 h 670"/>
                <a:gd name="T20" fmla="*/ 488 w 492"/>
                <a:gd name="T21" fmla="*/ 652 h 670"/>
                <a:gd name="T22" fmla="*/ 487 w 492"/>
                <a:gd name="T23" fmla="*/ 670 h 670"/>
                <a:gd name="T24" fmla="*/ 2 w 492"/>
                <a:gd name="T2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670">
                  <a:moveTo>
                    <a:pt x="2" y="670"/>
                  </a:moveTo>
                  <a:cubicBezTo>
                    <a:pt x="0" y="642"/>
                    <a:pt x="0" y="613"/>
                    <a:pt x="4" y="583"/>
                  </a:cubicBezTo>
                  <a:cubicBezTo>
                    <a:pt x="16" y="499"/>
                    <a:pt x="55" y="418"/>
                    <a:pt x="50" y="333"/>
                  </a:cubicBezTo>
                  <a:cubicBezTo>
                    <a:pt x="45" y="243"/>
                    <a:pt x="30" y="164"/>
                    <a:pt x="62" y="75"/>
                  </a:cubicBezTo>
                  <a:cubicBezTo>
                    <a:pt x="73" y="43"/>
                    <a:pt x="90" y="18"/>
                    <a:pt x="123" y="7"/>
                  </a:cubicBezTo>
                  <a:cubicBezTo>
                    <a:pt x="141" y="2"/>
                    <a:pt x="159" y="0"/>
                    <a:pt x="177" y="0"/>
                  </a:cubicBezTo>
                  <a:cubicBezTo>
                    <a:pt x="204" y="0"/>
                    <a:pt x="232" y="6"/>
                    <a:pt x="257" y="17"/>
                  </a:cubicBezTo>
                  <a:cubicBezTo>
                    <a:pt x="323" y="48"/>
                    <a:pt x="370" y="112"/>
                    <a:pt x="398" y="179"/>
                  </a:cubicBezTo>
                  <a:cubicBezTo>
                    <a:pt x="411" y="208"/>
                    <a:pt x="420" y="238"/>
                    <a:pt x="426" y="269"/>
                  </a:cubicBezTo>
                  <a:cubicBezTo>
                    <a:pt x="431" y="301"/>
                    <a:pt x="422" y="333"/>
                    <a:pt x="421" y="364"/>
                  </a:cubicBezTo>
                  <a:cubicBezTo>
                    <a:pt x="416" y="463"/>
                    <a:pt x="492" y="553"/>
                    <a:pt x="488" y="652"/>
                  </a:cubicBezTo>
                  <a:cubicBezTo>
                    <a:pt x="488" y="658"/>
                    <a:pt x="487" y="664"/>
                    <a:pt x="487" y="670"/>
                  </a:cubicBezTo>
                  <a:lnTo>
                    <a:pt x="2" y="67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96">
              <a:extLst>
                <a:ext uri="{FF2B5EF4-FFF2-40B4-BE49-F238E27FC236}">
                  <a16:creationId xmlns:a16="http://schemas.microsoft.com/office/drawing/2014/main" id="{B465D0AA-CEA8-4337-9190-CC213BB5E022}"/>
                </a:ext>
              </a:extLst>
            </p:cNvPr>
            <p:cNvSpPr>
              <a:spLocks/>
            </p:cNvSpPr>
            <p:nvPr/>
          </p:nvSpPr>
          <p:spPr bwMode="auto">
            <a:xfrm>
              <a:off x="4427538" y="2551113"/>
              <a:ext cx="96837" cy="127000"/>
            </a:xfrm>
            <a:custGeom>
              <a:avLst/>
              <a:gdLst>
                <a:gd name="T0" fmla="*/ 218 w 289"/>
                <a:gd name="T1" fmla="*/ 52 h 380"/>
                <a:gd name="T2" fmla="*/ 0 w 289"/>
                <a:gd name="T3" fmla="*/ 380 h 380"/>
                <a:gd name="T4" fmla="*/ 289 w 289"/>
                <a:gd name="T5" fmla="*/ 0 h 380"/>
                <a:gd name="T6" fmla="*/ 218 w 289"/>
                <a:gd name="T7" fmla="*/ 52 h 380"/>
              </a:gdLst>
              <a:ahLst/>
              <a:cxnLst>
                <a:cxn ang="0">
                  <a:pos x="T0" y="T1"/>
                </a:cxn>
                <a:cxn ang="0">
                  <a:pos x="T2" y="T3"/>
                </a:cxn>
                <a:cxn ang="0">
                  <a:pos x="T4" y="T5"/>
                </a:cxn>
                <a:cxn ang="0">
                  <a:pos x="T6" y="T7"/>
                </a:cxn>
              </a:cxnLst>
              <a:rect l="0" t="0" r="r" b="b"/>
              <a:pathLst>
                <a:path w="289" h="380">
                  <a:moveTo>
                    <a:pt x="218" y="52"/>
                  </a:moveTo>
                  <a:cubicBezTo>
                    <a:pt x="193" y="170"/>
                    <a:pt x="76" y="311"/>
                    <a:pt x="0" y="380"/>
                  </a:cubicBezTo>
                  <a:cubicBezTo>
                    <a:pt x="102" y="313"/>
                    <a:pt x="249" y="145"/>
                    <a:pt x="289" y="0"/>
                  </a:cubicBezTo>
                  <a:lnTo>
                    <a:pt x="218" y="52"/>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97">
              <a:extLst>
                <a:ext uri="{FF2B5EF4-FFF2-40B4-BE49-F238E27FC236}">
                  <a16:creationId xmlns:a16="http://schemas.microsoft.com/office/drawing/2014/main" id="{30F2FEC5-B196-433E-9AFB-8429C3DA4976}"/>
                </a:ext>
              </a:extLst>
            </p:cNvPr>
            <p:cNvSpPr>
              <a:spLocks/>
            </p:cNvSpPr>
            <p:nvPr/>
          </p:nvSpPr>
          <p:spPr bwMode="auto">
            <a:xfrm>
              <a:off x="4398963" y="2430463"/>
              <a:ext cx="128587" cy="219075"/>
            </a:xfrm>
            <a:custGeom>
              <a:avLst/>
              <a:gdLst>
                <a:gd name="T0" fmla="*/ 3 w 387"/>
                <a:gd name="T1" fmla="*/ 325 h 652"/>
                <a:gd name="T2" fmla="*/ 1 w 387"/>
                <a:gd name="T3" fmla="*/ 301 h 652"/>
                <a:gd name="T4" fmla="*/ 2 w 387"/>
                <a:gd name="T5" fmla="*/ 282 h 652"/>
                <a:gd name="T6" fmla="*/ 14 w 387"/>
                <a:gd name="T7" fmla="*/ 225 h 652"/>
                <a:gd name="T8" fmla="*/ 6 w 387"/>
                <a:gd name="T9" fmla="*/ 132 h 652"/>
                <a:gd name="T10" fmla="*/ 45 w 387"/>
                <a:gd name="T11" fmla="*/ 77 h 652"/>
                <a:gd name="T12" fmla="*/ 222 w 387"/>
                <a:gd name="T13" fmla="*/ 10 h 652"/>
                <a:gd name="T14" fmla="*/ 375 w 387"/>
                <a:gd name="T15" fmla="*/ 62 h 652"/>
                <a:gd name="T16" fmla="*/ 383 w 387"/>
                <a:gd name="T17" fmla="*/ 111 h 652"/>
                <a:gd name="T18" fmla="*/ 383 w 387"/>
                <a:gd name="T19" fmla="*/ 118 h 652"/>
                <a:gd name="T20" fmla="*/ 386 w 387"/>
                <a:gd name="T21" fmla="*/ 302 h 652"/>
                <a:gd name="T22" fmla="*/ 387 w 387"/>
                <a:gd name="T23" fmla="*/ 312 h 652"/>
                <a:gd name="T24" fmla="*/ 382 w 387"/>
                <a:gd name="T25" fmla="*/ 347 h 652"/>
                <a:gd name="T26" fmla="*/ 353 w 387"/>
                <a:gd name="T27" fmla="*/ 394 h 652"/>
                <a:gd name="T28" fmla="*/ 28 w 387"/>
                <a:gd name="T29" fmla="*/ 652 h 652"/>
                <a:gd name="T30" fmla="*/ 38 w 387"/>
                <a:gd name="T31" fmla="*/ 441 h 652"/>
                <a:gd name="T32" fmla="*/ 3 w 387"/>
                <a:gd name="T33"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652">
                  <a:moveTo>
                    <a:pt x="3" y="325"/>
                  </a:moveTo>
                  <a:cubicBezTo>
                    <a:pt x="2" y="317"/>
                    <a:pt x="1" y="309"/>
                    <a:pt x="1" y="301"/>
                  </a:cubicBezTo>
                  <a:cubicBezTo>
                    <a:pt x="1" y="294"/>
                    <a:pt x="1" y="288"/>
                    <a:pt x="2" y="282"/>
                  </a:cubicBezTo>
                  <a:cubicBezTo>
                    <a:pt x="7" y="263"/>
                    <a:pt x="11" y="244"/>
                    <a:pt x="14" y="225"/>
                  </a:cubicBezTo>
                  <a:cubicBezTo>
                    <a:pt x="16" y="194"/>
                    <a:pt x="0" y="163"/>
                    <a:pt x="6" y="132"/>
                  </a:cubicBezTo>
                  <a:cubicBezTo>
                    <a:pt x="11" y="110"/>
                    <a:pt x="25" y="90"/>
                    <a:pt x="45" y="77"/>
                  </a:cubicBezTo>
                  <a:cubicBezTo>
                    <a:pt x="98" y="42"/>
                    <a:pt x="159" y="19"/>
                    <a:pt x="222" y="10"/>
                  </a:cubicBezTo>
                  <a:cubicBezTo>
                    <a:pt x="280" y="0"/>
                    <a:pt x="352" y="9"/>
                    <a:pt x="375" y="62"/>
                  </a:cubicBezTo>
                  <a:cubicBezTo>
                    <a:pt x="380" y="78"/>
                    <a:pt x="383" y="95"/>
                    <a:pt x="383" y="111"/>
                  </a:cubicBezTo>
                  <a:cubicBezTo>
                    <a:pt x="383" y="114"/>
                    <a:pt x="383" y="116"/>
                    <a:pt x="383" y="118"/>
                  </a:cubicBezTo>
                  <a:lnTo>
                    <a:pt x="386" y="302"/>
                  </a:lnTo>
                  <a:cubicBezTo>
                    <a:pt x="387" y="306"/>
                    <a:pt x="387" y="309"/>
                    <a:pt x="387" y="312"/>
                  </a:cubicBezTo>
                  <a:cubicBezTo>
                    <a:pt x="387" y="324"/>
                    <a:pt x="385" y="336"/>
                    <a:pt x="382" y="347"/>
                  </a:cubicBezTo>
                  <a:cubicBezTo>
                    <a:pt x="376" y="365"/>
                    <a:pt x="366" y="381"/>
                    <a:pt x="353" y="394"/>
                  </a:cubicBezTo>
                  <a:cubicBezTo>
                    <a:pt x="249" y="518"/>
                    <a:pt x="190" y="606"/>
                    <a:pt x="28" y="652"/>
                  </a:cubicBezTo>
                  <a:cubicBezTo>
                    <a:pt x="46" y="572"/>
                    <a:pt x="52" y="523"/>
                    <a:pt x="38" y="441"/>
                  </a:cubicBezTo>
                  <a:cubicBezTo>
                    <a:pt x="31" y="402"/>
                    <a:pt x="10" y="364"/>
                    <a:pt x="3" y="32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98">
              <a:extLst>
                <a:ext uri="{FF2B5EF4-FFF2-40B4-BE49-F238E27FC236}">
                  <a16:creationId xmlns:a16="http://schemas.microsoft.com/office/drawing/2014/main" id="{C23456E0-90BA-4092-A6E7-9C65CCDB29C4}"/>
                </a:ext>
              </a:extLst>
            </p:cNvPr>
            <p:cNvSpPr>
              <a:spLocks/>
            </p:cNvSpPr>
            <p:nvPr/>
          </p:nvSpPr>
          <p:spPr bwMode="auto">
            <a:xfrm>
              <a:off x="4405313" y="2333626"/>
              <a:ext cx="131762" cy="198438"/>
            </a:xfrm>
            <a:custGeom>
              <a:avLst/>
              <a:gdLst>
                <a:gd name="T0" fmla="*/ 49 w 398"/>
                <a:gd name="T1" fmla="*/ 298 h 592"/>
                <a:gd name="T2" fmla="*/ 39 w 398"/>
                <a:gd name="T3" fmla="*/ 355 h 592"/>
                <a:gd name="T4" fmla="*/ 0 w 398"/>
                <a:gd name="T5" fmla="*/ 393 h 592"/>
                <a:gd name="T6" fmla="*/ 3 w 398"/>
                <a:gd name="T7" fmla="*/ 393 h 592"/>
                <a:gd name="T8" fmla="*/ 52 w 398"/>
                <a:gd name="T9" fmla="*/ 411 h 592"/>
                <a:gd name="T10" fmla="*/ 92 w 398"/>
                <a:gd name="T11" fmla="*/ 422 h 592"/>
                <a:gd name="T12" fmla="*/ 134 w 398"/>
                <a:gd name="T13" fmla="*/ 453 h 592"/>
                <a:gd name="T14" fmla="*/ 216 w 398"/>
                <a:gd name="T15" fmla="*/ 542 h 592"/>
                <a:gd name="T16" fmla="*/ 354 w 398"/>
                <a:gd name="T17" fmla="*/ 592 h 592"/>
                <a:gd name="T18" fmla="*/ 386 w 398"/>
                <a:gd name="T19" fmla="*/ 589 h 592"/>
                <a:gd name="T20" fmla="*/ 366 w 398"/>
                <a:gd name="T21" fmla="*/ 368 h 592"/>
                <a:gd name="T22" fmla="*/ 301 w 398"/>
                <a:gd name="T23" fmla="*/ 263 h 592"/>
                <a:gd name="T24" fmla="*/ 289 w 398"/>
                <a:gd name="T25" fmla="*/ 129 h 592"/>
                <a:gd name="T26" fmla="*/ 149 w 398"/>
                <a:gd name="T27" fmla="*/ 0 h 592"/>
                <a:gd name="T28" fmla="*/ 55 w 398"/>
                <a:gd name="T29" fmla="*/ 53 h 592"/>
                <a:gd name="T30" fmla="*/ 36 w 398"/>
                <a:gd name="T31" fmla="*/ 118 h 592"/>
                <a:gd name="T32" fmla="*/ 44 w 398"/>
                <a:gd name="T33" fmla="*/ 161 h 592"/>
                <a:gd name="T34" fmla="*/ 49 w 398"/>
                <a:gd name="T35"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592">
                  <a:moveTo>
                    <a:pt x="49" y="298"/>
                  </a:moveTo>
                  <a:cubicBezTo>
                    <a:pt x="54" y="320"/>
                    <a:pt x="57" y="341"/>
                    <a:pt x="39" y="355"/>
                  </a:cubicBezTo>
                  <a:cubicBezTo>
                    <a:pt x="22" y="370"/>
                    <a:pt x="9" y="370"/>
                    <a:pt x="0" y="393"/>
                  </a:cubicBezTo>
                  <a:cubicBezTo>
                    <a:pt x="1" y="393"/>
                    <a:pt x="2" y="393"/>
                    <a:pt x="3" y="393"/>
                  </a:cubicBezTo>
                  <a:cubicBezTo>
                    <a:pt x="21" y="393"/>
                    <a:pt x="39" y="399"/>
                    <a:pt x="52" y="411"/>
                  </a:cubicBezTo>
                  <a:cubicBezTo>
                    <a:pt x="65" y="421"/>
                    <a:pt x="79" y="417"/>
                    <a:pt x="92" y="422"/>
                  </a:cubicBezTo>
                  <a:cubicBezTo>
                    <a:pt x="108" y="429"/>
                    <a:pt x="123" y="439"/>
                    <a:pt x="134" y="453"/>
                  </a:cubicBezTo>
                  <a:cubicBezTo>
                    <a:pt x="162" y="482"/>
                    <a:pt x="185" y="516"/>
                    <a:pt x="216" y="542"/>
                  </a:cubicBezTo>
                  <a:cubicBezTo>
                    <a:pt x="254" y="574"/>
                    <a:pt x="303" y="592"/>
                    <a:pt x="354" y="592"/>
                  </a:cubicBezTo>
                  <a:cubicBezTo>
                    <a:pt x="364" y="592"/>
                    <a:pt x="375" y="591"/>
                    <a:pt x="386" y="589"/>
                  </a:cubicBezTo>
                  <a:cubicBezTo>
                    <a:pt x="357" y="520"/>
                    <a:pt x="398" y="435"/>
                    <a:pt x="366" y="368"/>
                  </a:cubicBezTo>
                  <a:cubicBezTo>
                    <a:pt x="348" y="331"/>
                    <a:pt x="308" y="304"/>
                    <a:pt x="301" y="263"/>
                  </a:cubicBezTo>
                  <a:cubicBezTo>
                    <a:pt x="293" y="219"/>
                    <a:pt x="303" y="173"/>
                    <a:pt x="289" y="129"/>
                  </a:cubicBezTo>
                  <a:cubicBezTo>
                    <a:pt x="282" y="105"/>
                    <a:pt x="272" y="9"/>
                    <a:pt x="149" y="0"/>
                  </a:cubicBezTo>
                  <a:cubicBezTo>
                    <a:pt x="111" y="1"/>
                    <a:pt x="75" y="21"/>
                    <a:pt x="55" y="53"/>
                  </a:cubicBezTo>
                  <a:cubicBezTo>
                    <a:pt x="43" y="72"/>
                    <a:pt x="36" y="95"/>
                    <a:pt x="36" y="118"/>
                  </a:cubicBezTo>
                  <a:cubicBezTo>
                    <a:pt x="36" y="132"/>
                    <a:pt x="39" y="147"/>
                    <a:pt x="44" y="161"/>
                  </a:cubicBezTo>
                  <a:lnTo>
                    <a:pt x="49" y="29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799">
              <a:extLst>
                <a:ext uri="{FF2B5EF4-FFF2-40B4-BE49-F238E27FC236}">
                  <a16:creationId xmlns:a16="http://schemas.microsoft.com/office/drawing/2014/main" id="{361ABECB-417C-418A-A061-66962F314393}"/>
                </a:ext>
              </a:extLst>
            </p:cNvPr>
            <p:cNvSpPr>
              <a:spLocks/>
            </p:cNvSpPr>
            <p:nvPr/>
          </p:nvSpPr>
          <p:spPr bwMode="auto">
            <a:xfrm>
              <a:off x="4422775" y="2436813"/>
              <a:ext cx="82550" cy="44450"/>
            </a:xfrm>
            <a:custGeom>
              <a:avLst/>
              <a:gdLst>
                <a:gd name="T0" fmla="*/ 221 w 250"/>
                <a:gd name="T1" fmla="*/ 0 h 134"/>
                <a:gd name="T2" fmla="*/ 126 w 250"/>
                <a:gd name="T3" fmla="*/ 84 h 134"/>
                <a:gd name="T4" fmla="*/ 0 w 250"/>
                <a:gd name="T5" fmla="*/ 106 h 134"/>
                <a:gd name="T6" fmla="*/ 171 w 250"/>
                <a:gd name="T7" fmla="*/ 110 h 134"/>
                <a:gd name="T8" fmla="*/ 250 w 250"/>
                <a:gd name="T9" fmla="*/ 38 h 134"/>
                <a:gd name="T10" fmla="*/ 221 w 250"/>
                <a:gd name="T11" fmla="*/ 0 h 134"/>
              </a:gdLst>
              <a:ahLst/>
              <a:cxnLst>
                <a:cxn ang="0">
                  <a:pos x="T0" y="T1"/>
                </a:cxn>
                <a:cxn ang="0">
                  <a:pos x="T2" y="T3"/>
                </a:cxn>
                <a:cxn ang="0">
                  <a:pos x="T4" y="T5"/>
                </a:cxn>
                <a:cxn ang="0">
                  <a:pos x="T6" y="T7"/>
                </a:cxn>
                <a:cxn ang="0">
                  <a:pos x="T8" y="T9"/>
                </a:cxn>
                <a:cxn ang="0">
                  <a:pos x="T10" y="T11"/>
                </a:cxn>
              </a:cxnLst>
              <a:rect l="0" t="0" r="r" b="b"/>
              <a:pathLst>
                <a:path w="250" h="134">
                  <a:moveTo>
                    <a:pt x="221" y="0"/>
                  </a:moveTo>
                  <a:cubicBezTo>
                    <a:pt x="202" y="40"/>
                    <a:pt x="168" y="70"/>
                    <a:pt x="126" y="84"/>
                  </a:cubicBezTo>
                  <a:cubicBezTo>
                    <a:pt x="85" y="98"/>
                    <a:pt x="43" y="105"/>
                    <a:pt x="0" y="106"/>
                  </a:cubicBezTo>
                  <a:cubicBezTo>
                    <a:pt x="52" y="134"/>
                    <a:pt x="116" y="129"/>
                    <a:pt x="171" y="110"/>
                  </a:cubicBezTo>
                  <a:cubicBezTo>
                    <a:pt x="206" y="97"/>
                    <a:pt x="243" y="75"/>
                    <a:pt x="250" y="38"/>
                  </a:cubicBezTo>
                  <a:lnTo>
                    <a:pt x="221"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00">
              <a:extLst>
                <a:ext uri="{FF2B5EF4-FFF2-40B4-BE49-F238E27FC236}">
                  <a16:creationId xmlns:a16="http://schemas.microsoft.com/office/drawing/2014/main" id="{B44A3A3E-6133-446F-A8E9-F8B612EC990B}"/>
                </a:ext>
              </a:extLst>
            </p:cNvPr>
            <p:cNvSpPr>
              <a:spLocks/>
            </p:cNvSpPr>
            <p:nvPr/>
          </p:nvSpPr>
          <p:spPr bwMode="auto">
            <a:xfrm>
              <a:off x="4421188" y="2436813"/>
              <a:ext cx="38100" cy="26988"/>
            </a:xfrm>
            <a:custGeom>
              <a:avLst/>
              <a:gdLst>
                <a:gd name="T0" fmla="*/ 27 w 114"/>
                <a:gd name="T1" fmla="*/ 0 h 82"/>
                <a:gd name="T2" fmla="*/ 0 w 114"/>
                <a:gd name="T3" fmla="*/ 82 h 82"/>
                <a:gd name="T4" fmla="*/ 114 w 114"/>
                <a:gd name="T5" fmla="*/ 16 h 82"/>
                <a:gd name="T6" fmla="*/ 27 w 114"/>
                <a:gd name="T7" fmla="*/ 0 h 82"/>
              </a:gdLst>
              <a:ahLst/>
              <a:cxnLst>
                <a:cxn ang="0">
                  <a:pos x="T0" y="T1"/>
                </a:cxn>
                <a:cxn ang="0">
                  <a:pos x="T2" y="T3"/>
                </a:cxn>
                <a:cxn ang="0">
                  <a:pos x="T4" y="T5"/>
                </a:cxn>
                <a:cxn ang="0">
                  <a:pos x="T6" y="T7"/>
                </a:cxn>
              </a:cxnLst>
              <a:rect l="0" t="0" r="r" b="b"/>
              <a:pathLst>
                <a:path w="114" h="82">
                  <a:moveTo>
                    <a:pt x="27" y="0"/>
                  </a:moveTo>
                  <a:cubicBezTo>
                    <a:pt x="23" y="29"/>
                    <a:pt x="14" y="57"/>
                    <a:pt x="0" y="82"/>
                  </a:cubicBezTo>
                  <a:cubicBezTo>
                    <a:pt x="45" y="76"/>
                    <a:pt x="86" y="52"/>
                    <a:pt x="114" y="16"/>
                  </a:cubicBezTo>
                  <a:lnTo>
                    <a:pt x="27"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01">
              <a:extLst>
                <a:ext uri="{FF2B5EF4-FFF2-40B4-BE49-F238E27FC236}">
                  <a16:creationId xmlns:a16="http://schemas.microsoft.com/office/drawing/2014/main" id="{FC9149A4-7C20-4B3E-957E-35C853DDB65C}"/>
                </a:ext>
              </a:extLst>
            </p:cNvPr>
            <p:cNvSpPr>
              <a:spLocks/>
            </p:cNvSpPr>
            <p:nvPr/>
          </p:nvSpPr>
          <p:spPr bwMode="auto">
            <a:xfrm>
              <a:off x="4408488" y="2335213"/>
              <a:ext cx="74612" cy="119063"/>
            </a:xfrm>
            <a:custGeom>
              <a:avLst/>
              <a:gdLst>
                <a:gd name="T0" fmla="*/ 115 w 226"/>
                <a:gd name="T1" fmla="*/ 339 h 357"/>
                <a:gd name="T2" fmla="*/ 84 w 226"/>
                <a:gd name="T3" fmla="*/ 356 h 357"/>
                <a:gd name="T4" fmla="*/ 85 w 226"/>
                <a:gd name="T5" fmla="*/ 299 h 357"/>
                <a:gd name="T6" fmla="*/ 73 w 226"/>
                <a:gd name="T7" fmla="*/ 301 h 357"/>
                <a:gd name="T8" fmla="*/ 33 w 226"/>
                <a:gd name="T9" fmla="*/ 279 h 357"/>
                <a:gd name="T10" fmla="*/ 23 w 226"/>
                <a:gd name="T11" fmla="*/ 166 h 357"/>
                <a:gd name="T12" fmla="*/ 22 w 226"/>
                <a:gd name="T13" fmla="*/ 74 h 357"/>
                <a:gd name="T14" fmla="*/ 135 w 226"/>
                <a:gd name="T15" fmla="*/ 6 h 357"/>
                <a:gd name="T16" fmla="*/ 225 w 226"/>
                <a:gd name="T17" fmla="*/ 121 h 357"/>
                <a:gd name="T18" fmla="*/ 226 w 226"/>
                <a:gd name="T19" fmla="*/ 151 h 357"/>
                <a:gd name="T20" fmla="*/ 208 w 226"/>
                <a:gd name="T21" fmla="*/ 269 h 357"/>
                <a:gd name="T22" fmla="*/ 129 w 226"/>
                <a:gd name="T23" fmla="*/ 337 h 357"/>
                <a:gd name="T24" fmla="*/ 115 w 226"/>
                <a:gd name="T25" fmla="*/ 3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357">
                  <a:moveTo>
                    <a:pt x="115" y="339"/>
                  </a:moveTo>
                  <a:cubicBezTo>
                    <a:pt x="112" y="339"/>
                    <a:pt x="87" y="357"/>
                    <a:pt x="84" y="356"/>
                  </a:cubicBezTo>
                  <a:cubicBezTo>
                    <a:pt x="90" y="340"/>
                    <a:pt x="83" y="300"/>
                    <a:pt x="85" y="299"/>
                  </a:cubicBezTo>
                  <a:cubicBezTo>
                    <a:pt x="81" y="300"/>
                    <a:pt x="77" y="301"/>
                    <a:pt x="73" y="301"/>
                  </a:cubicBezTo>
                  <a:cubicBezTo>
                    <a:pt x="57" y="301"/>
                    <a:pt x="42" y="293"/>
                    <a:pt x="33" y="279"/>
                  </a:cubicBezTo>
                  <a:cubicBezTo>
                    <a:pt x="21" y="263"/>
                    <a:pt x="33" y="183"/>
                    <a:pt x="23" y="166"/>
                  </a:cubicBezTo>
                  <a:cubicBezTo>
                    <a:pt x="0" y="129"/>
                    <a:pt x="10" y="116"/>
                    <a:pt x="22" y="74"/>
                  </a:cubicBezTo>
                  <a:cubicBezTo>
                    <a:pt x="33" y="32"/>
                    <a:pt x="91" y="0"/>
                    <a:pt x="135" y="6"/>
                  </a:cubicBezTo>
                  <a:cubicBezTo>
                    <a:pt x="187" y="12"/>
                    <a:pt x="221" y="68"/>
                    <a:pt x="225" y="121"/>
                  </a:cubicBezTo>
                  <a:cubicBezTo>
                    <a:pt x="226" y="131"/>
                    <a:pt x="226" y="141"/>
                    <a:pt x="226" y="151"/>
                  </a:cubicBezTo>
                  <a:cubicBezTo>
                    <a:pt x="226" y="191"/>
                    <a:pt x="220" y="231"/>
                    <a:pt x="208" y="269"/>
                  </a:cubicBezTo>
                  <a:cubicBezTo>
                    <a:pt x="197" y="302"/>
                    <a:pt x="162" y="327"/>
                    <a:pt x="129" y="337"/>
                  </a:cubicBezTo>
                  <a:cubicBezTo>
                    <a:pt x="125" y="338"/>
                    <a:pt x="120" y="339"/>
                    <a:pt x="115" y="33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802">
              <a:extLst>
                <a:ext uri="{FF2B5EF4-FFF2-40B4-BE49-F238E27FC236}">
                  <a16:creationId xmlns:a16="http://schemas.microsoft.com/office/drawing/2014/main" id="{EF3BE063-CCC6-445D-BFCE-E77E1039CE12}"/>
                </a:ext>
              </a:extLst>
            </p:cNvPr>
            <p:cNvSpPr>
              <a:spLocks/>
            </p:cNvSpPr>
            <p:nvPr/>
          </p:nvSpPr>
          <p:spPr bwMode="auto">
            <a:xfrm>
              <a:off x="4411663" y="2338388"/>
              <a:ext cx="68262" cy="104775"/>
            </a:xfrm>
            <a:custGeom>
              <a:avLst/>
              <a:gdLst>
                <a:gd name="T0" fmla="*/ 5 w 209"/>
                <a:gd name="T1" fmla="*/ 140 h 311"/>
                <a:gd name="T2" fmla="*/ 8 w 209"/>
                <a:gd name="T3" fmla="*/ 157 h 311"/>
                <a:gd name="T4" fmla="*/ 5 w 209"/>
                <a:gd name="T5" fmla="*/ 174 h 311"/>
                <a:gd name="T6" fmla="*/ 4 w 209"/>
                <a:gd name="T7" fmla="*/ 193 h 311"/>
                <a:gd name="T8" fmla="*/ 6 w 209"/>
                <a:gd name="T9" fmla="*/ 217 h 311"/>
                <a:gd name="T10" fmla="*/ 19 w 209"/>
                <a:gd name="T11" fmla="*/ 264 h 311"/>
                <a:gd name="T12" fmla="*/ 21 w 209"/>
                <a:gd name="T13" fmla="*/ 278 h 311"/>
                <a:gd name="T14" fmla="*/ 42 w 209"/>
                <a:gd name="T15" fmla="*/ 297 h 311"/>
                <a:gd name="T16" fmla="*/ 79 w 209"/>
                <a:gd name="T17" fmla="*/ 311 h 311"/>
                <a:gd name="T18" fmla="*/ 194 w 209"/>
                <a:gd name="T19" fmla="*/ 191 h 311"/>
                <a:gd name="T20" fmla="*/ 209 w 209"/>
                <a:gd name="T21" fmla="*/ 121 h 311"/>
                <a:gd name="T22" fmla="*/ 197 w 209"/>
                <a:gd name="T23" fmla="*/ 60 h 311"/>
                <a:gd name="T24" fmla="*/ 103 w 209"/>
                <a:gd name="T25" fmla="*/ 0 h 311"/>
                <a:gd name="T26" fmla="*/ 95 w 209"/>
                <a:gd name="T27" fmla="*/ 0 h 311"/>
                <a:gd name="T28" fmla="*/ 5 w 209"/>
                <a:gd name="T29" fmla="*/ 1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311">
                  <a:moveTo>
                    <a:pt x="5" y="140"/>
                  </a:moveTo>
                  <a:cubicBezTo>
                    <a:pt x="7" y="145"/>
                    <a:pt x="8" y="151"/>
                    <a:pt x="8" y="157"/>
                  </a:cubicBezTo>
                  <a:cubicBezTo>
                    <a:pt x="8" y="163"/>
                    <a:pt x="7" y="169"/>
                    <a:pt x="5" y="174"/>
                  </a:cubicBezTo>
                  <a:cubicBezTo>
                    <a:pt x="4" y="181"/>
                    <a:pt x="4" y="187"/>
                    <a:pt x="4" y="193"/>
                  </a:cubicBezTo>
                  <a:cubicBezTo>
                    <a:pt x="4" y="201"/>
                    <a:pt x="4" y="209"/>
                    <a:pt x="6" y="217"/>
                  </a:cubicBezTo>
                  <a:cubicBezTo>
                    <a:pt x="8" y="229"/>
                    <a:pt x="17" y="252"/>
                    <a:pt x="19" y="264"/>
                  </a:cubicBezTo>
                  <a:cubicBezTo>
                    <a:pt x="20" y="269"/>
                    <a:pt x="19" y="274"/>
                    <a:pt x="21" y="278"/>
                  </a:cubicBezTo>
                  <a:cubicBezTo>
                    <a:pt x="25" y="287"/>
                    <a:pt x="33" y="294"/>
                    <a:pt x="42" y="297"/>
                  </a:cubicBezTo>
                  <a:cubicBezTo>
                    <a:pt x="51" y="300"/>
                    <a:pt x="70" y="294"/>
                    <a:pt x="79" y="311"/>
                  </a:cubicBezTo>
                  <a:cubicBezTo>
                    <a:pt x="91" y="311"/>
                    <a:pt x="169" y="243"/>
                    <a:pt x="194" y="191"/>
                  </a:cubicBezTo>
                  <a:cubicBezTo>
                    <a:pt x="204" y="169"/>
                    <a:pt x="209" y="146"/>
                    <a:pt x="209" y="121"/>
                  </a:cubicBezTo>
                  <a:cubicBezTo>
                    <a:pt x="209" y="100"/>
                    <a:pt x="205" y="79"/>
                    <a:pt x="197" y="60"/>
                  </a:cubicBezTo>
                  <a:cubicBezTo>
                    <a:pt x="180" y="23"/>
                    <a:pt x="144" y="0"/>
                    <a:pt x="103" y="0"/>
                  </a:cubicBezTo>
                  <a:cubicBezTo>
                    <a:pt x="100" y="0"/>
                    <a:pt x="98" y="0"/>
                    <a:pt x="95" y="0"/>
                  </a:cubicBezTo>
                  <a:cubicBezTo>
                    <a:pt x="36" y="7"/>
                    <a:pt x="0" y="116"/>
                    <a:pt x="5" y="1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03">
              <a:extLst>
                <a:ext uri="{FF2B5EF4-FFF2-40B4-BE49-F238E27FC236}">
                  <a16:creationId xmlns:a16="http://schemas.microsoft.com/office/drawing/2014/main" id="{52230E15-12DA-4922-AB8D-E7C5F2AC4ED5}"/>
                </a:ext>
              </a:extLst>
            </p:cNvPr>
            <p:cNvSpPr>
              <a:spLocks/>
            </p:cNvSpPr>
            <p:nvPr/>
          </p:nvSpPr>
          <p:spPr bwMode="auto">
            <a:xfrm>
              <a:off x="4413250" y="2330451"/>
              <a:ext cx="74612" cy="88900"/>
            </a:xfrm>
            <a:custGeom>
              <a:avLst/>
              <a:gdLst>
                <a:gd name="T0" fmla="*/ 35 w 223"/>
                <a:gd name="T1" fmla="*/ 111 h 265"/>
                <a:gd name="T2" fmla="*/ 110 w 223"/>
                <a:gd name="T3" fmla="*/ 160 h 265"/>
                <a:gd name="T4" fmla="*/ 132 w 223"/>
                <a:gd name="T5" fmla="*/ 166 h 265"/>
                <a:gd name="T6" fmla="*/ 136 w 223"/>
                <a:gd name="T7" fmla="*/ 185 h 265"/>
                <a:gd name="T8" fmla="*/ 155 w 223"/>
                <a:gd name="T9" fmla="*/ 220 h 265"/>
                <a:gd name="T10" fmla="*/ 220 w 223"/>
                <a:gd name="T11" fmla="*/ 134 h 265"/>
                <a:gd name="T12" fmla="*/ 179 w 223"/>
                <a:gd name="T13" fmla="*/ 37 h 265"/>
                <a:gd name="T14" fmla="*/ 93 w 223"/>
                <a:gd name="T15" fmla="*/ 0 h 265"/>
                <a:gd name="T16" fmla="*/ 82 w 223"/>
                <a:gd name="T17" fmla="*/ 0 h 265"/>
                <a:gd name="T18" fmla="*/ 17 w 223"/>
                <a:gd name="T19" fmla="*/ 40 h 265"/>
                <a:gd name="T20" fmla="*/ 35 w 223"/>
                <a:gd name="T21"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65">
                  <a:moveTo>
                    <a:pt x="35" y="111"/>
                  </a:moveTo>
                  <a:cubicBezTo>
                    <a:pt x="56" y="133"/>
                    <a:pt x="82" y="149"/>
                    <a:pt x="110" y="160"/>
                  </a:cubicBezTo>
                  <a:cubicBezTo>
                    <a:pt x="115" y="161"/>
                    <a:pt x="129" y="163"/>
                    <a:pt x="132" y="166"/>
                  </a:cubicBezTo>
                  <a:cubicBezTo>
                    <a:pt x="135" y="169"/>
                    <a:pt x="135" y="179"/>
                    <a:pt x="136" y="185"/>
                  </a:cubicBezTo>
                  <a:cubicBezTo>
                    <a:pt x="139" y="198"/>
                    <a:pt x="146" y="210"/>
                    <a:pt x="155" y="220"/>
                  </a:cubicBezTo>
                  <a:cubicBezTo>
                    <a:pt x="207" y="265"/>
                    <a:pt x="223" y="168"/>
                    <a:pt x="220" y="134"/>
                  </a:cubicBezTo>
                  <a:cubicBezTo>
                    <a:pt x="218" y="98"/>
                    <a:pt x="203" y="64"/>
                    <a:pt x="179" y="37"/>
                  </a:cubicBezTo>
                  <a:cubicBezTo>
                    <a:pt x="157" y="13"/>
                    <a:pt x="126" y="0"/>
                    <a:pt x="93" y="0"/>
                  </a:cubicBezTo>
                  <a:cubicBezTo>
                    <a:pt x="90" y="0"/>
                    <a:pt x="86" y="0"/>
                    <a:pt x="82" y="0"/>
                  </a:cubicBezTo>
                  <a:cubicBezTo>
                    <a:pt x="56" y="4"/>
                    <a:pt x="32" y="18"/>
                    <a:pt x="17" y="40"/>
                  </a:cubicBezTo>
                  <a:cubicBezTo>
                    <a:pt x="0" y="65"/>
                    <a:pt x="15" y="91"/>
                    <a:pt x="35" y="11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1804">
              <a:extLst>
                <a:ext uri="{FF2B5EF4-FFF2-40B4-BE49-F238E27FC236}">
                  <a16:creationId xmlns:a16="http://schemas.microsoft.com/office/drawing/2014/main" id="{46B73A90-9460-46CE-AF96-F0AA8D6FC7B5}"/>
                </a:ext>
              </a:extLst>
            </p:cNvPr>
            <p:cNvSpPr>
              <a:spLocks noChangeArrowheads="1"/>
            </p:cNvSpPr>
            <p:nvPr/>
          </p:nvSpPr>
          <p:spPr bwMode="auto">
            <a:xfrm>
              <a:off x="4324350" y="2582863"/>
              <a:ext cx="30162" cy="30163"/>
            </a:xfrm>
            <a:prstGeom prst="ellipse">
              <a:avLst/>
            </a:pr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05">
              <a:extLst>
                <a:ext uri="{FF2B5EF4-FFF2-40B4-BE49-F238E27FC236}">
                  <a16:creationId xmlns:a16="http://schemas.microsoft.com/office/drawing/2014/main" id="{7F6E846E-6477-4C34-B263-010FAABFD987}"/>
                </a:ext>
              </a:extLst>
            </p:cNvPr>
            <p:cNvSpPr>
              <a:spLocks/>
            </p:cNvSpPr>
            <p:nvPr/>
          </p:nvSpPr>
          <p:spPr bwMode="auto">
            <a:xfrm>
              <a:off x="4324350" y="2519363"/>
              <a:ext cx="166687" cy="90488"/>
            </a:xfrm>
            <a:custGeom>
              <a:avLst/>
              <a:gdLst>
                <a:gd name="T0" fmla="*/ 386 w 502"/>
                <a:gd name="T1" fmla="*/ 0 h 266"/>
                <a:gd name="T2" fmla="*/ 296 w 502"/>
                <a:gd name="T3" fmla="*/ 98 h 266"/>
                <a:gd name="T4" fmla="*/ 13 w 502"/>
                <a:gd name="T5" fmla="*/ 207 h 266"/>
                <a:gd name="T6" fmla="*/ 49 w 502"/>
                <a:gd name="T7" fmla="*/ 266 h 266"/>
                <a:gd name="T8" fmla="*/ 269 w 502"/>
                <a:gd name="T9" fmla="*/ 228 h 266"/>
                <a:gd name="T10" fmla="*/ 357 w 502"/>
                <a:gd name="T11" fmla="*/ 203 h 266"/>
                <a:gd name="T12" fmla="*/ 502 w 502"/>
                <a:gd name="T13" fmla="*/ 50 h 266"/>
                <a:gd name="T14" fmla="*/ 386 w 502"/>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266">
                  <a:moveTo>
                    <a:pt x="386" y="0"/>
                  </a:moveTo>
                  <a:cubicBezTo>
                    <a:pt x="324" y="84"/>
                    <a:pt x="331" y="86"/>
                    <a:pt x="296" y="98"/>
                  </a:cubicBezTo>
                  <a:cubicBezTo>
                    <a:pt x="250" y="114"/>
                    <a:pt x="58" y="191"/>
                    <a:pt x="13" y="207"/>
                  </a:cubicBezTo>
                  <a:cubicBezTo>
                    <a:pt x="0" y="212"/>
                    <a:pt x="34" y="265"/>
                    <a:pt x="49" y="266"/>
                  </a:cubicBezTo>
                  <a:cubicBezTo>
                    <a:pt x="132" y="236"/>
                    <a:pt x="181" y="239"/>
                    <a:pt x="269" y="228"/>
                  </a:cubicBezTo>
                  <a:cubicBezTo>
                    <a:pt x="299" y="225"/>
                    <a:pt x="329" y="217"/>
                    <a:pt x="357" y="203"/>
                  </a:cubicBezTo>
                  <a:cubicBezTo>
                    <a:pt x="386" y="190"/>
                    <a:pt x="481" y="79"/>
                    <a:pt x="502" y="50"/>
                  </a:cubicBezTo>
                  <a:cubicBezTo>
                    <a:pt x="502" y="50"/>
                    <a:pt x="425" y="35"/>
                    <a:pt x="386"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806">
              <a:extLst>
                <a:ext uri="{FF2B5EF4-FFF2-40B4-BE49-F238E27FC236}">
                  <a16:creationId xmlns:a16="http://schemas.microsoft.com/office/drawing/2014/main" id="{AE6DA103-748B-47C3-A057-C121F14B9F66}"/>
                </a:ext>
              </a:extLst>
            </p:cNvPr>
            <p:cNvSpPr>
              <a:spLocks/>
            </p:cNvSpPr>
            <p:nvPr/>
          </p:nvSpPr>
          <p:spPr bwMode="auto">
            <a:xfrm>
              <a:off x="4335463" y="2578101"/>
              <a:ext cx="33337" cy="34925"/>
            </a:xfrm>
            <a:custGeom>
              <a:avLst/>
              <a:gdLst>
                <a:gd name="T0" fmla="*/ 26 w 103"/>
                <a:gd name="T1" fmla="*/ 102 h 102"/>
                <a:gd name="T2" fmla="*/ 58 w 103"/>
                <a:gd name="T3" fmla="*/ 59 h 102"/>
                <a:gd name="T4" fmla="*/ 13 w 103"/>
                <a:gd name="T5" fmla="*/ 14 h 102"/>
                <a:gd name="T6" fmla="*/ 0 w 103"/>
                <a:gd name="T7" fmla="*/ 16 h 102"/>
                <a:gd name="T8" fmla="*/ 42 w 103"/>
                <a:gd name="T9" fmla="*/ 3 h 102"/>
                <a:gd name="T10" fmla="*/ 58 w 103"/>
                <a:gd name="T11" fmla="*/ 0 h 102"/>
                <a:gd name="T12" fmla="*/ 103 w 103"/>
                <a:gd name="T13" fmla="*/ 45 h 102"/>
                <a:gd name="T14" fmla="*/ 69 w 103"/>
                <a:gd name="T15" fmla="*/ 89 h 102"/>
                <a:gd name="T16" fmla="*/ 2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26" y="102"/>
                  </a:moveTo>
                  <a:cubicBezTo>
                    <a:pt x="45" y="96"/>
                    <a:pt x="58" y="79"/>
                    <a:pt x="58" y="59"/>
                  </a:cubicBezTo>
                  <a:cubicBezTo>
                    <a:pt x="58" y="34"/>
                    <a:pt x="38" y="14"/>
                    <a:pt x="13" y="14"/>
                  </a:cubicBezTo>
                  <a:cubicBezTo>
                    <a:pt x="8" y="14"/>
                    <a:pt x="4" y="15"/>
                    <a:pt x="0" y="16"/>
                  </a:cubicBezTo>
                  <a:lnTo>
                    <a:pt x="42" y="3"/>
                  </a:lnTo>
                  <a:cubicBezTo>
                    <a:pt x="47" y="1"/>
                    <a:pt x="53" y="0"/>
                    <a:pt x="58" y="0"/>
                  </a:cubicBezTo>
                  <a:cubicBezTo>
                    <a:pt x="83" y="0"/>
                    <a:pt x="103" y="20"/>
                    <a:pt x="103" y="45"/>
                  </a:cubicBezTo>
                  <a:cubicBezTo>
                    <a:pt x="103" y="66"/>
                    <a:pt x="89" y="84"/>
                    <a:pt x="69" y="89"/>
                  </a:cubicBezTo>
                  <a:lnTo>
                    <a:pt x="26" y="102"/>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07">
              <a:extLst>
                <a:ext uri="{FF2B5EF4-FFF2-40B4-BE49-F238E27FC236}">
                  <a16:creationId xmlns:a16="http://schemas.microsoft.com/office/drawing/2014/main" id="{8FC3ADD8-EAAB-4E63-9DB9-BDD46ACBF2A3}"/>
                </a:ext>
              </a:extLst>
            </p:cNvPr>
            <p:cNvSpPr>
              <a:spLocks/>
            </p:cNvSpPr>
            <p:nvPr/>
          </p:nvSpPr>
          <p:spPr bwMode="auto">
            <a:xfrm>
              <a:off x="4298950" y="2582863"/>
              <a:ext cx="53975" cy="60325"/>
            </a:xfrm>
            <a:custGeom>
              <a:avLst/>
              <a:gdLst>
                <a:gd name="T0" fmla="*/ 52 w 162"/>
                <a:gd name="T1" fmla="*/ 19 h 180"/>
                <a:gd name="T2" fmla="*/ 9 w 162"/>
                <a:gd name="T3" fmla="*/ 41 h 180"/>
                <a:gd name="T4" fmla="*/ 0 w 162"/>
                <a:gd name="T5" fmla="*/ 48 h 180"/>
                <a:gd name="T6" fmla="*/ 2 w 162"/>
                <a:gd name="T7" fmla="*/ 52 h 180"/>
                <a:gd name="T8" fmla="*/ 18 w 162"/>
                <a:gd name="T9" fmla="*/ 58 h 180"/>
                <a:gd name="T10" fmla="*/ 23 w 162"/>
                <a:gd name="T11" fmla="*/ 57 h 180"/>
                <a:gd name="T12" fmla="*/ 45 w 162"/>
                <a:gd name="T13" fmla="*/ 53 h 180"/>
                <a:gd name="T14" fmla="*/ 48 w 162"/>
                <a:gd name="T15" fmla="*/ 53 h 180"/>
                <a:gd name="T16" fmla="*/ 65 w 162"/>
                <a:gd name="T17" fmla="*/ 57 h 180"/>
                <a:gd name="T18" fmla="*/ 70 w 162"/>
                <a:gd name="T19" fmla="*/ 61 h 180"/>
                <a:gd name="T20" fmla="*/ 72 w 162"/>
                <a:gd name="T21" fmla="*/ 69 h 180"/>
                <a:gd name="T22" fmla="*/ 71 w 162"/>
                <a:gd name="T23" fmla="*/ 75 h 180"/>
                <a:gd name="T24" fmla="*/ 44 w 162"/>
                <a:gd name="T25" fmla="*/ 136 h 180"/>
                <a:gd name="T26" fmla="*/ 31 w 162"/>
                <a:gd name="T27" fmla="*/ 175 h 180"/>
                <a:gd name="T28" fmla="*/ 32 w 162"/>
                <a:gd name="T29" fmla="*/ 178 h 180"/>
                <a:gd name="T30" fmla="*/ 41 w 162"/>
                <a:gd name="T31" fmla="*/ 176 h 180"/>
                <a:gd name="T32" fmla="*/ 108 w 162"/>
                <a:gd name="T33" fmla="*/ 140 h 180"/>
                <a:gd name="T34" fmla="*/ 126 w 162"/>
                <a:gd name="T35" fmla="*/ 112 h 180"/>
                <a:gd name="T36" fmla="*/ 144 w 162"/>
                <a:gd name="T37" fmla="*/ 89 h 180"/>
                <a:gd name="T38" fmla="*/ 154 w 162"/>
                <a:gd name="T39" fmla="*/ 69 h 180"/>
                <a:gd name="T40" fmla="*/ 162 w 162"/>
                <a:gd name="T41" fmla="*/ 52 h 180"/>
                <a:gd name="T42" fmla="*/ 161 w 162"/>
                <a:gd name="T43" fmla="*/ 45 h 180"/>
                <a:gd name="T44" fmla="*/ 119 w 162"/>
                <a:gd name="T45" fmla="*/ 7 h 180"/>
                <a:gd name="T46" fmla="*/ 52 w 162"/>
                <a:gd name="T4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80">
                  <a:moveTo>
                    <a:pt x="52" y="19"/>
                  </a:moveTo>
                  <a:cubicBezTo>
                    <a:pt x="39" y="28"/>
                    <a:pt x="24" y="35"/>
                    <a:pt x="9" y="41"/>
                  </a:cubicBezTo>
                  <a:cubicBezTo>
                    <a:pt x="5" y="42"/>
                    <a:pt x="0" y="44"/>
                    <a:pt x="0" y="48"/>
                  </a:cubicBezTo>
                  <a:cubicBezTo>
                    <a:pt x="1" y="50"/>
                    <a:pt x="1" y="51"/>
                    <a:pt x="2" y="52"/>
                  </a:cubicBezTo>
                  <a:cubicBezTo>
                    <a:pt x="7" y="56"/>
                    <a:pt x="12" y="58"/>
                    <a:pt x="18" y="58"/>
                  </a:cubicBezTo>
                  <a:cubicBezTo>
                    <a:pt x="20" y="58"/>
                    <a:pt x="21" y="58"/>
                    <a:pt x="23" y="57"/>
                  </a:cubicBezTo>
                  <a:cubicBezTo>
                    <a:pt x="30" y="56"/>
                    <a:pt x="37" y="54"/>
                    <a:pt x="45" y="53"/>
                  </a:cubicBezTo>
                  <a:cubicBezTo>
                    <a:pt x="46" y="53"/>
                    <a:pt x="47" y="53"/>
                    <a:pt x="48" y="53"/>
                  </a:cubicBezTo>
                  <a:cubicBezTo>
                    <a:pt x="54" y="53"/>
                    <a:pt x="59" y="55"/>
                    <a:pt x="65" y="57"/>
                  </a:cubicBezTo>
                  <a:cubicBezTo>
                    <a:pt x="67" y="58"/>
                    <a:pt x="69" y="59"/>
                    <a:pt x="70" y="61"/>
                  </a:cubicBezTo>
                  <a:cubicBezTo>
                    <a:pt x="72" y="63"/>
                    <a:pt x="72" y="66"/>
                    <a:pt x="72" y="69"/>
                  </a:cubicBezTo>
                  <a:cubicBezTo>
                    <a:pt x="72" y="71"/>
                    <a:pt x="72" y="73"/>
                    <a:pt x="71" y="75"/>
                  </a:cubicBezTo>
                  <a:cubicBezTo>
                    <a:pt x="66" y="97"/>
                    <a:pt x="56" y="118"/>
                    <a:pt x="44" y="136"/>
                  </a:cubicBezTo>
                  <a:cubicBezTo>
                    <a:pt x="37" y="148"/>
                    <a:pt x="28" y="161"/>
                    <a:pt x="31" y="175"/>
                  </a:cubicBezTo>
                  <a:cubicBezTo>
                    <a:pt x="31" y="176"/>
                    <a:pt x="31" y="177"/>
                    <a:pt x="32" y="178"/>
                  </a:cubicBezTo>
                  <a:cubicBezTo>
                    <a:pt x="34" y="180"/>
                    <a:pt x="38" y="178"/>
                    <a:pt x="41" y="176"/>
                  </a:cubicBezTo>
                  <a:cubicBezTo>
                    <a:pt x="60" y="159"/>
                    <a:pt x="98" y="147"/>
                    <a:pt x="108" y="140"/>
                  </a:cubicBezTo>
                  <a:cubicBezTo>
                    <a:pt x="118" y="132"/>
                    <a:pt x="118" y="126"/>
                    <a:pt x="126" y="112"/>
                  </a:cubicBezTo>
                  <a:cubicBezTo>
                    <a:pt x="131" y="104"/>
                    <a:pt x="137" y="96"/>
                    <a:pt x="144" y="89"/>
                  </a:cubicBezTo>
                  <a:cubicBezTo>
                    <a:pt x="147" y="84"/>
                    <a:pt x="146" y="77"/>
                    <a:pt x="154" y="69"/>
                  </a:cubicBezTo>
                  <a:cubicBezTo>
                    <a:pt x="159" y="65"/>
                    <a:pt x="162" y="59"/>
                    <a:pt x="162" y="52"/>
                  </a:cubicBezTo>
                  <a:cubicBezTo>
                    <a:pt x="162" y="50"/>
                    <a:pt x="162" y="47"/>
                    <a:pt x="161" y="45"/>
                  </a:cubicBezTo>
                  <a:cubicBezTo>
                    <a:pt x="152" y="20"/>
                    <a:pt x="137" y="0"/>
                    <a:pt x="119" y="7"/>
                  </a:cubicBezTo>
                  <a:cubicBezTo>
                    <a:pt x="97" y="14"/>
                    <a:pt x="69" y="9"/>
                    <a:pt x="52" y="1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808">
              <a:extLst>
                <a:ext uri="{FF2B5EF4-FFF2-40B4-BE49-F238E27FC236}">
                  <a16:creationId xmlns:a16="http://schemas.microsoft.com/office/drawing/2014/main" id="{6CDBAB01-835C-4B9D-B34F-6CBF7BE07DD8}"/>
                </a:ext>
              </a:extLst>
            </p:cNvPr>
            <p:cNvSpPr>
              <a:spLocks/>
            </p:cNvSpPr>
            <p:nvPr/>
          </p:nvSpPr>
          <p:spPr bwMode="auto">
            <a:xfrm>
              <a:off x="4421188" y="2335213"/>
              <a:ext cx="76200" cy="128588"/>
            </a:xfrm>
            <a:custGeom>
              <a:avLst/>
              <a:gdLst>
                <a:gd name="T0" fmla="*/ 127 w 228"/>
                <a:gd name="T1" fmla="*/ 0 h 383"/>
                <a:gd name="T2" fmla="*/ 158 w 228"/>
                <a:gd name="T3" fmla="*/ 200 h 383"/>
                <a:gd name="T4" fmla="*/ 0 w 228"/>
                <a:gd name="T5" fmla="*/ 383 h 383"/>
                <a:gd name="T6" fmla="*/ 144 w 228"/>
                <a:gd name="T7" fmla="*/ 355 h 383"/>
                <a:gd name="T8" fmla="*/ 191 w 228"/>
                <a:gd name="T9" fmla="*/ 323 h 383"/>
                <a:gd name="T10" fmla="*/ 215 w 228"/>
                <a:gd name="T11" fmla="*/ 275 h 383"/>
                <a:gd name="T12" fmla="*/ 228 w 228"/>
                <a:gd name="T13" fmla="*/ 189 h 383"/>
                <a:gd name="T14" fmla="*/ 199 w 228"/>
                <a:gd name="T15" fmla="*/ 61 h 383"/>
                <a:gd name="T16" fmla="*/ 127 w 228"/>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83">
                  <a:moveTo>
                    <a:pt x="127" y="0"/>
                  </a:moveTo>
                  <a:cubicBezTo>
                    <a:pt x="155" y="36"/>
                    <a:pt x="158" y="114"/>
                    <a:pt x="158" y="200"/>
                  </a:cubicBezTo>
                  <a:cubicBezTo>
                    <a:pt x="158" y="268"/>
                    <a:pt x="96" y="334"/>
                    <a:pt x="0" y="383"/>
                  </a:cubicBezTo>
                  <a:cubicBezTo>
                    <a:pt x="45" y="378"/>
                    <a:pt x="103" y="373"/>
                    <a:pt x="144" y="355"/>
                  </a:cubicBezTo>
                  <a:cubicBezTo>
                    <a:pt x="162" y="348"/>
                    <a:pt x="178" y="337"/>
                    <a:pt x="191" y="323"/>
                  </a:cubicBezTo>
                  <a:cubicBezTo>
                    <a:pt x="203" y="309"/>
                    <a:pt x="211" y="292"/>
                    <a:pt x="215" y="275"/>
                  </a:cubicBezTo>
                  <a:cubicBezTo>
                    <a:pt x="224" y="247"/>
                    <a:pt x="228" y="218"/>
                    <a:pt x="228" y="189"/>
                  </a:cubicBezTo>
                  <a:cubicBezTo>
                    <a:pt x="228" y="144"/>
                    <a:pt x="218" y="101"/>
                    <a:pt x="199" y="61"/>
                  </a:cubicBezTo>
                  <a:cubicBezTo>
                    <a:pt x="183" y="33"/>
                    <a:pt x="157" y="12"/>
                    <a:pt x="127"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a:extLst>
              <a:ext uri="{FF2B5EF4-FFF2-40B4-BE49-F238E27FC236}">
                <a16:creationId xmlns:a16="http://schemas.microsoft.com/office/drawing/2014/main" id="{03C5D815-099C-478A-BAFB-865EDB6AE553}"/>
              </a:ext>
            </a:extLst>
          </p:cNvPr>
          <p:cNvGrpSpPr/>
          <p:nvPr/>
        </p:nvGrpSpPr>
        <p:grpSpPr>
          <a:xfrm>
            <a:off x="7383700" y="3161500"/>
            <a:ext cx="1377198" cy="3093405"/>
            <a:chOff x="3402013" y="2047876"/>
            <a:chExt cx="412749" cy="927100"/>
          </a:xfrm>
        </p:grpSpPr>
        <p:sp>
          <p:nvSpPr>
            <p:cNvPr id="75" name="Freeform 2103">
              <a:extLst>
                <a:ext uri="{FF2B5EF4-FFF2-40B4-BE49-F238E27FC236}">
                  <a16:creationId xmlns:a16="http://schemas.microsoft.com/office/drawing/2014/main" id="{85AEB7FF-EC1D-4A67-A69C-5219952A9465}"/>
                </a:ext>
              </a:extLst>
            </p:cNvPr>
            <p:cNvSpPr>
              <a:spLocks/>
            </p:cNvSpPr>
            <p:nvPr/>
          </p:nvSpPr>
          <p:spPr bwMode="auto">
            <a:xfrm>
              <a:off x="3543300" y="2325689"/>
              <a:ext cx="160337" cy="76200"/>
            </a:xfrm>
            <a:custGeom>
              <a:avLst/>
              <a:gdLst>
                <a:gd name="T0" fmla="*/ 484 w 484"/>
                <a:gd name="T1" fmla="*/ 65 h 228"/>
                <a:gd name="T2" fmla="*/ 390 w 484"/>
                <a:gd name="T3" fmla="*/ 160 h 228"/>
                <a:gd name="T4" fmla="*/ 126 w 484"/>
                <a:gd name="T5" fmla="*/ 222 h 228"/>
                <a:gd name="T6" fmla="*/ 97 w 484"/>
                <a:gd name="T7" fmla="*/ 228 h 228"/>
                <a:gd name="T8" fmla="*/ 27 w 484"/>
                <a:gd name="T9" fmla="*/ 191 h 228"/>
                <a:gd name="T10" fmla="*/ 3 w 484"/>
                <a:gd name="T11" fmla="*/ 124 h 228"/>
                <a:gd name="T12" fmla="*/ 271 w 484"/>
                <a:gd name="T13" fmla="*/ 0 h 228"/>
                <a:gd name="T14" fmla="*/ 484 w 484"/>
                <a:gd name="T15" fmla="*/ 6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28">
                  <a:moveTo>
                    <a:pt x="484" y="65"/>
                  </a:moveTo>
                  <a:cubicBezTo>
                    <a:pt x="473" y="97"/>
                    <a:pt x="452" y="155"/>
                    <a:pt x="390" y="160"/>
                  </a:cubicBezTo>
                  <a:cubicBezTo>
                    <a:pt x="300" y="170"/>
                    <a:pt x="211" y="192"/>
                    <a:pt x="126" y="222"/>
                  </a:cubicBezTo>
                  <a:cubicBezTo>
                    <a:pt x="117" y="226"/>
                    <a:pt x="107" y="228"/>
                    <a:pt x="97" y="228"/>
                  </a:cubicBezTo>
                  <a:cubicBezTo>
                    <a:pt x="69" y="228"/>
                    <a:pt x="43" y="214"/>
                    <a:pt x="27" y="191"/>
                  </a:cubicBezTo>
                  <a:cubicBezTo>
                    <a:pt x="19" y="179"/>
                    <a:pt x="0" y="137"/>
                    <a:pt x="3" y="124"/>
                  </a:cubicBezTo>
                  <a:cubicBezTo>
                    <a:pt x="13" y="80"/>
                    <a:pt x="271" y="0"/>
                    <a:pt x="271" y="0"/>
                  </a:cubicBezTo>
                  <a:cubicBezTo>
                    <a:pt x="278" y="0"/>
                    <a:pt x="347" y="1"/>
                    <a:pt x="484" y="6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104">
              <a:extLst>
                <a:ext uri="{FF2B5EF4-FFF2-40B4-BE49-F238E27FC236}">
                  <a16:creationId xmlns:a16="http://schemas.microsoft.com/office/drawing/2014/main" id="{22AEFE2F-1927-414C-B8AC-19CD06D888EB}"/>
                </a:ext>
              </a:extLst>
            </p:cNvPr>
            <p:cNvSpPr>
              <a:spLocks/>
            </p:cNvSpPr>
            <p:nvPr/>
          </p:nvSpPr>
          <p:spPr bwMode="auto">
            <a:xfrm>
              <a:off x="3508375" y="2222501"/>
              <a:ext cx="79375" cy="180975"/>
            </a:xfrm>
            <a:custGeom>
              <a:avLst/>
              <a:gdLst>
                <a:gd name="T0" fmla="*/ 124 w 243"/>
                <a:gd name="T1" fmla="*/ 524 h 540"/>
                <a:gd name="T2" fmla="*/ 38 w 243"/>
                <a:gd name="T3" fmla="*/ 216 h 540"/>
                <a:gd name="T4" fmla="*/ 20 w 243"/>
                <a:gd name="T5" fmla="*/ 156 h 540"/>
                <a:gd name="T6" fmla="*/ 2 w 243"/>
                <a:gd name="T7" fmla="*/ 100 h 540"/>
                <a:gd name="T8" fmla="*/ 13 w 243"/>
                <a:gd name="T9" fmla="*/ 66 h 540"/>
                <a:gd name="T10" fmla="*/ 23 w 243"/>
                <a:gd name="T11" fmla="*/ 37 h 540"/>
                <a:gd name="T12" fmla="*/ 45 w 243"/>
                <a:gd name="T13" fmla="*/ 22 h 540"/>
                <a:gd name="T14" fmla="*/ 48 w 243"/>
                <a:gd name="T15" fmla="*/ 13 h 540"/>
                <a:gd name="T16" fmla="*/ 69 w 243"/>
                <a:gd name="T17" fmla="*/ 0 h 540"/>
                <a:gd name="T18" fmla="*/ 75 w 243"/>
                <a:gd name="T19" fmla="*/ 0 h 540"/>
                <a:gd name="T20" fmla="*/ 82 w 243"/>
                <a:gd name="T21" fmla="*/ 6 h 540"/>
                <a:gd name="T22" fmla="*/ 83 w 243"/>
                <a:gd name="T23" fmla="*/ 11 h 540"/>
                <a:gd name="T24" fmla="*/ 83 w 243"/>
                <a:gd name="T25" fmla="*/ 12 h 540"/>
                <a:gd name="T26" fmla="*/ 83 w 243"/>
                <a:gd name="T27" fmla="*/ 12 h 540"/>
                <a:gd name="T28" fmla="*/ 90 w 243"/>
                <a:gd name="T29" fmla="*/ 69 h 540"/>
                <a:gd name="T30" fmla="*/ 95 w 243"/>
                <a:gd name="T31" fmla="*/ 76 h 540"/>
                <a:gd name="T32" fmla="*/ 105 w 243"/>
                <a:gd name="T33" fmla="*/ 67 h 540"/>
                <a:gd name="T34" fmla="*/ 119 w 243"/>
                <a:gd name="T35" fmla="*/ 44 h 540"/>
                <a:gd name="T36" fmla="*/ 124 w 243"/>
                <a:gd name="T37" fmla="*/ 41 h 540"/>
                <a:gd name="T38" fmla="*/ 130 w 243"/>
                <a:gd name="T39" fmla="*/ 49 h 540"/>
                <a:gd name="T40" fmla="*/ 121 w 243"/>
                <a:gd name="T41" fmla="*/ 109 h 540"/>
                <a:gd name="T42" fmla="*/ 118 w 243"/>
                <a:gd name="T43" fmla="*/ 135 h 540"/>
                <a:gd name="T44" fmla="*/ 110 w 243"/>
                <a:gd name="T45" fmla="*/ 167 h 540"/>
                <a:gd name="T46" fmla="*/ 203 w 243"/>
                <a:gd name="T47" fmla="*/ 374 h 540"/>
                <a:gd name="T48" fmla="*/ 188 w 243"/>
                <a:gd name="T49" fmla="*/ 533 h 540"/>
                <a:gd name="T50" fmla="*/ 162 w 243"/>
                <a:gd name="T51" fmla="*/ 540 h 540"/>
                <a:gd name="T52" fmla="*/ 124 w 243"/>
                <a:gd name="T53" fmla="*/ 5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540">
                  <a:moveTo>
                    <a:pt x="124" y="524"/>
                  </a:moveTo>
                  <a:cubicBezTo>
                    <a:pt x="89" y="482"/>
                    <a:pt x="76" y="311"/>
                    <a:pt x="38" y="216"/>
                  </a:cubicBezTo>
                  <a:cubicBezTo>
                    <a:pt x="35" y="207"/>
                    <a:pt x="23" y="166"/>
                    <a:pt x="20" y="156"/>
                  </a:cubicBezTo>
                  <a:cubicBezTo>
                    <a:pt x="14" y="138"/>
                    <a:pt x="0" y="120"/>
                    <a:pt x="2" y="100"/>
                  </a:cubicBezTo>
                  <a:cubicBezTo>
                    <a:pt x="5" y="88"/>
                    <a:pt x="8" y="77"/>
                    <a:pt x="13" y="66"/>
                  </a:cubicBezTo>
                  <a:cubicBezTo>
                    <a:pt x="15" y="56"/>
                    <a:pt x="16" y="44"/>
                    <a:pt x="23" y="37"/>
                  </a:cubicBezTo>
                  <a:cubicBezTo>
                    <a:pt x="30" y="30"/>
                    <a:pt x="40" y="30"/>
                    <a:pt x="45" y="22"/>
                  </a:cubicBezTo>
                  <a:cubicBezTo>
                    <a:pt x="46" y="19"/>
                    <a:pt x="47" y="16"/>
                    <a:pt x="48" y="13"/>
                  </a:cubicBezTo>
                  <a:cubicBezTo>
                    <a:pt x="52" y="5"/>
                    <a:pt x="60" y="0"/>
                    <a:pt x="69" y="0"/>
                  </a:cubicBezTo>
                  <a:cubicBezTo>
                    <a:pt x="71" y="0"/>
                    <a:pt x="73" y="0"/>
                    <a:pt x="75" y="0"/>
                  </a:cubicBezTo>
                  <a:cubicBezTo>
                    <a:pt x="78" y="1"/>
                    <a:pt x="81" y="3"/>
                    <a:pt x="82" y="6"/>
                  </a:cubicBezTo>
                  <a:cubicBezTo>
                    <a:pt x="83" y="8"/>
                    <a:pt x="83" y="9"/>
                    <a:pt x="83" y="11"/>
                  </a:cubicBezTo>
                  <a:cubicBezTo>
                    <a:pt x="83" y="12"/>
                    <a:pt x="83" y="12"/>
                    <a:pt x="83" y="12"/>
                  </a:cubicBezTo>
                  <a:cubicBezTo>
                    <a:pt x="83" y="12"/>
                    <a:pt x="83" y="12"/>
                    <a:pt x="83" y="12"/>
                  </a:cubicBezTo>
                  <a:cubicBezTo>
                    <a:pt x="83" y="32"/>
                    <a:pt x="86" y="51"/>
                    <a:pt x="90" y="69"/>
                  </a:cubicBezTo>
                  <a:cubicBezTo>
                    <a:pt x="91" y="72"/>
                    <a:pt x="92" y="74"/>
                    <a:pt x="95" y="76"/>
                  </a:cubicBezTo>
                  <a:cubicBezTo>
                    <a:pt x="100" y="77"/>
                    <a:pt x="103" y="71"/>
                    <a:pt x="105" y="67"/>
                  </a:cubicBezTo>
                  <a:cubicBezTo>
                    <a:pt x="108" y="59"/>
                    <a:pt x="113" y="51"/>
                    <a:pt x="119" y="44"/>
                  </a:cubicBezTo>
                  <a:cubicBezTo>
                    <a:pt x="120" y="42"/>
                    <a:pt x="122" y="41"/>
                    <a:pt x="124" y="41"/>
                  </a:cubicBezTo>
                  <a:cubicBezTo>
                    <a:pt x="128" y="41"/>
                    <a:pt x="130" y="45"/>
                    <a:pt x="130" y="49"/>
                  </a:cubicBezTo>
                  <a:cubicBezTo>
                    <a:pt x="129" y="70"/>
                    <a:pt x="126" y="90"/>
                    <a:pt x="121" y="109"/>
                  </a:cubicBezTo>
                  <a:cubicBezTo>
                    <a:pt x="121" y="118"/>
                    <a:pt x="119" y="127"/>
                    <a:pt x="118" y="135"/>
                  </a:cubicBezTo>
                  <a:cubicBezTo>
                    <a:pt x="115" y="145"/>
                    <a:pt x="112" y="156"/>
                    <a:pt x="110" y="167"/>
                  </a:cubicBezTo>
                  <a:cubicBezTo>
                    <a:pt x="104" y="203"/>
                    <a:pt x="171" y="303"/>
                    <a:pt x="203" y="374"/>
                  </a:cubicBezTo>
                  <a:cubicBezTo>
                    <a:pt x="243" y="433"/>
                    <a:pt x="237" y="504"/>
                    <a:pt x="188" y="533"/>
                  </a:cubicBezTo>
                  <a:cubicBezTo>
                    <a:pt x="180" y="538"/>
                    <a:pt x="171" y="540"/>
                    <a:pt x="162" y="540"/>
                  </a:cubicBezTo>
                  <a:cubicBezTo>
                    <a:pt x="148" y="540"/>
                    <a:pt x="134" y="534"/>
                    <a:pt x="124" y="5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105">
              <a:extLst>
                <a:ext uri="{FF2B5EF4-FFF2-40B4-BE49-F238E27FC236}">
                  <a16:creationId xmlns:a16="http://schemas.microsoft.com/office/drawing/2014/main" id="{2225BB4A-A7A7-4BD9-8429-1F93DCEFBBF3}"/>
                </a:ext>
              </a:extLst>
            </p:cNvPr>
            <p:cNvSpPr>
              <a:spLocks/>
            </p:cNvSpPr>
            <p:nvPr/>
          </p:nvSpPr>
          <p:spPr bwMode="auto">
            <a:xfrm>
              <a:off x="3467100" y="2047876"/>
              <a:ext cx="347662" cy="317500"/>
            </a:xfrm>
            <a:custGeom>
              <a:avLst/>
              <a:gdLst>
                <a:gd name="T0" fmla="*/ 818 w 1044"/>
                <a:gd name="T1" fmla="*/ 766 h 946"/>
                <a:gd name="T2" fmla="*/ 597 w 1044"/>
                <a:gd name="T3" fmla="*/ 833 h 946"/>
                <a:gd name="T4" fmla="*/ 579 w 1044"/>
                <a:gd name="T5" fmla="*/ 833 h 946"/>
                <a:gd name="T6" fmla="*/ 556 w 1044"/>
                <a:gd name="T7" fmla="*/ 832 h 946"/>
                <a:gd name="T8" fmla="*/ 318 w 1044"/>
                <a:gd name="T9" fmla="*/ 904 h 946"/>
                <a:gd name="T10" fmla="*/ 312 w 1044"/>
                <a:gd name="T11" fmla="*/ 908 h 946"/>
                <a:gd name="T12" fmla="*/ 83 w 1044"/>
                <a:gd name="T13" fmla="*/ 787 h 946"/>
                <a:gd name="T14" fmla="*/ 56 w 1044"/>
                <a:gd name="T15" fmla="*/ 529 h 946"/>
                <a:gd name="T16" fmla="*/ 62 w 1044"/>
                <a:gd name="T17" fmla="*/ 525 h 946"/>
                <a:gd name="T18" fmla="*/ 225 w 1044"/>
                <a:gd name="T19" fmla="*/ 311 h 946"/>
                <a:gd name="T20" fmla="*/ 398 w 1044"/>
                <a:gd name="T21" fmla="*/ 100 h 946"/>
                <a:gd name="T22" fmla="*/ 917 w 1044"/>
                <a:gd name="T23" fmla="*/ 205 h 946"/>
                <a:gd name="T24" fmla="*/ 818 w 1044"/>
                <a:gd name="T25" fmla="*/ 76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46">
                  <a:moveTo>
                    <a:pt x="818" y="766"/>
                  </a:moveTo>
                  <a:cubicBezTo>
                    <a:pt x="753" y="810"/>
                    <a:pt x="676" y="833"/>
                    <a:pt x="597" y="833"/>
                  </a:cubicBezTo>
                  <a:cubicBezTo>
                    <a:pt x="591" y="833"/>
                    <a:pt x="585" y="833"/>
                    <a:pt x="579" y="833"/>
                  </a:cubicBezTo>
                  <a:cubicBezTo>
                    <a:pt x="572" y="833"/>
                    <a:pt x="564" y="832"/>
                    <a:pt x="556" y="832"/>
                  </a:cubicBezTo>
                  <a:cubicBezTo>
                    <a:pt x="472" y="832"/>
                    <a:pt x="389" y="858"/>
                    <a:pt x="318" y="904"/>
                  </a:cubicBezTo>
                  <a:lnTo>
                    <a:pt x="312" y="908"/>
                  </a:lnTo>
                  <a:cubicBezTo>
                    <a:pt x="256" y="946"/>
                    <a:pt x="154" y="892"/>
                    <a:pt x="83" y="787"/>
                  </a:cubicBezTo>
                  <a:cubicBezTo>
                    <a:pt x="12" y="682"/>
                    <a:pt x="0" y="567"/>
                    <a:pt x="56" y="529"/>
                  </a:cubicBezTo>
                  <a:lnTo>
                    <a:pt x="62" y="525"/>
                  </a:lnTo>
                  <a:cubicBezTo>
                    <a:pt x="138" y="473"/>
                    <a:pt x="195" y="398"/>
                    <a:pt x="225" y="311"/>
                  </a:cubicBezTo>
                  <a:cubicBezTo>
                    <a:pt x="254" y="222"/>
                    <a:pt x="316" y="146"/>
                    <a:pt x="398" y="100"/>
                  </a:cubicBezTo>
                  <a:cubicBezTo>
                    <a:pt x="580" y="0"/>
                    <a:pt x="808" y="46"/>
                    <a:pt x="917" y="205"/>
                  </a:cubicBezTo>
                  <a:cubicBezTo>
                    <a:pt x="1044" y="390"/>
                    <a:pt x="1005" y="640"/>
                    <a:pt x="818" y="76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106">
              <a:extLst>
                <a:ext uri="{FF2B5EF4-FFF2-40B4-BE49-F238E27FC236}">
                  <a16:creationId xmlns:a16="http://schemas.microsoft.com/office/drawing/2014/main" id="{488E79D5-9FCA-46F6-B166-CD755E1773A4}"/>
                </a:ext>
              </a:extLst>
            </p:cNvPr>
            <p:cNvSpPr>
              <a:spLocks/>
            </p:cNvSpPr>
            <p:nvPr/>
          </p:nvSpPr>
          <p:spPr bwMode="auto">
            <a:xfrm>
              <a:off x="3532188" y="2209801"/>
              <a:ext cx="46037" cy="144463"/>
            </a:xfrm>
            <a:custGeom>
              <a:avLst/>
              <a:gdLst>
                <a:gd name="T0" fmla="*/ 29 w 139"/>
                <a:gd name="T1" fmla="*/ 407 h 428"/>
                <a:gd name="T2" fmla="*/ 131 w 139"/>
                <a:gd name="T3" fmla="*/ 385 h 428"/>
                <a:gd name="T4" fmla="*/ 97 w 139"/>
                <a:gd name="T5" fmla="*/ 172 h 428"/>
                <a:gd name="T6" fmla="*/ 111 w 139"/>
                <a:gd name="T7" fmla="*/ 142 h 428"/>
                <a:gd name="T8" fmla="*/ 119 w 139"/>
                <a:gd name="T9" fmla="*/ 117 h 428"/>
                <a:gd name="T10" fmla="*/ 139 w 139"/>
                <a:gd name="T11" fmla="*/ 60 h 428"/>
                <a:gd name="T12" fmla="*/ 135 w 139"/>
                <a:gd name="T13" fmla="*/ 51 h 428"/>
                <a:gd name="T14" fmla="*/ 135 w 139"/>
                <a:gd name="T15" fmla="*/ 51 h 428"/>
                <a:gd name="T16" fmla="*/ 130 w 139"/>
                <a:gd name="T17" fmla="*/ 53 h 428"/>
                <a:gd name="T18" fmla="*/ 113 w 139"/>
                <a:gd name="T19" fmla="*/ 73 h 428"/>
                <a:gd name="T20" fmla="*/ 101 w 139"/>
                <a:gd name="T21" fmla="*/ 79 h 428"/>
                <a:gd name="T22" fmla="*/ 98 w 139"/>
                <a:gd name="T23" fmla="*/ 72 h 428"/>
                <a:gd name="T24" fmla="*/ 98 w 139"/>
                <a:gd name="T25" fmla="*/ 72 h 428"/>
                <a:gd name="T26" fmla="*/ 97 w 139"/>
                <a:gd name="T27" fmla="*/ 60 h 428"/>
                <a:gd name="T28" fmla="*/ 102 w 139"/>
                <a:gd name="T29" fmla="*/ 15 h 428"/>
                <a:gd name="T30" fmla="*/ 102 w 139"/>
                <a:gd name="T31" fmla="*/ 12 h 428"/>
                <a:gd name="T32" fmla="*/ 102 w 139"/>
                <a:gd name="T33" fmla="*/ 9 h 428"/>
                <a:gd name="T34" fmla="*/ 96 w 139"/>
                <a:gd name="T35" fmla="*/ 2 h 428"/>
                <a:gd name="T36" fmla="*/ 86 w 139"/>
                <a:gd name="T37" fmla="*/ 0 h 428"/>
                <a:gd name="T38" fmla="*/ 67 w 139"/>
                <a:gd name="T39" fmla="*/ 9 h 428"/>
                <a:gd name="T40" fmla="*/ 62 w 139"/>
                <a:gd name="T41" fmla="*/ 17 h 428"/>
                <a:gd name="T42" fmla="*/ 38 w 139"/>
                <a:gd name="T43" fmla="*/ 28 h 428"/>
                <a:gd name="T44" fmla="*/ 22 w 139"/>
                <a:gd name="T45" fmla="*/ 54 h 428"/>
                <a:gd name="T46" fmla="*/ 5 w 139"/>
                <a:gd name="T47" fmla="*/ 85 h 428"/>
                <a:gd name="T48" fmla="*/ 12 w 139"/>
                <a:gd name="T49" fmla="*/ 144 h 428"/>
                <a:gd name="T50" fmla="*/ 19 w 139"/>
                <a:gd name="T51" fmla="*/ 207 h 428"/>
                <a:gd name="T52" fmla="*/ 29 w 139"/>
                <a:gd name="T53" fmla="*/ 4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28">
                  <a:moveTo>
                    <a:pt x="29" y="407"/>
                  </a:moveTo>
                  <a:cubicBezTo>
                    <a:pt x="77" y="428"/>
                    <a:pt x="98" y="421"/>
                    <a:pt x="131" y="385"/>
                  </a:cubicBezTo>
                  <a:cubicBezTo>
                    <a:pt x="111" y="312"/>
                    <a:pt x="86" y="203"/>
                    <a:pt x="97" y="172"/>
                  </a:cubicBezTo>
                  <a:cubicBezTo>
                    <a:pt x="101" y="161"/>
                    <a:pt x="106" y="152"/>
                    <a:pt x="111" y="142"/>
                  </a:cubicBezTo>
                  <a:cubicBezTo>
                    <a:pt x="114" y="134"/>
                    <a:pt x="117" y="126"/>
                    <a:pt x="119" y="117"/>
                  </a:cubicBezTo>
                  <a:cubicBezTo>
                    <a:pt x="128" y="99"/>
                    <a:pt x="134" y="80"/>
                    <a:pt x="139" y="60"/>
                  </a:cubicBezTo>
                  <a:cubicBezTo>
                    <a:pt x="139" y="57"/>
                    <a:pt x="139" y="52"/>
                    <a:pt x="135" y="51"/>
                  </a:cubicBezTo>
                  <a:cubicBezTo>
                    <a:pt x="135" y="51"/>
                    <a:pt x="135" y="51"/>
                    <a:pt x="135" y="51"/>
                  </a:cubicBezTo>
                  <a:cubicBezTo>
                    <a:pt x="133" y="51"/>
                    <a:pt x="131" y="52"/>
                    <a:pt x="130" y="53"/>
                  </a:cubicBezTo>
                  <a:cubicBezTo>
                    <a:pt x="123" y="59"/>
                    <a:pt x="117" y="65"/>
                    <a:pt x="113" y="73"/>
                  </a:cubicBezTo>
                  <a:cubicBezTo>
                    <a:pt x="110" y="77"/>
                    <a:pt x="106" y="82"/>
                    <a:pt x="101" y="79"/>
                  </a:cubicBezTo>
                  <a:cubicBezTo>
                    <a:pt x="99" y="78"/>
                    <a:pt x="98" y="75"/>
                    <a:pt x="98" y="72"/>
                  </a:cubicBezTo>
                  <a:cubicBezTo>
                    <a:pt x="98" y="72"/>
                    <a:pt x="98" y="72"/>
                    <a:pt x="98" y="72"/>
                  </a:cubicBezTo>
                  <a:cubicBezTo>
                    <a:pt x="98" y="68"/>
                    <a:pt x="97" y="64"/>
                    <a:pt x="97" y="60"/>
                  </a:cubicBezTo>
                  <a:cubicBezTo>
                    <a:pt x="97" y="45"/>
                    <a:pt x="99" y="30"/>
                    <a:pt x="102" y="15"/>
                  </a:cubicBezTo>
                  <a:cubicBezTo>
                    <a:pt x="102" y="14"/>
                    <a:pt x="102" y="13"/>
                    <a:pt x="102" y="12"/>
                  </a:cubicBezTo>
                  <a:cubicBezTo>
                    <a:pt x="102" y="11"/>
                    <a:pt x="102" y="10"/>
                    <a:pt x="102" y="9"/>
                  </a:cubicBezTo>
                  <a:cubicBezTo>
                    <a:pt x="101" y="6"/>
                    <a:pt x="99" y="3"/>
                    <a:pt x="96" y="2"/>
                  </a:cubicBezTo>
                  <a:cubicBezTo>
                    <a:pt x="93" y="0"/>
                    <a:pt x="89" y="0"/>
                    <a:pt x="86" y="0"/>
                  </a:cubicBezTo>
                  <a:cubicBezTo>
                    <a:pt x="78" y="0"/>
                    <a:pt x="71" y="3"/>
                    <a:pt x="67" y="9"/>
                  </a:cubicBezTo>
                  <a:cubicBezTo>
                    <a:pt x="66" y="12"/>
                    <a:pt x="64" y="15"/>
                    <a:pt x="62" y="17"/>
                  </a:cubicBezTo>
                  <a:cubicBezTo>
                    <a:pt x="56" y="24"/>
                    <a:pt x="46" y="23"/>
                    <a:pt x="38" y="28"/>
                  </a:cubicBezTo>
                  <a:cubicBezTo>
                    <a:pt x="30" y="33"/>
                    <a:pt x="27" y="45"/>
                    <a:pt x="22" y="54"/>
                  </a:cubicBezTo>
                  <a:cubicBezTo>
                    <a:pt x="16" y="64"/>
                    <a:pt x="10" y="75"/>
                    <a:pt x="5" y="85"/>
                  </a:cubicBezTo>
                  <a:cubicBezTo>
                    <a:pt x="0" y="105"/>
                    <a:pt x="10" y="125"/>
                    <a:pt x="12" y="144"/>
                  </a:cubicBezTo>
                  <a:cubicBezTo>
                    <a:pt x="14" y="155"/>
                    <a:pt x="17" y="197"/>
                    <a:pt x="19" y="207"/>
                  </a:cubicBezTo>
                  <a:cubicBezTo>
                    <a:pt x="29" y="263"/>
                    <a:pt x="27" y="341"/>
                    <a:pt x="29" y="407"/>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107">
              <a:extLst>
                <a:ext uri="{FF2B5EF4-FFF2-40B4-BE49-F238E27FC236}">
                  <a16:creationId xmlns:a16="http://schemas.microsoft.com/office/drawing/2014/main" id="{C1F673F9-97B6-4FBB-B0BF-26B4345EDA54}"/>
                </a:ext>
              </a:extLst>
            </p:cNvPr>
            <p:cNvSpPr>
              <a:spLocks/>
            </p:cNvSpPr>
            <p:nvPr/>
          </p:nvSpPr>
          <p:spPr bwMode="auto">
            <a:xfrm>
              <a:off x="3517900" y="2192339"/>
              <a:ext cx="106362" cy="84138"/>
            </a:xfrm>
            <a:custGeom>
              <a:avLst/>
              <a:gdLst>
                <a:gd name="T0" fmla="*/ 12 w 316"/>
                <a:gd name="T1" fmla="*/ 245 h 246"/>
                <a:gd name="T2" fmla="*/ 0 w 316"/>
                <a:gd name="T3" fmla="*/ 228 h 246"/>
                <a:gd name="T4" fmla="*/ 302 w 316"/>
                <a:gd name="T5" fmla="*/ 0 h 246"/>
                <a:gd name="T6" fmla="*/ 316 w 316"/>
                <a:gd name="T7" fmla="*/ 16 h 246"/>
                <a:gd name="T8" fmla="*/ 12 w 316"/>
                <a:gd name="T9" fmla="*/ 246 h 246"/>
                <a:gd name="T10" fmla="*/ 12 w 316"/>
                <a:gd name="T11" fmla="*/ 245 h 246"/>
              </a:gdLst>
              <a:ahLst/>
              <a:cxnLst>
                <a:cxn ang="0">
                  <a:pos x="T0" y="T1"/>
                </a:cxn>
                <a:cxn ang="0">
                  <a:pos x="T2" y="T3"/>
                </a:cxn>
                <a:cxn ang="0">
                  <a:pos x="T4" y="T5"/>
                </a:cxn>
                <a:cxn ang="0">
                  <a:pos x="T6" y="T7"/>
                </a:cxn>
                <a:cxn ang="0">
                  <a:pos x="T8" y="T9"/>
                </a:cxn>
                <a:cxn ang="0">
                  <a:pos x="T10" y="T11"/>
                </a:cxn>
              </a:cxnLst>
              <a:rect l="0" t="0" r="r" b="b"/>
              <a:pathLst>
                <a:path w="316" h="246">
                  <a:moveTo>
                    <a:pt x="12" y="245"/>
                  </a:moveTo>
                  <a:lnTo>
                    <a:pt x="0" y="228"/>
                  </a:lnTo>
                  <a:cubicBezTo>
                    <a:pt x="105" y="158"/>
                    <a:pt x="206" y="81"/>
                    <a:pt x="302" y="0"/>
                  </a:cubicBezTo>
                  <a:lnTo>
                    <a:pt x="316" y="16"/>
                  </a:lnTo>
                  <a:cubicBezTo>
                    <a:pt x="220" y="98"/>
                    <a:pt x="117" y="175"/>
                    <a:pt x="12" y="246"/>
                  </a:cubicBezTo>
                  <a:lnTo>
                    <a:pt x="12" y="24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08">
              <a:extLst>
                <a:ext uri="{FF2B5EF4-FFF2-40B4-BE49-F238E27FC236}">
                  <a16:creationId xmlns:a16="http://schemas.microsoft.com/office/drawing/2014/main" id="{7BA583A9-2836-4A5E-8946-AB630AF98E8C}"/>
                </a:ext>
              </a:extLst>
            </p:cNvPr>
            <p:cNvSpPr>
              <a:spLocks/>
            </p:cNvSpPr>
            <p:nvPr/>
          </p:nvSpPr>
          <p:spPr bwMode="auto">
            <a:xfrm>
              <a:off x="3538538" y="2235201"/>
              <a:ext cx="111125" cy="69850"/>
            </a:xfrm>
            <a:custGeom>
              <a:avLst/>
              <a:gdLst>
                <a:gd name="T0" fmla="*/ 12 w 334"/>
                <a:gd name="T1" fmla="*/ 212 h 212"/>
                <a:gd name="T2" fmla="*/ 0 w 334"/>
                <a:gd name="T3" fmla="*/ 194 h 212"/>
                <a:gd name="T4" fmla="*/ 324 w 334"/>
                <a:gd name="T5" fmla="*/ 0 h 212"/>
                <a:gd name="T6" fmla="*/ 334 w 334"/>
                <a:gd name="T7" fmla="*/ 18 h 212"/>
                <a:gd name="T8" fmla="*/ 12 w 334"/>
                <a:gd name="T9" fmla="*/ 212 h 212"/>
              </a:gdLst>
              <a:ahLst/>
              <a:cxnLst>
                <a:cxn ang="0">
                  <a:pos x="T0" y="T1"/>
                </a:cxn>
                <a:cxn ang="0">
                  <a:pos x="T2" y="T3"/>
                </a:cxn>
                <a:cxn ang="0">
                  <a:pos x="T4" y="T5"/>
                </a:cxn>
                <a:cxn ang="0">
                  <a:pos x="T6" y="T7"/>
                </a:cxn>
                <a:cxn ang="0">
                  <a:pos x="T8" y="T9"/>
                </a:cxn>
              </a:cxnLst>
              <a:rect l="0" t="0" r="r" b="b"/>
              <a:pathLst>
                <a:path w="334" h="212">
                  <a:moveTo>
                    <a:pt x="12" y="212"/>
                  </a:moveTo>
                  <a:lnTo>
                    <a:pt x="0" y="194"/>
                  </a:lnTo>
                  <a:cubicBezTo>
                    <a:pt x="104" y="123"/>
                    <a:pt x="213" y="58"/>
                    <a:pt x="324" y="0"/>
                  </a:cubicBezTo>
                  <a:lnTo>
                    <a:pt x="334" y="18"/>
                  </a:lnTo>
                  <a:cubicBezTo>
                    <a:pt x="223" y="76"/>
                    <a:pt x="115" y="141"/>
                    <a:pt x="12" y="2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109">
              <a:extLst>
                <a:ext uri="{FF2B5EF4-FFF2-40B4-BE49-F238E27FC236}">
                  <a16:creationId xmlns:a16="http://schemas.microsoft.com/office/drawing/2014/main" id="{EDCFFF09-6583-430D-B831-16466FCF5B91}"/>
                </a:ext>
              </a:extLst>
            </p:cNvPr>
            <p:cNvSpPr>
              <a:spLocks/>
            </p:cNvSpPr>
            <p:nvPr/>
          </p:nvSpPr>
          <p:spPr bwMode="auto">
            <a:xfrm>
              <a:off x="3490913" y="2222501"/>
              <a:ext cx="93662" cy="120650"/>
            </a:xfrm>
            <a:custGeom>
              <a:avLst/>
              <a:gdLst>
                <a:gd name="T0" fmla="*/ 184 w 281"/>
                <a:gd name="T1" fmla="*/ 152 h 360"/>
                <a:gd name="T2" fmla="*/ 0 w 281"/>
                <a:gd name="T3" fmla="*/ 52 h 360"/>
                <a:gd name="T4" fmla="*/ 18 w 281"/>
                <a:gd name="T5" fmla="*/ 32 h 360"/>
                <a:gd name="T6" fmla="*/ 211 w 281"/>
                <a:gd name="T7" fmla="*/ 134 h 360"/>
                <a:gd name="T8" fmla="*/ 234 w 281"/>
                <a:gd name="T9" fmla="*/ 351 h 360"/>
                <a:gd name="T10" fmla="*/ 209 w 281"/>
                <a:gd name="T11" fmla="*/ 360 h 360"/>
                <a:gd name="T12" fmla="*/ 184 w 281"/>
                <a:gd name="T13" fmla="*/ 152 h 360"/>
              </a:gdLst>
              <a:ahLst/>
              <a:cxnLst>
                <a:cxn ang="0">
                  <a:pos x="T0" y="T1"/>
                </a:cxn>
                <a:cxn ang="0">
                  <a:pos x="T2" y="T3"/>
                </a:cxn>
                <a:cxn ang="0">
                  <a:pos x="T4" y="T5"/>
                </a:cxn>
                <a:cxn ang="0">
                  <a:pos x="T6" y="T7"/>
                </a:cxn>
                <a:cxn ang="0">
                  <a:pos x="T8" y="T9"/>
                </a:cxn>
                <a:cxn ang="0">
                  <a:pos x="T10" y="T11"/>
                </a:cxn>
                <a:cxn ang="0">
                  <a:pos x="T12" y="T13"/>
                </a:cxn>
              </a:cxnLst>
              <a:rect l="0" t="0" r="r" b="b"/>
              <a:pathLst>
                <a:path w="281" h="360">
                  <a:moveTo>
                    <a:pt x="184" y="152"/>
                  </a:moveTo>
                  <a:cubicBezTo>
                    <a:pt x="127" y="68"/>
                    <a:pt x="46" y="23"/>
                    <a:pt x="0" y="52"/>
                  </a:cubicBezTo>
                  <a:cubicBezTo>
                    <a:pt x="5" y="44"/>
                    <a:pt x="11" y="37"/>
                    <a:pt x="18" y="32"/>
                  </a:cubicBezTo>
                  <a:cubicBezTo>
                    <a:pt x="65" y="0"/>
                    <a:pt x="151" y="46"/>
                    <a:pt x="211" y="134"/>
                  </a:cubicBezTo>
                  <a:cubicBezTo>
                    <a:pt x="270" y="223"/>
                    <a:pt x="281" y="320"/>
                    <a:pt x="234" y="351"/>
                  </a:cubicBezTo>
                  <a:cubicBezTo>
                    <a:pt x="226" y="356"/>
                    <a:pt x="218" y="359"/>
                    <a:pt x="209" y="360"/>
                  </a:cubicBezTo>
                  <a:cubicBezTo>
                    <a:pt x="251" y="328"/>
                    <a:pt x="241" y="236"/>
                    <a:pt x="184" y="15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110">
              <a:extLst>
                <a:ext uri="{FF2B5EF4-FFF2-40B4-BE49-F238E27FC236}">
                  <a16:creationId xmlns:a16="http://schemas.microsoft.com/office/drawing/2014/main" id="{B51B63DD-0E15-40F1-B0E6-4E183E451C73}"/>
                </a:ext>
              </a:extLst>
            </p:cNvPr>
            <p:cNvSpPr>
              <a:spLocks/>
            </p:cNvSpPr>
            <p:nvPr/>
          </p:nvSpPr>
          <p:spPr bwMode="auto">
            <a:xfrm>
              <a:off x="3475038" y="2230439"/>
              <a:ext cx="100012" cy="122238"/>
            </a:xfrm>
            <a:custGeom>
              <a:avLst/>
              <a:gdLst>
                <a:gd name="T0" fmla="*/ 228 w 297"/>
                <a:gd name="T1" fmla="*/ 130 h 368"/>
                <a:gd name="T2" fmla="*/ 44 w 297"/>
                <a:gd name="T3" fmla="*/ 30 h 368"/>
                <a:gd name="T4" fmla="*/ 68 w 297"/>
                <a:gd name="T5" fmla="*/ 238 h 368"/>
                <a:gd name="T6" fmla="*/ 252 w 297"/>
                <a:gd name="T7" fmla="*/ 338 h 368"/>
                <a:gd name="T8" fmla="*/ 228 w 297"/>
                <a:gd name="T9" fmla="*/ 130 h 368"/>
              </a:gdLst>
              <a:ahLst/>
              <a:cxnLst>
                <a:cxn ang="0">
                  <a:pos x="T0" y="T1"/>
                </a:cxn>
                <a:cxn ang="0">
                  <a:pos x="T2" y="T3"/>
                </a:cxn>
                <a:cxn ang="0">
                  <a:pos x="T4" y="T5"/>
                </a:cxn>
                <a:cxn ang="0">
                  <a:pos x="T6" y="T7"/>
                </a:cxn>
                <a:cxn ang="0">
                  <a:pos x="T8" y="T9"/>
                </a:cxn>
              </a:cxnLst>
              <a:rect l="0" t="0" r="r" b="b"/>
              <a:pathLst>
                <a:path w="297" h="368">
                  <a:moveTo>
                    <a:pt x="228" y="130"/>
                  </a:moveTo>
                  <a:cubicBezTo>
                    <a:pt x="171" y="45"/>
                    <a:pt x="88" y="0"/>
                    <a:pt x="44" y="30"/>
                  </a:cubicBezTo>
                  <a:cubicBezTo>
                    <a:pt x="0" y="60"/>
                    <a:pt x="11" y="153"/>
                    <a:pt x="68" y="238"/>
                  </a:cubicBezTo>
                  <a:cubicBezTo>
                    <a:pt x="126" y="323"/>
                    <a:pt x="208" y="368"/>
                    <a:pt x="252" y="338"/>
                  </a:cubicBezTo>
                  <a:cubicBezTo>
                    <a:pt x="297" y="309"/>
                    <a:pt x="286" y="215"/>
                    <a:pt x="228" y="130"/>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111">
              <a:extLst>
                <a:ext uri="{FF2B5EF4-FFF2-40B4-BE49-F238E27FC236}">
                  <a16:creationId xmlns:a16="http://schemas.microsoft.com/office/drawing/2014/main" id="{1D93B137-9485-459F-8E84-C601E272FC9C}"/>
                </a:ext>
              </a:extLst>
            </p:cNvPr>
            <p:cNvSpPr>
              <a:spLocks/>
            </p:cNvSpPr>
            <p:nvPr/>
          </p:nvSpPr>
          <p:spPr bwMode="auto">
            <a:xfrm>
              <a:off x="3497263" y="2255839"/>
              <a:ext cx="55562" cy="71438"/>
            </a:xfrm>
            <a:custGeom>
              <a:avLst/>
              <a:gdLst>
                <a:gd name="T0" fmla="*/ 131 w 170"/>
                <a:gd name="T1" fmla="*/ 74 h 211"/>
                <a:gd name="T2" fmla="*/ 25 w 170"/>
                <a:gd name="T3" fmla="*/ 17 h 211"/>
                <a:gd name="T4" fmla="*/ 39 w 170"/>
                <a:gd name="T5" fmla="*/ 136 h 211"/>
                <a:gd name="T6" fmla="*/ 145 w 170"/>
                <a:gd name="T7" fmla="*/ 194 h 211"/>
                <a:gd name="T8" fmla="*/ 131 w 170"/>
                <a:gd name="T9" fmla="*/ 74 h 211"/>
              </a:gdLst>
              <a:ahLst/>
              <a:cxnLst>
                <a:cxn ang="0">
                  <a:pos x="T0" y="T1"/>
                </a:cxn>
                <a:cxn ang="0">
                  <a:pos x="T2" y="T3"/>
                </a:cxn>
                <a:cxn ang="0">
                  <a:pos x="T4" y="T5"/>
                </a:cxn>
                <a:cxn ang="0">
                  <a:pos x="T6" y="T7"/>
                </a:cxn>
                <a:cxn ang="0">
                  <a:pos x="T8" y="T9"/>
                </a:cxn>
              </a:cxnLst>
              <a:rect l="0" t="0" r="r" b="b"/>
              <a:pathLst>
                <a:path w="170" h="211">
                  <a:moveTo>
                    <a:pt x="131" y="74"/>
                  </a:moveTo>
                  <a:cubicBezTo>
                    <a:pt x="98" y="25"/>
                    <a:pt x="51" y="0"/>
                    <a:pt x="25" y="17"/>
                  </a:cubicBezTo>
                  <a:cubicBezTo>
                    <a:pt x="0" y="34"/>
                    <a:pt x="6" y="87"/>
                    <a:pt x="39" y="136"/>
                  </a:cubicBezTo>
                  <a:cubicBezTo>
                    <a:pt x="72" y="185"/>
                    <a:pt x="120" y="211"/>
                    <a:pt x="145" y="194"/>
                  </a:cubicBezTo>
                  <a:cubicBezTo>
                    <a:pt x="170" y="177"/>
                    <a:pt x="164" y="123"/>
                    <a:pt x="131" y="74"/>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112">
              <a:extLst>
                <a:ext uri="{FF2B5EF4-FFF2-40B4-BE49-F238E27FC236}">
                  <a16:creationId xmlns:a16="http://schemas.microsoft.com/office/drawing/2014/main" id="{3A469421-64B3-4FF0-8508-0FB03E6E0762}"/>
                </a:ext>
              </a:extLst>
            </p:cNvPr>
            <p:cNvSpPr>
              <a:spLocks/>
            </p:cNvSpPr>
            <p:nvPr/>
          </p:nvSpPr>
          <p:spPr bwMode="auto">
            <a:xfrm>
              <a:off x="3630613" y="2076451"/>
              <a:ext cx="96837" cy="65088"/>
            </a:xfrm>
            <a:custGeom>
              <a:avLst/>
              <a:gdLst>
                <a:gd name="T0" fmla="*/ 160 w 287"/>
                <a:gd name="T1" fmla="*/ 14 h 192"/>
                <a:gd name="T2" fmla="*/ 9 w 287"/>
                <a:gd name="T3" fmla="*/ 70 h 192"/>
                <a:gd name="T4" fmla="*/ 128 w 287"/>
                <a:gd name="T5" fmla="*/ 178 h 192"/>
                <a:gd name="T6" fmla="*/ 279 w 287"/>
                <a:gd name="T7" fmla="*/ 122 h 192"/>
                <a:gd name="T8" fmla="*/ 160 w 287"/>
                <a:gd name="T9" fmla="*/ 14 h 192"/>
              </a:gdLst>
              <a:ahLst/>
              <a:cxnLst>
                <a:cxn ang="0">
                  <a:pos x="T0" y="T1"/>
                </a:cxn>
                <a:cxn ang="0">
                  <a:pos x="T2" y="T3"/>
                </a:cxn>
                <a:cxn ang="0">
                  <a:pos x="T4" y="T5"/>
                </a:cxn>
                <a:cxn ang="0">
                  <a:pos x="T6" y="T7"/>
                </a:cxn>
                <a:cxn ang="0">
                  <a:pos x="T8" y="T9"/>
                </a:cxn>
              </a:cxnLst>
              <a:rect l="0" t="0" r="r" b="b"/>
              <a:pathLst>
                <a:path w="287" h="192">
                  <a:moveTo>
                    <a:pt x="160" y="14"/>
                  </a:moveTo>
                  <a:cubicBezTo>
                    <a:pt x="85" y="0"/>
                    <a:pt x="18" y="25"/>
                    <a:pt x="9" y="70"/>
                  </a:cubicBezTo>
                  <a:cubicBezTo>
                    <a:pt x="0" y="115"/>
                    <a:pt x="54" y="163"/>
                    <a:pt x="128" y="178"/>
                  </a:cubicBezTo>
                  <a:cubicBezTo>
                    <a:pt x="202" y="192"/>
                    <a:pt x="270" y="167"/>
                    <a:pt x="279" y="122"/>
                  </a:cubicBezTo>
                  <a:cubicBezTo>
                    <a:pt x="287" y="77"/>
                    <a:pt x="234" y="29"/>
                    <a:pt x="16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113">
              <a:extLst>
                <a:ext uri="{FF2B5EF4-FFF2-40B4-BE49-F238E27FC236}">
                  <a16:creationId xmlns:a16="http://schemas.microsoft.com/office/drawing/2014/main" id="{08788977-2CB9-4438-9050-CA18AF6A1CF5}"/>
                </a:ext>
              </a:extLst>
            </p:cNvPr>
            <p:cNvSpPr>
              <a:spLocks/>
            </p:cNvSpPr>
            <p:nvPr/>
          </p:nvSpPr>
          <p:spPr bwMode="auto">
            <a:xfrm>
              <a:off x="3697288" y="2103439"/>
              <a:ext cx="84137" cy="203200"/>
            </a:xfrm>
            <a:custGeom>
              <a:avLst/>
              <a:gdLst>
                <a:gd name="T0" fmla="*/ 102 w 254"/>
                <a:gd name="T1" fmla="*/ 559 h 604"/>
                <a:gd name="T2" fmla="*/ 0 w 254"/>
                <a:gd name="T3" fmla="*/ 604 h 604"/>
                <a:gd name="T4" fmla="*/ 21 w 254"/>
                <a:gd name="T5" fmla="*/ 590 h 604"/>
                <a:gd name="T6" fmla="*/ 196 w 254"/>
                <a:gd name="T7" fmla="*/ 262 h 604"/>
                <a:gd name="T8" fmla="*/ 119 w 254"/>
                <a:gd name="T9" fmla="*/ 29 h 604"/>
                <a:gd name="T10" fmla="*/ 108 w 254"/>
                <a:gd name="T11" fmla="*/ 15 h 604"/>
                <a:gd name="T12" fmla="*/ 187 w 254"/>
                <a:gd name="T13" fmla="*/ 70 h 604"/>
                <a:gd name="T14" fmla="*/ 195 w 254"/>
                <a:gd name="T15" fmla="*/ 82 h 604"/>
                <a:gd name="T16" fmla="*/ 254 w 254"/>
                <a:gd name="T17" fmla="*/ 274 h 604"/>
                <a:gd name="T18" fmla="*/ 102 w 254"/>
                <a:gd name="T19" fmla="*/ 5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604">
                  <a:moveTo>
                    <a:pt x="102" y="559"/>
                  </a:moveTo>
                  <a:cubicBezTo>
                    <a:pt x="71" y="580"/>
                    <a:pt x="36" y="595"/>
                    <a:pt x="0" y="604"/>
                  </a:cubicBezTo>
                  <a:cubicBezTo>
                    <a:pt x="7" y="599"/>
                    <a:pt x="14" y="595"/>
                    <a:pt x="21" y="590"/>
                  </a:cubicBezTo>
                  <a:cubicBezTo>
                    <a:pt x="130" y="517"/>
                    <a:pt x="196" y="394"/>
                    <a:pt x="196" y="262"/>
                  </a:cubicBezTo>
                  <a:cubicBezTo>
                    <a:pt x="196" y="179"/>
                    <a:pt x="169" y="97"/>
                    <a:pt x="119" y="29"/>
                  </a:cubicBezTo>
                  <a:cubicBezTo>
                    <a:pt x="116" y="24"/>
                    <a:pt x="112" y="20"/>
                    <a:pt x="108" y="15"/>
                  </a:cubicBezTo>
                  <a:cubicBezTo>
                    <a:pt x="99" y="0"/>
                    <a:pt x="156" y="27"/>
                    <a:pt x="187" y="70"/>
                  </a:cubicBezTo>
                  <a:cubicBezTo>
                    <a:pt x="190" y="74"/>
                    <a:pt x="193" y="78"/>
                    <a:pt x="195" y="82"/>
                  </a:cubicBezTo>
                  <a:cubicBezTo>
                    <a:pt x="233" y="138"/>
                    <a:pt x="254" y="205"/>
                    <a:pt x="254" y="274"/>
                  </a:cubicBezTo>
                  <a:cubicBezTo>
                    <a:pt x="254" y="388"/>
                    <a:pt x="197" y="495"/>
                    <a:pt x="102" y="5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114">
              <a:extLst>
                <a:ext uri="{FF2B5EF4-FFF2-40B4-BE49-F238E27FC236}">
                  <a16:creationId xmlns:a16="http://schemas.microsoft.com/office/drawing/2014/main" id="{90DB01F2-32CA-438D-B562-C6D237238A56}"/>
                </a:ext>
              </a:extLst>
            </p:cNvPr>
            <p:cNvSpPr>
              <a:spLocks/>
            </p:cNvSpPr>
            <p:nvPr/>
          </p:nvSpPr>
          <p:spPr bwMode="auto">
            <a:xfrm>
              <a:off x="3406775" y="2235201"/>
              <a:ext cx="155575" cy="168275"/>
            </a:xfrm>
            <a:custGeom>
              <a:avLst/>
              <a:gdLst>
                <a:gd name="T0" fmla="*/ 282 w 468"/>
                <a:gd name="T1" fmla="*/ 469 h 503"/>
                <a:gd name="T2" fmla="*/ 75 w 468"/>
                <a:gd name="T3" fmla="*/ 359 h 503"/>
                <a:gd name="T4" fmla="*/ 50 w 468"/>
                <a:gd name="T5" fmla="*/ 126 h 503"/>
                <a:gd name="T6" fmla="*/ 186 w 468"/>
                <a:gd name="T7" fmla="*/ 34 h 503"/>
                <a:gd name="T8" fmla="*/ 393 w 468"/>
                <a:gd name="T9" fmla="*/ 144 h 503"/>
                <a:gd name="T10" fmla="*/ 418 w 468"/>
                <a:gd name="T11" fmla="*/ 377 h 503"/>
                <a:gd name="T12" fmla="*/ 282 w 468"/>
                <a:gd name="T13" fmla="*/ 469 h 503"/>
              </a:gdLst>
              <a:ahLst/>
              <a:cxnLst>
                <a:cxn ang="0">
                  <a:pos x="T0" y="T1"/>
                </a:cxn>
                <a:cxn ang="0">
                  <a:pos x="T2" y="T3"/>
                </a:cxn>
                <a:cxn ang="0">
                  <a:pos x="T4" y="T5"/>
                </a:cxn>
                <a:cxn ang="0">
                  <a:pos x="T6" y="T7"/>
                </a:cxn>
                <a:cxn ang="0">
                  <a:pos x="T8" y="T9"/>
                </a:cxn>
                <a:cxn ang="0">
                  <a:pos x="T10" y="T11"/>
                </a:cxn>
                <a:cxn ang="0">
                  <a:pos x="T12" y="T13"/>
                </a:cxn>
              </a:cxnLst>
              <a:rect l="0" t="0" r="r" b="b"/>
              <a:pathLst>
                <a:path w="468" h="503">
                  <a:moveTo>
                    <a:pt x="282" y="469"/>
                  </a:moveTo>
                  <a:cubicBezTo>
                    <a:pt x="231" y="503"/>
                    <a:pt x="139" y="454"/>
                    <a:pt x="75" y="359"/>
                  </a:cubicBezTo>
                  <a:cubicBezTo>
                    <a:pt x="11" y="264"/>
                    <a:pt x="0" y="160"/>
                    <a:pt x="50" y="126"/>
                  </a:cubicBezTo>
                  <a:lnTo>
                    <a:pt x="186" y="34"/>
                  </a:lnTo>
                  <a:cubicBezTo>
                    <a:pt x="237" y="0"/>
                    <a:pt x="329" y="49"/>
                    <a:pt x="393" y="144"/>
                  </a:cubicBezTo>
                  <a:cubicBezTo>
                    <a:pt x="458" y="239"/>
                    <a:pt x="468" y="343"/>
                    <a:pt x="418" y="377"/>
                  </a:cubicBezTo>
                  <a:lnTo>
                    <a:pt x="282" y="469"/>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115">
              <a:extLst>
                <a:ext uri="{FF2B5EF4-FFF2-40B4-BE49-F238E27FC236}">
                  <a16:creationId xmlns:a16="http://schemas.microsoft.com/office/drawing/2014/main" id="{6F882784-51AF-4776-9A4B-8DEEE95DA7FA}"/>
                </a:ext>
              </a:extLst>
            </p:cNvPr>
            <p:cNvSpPr>
              <a:spLocks/>
            </p:cNvSpPr>
            <p:nvPr/>
          </p:nvSpPr>
          <p:spPr bwMode="auto">
            <a:xfrm>
              <a:off x="3451225" y="2241551"/>
              <a:ext cx="100012" cy="131763"/>
            </a:xfrm>
            <a:custGeom>
              <a:avLst/>
              <a:gdLst>
                <a:gd name="T0" fmla="*/ 231 w 303"/>
                <a:gd name="T1" fmla="*/ 391 h 391"/>
                <a:gd name="T2" fmla="*/ 207 w 303"/>
                <a:gd name="T3" fmla="*/ 158 h 391"/>
                <a:gd name="T4" fmla="*/ 0 w 303"/>
                <a:gd name="T5" fmla="*/ 48 h 391"/>
                <a:gd name="T6" fmla="*/ 21 w 303"/>
                <a:gd name="T7" fmla="*/ 34 h 391"/>
                <a:gd name="T8" fmla="*/ 228 w 303"/>
                <a:gd name="T9" fmla="*/ 144 h 391"/>
                <a:gd name="T10" fmla="*/ 252 w 303"/>
                <a:gd name="T11" fmla="*/ 377 h 391"/>
                <a:gd name="T12" fmla="*/ 231 w 30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303" h="391">
                  <a:moveTo>
                    <a:pt x="231" y="391"/>
                  </a:moveTo>
                  <a:cubicBezTo>
                    <a:pt x="282" y="357"/>
                    <a:pt x="271" y="253"/>
                    <a:pt x="207" y="158"/>
                  </a:cubicBezTo>
                  <a:cubicBezTo>
                    <a:pt x="143" y="63"/>
                    <a:pt x="50" y="14"/>
                    <a:pt x="0" y="48"/>
                  </a:cubicBezTo>
                  <a:lnTo>
                    <a:pt x="21" y="34"/>
                  </a:lnTo>
                  <a:cubicBezTo>
                    <a:pt x="71" y="0"/>
                    <a:pt x="163" y="49"/>
                    <a:pt x="228" y="144"/>
                  </a:cubicBezTo>
                  <a:cubicBezTo>
                    <a:pt x="292" y="239"/>
                    <a:pt x="303" y="343"/>
                    <a:pt x="252" y="377"/>
                  </a:cubicBezTo>
                  <a:lnTo>
                    <a:pt x="231" y="39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116">
              <a:extLst>
                <a:ext uri="{FF2B5EF4-FFF2-40B4-BE49-F238E27FC236}">
                  <a16:creationId xmlns:a16="http://schemas.microsoft.com/office/drawing/2014/main" id="{E10A4F10-E30F-4E20-B198-1A6BBB4F8236}"/>
                </a:ext>
              </a:extLst>
            </p:cNvPr>
            <p:cNvSpPr>
              <a:spLocks/>
            </p:cNvSpPr>
            <p:nvPr/>
          </p:nvSpPr>
          <p:spPr bwMode="auto">
            <a:xfrm>
              <a:off x="3430588" y="2255839"/>
              <a:ext cx="101600" cy="131763"/>
            </a:xfrm>
            <a:custGeom>
              <a:avLst/>
              <a:gdLst>
                <a:gd name="T0" fmla="*/ 232 w 303"/>
                <a:gd name="T1" fmla="*/ 392 h 392"/>
                <a:gd name="T2" fmla="*/ 207 w 303"/>
                <a:gd name="T3" fmla="*/ 158 h 392"/>
                <a:gd name="T4" fmla="*/ 0 w 303"/>
                <a:gd name="T5" fmla="*/ 48 h 392"/>
                <a:gd name="T6" fmla="*/ 21 w 303"/>
                <a:gd name="T7" fmla="*/ 34 h 392"/>
                <a:gd name="T8" fmla="*/ 228 w 303"/>
                <a:gd name="T9" fmla="*/ 144 h 392"/>
                <a:gd name="T10" fmla="*/ 252 w 303"/>
                <a:gd name="T11" fmla="*/ 378 h 392"/>
                <a:gd name="T12" fmla="*/ 232 w 303"/>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03" h="392">
                  <a:moveTo>
                    <a:pt x="232" y="392"/>
                  </a:moveTo>
                  <a:cubicBezTo>
                    <a:pt x="282" y="358"/>
                    <a:pt x="271" y="253"/>
                    <a:pt x="207" y="158"/>
                  </a:cubicBezTo>
                  <a:cubicBezTo>
                    <a:pt x="143" y="64"/>
                    <a:pt x="51" y="14"/>
                    <a:pt x="0" y="48"/>
                  </a:cubicBezTo>
                  <a:lnTo>
                    <a:pt x="21" y="34"/>
                  </a:lnTo>
                  <a:cubicBezTo>
                    <a:pt x="71" y="0"/>
                    <a:pt x="163" y="49"/>
                    <a:pt x="228" y="144"/>
                  </a:cubicBezTo>
                  <a:cubicBezTo>
                    <a:pt x="292" y="239"/>
                    <a:pt x="303" y="344"/>
                    <a:pt x="252" y="378"/>
                  </a:cubicBezTo>
                  <a:lnTo>
                    <a:pt x="232" y="392"/>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117">
              <a:extLst>
                <a:ext uri="{FF2B5EF4-FFF2-40B4-BE49-F238E27FC236}">
                  <a16:creationId xmlns:a16="http://schemas.microsoft.com/office/drawing/2014/main" id="{DF1BA054-7D50-4131-BBDB-A81E32E210D3}"/>
                </a:ext>
              </a:extLst>
            </p:cNvPr>
            <p:cNvSpPr>
              <a:spLocks/>
            </p:cNvSpPr>
            <p:nvPr/>
          </p:nvSpPr>
          <p:spPr bwMode="auto">
            <a:xfrm>
              <a:off x="3402013" y="2268539"/>
              <a:ext cx="109537" cy="138113"/>
            </a:xfrm>
            <a:custGeom>
              <a:avLst/>
              <a:gdLst>
                <a:gd name="T0" fmla="*/ 258 w 333"/>
                <a:gd name="T1" fmla="*/ 144 h 411"/>
                <a:gd name="T2" fmla="*/ 51 w 333"/>
                <a:gd name="T3" fmla="*/ 34 h 411"/>
                <a:gd name="T4" fmla="*/ 75 w 333"/>
                <a:gd name="T5" fmla="*/ 267 h 411"/>
                <a:gd name="T6" fmla="*/ 283 w 333"/>
                <a:gd name="T7" fmla="*/ 377 h 411"/>
                <a:gd name="T8" fmla="*/ 258 w 333"/>
                <a:gd name="T9" fmla="*/ 144 h 411"/>
              </a:gdLst>
              <a:ahLst/>
              <a:cxnLst>
                <a:cxn ang="0">
                  <a:pos x="T0" y="T1"/>
                </a:cxn>
                <a:cxn ang="0">
                  <a:pos x="T2" y="T3"/>
                </a:cxn>
                <a:cxn ang="0">
                  <a:pos x="T4" y="T5"/>
                </a:cxn>
                <a:cxn ang="0">
                  <a:pos x="T6" y="T7"/>
                </a:cxn>
                <a:cxn ang="0">
                  <a:pos x="T8" y="T9"/>
                </a:cxn>
              </a:cxnLst>
              <a:rect l="0" t="0" r="r" b="b"/>
              <a:pathLst>
                <a:path w="333" h="411">
                  <a:moveTo>
                    <a:pt x="258" y="144"/>
                  </a:moveTo>
                  <a:cubicBezTo>
                    <a:pt x="194" y="49"/>
                    <a:pt x="101" y="0"/>
                    <a:pt x="51" y="34"/>
                  </a:cubicBezTo>
                  <a:cubicBezTo>
                    <a:pt x="0" y="68"/>
                    <a:pt x="11" y="172"/>
                    <a:pt x="75" y="267"/>
                  </a:cubicBezTo>
                  <a:cubicBezTo>
                    <a:pt x="140" y="362"/>
                    <a:pt x="232" y="411"/>
                    <a:pt x="283" y="377"/>
                  </a:cubicBezTo>
                  <a:cubicBezTo>
                    <a:pt x="333" y="343"/>
                    <a:pt x="322" y="239"/>
                    <a:pt x="258" y="14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118">
              <a:extLst>
                <a:ext uri="{FF2B5EF4-FFF2-40B4-BE49-F238E27FC236}">
                  <a16:creationId xmlns:a16="http://schemas.microsoft.com/office/drawing/2014/main" id="{EAE729DC-1E49-4EAC-BCE6-980AE759D149}"/>
                </a:ext>
              </a:extLst>
            </p:cNvPr>
            <p:cNvSpPr>
              <a:spLocks/>
            </p:cNvSpPr>
            <p:nvPr/>
          </p:nvSpPr>
          <p:spPr bwMode="auto">
            <a:xfrm>
              <a:off x="3413125" y="2293939"/>
              <a:ext cx="76200" cy="96838"/>
            </a:xfrm>
            <a:custGeom>
              <a:avLst/>
              <a:gdLst>
                <a:gd name="T0" fmla="*/ 179 w 233"/>
                <a:gd name="T1" fmla="*/ 103 h 290"/>
                <a:gd name="T2" fmla="*/ 35 w 233"/>
                <a:gd name="T3" fmla="*/ 24 h 290"/>
                <a:gd name="T4" fmla="*/ 54 w 233"/>
                <a:gd name="T5" fmla="*/ 187 h 290"/>
                <a:gd name="T6" fmla="*/ 199 w 233"/>
                <a:gd name="T7" fmla="*/ 266 h 290"/>
                <a:gd name="T8" fmla="*/ 179 w 233"/>
                <a:gd name="T9" fmla="*/ 103 h 290"/>
              </a:gdLst>
              <a:ahLst/>
              <a:cxnLst>
                <a:cxn ang="0">
                  <a:pos x="T0" y="T1"/>
                </a:cxn>
                <a:cxn ang="0">
                  <a:pos x="T2" y="T3"/>
                </a:cxn>
                <a:cxn ang="0">
                  <a:pos x="T4" y="T5"/>
                </a:cxn>
                <a:cxn ang="0">
                  <a:pos x="T6" y="T7"/>
                </a:cxn>
                <a:cxn ang="0">
                  <a:pos x="T8" y="T9"/>
                </a:cxn>
              </a:cxnLst>
              <a:rect l="0" t="0" r="r" b="b"/>
              <a:pathLst>
                <a:path w="233" h="290">
                  <a:moveTo>
                    <a:pt x="179" y="103"/>
                  </a:moveTo>
                  <a:cubicBezTo>
                    <a:pt x="134" y="36"/>
                    <a:pt x="69" y="0"/>
                    <a:pt x="35" y="24"/>
                  </a:cubicBezTo>
                  <a:cubicBezTo>
                    <a:pt x="0" y="47"/>
                    <a:pt x="9" y="120"/>
                    <a:pt x="54" y="187"/>
                  </a:cubicBezTo>
                  <a:cubicBezTo>
                    <a:pt x="99" y="255"/>
                    <a:pt x="164" y="290"/>
                    <a:pt x="199" y="266"/>
                  </a:cubicBezTo>
                  <a:cubicBezTo>
                    <a:pt x="233" y="243"/>
                    <a:pt x="225" y="170"/>
                    <a:pt x="179" y="103"/>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119">
              <a:extLst>
                <a:ext uri="{FF2B5EF4-FFF2-40B4-BE49-F238E27FC236}">
                  <a16:creationId xmlns:a16="http://schemas.microsoft.com/office/drawing/2014/main" id="{48BD1564-E055-4537-A16C-CEDA793C748C}"/>
                </a:ext>
              </a:extLst>
            </p:cNvPr>
            <p:cNvSpPr>
              <a:spLocks/>
            </p:cNvSpPr>
            <p:nvPr/>
          </p:nvSpPr>
          <p:spPr bwMode="auto">
            <a:xfrm>
              <a:off x="3424238" y="2319339"/>
              <a:ext cx="42862" cy="52388"/>
            </a:xfrm>
            <a:custGeom>
              <a:avLst/>
              <a:gdLst>
                <a:gd name="T0" fmla="*/ 96 w 125"/>
                <a:gd name="T1" fmla="*/ 55 h 155"/>
                <a:gd name="T2" fmla="*/ 19 w 125"/>
                <a:gd name="T3" fmla="*/ 13 h 155"/>
                <a:gd name="T4" fmla="*/ 29 w 125"/>
                <a:gd name="T5" fmla="*/ 100 h 155"/>
                <a:gd name="T6" fmla="*/ 107 w 125"/>
                <a:gd name="T7" fmla="*/ 143 h 155"/>
                <a:gd name="T8" fmla="*/ 96 w 125"/>
                <a:gd name="T9" fmla="*/ 55 h 155"/>
              </a:gdLst>
              <a:ahLst/>
              <a:cxnLst>
                <a:cxn ang="0">
                  <a:pos x="T0" y="T1"/>
                </a:cxn>
                <a:cxn ang="0">
                  <a:pos x="T2" y="T3"/>
                </a:cxn>
                <a:cxn ang="0">
                  <a:pos x="T4" y="T5"/>
                </a:cxn>
                <a:cxn ang="0">
                  <a:pos x="T6" y="T7"/>
                </a:cxn>
                <a:cxn ang="0">
                  <a:pos x="T8" y="T9"/>
                </a:cxn>
              </a:cxnLst>
              <a:rect l="0" t="0" r="r" b="b"/>
              <a:pathLst>
                <a:path w="125" h="155">
                  <a:moveTo>
                    <a:pt x="96" y="55"/>
                  </a:moveTo>
                  <a:cubicBezTo>
                    <a:pt x="72" y="19"/>
                    <a:pt x="37" y="0"/>
                    <a:pt x="19" y="13"/>
                  </a:cubicBezTo>
                  <a:cubicBezTo>
                    <a:pt x="0" y="25"/>
                    <a:pt x="5" y="64"/>
                    <a:pt x="29" y="100"/>
                  </a:cubicBezTo>
                  <a:cubicBezTo>
                    <a:pt x="53" y="136"/>
                    <a:pt x="88" y="155"/>
                    <a:pt x="107" y="143"/>
                  </a:cubicBezTo>
                  <a:cubicBezTo>
                    <a:pt x="125" y="130"/>
                    <a:pt x="121" y="91"/>
                    <a:pt x="96" y="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120">
              <a:extLst>
                <a:ext uri="{FF2B5EF4-FFF2-40B4-BE49-F238E27FC236}">
                  <a16:creationId xmlns:a16="http://schemas.microsoft.com/office/drawing/2014/main" id="{8A79926F-1EBF-4694-9A5C-A6548B7FA883}"/>
                </a:ext>
              </a:extLst>
            </p:cNvPr>
            <p:cNvSpPr>
              <a:spLocks/>
            </p:cNvSpPr>
            <p:nvPr/>
          </p:nvSpPr>
          <p:spPr bwMode="auto">
            <a:xfrm>
              <a:off x="3681413" y="2870201"/>
              <a:ext cx="60325" cy="104775"/>
            </a:xfrm>
            <a:custGeom>
              <a:avLst/>
              <a:gdLst>
                <a:gd name="T0" fmla="*/ 23 w 180"/>
                <a:gd name="T1" fmla="*/ 220 h 312"/>
                <a:gd name="T2" fmla="*/ 7 w 180"/>
                <a:gd name="T3" fmla="*/ 246 h 312"/>
                <a:gd name="T4" fmla="*/ 0 w 180"/>
                <a:gd name="T5" fmla="*/ 271 h 312"/>
                <a:gd name="T6" fmla="*/ 8 w 180"/>
                <a:gd name="T7" fmla="*/ 297 h 312"/>
                <a:gd name="T8" fmla="*/ 41 w 180"/>
                <a:gd name="T9" fmla="*/ 312 h 312"/>
                <a:gd name="T10" fmla="*/ 47 w 180"/>
                <a:gd name="T11" fmla="*/ 311 h 312"/>
                <a:gd name="T12" fmla="*/ 87 w 180"/>
                <a:gd name="T13" fmla="*/ 296 h 312"/>
                <a:gd name="T14" fmla="*/ 134 w 180"/>
                <a:gd name="T15" fmla="*/ 253 h 312"/>
                <a:gd name="T16" fmla="*/ 147 w 180"/>
                <a:gd name="T17" fmla="*/ 206 h 312"/>
                <a:gd name="T18" fmla="*/ 168 w 180"/>
                <a:gd name="T19" fmla="*/ 163 h 312"/>
                <a:gd name="T20" fmla="*/ 177 w 180"/>
                <a:gd name="T21" fmla="*/ 154 h 312"/>
                <a:gd name="T22" fmla="*/ 180 w 180"/>
                <a:gd name="T23" fmla="*/ 141 h 312"/>
                <a:gd name="T24" fmla="*/ 180 w 180"/>
                <a:gd name="T25" fmla="*/ 140 h 312"/>
                <a:gd name="T26" fmla="*/ 180 w 180"/>
                <a:gd name="T27" fmla="*/ 134 h 312"/>
                <a:gd name="T28" fmla="*/ 172 w 180"/>
                <a:gd name="T29" fmla="*/ 85 h 312"/>
                <a:gd name="T30" fmla="*/ 160 w 180"/>
                <a:gd name="T31" fmla="*/ 59 h 312"/>
                <a:gd name="T32" fmla="*/ 155 w 180"/>
                <a:gd name="T33" fmla="*/ 39 h 312"/>
                <a:gd name="T34" fmla="*/ 87 w 180"/>
                <a:gd name="T35" fmla="*/ 21 h 312"/>
                <a:gd name="T36" fmla="*/ 51 w 180"/>
                <a:gd name="T37" fmla="*/ 112 h 312"/>
                <a:gd name="T38" fmla="*/ 27 w 180"/>
                <a:gd name="T39" fmla="*/ 216 h 312"/>
                <a:gd name="T40" fmla="*/ 23 w 180"/>
                <a:gd name="T41" fmla="*/ 2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12">
                  <a:moveTo>
                    <a:pt x="23" y="220"/>
                  </a:moveTo>
                  <a:cubicBezTo>
                    <a:pt x="18" y="229"/>
                    <a:pt x="12" y="237"/>
                    <a:pt x="7" y="246"/>
                  </a:cubicBezTo>
                  <a:cubicBezTo>
                    <a:pt x="3" y="254"/>
                    <a:pt x="0" y="262"/>
                    <a:pt x="0" y="271"/>
                  </a:cubicBezTo>
                  <a:cubicBezTo>
                    <a:pt x="0" y="280"/>
                    <a:pt x="3" y="289"/>
                    <a:pt x="8" y="297"/>
                  </a:cubicBezTo>
                  <a:cubicBezTo>
                    <a:pt x="16" y="306"/>
                    <a:pt x="28" y="312"/>
                    <a:pt x="41" y="312"/>
                  </a:cubicBezTo>
                  <a:cubicBezTo>
                    <a:pt x="43" y="312"/>
                    <a:pt x="45" y="311"/>
                    <a:pt x="47" y="311"/>
                  </a:cubicBezTo>
                  <a:cubicBezTo>
                    <a:pt x="61" y="309"/>
                    <a:pt x="75" y="304"/>
                    <a:pt x="87" y="296"/>
                  </a:cubicBezTo>
                  <a:cubicBezTo>
                    <a:pt x="106" y="286"/>
                    <a:pt x="123" y="271"/>
                    <a:pt x="134" y="253"/>
                  </a:cubicBezTo>
                  <a:cubicBezTo>
                    <a:pt x="141" y="238"/>
                    <a:pt x="145" y="222"/>
                    <a:pt x="147" y="206"/>
                  </a:cubicBezTo>
                  <a:cubicBezTo>
                    <a:pt x="150" y="190"/>
                    <a:pt x="157" y="175"/>
                    <a:pt x="168" y="163"/>
                  </a:cubicBezTo>
                  <a:cubicBezTo>
                    <a:pt x="171" y="161"/>
                    <a:pt x="174" y="158"/>
                    <a:pt x="177" y="154"/>
                  </a:cubicBezTo>
                  <a:cubicBezTo>
                    <a:pt x="179" y="150"/>
                    <a:pt x="180" y="146"/>
                    <a:pt x="180" y="141"/>
                  </a:cubicBezTo>
                  <a:cubicBezTo>
                    <a:pt x="180" y="141"/>
                    <a:pt x="180" y="140"/>
                    <a:pt x="180" y="140"/>
                  </a:cubicBezTo>
                  <a:cubicBezTo>
                    <a:pt x="180" y="138"/>
                    <a:pt x="180" y="136"/>
                    <a:pt x="180" y="134"/>
                  </a:cubicBezTo>
                  <a:cubicBezTo>
                    <a:pt x="180" y="117"/>
                    <a:pt x="177" y="101"/>
                    <a:pt x="172" y="85"/>
                  </a:cubicBezTo>
                  <a:cubicBezTo>
                    <a:pt x="169" y="76"/>
                    <a:pt x="164" y="68"/>
                    <a:pt x="160" y="59"/>
                  </a:cubicBezTo>
                  <a:cubicBezTo>
                    <a:pt x="158" y="52"/>
                    <a:pt x="157" y="45"/>
                    <a:pt x="155" y="39"/>
                  </a:cubicBezTo>
                  <a:cubicBezTo>
                    <a:pt x="143" y="12"/>
                    <a:pt x="110" y="0"/>
                    <a:pt x="87" y="21"/>
                  </a:cubicBezTo>
                  <a:cubicBezTo>
                    <a:pt x="64" y="43"/>
                    <a:pt x="55" y="79"/>
                    <a:pt x="51" y="112"/>
                  </a:cubicBezTo>
                  <a:cubicBezTo>
                    <a:pt x="47" y="148"/>
                    <a:pt x="46" y="183"/>
                    <a:pt x="27" y="216"/>
                  </a:cubicBezTo>
                  <a:lnTo>
                    <a:pt x="23" y="220"/>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121">
              <a:extLst>
                <a:ext uri="{FF2B5EF4-FFF2-40B4-BE49-F238E27FC236}">
                  <a16:creationId xmlns:a16="http://schemas.microsoft.com/office/drawing/2014/main" id="{B54DC625-EC12-45B6-9A33-54D3622085F8}"/>
                </a:ext>
              </a:extLst>
            </p:cNvPr>
            <p:cNvSpPr>
              <a:spLocks/>
            </p:cNvSpPr>
            <p:nvPr/>
          </p:nvSpPr>
          <p:spPr bwMode="auto">
            <a:xfrm>
              <a:off x="3665538" y="2849564"/>
              <a:ext cx="76200" cy="74613"/>
            </a:xfrm>
            <a:custGeom>
              <a:avLst/>
              <a:gdLst>
                <a:gd name="T0" fmla="*/ 80 w 225"/>
                <a:gd name="T1" fmla="*/ 62 h 223"/>
                <a:gd name="T2" fmla="*/ 78 w 225"/>
                <a:gd name="T3" fmla="*/ 70 h 223"/>
                <a:gd name="T4" fmla="*/ 43 w 225"/>
                <a:gd name="T5" fmla="*/ 144 h 223"/>
                <a:gd name="T6" fmla="*/ 26 w 225"/>
                <a:gd name="T7" fmla="*/ 218 h 223"/>
                <a:gd name="T8" fmla="*/ 29 w 225"/>
                <a:gd name="T9" fmla="*/ 221 h 223"/>
                <a:gd name="T10" fmla="*/ 42 w 225"/>
                <a:gd name="T11" fmla="*/ 223 h 223"/>
                <a:gd name="T12" fmla="*/ 44 w 225"/>
                <a:gd name="T13" fmla="*/ 223 h 223"/>
                <a:gd name="T14" fmla="*/ 44 w 225"/>
                <a:gd name="T15" fmla="*/ 223 h 223"/>
                <a:gd name="T16" fmla="*/ 135 w 225"/>
                <a:gd name="T17" fmla="*/ 174 h 223"/>
                <a:gd name="T18" fmla="*/ 155 w 225"/>
                <a:gd name="T19" fmla="*/ 139 h 223"/>
                <a:gd name="T20" fmla="*/ 182 w 225"/>
                <a:gd name="T21" fmla="*/ 115 h 223"/>
                <a:gd name="T22" fmla="*/ 225 w 225"/>
                <a:gd name="T23" fmla="*/ 71 h 223"/>
                <a:gd name="T24" fmla="*/ 177 w 225"/>
                <a:gd name="T25" fmla="*/ 0 h 223"/>
                <a:gd name="T26" fmla="*/ 133 w 225"/>
                <a:gd name="T27" fmla="*/ 24 h 223"/>
                <a:gd name="T28" fmla="*/ 98 w 225"/>
                <a:gd name="T29" fmla="*/ 42 h 223"/>
                <a:gd name="T30" fmla="*/ 80 w 225"/>
                <a:gd name="T31"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80" y="62"/>
                  </a:moveTo>
                  <a:cubicBezTo>
                    <a:pt x="79" y="65"/>
                    <a:pt x="78" y="67"/>
                    <a:pt x="78" y="70"/>
                  </a:cubicBezTo>
                  <a:cubicBezTo>
                    <a:pt x="76" y="112"/>
                    <a:pt x="59" y="122"/>
                    <a:pt x="43" y="144"/>
                  </a:cubicBezTo>
                  <a:cubicBezTo>
                    <a:pt x="28" y="163"/>
                    <a:pt x="0" y="196"/>
                    <a:pt x="26" y="218"/>
                  </a:cubicBezTo>
                  <a:cubicBezTo>
                    <a:pt x="27" y="219"/>
                    <a:pt x="28" y="220"/>
                    <a:pt x="29" y="221"/>
                  </a:cubicBezTo>
                  <a:cubicBezTo>
                    <a:pt x="33" y="222"/>
                    <a:pt x="38" y="223"/>
                    <a:pt x="42" y="223"/>
                  </a:cubicBezTo>
                  <a:cubicBezTo>
                    <a:pt x="43" y="223"/>
                    <a:pt x="43" y="223"/>
                    <a:pt x="44" y="223"/>
                  </a:cubicBezTo>
                  <a:cubicBezTo>
                    <a:pt x="44" y="223"/>
                    <a:pt x="44" y="223"/>
                    <a:pt x="44" y="223"/>
                  </a:cubicBezTo>
                  <a:cubicBezTo>
                    <a:pt x="81" y="223"/>
                    <a:pt x="115" y="205"/>
                    <a:pt x="135" y="174"/>
                  </a:cubicBezTo>
                  <a:cubicBezTo>
                    <a:pt x="142" y="162"/>
                    <a:pt x="147" y="150"/>
                    <a:pt x="155" y="139"/>
                  </a:cubicBezTo>
                  <a:cubicBezTo>
                    <a:pt x="163" y="130"/>
                    <a:pt x="172" y="122"/>
                    <a:pt x="182" y="115"/>
                  </a:cubicBezTo>
                  <a:cubicBezTo>
                    <a:pt x="211" y="95"/>
                    <a:pt x="225" y="84"/>
                    <a:pt x="225" y="71"/>
                  </a:cubicBezTo>
                  <a:cubicBezTo>
                    <a:pt x="225" y="58"/>
                    <a:pt x="208" y="33"/>
                    <a:pt x="177" y="0"/>
                  </a:cubicBezTo>
                  <a:lnTo>
                    <a:pt x="133" y="24"/>
                  </a:lnTo>
                  <a:lnTo>
                    <a:pt x="98" y="42"/>
                  </a:lnTo>
                  <a:cubicBezTo>
                    <a:pt x="89" y="45"/>
                    <a:pt x="82" y="53"/>
                    <a:pt x="80" y="6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122">
              <a:extLst>
                <a:ext uri="{FF2B5EF4-FFF2-40B4-BE49-F238E27FC236}">
                  <a16:creationId xmlns:a16="http://schemas.microsoft.com/office/drawing/2014/main" id="{7C5367E2-1907-4B2A-AE1A-ACFF6BB83AB2}"/>
                </a:ext>
              </a:extLst>
            </p:cNvPr>
            <p:cNvSpPr>
              <a:spLocks/>
            </p:cNvSpPr>
            <p:nvPr/>
          </p:nvSpPr>
          <p:spPr bwMode="auto">
            <a:xfrm>
              <a:off x="3595688" y="2505076"/>
              <a:ext cx="123825" cy="355600"/>
            </a:xfrm>
            <a:custGeom>
              <a:avLst/>
              <a:gdLst>
                <a:gd name="T0" fmla="*/ 58 w 372"/>
                <a:gd name="T1" fmla="*/ 26 h 1058"/>
                <a:gd name="T2" fmla="*/ 24 w 372"/>
                <a:gd name="T3" fmla="*/ 528 h 1058"/>
                <a:gd name="T4" fmla="*/ 81 w 372"/>
                <a:gd name="T5" fmla="*/ 771 h 1058"/>
                <a:gd name="T6" fmla="*/ 294 w 372"/>
                <a:gd name="T7" fmla="*/ 1058 h 1058"/>
                <a:gd name="T8" fmla="*/ 322 w 372"/>
                <a:gd name="T9" fmla="*/ 597 h 1058"/>
                <a:gd name="T10" fmla="*/ 242 w 372"/>
                <a:gd name="T11" fmla="*/ 0 h 1058"/>
                <a:gd name="T12" fmla="*/ 58 w 372"/>
                <a:gd name="T13" fmla="*/ 26 h 1058"/>
              </a:gdLst>
              <a:ahLst/>
              <a:cxnLst>
                <a:cxn ang="0">
                  <a:pos x="T0" y="T1"/>
                </a:cxn>
                <a:cxn ang="0">
                  <a:pos x="T2" y="T3"/>
                </a:cxn>
                <a:cxn ang="0">
                  <a:pos x="T4" y="T5"/>
                </a:cxn>
                <a:cxn ang="0">
                  <a:pos x="T6" y="T7"/>
                </a:cxn>
                <a:cxn ang="0">
                  <a:pos x="T8" y="T9"/>
                </a:cxn>
                <a:cxn ang="0">
                  <a:pos x="T10" y="T11"/>
                </a:cxn>
                <a:cxn ang="0">
                  <a:pos x="T12" y="T13"/>
                </a:cxn>
              </a:cxnLst>
              <a:rect l="0" t="0" r="r" b="b"/>
              <a:pathLst>
                <a:path w="372" h="1058">
                  <a:moveTo>
                    <a:pt x="58" y="26"/>
                  </a:moveTo>
                  <a:cubicBezTo>
                    <a:pt x="32" y="304"/>
                    <a:pt x="29" y="427"/>
                    <a:pt x="24" y="528"/>
                  </a:cubicBezTo>
                  <a:cubicBezTo>
                    <a:pt x="18" y="630"/>
                    <a:pt x="0" y="664"/>
                    <a:pt x="81" y="771"/>
                  </a:cubicBezTo>
                  <a:cubicBezTo>
                    <a:pt x="161" y="877"/>
                    <a:pt x="227" y="982"/>
                    <a:pt x="294" y="1058"/>
                  </a:cubicBezTo>
                  <a:cubicBezTo>
                    <a:pt x="338" y="914"/>
                    <a:pt x="372" y="738"/>
                    <a:pt x="322" y="597"/>
                  </a:cubicBezTo>
                  <a:cubicBezTo>
                    <a:pt x="285" y="494"/>
                    <a:pt x="234" y="108"/>
                    <a:pt x="242" y="0"/>
                  </a:cubicBezTo>
                  <a:lnTo>
                    <a:pt x="58" y="2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123">
              <a:extLst>
                <a:ext uri="{FF2B5EF4-FFF2-40B4-BE49-F238E27FC236}">
                  <a16:creationId xmlns:a16="http://schemas.microsoft.com/office/drawing/2014/main" id="{30BBC81D-FBF8-41D2-92A8-3C8C8684554B}"/>
                </a:ext>
              </a:extLst>
            </p:cNvPr>
            <p:cNvSpPr>
              <a:spLocks/>
            </p:cNvSpPr>
            <p:nvPr/>
          </p:nvSpPr>
          <p:spPr bwMode="auto">
            <a:xfrm>
              <a:off x="3652838" y="2505076"/>
              <a:ext cx="114300" cy="417513"/>
            </a:xfrm>
            <a:custGeom>
              <a:avLst/>
              <a:gdLst>
                <a:gd name="T0" fmla="*/ 66 w 345"/>
                <a:gd name="T1" fmla="*/ 677 h 1245"/>
                <a:gd name="T2" fmla="*/ 118 w 345"/>
                <a:gd name="T3" fmla="*/ 1186 h 1245"/>
                <a:gd name="T4" fmla="*/ 146 w 345"/>
                <a:gd name="T5" fmla="*/ 1239 h 1245"/>
                <a:gd name="T6" fmla="*/ 268 w 345"/>
                <a:gd name="T7" fmla="*/ 1216 h 1245"/>
                <a:gd name="T8" fmla="*/ 275 w 345"/>
                <a:gd name="T9" fmla="*/ 375 h 1245"/>
                <a:gd name="T10" fmla="*/ 265 w 345"/>
                <a:gd name="T11" fmla="*/ 44 h 1245"/>
                <a:gd name="T12" fmla="*/ 0 w 345"/>
                <a:gd name="T13" fmla="*/ 13 h 1245"/>
                <a:gd name="T14" fmla="*/ 66 w 345"/>
                <a:gd name="T15" fmla="*/ 677 h 1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245">
                  <a:moveTo>
                    <a:pt x="66" y="677"/>
                  </a:moveTo>
                  <a:cubicBezTo>
                    <a:pt x="93" y="845"/>
                    <a:pt x="111" y="1016"/>
                    <a:pt x="118" y="1186"/>
                  </a:cubicBezTo>
                  <a:cubicBezTo>
                    <a:pt x="118" y="1220"/>
                    <a:pt x="118" y="1226"/>
                    <a:pt x="146" y="1239"/>
                  </a:cubicBezTo>
                  <a:cubicBezTo>
                    <a:pt x="160" y="1245"/>
                    <a:pt x="263" y="1235"/>
                    <a:pt x="268" y="1216"/>
                  </a:cubicBezTo>
                  <a:cubicBezTo>
                    <a:pt x="345" y="799"/>
                    <a:pt x="265" y="510"/>
                    <a:pt x="275" y="375"/>
                  </a:cubicBezTo>
                  <a:cubicBezTo>
                    <a:pt x="281" y="279"/>
                    <a:pt x="317" y="132"/>
                    <a:pt x="265" y="44"/>
                  </a:cubicBezTo>
                  <a:cubicBezTo>
                    <a:pt x="239" y="0"/>
                    <a:pt x="64" y="29"/>
                    <a:pt x="0" y="13"/>
                  </a:cubicBezTo>
                  <a:lnTo>
                    <a:pt x="66" y="677"/>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124">
              <a:extLst>
                <a:ext uri="{FF2B5EF4-FFF2-40B4-BE49-F238E27FC236}">
                  <a16:creationId xmlns:a16="http://schemas.microsoft.com/office/drawing/2014/main" id="{B07FE6BC-178C-4D94-AAA0-A6B233FF1272}"/>
                </a:ext>
              </a:extLst>
            </p:cNvPr>
            <p:cNvSpPr>
              <a:spLocks/>
            </p:cNvSpPr>
            <p:nvPr/>
          </p:nvSpPr>
          <p:spPr bwMode="auto">
            <a:xfrm>
              <a:off x="3597275" y="2300289"/>
              <a:ext cx="166687" cy="304800"/>
            </a:xfrm>
            <a:custGeom>
              <a:avLst/>
              <a:gdLst>
                <a:gd name="T0" fmla="*/ 66 w 498"/>
                <a:gd name="T1" fmla="*/ 705 h 908"/>
                <a:gd name="T2" fmla="*/ 462 w 498"/>
                <a:gd name="T3" fmla="*/ 661 h 908"/>
                <a:gd name="T4" fmla="*/ 493 w 498"/>
                <a:gd name="T5" fmla="*/ 345 h 908"/>
                <a:gd name="T6" fmla="*/ 458 w 498"/>
                <a:gd name="T7" fmla="*/ 184 h 908"/>
                <a:gd name="T8" fmla="*/ 329 w 498"/>
                <a:gd name="T9" fmla="*/ 82 h 908"/>
                <a:gd name="T10" fmla="*/ 108 w 498"/>
                <a:gd name="T11" fmla="*/ 103 h 908"/>
                <a:gd name="T12" fmla="*/ 65 w 498"/>
                <a:gd name="T13" fmla="*/ 187 h 908"/>
                <a:gd name="T14" fmla="*/ 65 w 498"/>
                <a:gd name="T15" fmla="*/ 427 h 908"/>
                <a:gd name="T16" fmla="*/ 66 w 498"/>
                <a:gd name="T17" fmla="*/ 70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908">
                  <a:moveTo>
                    <a:pt x="66" y="705"/>
                  </a:moveTo>
                  <a:cubicBezTo>
                    <a:pt x="118" y="804"/>
                    <a:pt x="471" y="908"/>
                    <a:pt x="462" y="661"/>
                  </a:cubicBezTo>
                  <a:cubicBezTo>
                    <a:pt x="460" y="595"/>
                    <a:pt x="498" y="410"/>
                    <a:pt x="493" y="345"/>
                  </a:cubicBezTo>
                  <a:cubicBezTo>
                    <a:pt x="489" y="282"/>
                    <a:pt x="489" y="238"/>
                    <a:pt x="458" y="184"/>
                  </a:cubicBezTo>
                  <a:cubicBezTo>
                    <a:pt x="437" y="147"/>
                    <a:pt x="351" y="119"/>
                    <a:pt x="329" y="82"/>
                  </a:cubicBezTo>
                  <a:cubicBezTo>
                    <a:pt x="288" y="1"/>
                    <a:pt x="136" y="0"/>
                    <a:pt x="108" y="103"/>
                  </a:cubicBezTo>
                  <a:cubicBezTo>
                    <a:pt x="94" y="132"/>
                    <a:pt x="76" y="142"/>
                    <a:pt x="65" y="187"/>
                  </a:cubicBezTo>
                  <a:cubicBezTo>
                    <a:pt x="53" y="301"/>
                    <a:pt x="67" y="312"/>
                    <a:pt x="65" y="427"/>
                  </a:cubicBezTo>
                  <a:cubicBezTo>
                    <a:pt x="65" y="478"/>
                    <a:pt x="0" y="605"/>
                    <a:pt x="66" y="7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125">
              <a:extLst>
                <a:ext uri="{FF2B5EF4-FFF2-40B4-BE49-F238E27FC236}">
                  <a16:creationId xmlns:a16="http://schemas.microsoft.com/office/drawing/2014/main" id="{76C36E16-D7EB-4B9E-A522-6B0586E46D5F}"/>
                </a:ext>
              </a:extLst>
            </p:cNvPr>
            <p:cNvSpPr>
              <a:spLocks/>
            </p:cNvSpPr>
            <p:nvPr/>
          </p:nvSpPr>
          <p:spPr bwMode="auto">
            <a:xfrm>
              <a:off x="3636963" y="2378076"/>
              <a:ext cx="30162" cy="179388"/>
            </a:xfrm>
            <a:custGeom>
              <a:avLst/>
              <a:gdLst>
                <a:gd name="T0" fmla="*/ 68 w 90"/>
                <a:gd name="T1" fmla="*/ 0 h 533"/>
                <a:gd name="T2" fmla="*/ 0 w 90"/>
                <a:gd name="T3" fmla="*/ 471 h 533"/>
                <a:gd name="T4" fmla="*/ 32 w 90"/>
                <a:gd name="T5" fmla="*/ 533 h 533"/>
                <a:gd name="T6" fmla="*/ 74 w 90"/>
                <a:gd name="T7" fmla="*/ 496 h 533"/>
                <a:gd name="T8" fmla="*/ 90 w 90"/>
                <a:gd name="T9" fmla="*/ 20 h 533"/>
                <a:gd name="T10" fmla="*/ 68 w 90"/>
                <a:gd name="T11" fmla="*/ 0 h 533"/>
              </a:gdLst>
              <a:ahLst/>
              <a:cxnLst>
                <a:cxn ang="0">
                  <a:pos x="T0" y="T1"/>
                </a:cxn>
                <a:cxn ang="0">
                  <a:pos x="T2" y="T3"/>
                </a:cxn>
                <a:cxn ang="0">
                  <a:pos x="T4" y="T5"/>
                </a:cxn>
                <a:cxn ang="0">
                  <a:pos x="T6" y="T7"/>
                </a:cxn>
                <a:cxn ang="0">
                  <a:pos x="T8" y="T9"/>
                </a:cxn>
                <a:cxn ang="0">
                  <a:pos x="T10" y="T11"/>
                </a:cxn>
              </a:cxnLst>
              <a:rect l="0" t="0" r="r" b="b"/>
              <a:pathLst>
                <a:path w="90" h="533">
                  <a:moveTo>
                    <a:pt x="68" y="0"/>
                  </a:moveTo>
                  <a:lnTo>
                    <a:pt x="0" y="471"/>
                  </a:lnTo>
                  <a:lnTo>
                    <a:pt x="32" y="533"/>
                  </a:lnTo>
                  <a:lnTo>
                    <a:pt x="74" y="496"/>
                  </a:lnTo>
                  <a:lnTo>
                    <a:pt x="90" y="20"/>
                  </a:lnTo>
                  <a:lnTo>
                    <a:pt x="68"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126">
              <a:extLst>
                <a:ext uri="{FF2B5EF4-FFF2-40B4-BE49-F238E27FC236}">
                  <a16:creationId xmlns:a16="http://schemas.microsoft.com/office/drawing/2014/main" id="{93E903A4-AFCF-4F2C-9400-2C47850096DC}"/>
                </a:ext>
              </a:extLst>
            </p:cNvPr>
            <p:cNvSpPr>
              <a:spLocks/>
            </p:cNvSpPr>
            <p:nvPr/>
          </p:nvSpPr>
          <p:spPr bwMode="auto">
            <a:xfrm>
              <a:off x="3733800" y="2455864"/>
              <a:ext cx="76200" cy="168275"/>
            </a:xfrm>
            <a:custGeom>
              <a:avLst/>
              <a:gdLst>
                <a:gd name="T0" fmla="*/ 222 w 232"/>
                <a:gd name="T1" fmla="*/ 108 h 498"/>
                <a:gd name="T2" fmla="*/ 232 w 232"/>
                <a:gd name="T3" fmla="*/ 147 h 498"/>
                <a:gd name="T4" fmla="*/ 230 w 232"/>
                <a:gd name="T5" fmla="*/ 167 h 498"/>
                <a:gd name="T6" fmla="*/ 64 w 232"/>
                <a:gd name="T7" fmla="*/ 422 h 498"/>
                <a:gd name="T8" fmla="*/ 4 w 232"/>
                <a:gd name="T9" fmla="*/ 373 h 498"/>
                <a:gd name="T10" fmla="*/ 110 w 232"/>
                <a:gd name="T11" fmla="*/ 117 h 498"/>
                <a:gd name="T12" fmla="*/ 164 w 232"/>
                <a:gd name="T13" fmla="*/ 0 h 498"/>
                <a:gd name="T14" fmla="*/ 222 w 232"/>
                <a:gd name="T15" fmla="*/ 10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8">
                  <a:moveTo>
                    <a:pt x="222" y="108"/>
                  </a:moveTo>
                  <a:cubicBezTo>
                    <a:pt x="229" y="120"/>
                    <a:pt x="232" y="134"/>
                    <a:pt x="232" y="147"/>
                  </a:cubicBezTo>
                  <a:cubicBezTo>
                    <a:pt x="232" y="154"/>
                    <a:pt x="231" y="160"/>
                    <a:pt x="230" y="167"/>
                  </a:cubicBezTo>
                  <a:cubicBezTo>
                    <a:pt x="205" y="259"/>
                    <a:pt x="97" y="316"/>
                    <a:pt x="64" y="422"/>
                  </a:cubicBezTo>
                  <a:cubicBezTo>
                    <a:pt x="7" y="498"/>
                    <a:pt x="0" y="394"/>
                    <a:pt x="4" y="373"/>
                  </a:cubicBezTo>
                  <a:cubicBezTo>
                    <a:pt x="44" y="318"/>
                    <a:pt x="52" y="242"/>
                    <a:pt x="110" y="117"/>
                  </a:cubicBezTo>
                  <a:lnTo>
                    <a:pt x="164" y="0"/>
                  </a:lnTo>
                  <a:lnTo>
                    <a:pt x="222" y="10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127">
              <a:extLst>
                <a:ext uri="{FF2B5EF4-FFF2-40B4-BE49-F238E27FC236}">
                  <a16:creationId xmlns:a16="http://schemas.microsoft.com/office/drawing/2014/main" id="{C66E988D-342F-4DEE-A926-CEC832217D71}"/>
                </a:ext>
              </a:extLst>
            </p:cNvPr>
            <p:cNvSpPr>
              <a:spLocks/>
            </p:cNvSpPr>
            <p:nvPr/>
          </p:nvSpPr>
          <p:spPr bwMode="auto">
            <a:xfrm>
              <a:off x="3714750" y="2578101"/>
              <a:ext cx="42862" cy="73025"/>
            </a:xfrm>
            <a:custGeom>
              <a:avLst/>
              <a:gdLst>
                <a:gd name="T0" fmla="*/ 73 w 131"/>
                <a:gd name="T1" fmla="*/ 0 h 219"/>
                <a:gd name="T2" fmla="*/ 29 w 131"/>
                <a:gd name="T3" fmla="*/ 79 h 219"/>
                <a:gd name="T4" fmla="*/ 9 w 131"/>
                <a:gd name="T5" fmla="*/ 122 h 219"/>
                <a:gd name="T6" fmla="*/ 3 w 131"/>
                <a:gd name="T7" fmla="*/ 141 h 219"/>
                <a:gd name="T8" fmla="*/ 25 w 131"/>
                <a:gd name="T9" fmla="*/ 142 h 219"/>
                <a:gd name="T10" fmla="*/ 43 w 131"/>
                <a:gd name="T11" fmla="*/ 125 h 219"/>
                <a:gd name="T12" fmla="*/ 45 w 131"/>
                <a:gd name="T13" fmla="*/ 174 h 219"/>
                <a:gd name="T14" fmla="*/ 44 w 131"/>
                <a:gd name="T15" fmla="*/ 178 h 219"/>
                <a:gd name="T16" fmla="*/ 52 w 131"/>
                <a:gd name="T17" fmla="*/ 207 h 219"/>
                <a:gd name="T18" fmla="*/ 67 w 131"/>
                <a:gd name="T19" fmla="*/ 218 h 219"/>
                <a:gd name="T20" fmla="*/ 71 w 131"/>
                <a:gd name="T21" fmla="*/ 219 h 219"/>
                <a:gd name="T22" fmla="*/ 85 w 131"/>
                <a:gd name="T23" fmla="*/ 208 h 219"/>
                <a:gd name="T24" fmla="*/ 95 w 131"/>
                <a:gd name="T25" fmla="*/ 167 h 219"/>
                <a:gd name="T26" fmla="*/ 107 w 131"/>
                <a:gd name="T27" fmla="*/ 157 h 219"/>
                <a:gd name="T28" fmla="*/ 110 w 131"/>
                <a:gd name="T29" fmla="*/ 157 h 219"/>
                <a:gd name="T30" fmla="*/ 129 w 131"/>
                <a:gd name="T31" fmla="*/ 140 h 219"/>
                <a:gd name="T32" fmla="*/ 131 w 131"/>
                <a:gd name="T33" fmla="*/ 123 h 219"/>
                <a:gd name="T34" fmla="*/ 131 w 131"/>
                <a:gd name="T35" fmla="*/ 113 h 219"/>
                <a:gd name="T36" fmla="*/ 124 w 131"/>
                <a:gd name="T37" fmla="*/ 28 h 219"/>
                <a:gd name="T38" fmla="*/ 73 w 1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19">
                  <a:moveTo>
                    <a:pt x="73" y="0"/>
                  </a:moveTo>
                  <a:cubicBezTo>
                    <a:pt x="32" y="41"/>
                    <a:pt x="35" y="53"/>
                    <a:pt x="29" y="79"/>
                  </a:cubicBezTo>
                  <a:cubicBezTo>
                    <a:pt x="26" y="95"/>
                    <a:pt x="19" y="110"/>
                    <a:pt x="9" y="122"/>
                  </a:cubicBezTo>
                  <a:cubicBezTo>
                    <a:pt x="5" y="128"/>
                    <a:pt x="0" y="135"/>
                    <a:pt x="3" y="141"/>
                  </a:cubicBezTo>
                  <a:cubicBezTo>
                    <a:pt x="6" y="147"/>
                    <a:pt x="18" y="147"/>
                    <a:pt x="25" y="142"/>
                  </a:cubicBezTo>
                  <a:cubicBezTo>
                    <a:pt x="32" y="136"/>
                    <a:pt x="36" y="129"/>
                    <a:pt x="43" y="125"/>
                  </a:cubicBezTo>
                  <a:lnTo>
                    <a:pt x="45" y="174"/>
                  </a:lnTo>
                  <a:cubicBezTo>
                    <a:pt x="44" y="175"/>
                    <a:pt x="44" y="176"/>
                    <a:pt x="44" y="178"/>
                  </a:cubicBezTo>
                  <a:cubicBezTo>
                    <a:pt x="44" y="188"/>
                    <a:pt x="47" y="198"/>
                    <a:pt x="52" y="207"/>
                  </a:cubicBezTo>
                  <a:cubicBezTo>
                    <a:pt x="56" y="212"/>
                    <a:pt x="61" y="216"/>
                    <a:pt x="67" y="218"/>
                  </a:cubicBezTo>
                  <a:cubicBezTo>
                    <a:pt x="69" y="218"/>
                    <a:pt x="70" y="219"/>
                    <a:pt x="71" y="219"/>
                  </a:cubicBezTo>
                  <a:cubicBezTo>
                    <a:pt x="78" y="219"/>
                    <a:pt x="83" y="215"/>
                    <a:pt x="85" y="208"/>
                  </a:cubicBezTo>
                  <a:lnTo>
                    <a:pt x="95" y="167"/>
                  </a:lnTo>
                  <a:cubicBezTo>
                    <a:pt x="96" y="161"/>
                    <a:pt x="101" y="157"/>
                    <a:pt x="107" y="157"/>
                  </a:cubicBezTo>
                  <a:cubicBezTo>
                    <a:pt x="108" y="157"/>
                    <a:pt x="109" y="157"/>
                    <a:pt x="110" y="157"/>
                  </a:cubicBezTo>
                  <a:cubicBezTo>
                    <a:pt x="119" y="156"/>
                    <a:pt x="126" y="149"/>
                    <a:pt x="129" y="140"/>
                  </a:cubicBezTo>
                  <a:cubicBezTo>
                    <a:pt x="130" y="134"/>
                    <a:pt x="131" y="128"/>
                    <a:pt x="131" y="123"/>
                  </a:cubicBezTo>
                  <a:cubicBezTo>
                    <a:pt x="131" y="119"/>
                    <a:pt x="131" y="116"/>
                    <a:pt x="131" y="113"/>
                  </a:cubicBezTo>
                  <a:lnTo>
                    <a:pt x="124" y="28"/>
                  </a:lnTo>
                  <a:lnTo>
                    <a:pt x="73"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128">
              <a:extLst>
                <a:ext uri="{FF2B5EF4-FFF2-40B4-BE49-F238E27FC236}">
                  <a16:creationId xmlns:a16="http://schemas.microsoft.com/office/drawing/2014/main" id="{924731E7-66ED-49E9-BAB4-0507BF227B68}"/>
                </a:ext>
              </a:extLst>
            </p:cNvPr>
            <p:cNvSpPr>
              <a:spLocks/>
            </p:cNvSpPr>
            <p:nvPr/>
          </p:nvSpPr>
          <p:spPr bwMode="auto">
            <a:xfrm>
              <a:off x="3717925" y="2344739"/>
              <a:ext cx="88900" cy="166688"/>
            </a:xfrm>
            <a:custGeom>
              <a:avLst/>
              <a:gdLst>
                <a:gd name="T0" fmla="*/ 181 w 267"/>
                <a:gd name="T1" fmla="*/ 498 h 498"/>
                <a:gd name="T2" fmla="*/ 134 w 267"/>
                <a:gd name="T3" fmla="*/ 457 h 498"/>
                <a:gd name="T4" fmla="*/ 42 w 267"/>
                <a:gd name="T5" fmla="*/ 261 h 498"/>
                <a:gd name="T6" fmla="*/ 0 w 267"/>
                <a:gd name="T7" fmla="*/ 21 h 498"/>
                <a:gd name="T8" fmla="*/ 0 w 267"/>
                <a:gd name="T9" fmla="*/ 0 h 498"/>
                <a:gd name="T10" fmla="*/ 98 w 267"/>
                <a:gd name="T11" fmla="*/ 35 h 498"/>
                <a:gd name="T12" fmla="*/ 265 w 267"/>
                <a:gd name="T13" fmla="*/ 403 h 498"/>
                <a:gd name="T14" fmla="*/ 267 w 267"/>
                <a:gd name="T15" fmla="*/ 421 h 498"/>
                <a:gd name="T16" fmla="*/ 189 w 267"/>
                <a:gd name="T17" fmla="*/ 498 h 498"/>
                <a:gd name="T18" fmla="*/ 181 w 267"/>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8">
                  <a:moveTo>
                    <a:pt x="181" y="498"/>
                  </a:moveTo>
                  <a:cubicBezTo>
                    <a:pt x="159" y="495"/>
                    <a:pt x="140" y="479"/>
                    <a:pt x="134" y="457"/>
                  </a:cubicBezTo>
                  <a:cubicBezTo>
                    <a:pt x="118" y="391"/>
                    <a:pt x="65" y="319"/>
                    <a:pt x="42" y="261"/>
                  </a:cubicBezTo>
                  <a:cubicBezTo>
                    <a:pt x="5" y="167"/>
                    <a:pt x="0" y="122"/>
                    <a:pt x="0" y="21"/>
                  </a:cubicBezTo>
                  <a:cubicBezTo>
                    <a:pt x="0" y="14"/>
                    <a:pt x="0" y="7"/>
                    <a:pt x="0" y="0"/>
                  </a:cubicBezTo>
                  <a:cubicBezTo>
                    <a:pt x="0" y="0"/>
                    <a:pt x="97" y="35"/>
                    <a:pt x="98" y="35"/>
                  </a:cubicBezTo>
                  <a:cubicBezTo>
                    <a:pt x="141" y="47"/>
                    <a:pt x="227" y="239"/>
                    <a:pt x="265" y="403"/>
                  </a:cubicBezTo>
                  <a:cubicBezTo>
                    <a:pt x="266" y="409"/>
                    <a:pt x="267" y="415"/>
                    <a:pt x="267" y="421"/>
                  </a:cubicBezTo>
                  <a:cubicBezTo>
                    <a:pt x="267" y="463"/>
                    <a:pt x="232" y="498"/>
                    <a:pt x="189" y="498"/>
                  </a:cubicBezTo>
                  <a:cubicBezTo>
                    <a:pt x="187" y="498"/>
                    <a:pt x="184" y="498"/>
                    <a:pt x="181" y="49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29">
              <a:extLst>
                <a:ext uri="{FF2B5EF4-FFF2-40B4-BE49-F238E27FC236}">
                  <a16:creationId xmlns:a16="http://schemas.microsoft.com/office/drawing/2014/main" id="{2D8A75FB-500E-426C-8FC3-860D4335B1BF}"/>
                </a:ext>
              </a:extLst>
            </p:cNvPr>
            <p:cNvSpPr>
              <a:spLocks/>
            </p:cNvSpPr>
            <p:nvPr/>
          </p:nvSpPr>
          <p:spPr bwMode="auto">
            <a:xfrm>
              <a:off x="3619500" y="2230439"/>
              <a:ext cx="92075" cy="136525"/>
            </a:xfrm>
            <a:custGeom>
              <a:avLst/>
              <a:gdLst>
                <a:gd name="T0" fmla="*/ 41 w 274"/>
                <a:gd name="T1" fmla="*/ 315 h 410"/>
                <a:gd name="T2" fmla="*/ 57 w 274"/>
                <a:gd name="T3" fmla="*/ 332 h 410"/>
                <a:gd name="T4" fmla="*/ 79 w 274"/>
                <a:gd name="T5" fmla="*/ 338 h 410"/>
                <a:gd name="T6" fmla="*/ 82 w 274"/>
                <a:gd name="T7" fmla="*/ 337 h 410"/>
                <a:gd name="T8" fmla="*/ 112 w 274"/>
                <a:gd name="T9" fmla="*/ 357 h 410"/>
                <a:gd name="T10" fmla="*/ 126 w 274"/>
                <a:gd name="T11" fmla="*/ 410 h 410"/>
                <a:gd name="T12" fmla="*/ 222 w 274"/>
                <a:gd name="T13" fmla="*/ 315 h 410"/>
                <a:gd name="T14" fmla="*/ 234 w 274"/>
                <a:gd name="T15" fmla="*/ 247 h 410"/>
                <a:gd name="T16" fmla="*/ 259 w 274"/>
                <a:gd name="T17" fmla="*/ 195 h 410"/>
                <a:gd name="T18" fmla="*/ 274 w 274"/>
                <a:gd name="T19" fmla="*/ 122 h 410"/>
                <a:gd name="T20" fmla="*/ 271 w 274"/>
                <a:gd name="T21" fmla="*/ 91 h 410"/>
                <a:gd name="T22" fmla="*/ 247 w 274"/>
                <a:gd name="T23" fmla="*/ 41 h 410"/>
                <a:gd name="T24" fmla="*/ 224 w 274"/>
                <a:gd name="T25" fmla="*/ 18 h 410"/>
                <a:gd name="T26" fmla="*/ 193 w 274"/>
                <a:gd name="T27" fmla="*/ 6 h 410"/>
                <a:gd name="T28" fmla="*/ 147 w 274"/>
                <a:gd name="T29" fmla="*/ 0 h 410"/>
                <a:gd name="T30" fmla="*/ 146 w 274"/>
                <a:gd name="T31" fmla="*/ 0 h 410"/>
                <a:gd name="T32" fmla="*/ 115 w 274"/>
                <a:gd name="T33" fmla="*/ 5 h 410"/>
                <a:gd name="T34" fmla="*/ 49 w 274"/>
                <a:gd name="T35" fmla="*/ 66 h 410"/>
                <a:gd name="T36" fmla="*/ 28 w 274"/>
                <a:gd name="T37" fmla="*/ 122 h 410"/>
                <a:gd name="T38" fmla="*/ 26 w 274"/>
                <a:gd name="T39" fmla="*/ 135 h 410"/>
                <a:gd name="T40" fmla="*/ 28 w 274"/>
                <a:gd name="T41" fmla="*/ 151 h 410"/>
                <a:gd name="T42" fmla="*/ 35 w 274"/>
                <a:gd name="T43" fmla="*/ 173 h 410"/>
                <a:gd name="T44" fmla="*/ 29 w 274"/>
                <a:gd name="T45" fmla="*/ 183 h 410"/>
                <a:gd name="T46" fmla="*/ 8 w 274"/>
                <a:gd name="T47" fmla="*/ 200 h 410"/>
                <a:gd name="T48" fmla="*/ 1 w 274"/>
                <a:gd name="T49" fmla="*/ 208 h 410"/>
                <a:gd name="T50" fmla="*/ 0 w 274"/>
                <a:gd name="T51" fmla="*/ 213 h 410"/>
                <a:gd name="T52" fmla="*/ 5 w 274"/>
                <a:gd name="T53" fmla="*/ 225 h 410"/>
                <a:gd name="T54" fmla="*/ 20 w 274"/>
                <a:gd name="T55" fmla="*/ 230 h 410"/>
                <a:gd name="T56" fmla="*/ 21 w 274"/>
                <a:gd name="T57" fmla="*/ 230 h 410"/>
                <a:gd name="T58" fmla="*/ 26 w 274"/>
                <a:gd name="T59" fmla="*/ 261 h 410"/>
                <a:gd name="T60" fmla="*/ 41 w 274"/>
                <a:gd name="T61" fmla="*/ 287 h 410"/>
                <a:gd name="T62" fmla="*/ 40 w 274"/>
                <a:gd name="T63" fmla="*/ 300 h 410"/>
                <a:gd name="T64" fmla="*/ 41 w 274"/>
                <a:gd name="T65" fmla="*/ 3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410">
                  <a:moveTo>
                    <a:pt x="41" y="315"/>
                  </a:moveTo>
                  <a:cubicBezTo>
                    <a:pt x="44" y="322"/>
                    <a:pt x="50" y="329"/>
                    <a:pt x="57" y="332"/>
                  </a:cubicBezTo>
                  <a:cubicBezTo>
                    <a:pt x="64" y="335"/>
                    <a:pt x="71" y="337"/>
                    <a:pt x="79" y="338"/>
                  </a:cubicBezTo>
                  <a:cubicBezTo>
                    <a:pt x="80" y="337"/>
                    <a:pt x="81" y="337"/>
                    <a:pt x="82" y="337"/>
                  </a:cubicBezTo>
                  <a:cubicBezTo>
                    <a:pt x="95" y="337"/>
                    <a:pt x="107" y="345"/>
                    <a:pt x="112" y="357"/>
                  </a:cubicBezTo>
                  <a:cubicBezTo>
                    <a:pt x="119" y="374"/>
                    <a:pt x="124" y="392"/>
                    <a:pt x="126" y="410"/>
                  </a:cubicBezTo>
                  <a:cubicBezTo>
                    <a:pt x="207" y="375"/>
                    <a:pt x="213" y="332"/>
                    <a:pt x="222" y="315"/>
                  </a:cubicBezTo>
                  <a:cubicBezTo>
                    <a:pt x="231" y="298"/>
                    <a:pt x="228" y="266"/>
                    <a:pt x="234" y="247"/>
                  </a:cubicBezTo>
                  <a:cubicBezTo>
                    <a:pt x="239" y="232"/>
                    <a:pt x="252" y="211"/>
                    <a:pt x="259" y="195"/>
                  </a:cubicBezTo>
                  <a:cubicBezTo>
                    <a:pt x="269" y="172"/>
                    <a:pt x="274" y="147"/>
                    <a:pt x="274" y="122"/>
                  </a:cubicBezTo>
                  <a:cubicBezTo>
                    <a:pt x="274" y="111"/>
                    <a:pt x="273" y="101"/>
                    <a:pt x="271" y="91"/>
                  </a:cubicBezTo>
                  <a:cubicBezTo>
                    <a:pt x="268" y="73"/>
                    <a:pt x="260" y="55"/>
                    <a:pt x="247" y="41"/>
                  </a:cubicBezTo>
                  <a:cubicBezTo>
                    <a:pt x="241" y="32"/>
                    <a:pt x="233" y="24"/>
                    <a:pt x="224" y="18"/>
                  </a:cubicBezTo>
                  <a:cubicBezTo>
                    <a:pt x="214" y="13"/>
                    <a:pt x="204" y="8"/>
                    <a:pt x="193" y="6"/>
                  </a:cubicBezTo>
                  <a:cubicBezTo>
                    <a:pt x="178" y="2"/>
                    <a:pt x="163" y="0"/>
                    <a:pt x="147" y="0"/>
                  </a:cubicBezTo>
                  <a:cubicBezTo>
                    <a:pt x="147" y="0"/>
                    <a:pt x="147" y="0"/>
                    <a:pt x="146" y="0"/>
                  </a:cubicBezTo>
                  <a:cubicBezTo>
                    <a:pt x="136" y="0"/>
                    <a:pt x="125" y="2"/>
                    <a:pt x="115" y="5"/>
                  </a:cubicBezTo>
                  <a:cubicBezTo>
                    <a:pt x="87" y="17"/>
                    <a:pt x="63" y="39"/>
                    <a:pt x="49" y="66"/>
                  </a:cubicBezTo>
                  <a:cubicBezTo>
                    <a:pt x="38" y="83"/>
                    <a:pt x="31" y="102"/>
                    <a:pt x="28" y="122"/>
                  </a:cubicBezTo>
                  <a:cubicBezTo>
                    <a:pt x="27" y="126"/>
                    <a:pt x="26" y="130"/>
                    <a:pt x="26" y="135"/>
                  </a:cubicBezTo>
                  <a:cubicBezTo>
                    <a:pt x="26" y="140"/>
                    <a:pt x="27" y="145"/>
                    <a:pt x="28" y="151"/>
                  </a:cubicBezTo>
                  <a:cubicBezTo>
                    <a:pt x="31" y="158"/>
                    <a:pt x="36" y="165"/>
                    <a:pt x="35" y="173"/>
                  </a:cubicBezTo>
                  <a:cubicBezTo>
                    <a:pt x="34" y="177"/>
                    <a:pt x="32" y="181"/>
                    <a:pt x="29" y="183"/>
                  </a:cubicBezTo>
                  <a:lnTo>
                    <a:pt x="8" y="200"/>
                  </a:lnTo>
                  <a:cubicBezTo>
                    <a:pt x="5" y="202"/>
                    <a:pt x="3" y="205"/>
                    <a:pt x="1" y="208"/>
                  </a:cubicBezTo>
                  <a:cubicBezTo>
                    <a:pt x="0" y="210"/>
                    <a:pt x="0" y="212"/>
                    <a:pt x="0" y="213"/>
                  </a:cubicBezTo>
                  <a:cubicBezTo>
                    <a:pt x="0" y="218"/>
                    <a:pt x="2" y="222"/>
                    <a:pt x="5" y="225"/>
                  </a:cubicBezTo>
                  <a:cubicBezTo>
                    <a:pt x="9" y="228"/>
                    <a:pt x="15" y="230"/>
                    <a:pt x="20" y="230"/>
                  </a:cubicBezTo>
                  <a:cubicBezTo>
                    <a:pt x="21" y="230"/>
                    <a:pt x="21" y="230"/>
                    <a:pt x="21" y="230"/>
                  </a:cubicBezTo>
                  <a:cubicBezTo>
                    <a:pt x="28" y="230"/>
                    <a:pt x="26" y="255"/>
                    <a:pt x="26" y="261"/>
                  </a:cubicBezTo>
                  <a:cubicBezTo>
                    <a:pt x="27" y="273"/>
                    <a:pt x="41" y="276"/>
                    <a:pt x="41" y="287"/>
                  </a:cubicBezTo>
                  <a:cubicBezTo>
                    <a:pt x="40" y="291"/>
                    <a:pt x="40" y="296"/>
                    <a:pt x="40" y="300"/>
                  </a:cubicBezTo>
                  <a:cubicBezTo>
                    <a:pt x="40" y="305"/>
                    <a:pt x="40" y="310"/>
                    <a:pt x="41" y="31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130">
              <a:extLst>
                <a:ext uri="{FF2B5EF4-FFF2-40B4-BE49-F238E27FC236}">
                  <a16:creationId xmlns:a16="http://schemas.microsoft.com/office/drawing/2014/main" id="{0EBE17A2-36D7-4913-87E8-C0E7F7FB75C4}"/>
                </a:ext>
              </a:extLst>
            </p:cNvPr>
            <p:cNvSpPr>
              <a:spLocks/>
            </p:cNvSpPr>
            <p:nvPr/>
          </p:nvSpPr>
          <p:spPr bwMode="auto">
            <a:xfrm>
              <a:off x="3632200" y="2227264"/>
              <a:ext cx="84137" cy="95250"/>
            </a:xfrm>
            <a:custGeom>
              <a:avLst/>
              <a:gdLst>
                <a:gd name="T0" fmla="*/ 4 w 255"/>
                <a:gd name="T1" fmla="*/ 61 h 284"/>
                <a:gd name="T2" fmla="*/ 9 w 255"/>
                <a:gd name="T3" fmla="*/ 71 h 284"/>
                <a:gd name="T4" fmla="*/ 47 w 255"/>
                <a:gd name="T5" fmla="*/ 87 h 284"/>
                <a:gd name="T6" fmla="*/ 81 w 255"/>
                <a:gd name="T7" fmla="*/ 108 h 284"/>
                <a:gd name="T8" fmla="*/ 100 w 255"/>
                <a:gd name="T9" fmla="*/ 137 h 284"/>
                <a:gd name="T10" fmla="*/ 127 w 255"/>
                <a:gd name="T11" fmla="*/ 161 h 284"/>
                <a:gd name="T12" fmla="*/ 131 w 255"/>
                <a:gd name="T13" fmla="*/ 215 h 284"/>
                <a:gd name="T14" fmla="*/ 153 w 255"/>
                <a:gd name="T15" fmla="*/ 233 h 284"/>
                <a:gd name="T16" fmla="*/ 174 w 255"/>
                <a:gd name="T17" fmla="*/ 267 h 284"/>
                <a:gd name="T18" fmla="*/ 194 w 255"/>
                <a:gd name="T19" fmla="*/ 284 h 284"/>
                <a:gd name="T20" fmla="*/ 218 w 255"/>
                <a:gd name="T21" fmla="*/ 249 h 284"/>
                <a:gd name="T22" fmla="*/ 235 w 255"/>
                <a:gd name="T23" fmla="*/ 229 h 284"/>
                <a:gd name="T24" fmla="*/ 243 w 255"/>
                <a:gd name="T25" fmla="*/ 192 h 284"/>
                <a:gd name="T26" fmla="*/ 247 w 255"/>
                <a:gd name="T27" fmla="*/ 139 h 284"/>
                <a:gd name="T28" fmla="*/ 181 w 255"/>
                <a:gd name="T29" fmla="*/ 19 h 284"/>
                <a:gd name="T30" fmla="*/ 151 w 255"/>
                <a:gd name="T31" fmla="*/ 4 h 284"/>
                <a:gd name="T32" fmla="*/ 120 w 255"/>
                <a:gd name="T33" fmla="*/ 0 h 284"/>
                <a:gd name="T34" fmla="*/ 78 w 255"/>
                <a:gd name="T35" fmla="*/ 8 h 284"/>
                <a:gd name="T36" fmla="*/ 61 w 255"/>
                <a:gd name="T37" fmla="*/ 12 h 284"/>
                <a:gd name="T38" fmla="*/ 41 w 255"/>
                <a:gd name="T39" fmla="*/ 10 h 284"/>
                <a:gd name="T40" fmla="*/ 37 w 255"/>
                <a:gd name="T41" fmla="*/ 10 h 284"/>
                <a:gd name="T42" fmla="*/ 9 w 255"/>
                <a:gd name="T43" fmla="*/ 21 h 284"/>
                <a:gd name="T44" fmla="*/ 0 w 255"/>
                <a:gd name="T45" fmla="*/ 45 h 284"/>
                <a:gd name="T46" fmla="*/ 4 w 255"/>
                <a:gd name="T4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284">
                  <a:moveTo>
                    <a:pt x="4" y="61"/>
                  </a:moveTo>
                  <a:cubicBezTo>
                    <a:pt x="5" y="65"/>
                    <a:pt x="6" y="68"/>
                    <a:pt x="9" y="71"/>
                  </a:cubicBezTo>
                  <a:cubicBezTo>
                    <a:pt x="18" y="82"/>
                    <a:pt x="34" y="83"/>
                    <a:pt x="47" y="87"/>
                  </a:cubicBezTo>
                  <a:cubicBezTo>
                    <a:pt x="60" y="91"/>
                    <a:pt x="72" y="98"/>
                    <a:pt x="81" y="108"/>
                  </a:cubicBezTo>
                  <a:cubicBezTo>
                    <a:pt x="89" y="118"/>
                    <a:pt x="90" y="128"/>
                    <a:pt x="100" y="137"/>
                  </a:cubicBezTo>
                  <a:cubicBezTo>
                    <a:pt x="110" y="146"/>
                    <a:pt x="121" y="151"/>
                    <a:pt x="127" y="161"/>
                  </a:cubicBezTo>
                  <a:cubicBezTo>
                    <a:pt x="136" y="180"/>
                    <a:pt x="119" y="198"/>
                    <a:pt x="131" y="215"/>
                  </a:cubicBezTo>
                  <a:cubicBezTo>
                    <a:pt x="137" y="224"/>
                    <a:pt x="145" y="226"/>
                    <a:pt x="153" y="233"/>
                  </a:cubicBezTo>
                  <a:cubicBezTo>
                    <a:pt x="161" y="243"/>
                    <a:pt x="168" y="255"/>
                    <a:pt x="174" y="267"/>
                  </a:cubicBezTo>
                  <a:cubicBezTo>
                    <a:pt x="178" y="275"/>
                    <a:pt x="185" y="284"/>
                    <a:pt x="194" y="284"/>
                  </a:cubicBezTo>
                  <a:cubicBezTo>
                    <a:pt x="200" y="271"/>
                    <a:pt x="208" y="259"/>
                    <a:pt x="218" y="249"/>
                  </a:cubicBezTo>
                  <a:cubicBezTo>
                    <a:pt x="224" y="243"/>
                    <a:pt x="230" y="236"/>
                    <a:pt x="235" y="229"/>
                  </a:cubicBezTo>
                  <a:cubicBezTo>
                    <a:pt x="239" y="217"/>
                    <a:pt x="242" y="204"/>
                    <a:pt x="243" y="192"/>
                  </a:cubicBezTo>
                  <a:cubicBezTo>
                    <a:pt x="246" y="175"/>
                    <a:pt x="244" y="156"/>
                    <a:pt x="247" y="139"/>
                  </a:cubicBezTo>
                  <a:cubicBezTo>
                    <a:pt x="255" y="87"/>
                    <a:pt x="223" y="45"/>
                    <a:pt x="181" y="19"/>
                  </a:cubicBezTo>
                  <a:cubicBezTo>
                    <a:pt x="171" y="13"/>
                    <a:pt x="161" y="8"/>
                    <a:pt x="151" y="4"/>
                  </a:cubicBezTo>
                  <a:cubicBezTo>
                    <a:pt x="141" y="2"/>
                    <a:pt x="130" y="0"/>
                    <a:pt x="120" y="0"/>
                  </a:cubicBezTo>
                  <a:cubicBezTo>
                    <a:pt x="106" y="0"/>
                    <a:pt x="92" y="3"/>
                    <a:pt x="78" y="8"/>
                  </a:cubicBezTo>
                  <a:cubicBezTo>
                    <a:pt x="73" y="10"/>
                    <a:pt x="67" y="11"/>
                    <a:pt x="61" y="12"/>
                  </a:cubicBezTo>
                  <a:cubicBezTo>
                    <a:pt x="54" y="12"/>
                    <a:pt x="47" y="11"/>
                    <a:pt x="41" y="10"/>
                  </a:cubicBezTo>
                  <a:cubicBezTo>
                    <a:pt x="40" y="10"/>
                    <a:pt x="38" y="10"/>
                    <a:pt x="37" y="10"/>
                  </a:cubicBezTo>
                  <a:cubicBezTo>
                    <a:pt x="27" y="10"/>
                    <a:pt x="17" y="14"/>
                    <a:pt x="9" y="21"/>
                  </a:cubicBezTo>
                  <a:cubicBezTo>
                    <a:pt x="3" y="28"/>
                    <a:pt x="0" y="36"/>
                    <a:pt x="0" y="45"/>
                  </a:cubicBezTo>
                  <a:cubicBezTo>
                    <a:pt x="0" y="51"/>
                    <a:pt x="1" y="56"/>
                    <a:pt x="4" y="6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131">
              <a:extLst>
                <a:ext uri="{FF2B5EF4-FFF2-40B4-BE49-F238E27FC236}">
                  <a16:creationId xmlns:a16="http://schemas.microsoft.com/office/drawing/2014/main" id="{CD6723EE-CDAE-4AB7-B2AD-1EA6C111A5B1}"/>
                </a:ext>
              </a:extLst>
            </p:cNvPr>
            <p:cNvSpPr>
              <a:spLocks/>
            </p:cNvSpPr>
            <p:nvPr/>
          </p:nvSpPr>
          <p:spPr bwMode="auto">
            <a:xfrm>
              <a:off x="3679825" y="2281239"/>
              <a:ext cx="22225" cy="31750"/>
            </a:xfrm>
            <a:custGeom>
              <a:avLst/>
              <a:gdLst>
                <a:gd name="T0" fmla="*/ 48 w 70"/>
                <a:gd name="T1" fmla="*/ 5 h 97"/>
                <a:gd name="T2" fmla="*/ 7 w 70"/>
                <a:gd name="T3" fmla="*/ 40 h 97"/>
                <a:gd name="T4" fmla="*/ 22 w 70"/>
                <a:gd name="T5" fmla="*/ 92 h 97"/>
                <a:gd name="T6" fmla="*/ 63 w 70"/>
                <a:gd name="T7" fmla="*/ 57 h 97"/>
                <a:gd name="T8" fmla="*/ 48 w 70"/>
                <a:gd name="T9" fmla="*/ 5 h 97"/>
              </a:gdLst>
              <a:ahLst/>
              <a:cxnLst>
                <a:cxn ang="0">
                  <a:pos x="T0" y="T1"/>
                </a:cxn>
                <a:cxn ang="0">
                  <a:pos x="T2" y="T3"/>
                </a:cxn>
                <a:cxn ang="0">
                  <a:pos x="T4" y="T5"/>
                </a:cxn>
                <a:cxn ang="0">
                  <a:pos x="T6" y="T7"/>
                </a:cxn>
                <a:cxn ang="0">
                  <a:pos x="T8" y="T9"/>
                </a:cxn>
              </a:cxnLst>
              <a:rect l="0" t="0" r="r" b="b"/>
              <a:pathLst>
                <a:path w="70" h="97">
                  <a:moveTo>
                    <a:pt x="48" y="5"/>
                  </a:moveTo>
                  <a:cubicBezTo>
                    <a:pt x="33" y="0"/>
                    <a:pt x="14" y="16"/>
                    <a:pt x="7" y="40"/>
                  </a:cubicBezTo>
                  <a:cubicBezTo>
                    <a:pt x="0" y="64"/>
                    <a:pt x="7" y="88"/>
                    <a:pt x="22" y="92"/>
                  </a:cubicBezTo>
                  <a:cubicBezTo>
                    <a:pt x="37" y="97"/>
                    <a:pt x="56" y="81"/>
                    <a:pt x="63" y="57"/>
                  </a:cubicBezTo>
                  <a:cubicBezTo>
                    <a:pt x="70" y="33"/>
                    <a:pt x="63" y="10"/>
                    <a:pt x="48" y="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03">
            <a:extLst>
              <a:ext uri="{FF2B5EF4-FFF2-40B4-BE49-F238E27FC236}">
                <a16:creationId xmlns:a16="http://schemas.microsoft.com/office/drawing/2014/main" id="{4AD99070-87DC-440C-9E44-389AAF0547E5}"/>
              </a:ext>
            </a:extLst>
          </p:cNvPr>
          <p:cNvGrpSpPr/>
          <p:nvPr/>
        </p:nvGrpSpPr>
        <p:grpSpPr>
          <a:xfrm>
            <a:off x="9597323" y="1329772"/>
            <a:ext cx="146522" cy="280390"/>
            <a:chOff x="5545138" y="625475"/>
            <a:chExt cx="1489075" cy="2849563"/>
          </a:xfrm>
        </p:grpSpPr>
        <p:sp>
          <p:nvSpPr>
            <p:cNvPr id="105" name="Freeform 117">
              <a:extLst>
                <a:ext uri="{FF2B5EF4-FFF2-40B4-BE49-F238E27FC236}">
                  <a16:creationId xmlns:a16="http://schemas.microsoft.com/office/drawing/2014/main" id="{D88057B1-6734-447A-80CD-85A404FC0EB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20">
              <a:extLst>
                <a:ext uri="{FF2B5EF4-FFF2-40B4-BE49-F238E27FC236}">
                  <a16:creationId xmlns:a16="http://schemas.microsoft.com/office/drawing/2014/main" id="{A0A1CD6B-5E37-441E-900C-A763F896B06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94032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93366"/>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lstStyle/>
          <a:p>
            <a:r>
              <a:rPr lang="en-GB" sz="1200" dirty="0">
                <a:solidFill>
                  <a:schemeClr val="bg1"/>
                </a:solidFill>
              </a:rPr>
              <a:t>Who is at the decision-making table?</a:t>
            </a:r>
          </a:p>
          <a:p>
            <a:pPr>
              <a:lnSpc>
                <a:spcPct val="120000"/>
              </a:lnSpc>
            </a:pPr>
            <a:r>
              <a:rPr lang="en-GB" sz="1200" b="0" dirty="0">
                <a:solidFill>
                  <a:schemeClr val="bg1"/>
                </a:solidFill>
              </a:rPr>
              <a:t>Stakeholders beyond local government play a crucial role in facilitating energy access and alleviating energy poverty.</a:t>
            </a:r>
          </a:p>
          <a:p>
            <a:pPr>
              <a:lnSpc>
                <a:spcPct val="120000"/>
              </a:lnSpc>
            </a:pPr>
            <a:r>
              <a:rPr lang="en-GB" sz="1200" b="0" dirty="0">
                <a:solidFill>
                  <a:schemeClr val="bg1"/>
                </a:solidFill>
              </a:rPr>
              <a:t>National, regional, municipal, and community stakeholders have different roles in advancing </a:t>
            </a:r>
            <a:br>
              <a:rPr lang="en-GB" sz="1200" b="0" dirty="0">
                <a:solidFill>
                  <a:schemeClr val="bg1"/>
                </a:solidFill>
              </a:rPr>
            </a:br>
            <a:r>
              <a:rPr lang="en-GB" sz="1200" b="0" dirty="0">
                <a:solidFill>
                  <a:schemeClr val="bg1"/>
                </a:solidFill>
              </a:rPr>
              <a:t>energy access and tackling energy poverty. </a:t>
            </a:r>
          </a:p>
          <a:p>
            <a:pPr>
              <a:lnSpc>
                <a:spcPct val="120000"/>
              </a:lnSpc>
            </a:pPr>
            <a:r>
              <a:rPr lang="en-GB" sz="1200" b="0" dirty="0">
                <a:solidFill>
                  <a:schemeClr val="bg1"/>
                </a:solidFill>
              </a:rPr>
              <a:t>Understanding this specific aspect of EAP enables </a:t>
            </a:r>
            <a:br>
              <a:rPr lang="en-GB" sz="1200" b="0" dirty="0">
                <a:solidFill>
                  <a:schemeClr val="bg1"/>
                </a:solidFill>
              </a:rPr>
            </a:br>
            <a:r>
              <a:rPr lang="en-GB" sz="1200" b="0" dirty="0">
                <a:solidFill>
                  <a:schemeClr val="bg1"/>
                </a:solidFill>
              </a:rPr>
              <a:t>local governments to develop your plans in a contextualised way. </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a:t>Knowing your </a:t>
            </a:r>
            <a:br>
              <a:rPr lang="en-GB"/>
            </a:br>
            <a:r>
              <a:rPr lang="en-GB"/>
              <a:t>EAP stakeholders</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normAutofit/>
          </a:bodyPr>
          <a:lstStyle/>
          <a:p>
            <a:r>
              <a:rPr lang="en-GB" b="0" dirty="0"/>
              <a:t>Module 1 – </a:t>
            </a:r>
            <a:r>
              <a:rPr lang="en-GB" dirty="0"/>
              <a:t>Knowing our EAP stakeholders</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73881" y="1833562"/>
            <a:ext cx="3946309" cy="4348163"/>
          </a:xfrm>
        </p:spPr>
        <p:txBody>
          <a:bodyPr/>
          <a:lstStyle/>
          <a:p>
            <a:r>
              <a:rPr lang="en-GB" sz="1200" dirty="0">
                <a:solidFill>
                  <a:srgbClr val="1C3567"/>
                </a:solidFill>
              </a:rPr>
              <a:t>Module objectives</a:t>
            </a:r>
          </a:p>
          <a:p>
            <a:pPr marL="285750" indent="-285750">
              <a:buFont typeface="Arial" panose="020B0604020202020204" pitchFamily="34" charset="0"/>
              <a:buChar char="•"/>
            </a:pPr>
            <a:r>
              <a:rPr lang="en-GB" sz="1200" b="0" dirty="0">
                <a:solidFill>
                  <a:srgbClr val="1C3567"/>
                </a:solidFill>
              </a:rPr>
              <a:t>Identify which national, regional, municipal and community partners are relevant to strategic planning or delivering EAP interventions</a:t>
            </a:r>
          </a:p>
          <a:p>
            <a:pPr marL="285750" indent="-285750">
              <a:buFont typeface="Arial" panose="020B0604020202020204" pitchFamily="34" charset="0"/>
              <a:buChar char="•"/>
            </a:pPr>
            <a:r>
              <a:rPr lang="en-GB" sz="1200" b="0" dirty="0">
                <a:solidFill>
                  <a:srgbClr val="1C3567"/>
                </a:solidFill>
              </a:rPr>
              <a:t>Compare groups that are most involved against groups that should be given space to participate and lead interventions/solutions</a:t>
            </a:r>
          </a:p>
          <a:p>
            <a:pPr marL="285750" indent="-285750">
              <a:buFont typeface="Arial" panose="020B0604020202020204" pitchFamily="34" charset="0"/>
              <a:buChar char="•"/>
            </a:pPr>
            <a:endParaRPr lang="en-GB" sz="1200" b="0" dirty="0">
              <a:solidFill>
                <a:srgbClr val="1C3567"/>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rgbClr val="1C3567"/>
                </a:solidFill>
              </a:rPr>
              <a:t>Other useful resources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rPr>
              <a:t>C40 Cities’ </a:t>
            </a:r>
            <a:r>
              <a:rPr kumimoji="0" lang="en-GB" sz="1200" b="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Inclusive Climate Action playbooks</a:t>
            </a:r>
            <a:endParaRPr kumimoji="0" lang="en-GB" sz="1200" b="0" u="none" strike="noStrike" kern="1200" cap="none" spc="0" normalizeH="0" baseline="0" noProof="0" dirty="0">
              <a:ln>
                <a:noFill/>
              </a:ln>
              <a:solidFill>
                <a:srgbClr val="1C3567"/>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30EA841A-D4E8-EF97-D383-0C273A4DA5DE}"/>
              </a:ext>
            </a:extLst>
          </p:cNvPr>
          <p:cNvSpPr>
            <a:spLocks noGrp="1"/>
          </p:cNvSpPr>
          <p:nvPr>
            <p:ph type="sldNum" sz="quarter" idx="12"/>
          </p:nvPr>
        </p:nvSpPr>
        <p:spPr/>
        <p:txBody>
          <a:bodyPr/>
          <a:lstStyle/>
          <a:p>
            <a:fld id="{CE97AC88-B9C7-4AEF-9990-0777AFA0136D}" type="slidenum">
              <a:rPr lang="en-US" smtClean="0"/>
              <a:pPr/>
              <a:t>29</a:t>
            </a:fld>
            <a:endParaRPr lang="en-US"/>
          </a:p>
        </p:txBody>
      </p:sp>
      <p:grpSp>
        <p:nvGrpSpPr>
          <p:cNvPr id="21" name="Group 20">
            <a:extLst>
              <a:ext uri="{FF2B5EF4-FFF2-40B4-BE49-F238E27FC236}">
                <a16:creationId xmlns:a16="http://schemas.microsoft.com/office/drawing/2014/main" id="{CDE78E27-72CF-46EC-9C82-72A7AE6BEFD2}"/>
              </a:ext>
            </a:extLst>
          </p:cNvPr>
          <p:cNvGrpSpPr/>
          <p:nvPr/>
        </p:nvGrpSpPr>
        <p:grpSpPr>
          <a:xfrm>
            <a:off x="9597323" y="1329772"/>
            <a:ext cx="146522" cy="280390"/>
            <a:chOff x="5545138" y="625475"/>
            <a:chExt cx="1489075" cy="2849563"/>
          </a:xfrm>
        </p:grpSpPr>
        <p:sp>
          <p:nvSpPr>
            <p:cNvPr id="22" name="Freeform 117">
              <a:extLst>
                <a:ext uri="{FF2B5EF4-FFF2-40B4-BE49-F238E27FC236}">
                  <a16:creationId xmlns:a16="http://schemas.microsoft.com/office/drawing/2014/main" id="{84AA1723-9D5C-4E02-ABBF-F538083A87B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EB1FE573-EB02-498D-BDC5-D223C7AFA2E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Oval 23">
            <a:hlinkClick r:id="rId4" action="ppaction://hlinksldjump"/>
            <a:extLst>
              <a:ext uri="{FF2B5EF4-FFF2-40B4-BE49-F238E27FC236}">
                <a16:creationId xmlns:a16="http://schemas.microsoft.com/office/drawing/2014/main" id="{9D76BDCE-AC88-4EBC-8CE7-685C4CD36360}"/>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5" action="ppaction://hlinksldjump"/>
            <a:extLst>
              <a:ext uri="{FF2B5EF4-FFF2-40B4-BE49-F238E27FC236}">
                <a16:creationId xmlns:a16="http://schemas.microsoft.com/office/drawing/2014/main" id="{18CFDE3A-61A4-4F91-A6B3-5DAC8558218A}"/>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6" action="ppaction://hlinksldjump"/>
            <a:extLst>
              <a:ext uri="{FF2B5EF4-FFF2-40B4-BE49-F238E27FC236}">
                <a16:creationId xmlns:a16="http://schemas.microsoft.com/office/drawing/2014/main" id="{B9C8CA41-8C90-4A6A-A18E-D52763C077D6}"/>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7" action="ppaction://hlinksldjump"/>
            <a:extLst>
              <a:ext uri="{FF2B5EF4-FFF2-40B4-BE49-F238E27FC236}">
                <a16:creationId xmlns:a16="http://schemas.microsoft.com/office/drawing/2014/main" id="{E750B483-075A-4951-B5A5-EFA4B8A09667}"/>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8" action="ppaction://hlinksldjump"/>
            <a:extLst>
              <a:ext uri="{FF2B5EF4-FFF2-40B4-BE49-F238E27FC236}">
                <a16:creationId xmlns:a16="http://schemas.microsoft.com/office/drawing/2014/main" id="{3B56EB38-C89B-46D1-A3F1-519F5F35FF05}"/>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E619571B-3225-42B3-80A1-CB5B7CF6752C}"/>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4BD1F469-374D-4B6F-9F8E-B66EC6B66098}"/>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39DC52B6-7ABC-4B2D-A67A-B2F7495E602F}"/>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2" action="ppaction://hlinksldjump"/>
            <a:extLst>
              <a:ext uri="{FF2B5EF4-FFF2-40B4-BE49-F238E27FC236}">
                <a16:creationId xmlns:a16="http://schemas.microsoft.com/office/drawing/2014/main" id="{AB636901-9E49-4C29-8808-F0086EC453BA}"/>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231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D511-1F68-CAB0-8693-3B3874FCA347}"/>
              </a:ext>
            </a:extLst>
          </p:cNvPr>
          <p:cNvSpPr>
            <a:spLocks noGrp="1"/>
          </p:cNvSpPr>
          <p:nvPr>
            <p:ph idx="1"/>
          </p:nvPr>
        </p:nvSpPr>
        <p:spPr/>
        <p:txBody>
          <a:bodyPr/>
          <a:lstStyle/>
          <a:p>
            <a:r>
              <a:rPr lang="en-GB">
                <a:solidFill>
                  <a:schemeClr val="accent6"/>
                </a:solidFill>
              </a:rPr>
              <a:t>Toolkit Introduction</a:t>
            </a:r>
          </a:p>
        </p:txBody>
      </p:sp>
      <p:sp>
        <p:nvSpPr>
          <p:cNvPr id="6" name="Slide Number Placeholder 5">
            <a:extLst>
              <a:ext uri="{FF2B5EF4-FFF2-40B4-BE49-F238E27FC236}">
                <a16:creationId xmlns:a16="http://schemas.microsoft.com/office/drawing/2014/main" id="{45FE7DFD-41E6-38B7-95B7-5E5B55B8793B}"/>
              </a:ext>
            </a:extLst>
          </p:cNvPr>
          <p:cNvSpPr>
            <a:spLocks noGrp="1"/>
          </p:cNvSpPr>
          <p:nvPr>
            <p:ph type="sldNum" sz="quarter" idx="12"/>
          </p:nvPr>
        </p:nvSpPr>
        <p:spPr/>
        <p:txBody>
          <a:bodyPr/>
          <a:lstStyle/>
          <a:p>
            <a:fld id="{CE97AC88-B9C7-4AEF-9990-0777AFA0136D}" type="slidenum">
              <a:rPr lang="en-US" smtClean="0"/>
              <a:t>3</a:t>
            </a:fld>
            <a:endParaRPr lang="en-US" dirty="0"/>
          </a:p>
        </p:txBody>
      </p:sp>
      <p:pic>
        <p:nvPicPr>
          <p:cNvPr id="11" name="Content Placeholder 10">
            <a:extLst>
              <a:ext uri="{FF2B5EF4-FFF2-40B4-BE49-F238E27FC236}">
                <a16:creationId xmlns:a16="http://schemas.microsoft.com/office/drawing/2014/main" id="{26177CE3-6BAA-4F40-84AE-CAF61CEC1AF1}"/>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257800" y="2453481"/>
            <a:ext cx="4648200" cy="3098800"/>
          </a:xfrm>
        </p:spPr>
      </p:pic>
      <p:sp>
        <p:nvSpPr>
          <p:cNvPr id="2" name="Title 1">
            <a:extLst>
              <a:ext uri="{FF2B5EF4-FFF2-40B4-BE49-F238E27FC236}">
                <a16:creationId xmlns:a16="http://schemas.microsoft.com/office/drawing/2014/main" id="{85B0258A-918B-C413-FE2B-5573A8B26647}"/>
              </a:ext>
            </a:extLst>
          </p:cNvPr>
          <p:cNvSpPr>
            <a:spLocks noGrp="1"/>
          </p:cNvSpPr>
          <p:nvPr>
            <p:ph type="title"/>
          </p:nvPr>
        </p:nvSpPr>
        <p:spPr>
          <a:xfrm>
            <a:off x="681038" y="685800"/>
            <a:ext cx="6626141" cy="990600"/>
          </a:xfrm>
          <a:prstGeom prst="rect">
            <a:avLst/>
          </a:prstGeom>
        </p:spPr>
        <p:txBody>
          <a:bodyPr/>
          <a:lstStyle/>
          <a:p>
            <a:r>
              <a:rPr lang="en-GB">
                <a:solidFill>
                  <a:schemeClr val="accent6">
                    <a:lumMod val="20000"/>
                    <a:lumOff val="80000"/>
                  </a:schemeClr>
                </a:solidFill>
              </a:rPr>
              <a:t>Urban Energy Access Toolkit </a:t>
            </a:r>
            <a:br>
              <a:rPr lang="en-GB">
                <a:solidFill>
                  <a:schemeClr val="accent6">
                    <a:lumMod val="20000"/>
                    <a:lumOff val="80000"/>
                  </a:schemeClr>
                </a:solidFill>
              </a:rPr>
            </a:br>
            <a:r>
              <a:rPr lang="en-GB">
                <a:solidFill>
                  <a:schemeClr val="accent6">
                    <a:lumMod val="20000"/>
                    <a:lumOff val="80000"/>
                  </a:schemeClr>
                </a:solidFill>
              </a:rPr>
              <a:t>for local governments</a:t>
            </a:r>
          </a:p>
        </p:txBody>
      </p:sp>
      <p:sp>
        <p:nvSpPr>
          <p:cNvPr id="4" name="Content Placeholder 1">
            <a:extLst>
              <a:ext uri="{FF2B5EF4-FFF2-40B4-BE49-F238E27FC236}">
                <a16:creationId xmlns:a16="http://schemas.microsoft.com/office/drawing/2014/main" id="{CD40A183-816D-AF71-AF76-663062B437D6}"/>
              </a:ext>
            </a:extLst>
          </p:cNvPr>
          <p:cNvSpPr txBox="1">
            <a:spLocks/>
          </p:cNvSpPr>
          <p:nvPr/>
        </p:nvSpPr>
        <p:spPr>
          <a:xfrm>
            <a:off x="685801" y="1843635"/>
            <a:ext cx="3962399" cy="4038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dirty="0">
                <a:solidFill>
                  <a:schemeClr val="bg1"/>
                </a:solidFill>
              </a:rPr>
              <a:t>The modules in this toolkit will help you build </a:t>
            </a:r>
            <a:br>
              <a:rPr lang="en-GB" sz="1200" b="0" dirty="0">
                <a:solidFill>
                  <a:schemeClr val="bg1"/>
                </a:solidFill>
              </a:rPr>
            </a:br>
            <a:r>
              <a:rPr lang="en-GB" sz="1200" b="0" dirty="0">
                <a:solidFill>
                  <a:schemeClr val="bg1"/>
                </a:solidFill>
              </a:rPr>
              <a:t>a comprehensive understanding of and plan for addressing Energy Access &amp; Poverty (EAP) within your administrative area, in a way that considers wider benefits of action. Modules can be navigated sequentially or at random, depending on your interests, needs, and your current position. </a:t>
            </a:r>
          </a:p>
          <a:p>
            <a:pPr>
              <a:lnSpc>
                <a:spcPct val="120000"/>
              </a:lnSpc>
            </a:pPr>
            <a:r>
              <a:rPr lang="en-GB" sz="1200" b="0" dirty="0">
                <a:solidFill>
                  <a:schemeClr val="bg1"/>
                </a:solidFill>
              </a:rPr>
              <a:t>Each local government is unique, where multiple and diverse departments and staff members may have a role in addressing EAP in your specific context. </a:t>
            </a:r>
          </a:p>
          <a:p>
            <a:pPr>
              <a:lnSpc>
                <a:spcPct val="120000"/>
              </a:lnSpc>
            </a:pPr>
            <a:r>
              <a:rPr lang="en-GB" sz="1200" b="0" dirty="0">
                <a:solidFill>
                  <a:schemeClr val="bg1"/>
                </a:solidFill>
              </a:rPr>
              <a:t>This Toolkit is built for local government staff working in EAP, however the tools and guidance in this toolkit could also have value for wider stakeholders.</a:t>
            </a:r>
          </a:p>
        </p:txBody>
      </p:sp>
      <p:sp>
        <p:nvSpPr>
          <p:cNvPr id="5" name="Content Placeholder 1">
            <a:extLst>
              <a:ext uri="{FF2B5EF4-FFF2-40B4-BE49-F238E27FC236}">
                <a16:creationId xmlns:a16="http://schemas.microsoft.com/office/drawing/2014/main" id="{AD93E8F5-695B-2E7E-FF28-886223318DB2}"/>
              </a:ext>
            </a:extLst>
          </p:cNvPr>
          <p:cNvSpPr txBox="1">
            <a:spLocks/>
          </p:cNvSpPr>
          <p:nvPr/>
        </p:nvSpPr>
        <p:spPr>
          <a:xfrm>
            <a:off x="5257802" y="1981200"/>
            <a:ext cx="3962399" cy="4038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dirty="0">
                <a:solidFill>
                  <a:schemeClr val="bg1"/>
                </a:solidFill>
              </a:rPr>
              <a:t>[Image placeholder]</a:t>
            </a:r>
          </a:p>
        </p:txBody>
      </p:sp>
      <p:pic>
        <p:nvPicPr>
          <p:cNvPr id="13" name="Picture 12">
            <a:extLst>
              <a:ext uri="{FF2B5EF4-FFF2-40B4-BE49-F238E27FC236}">
                <a16:creationId xmlns:a16="http://schemas.microsoft.com/office/drawing/2014/main" id="{68C20CA9-BFF3-402C-94FC-5A5817B90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4648200" cy="3098800"/>
          </a:xfrm>
          <a:prstGeom prst="rect">
            <a:avLst/>
          </a:prstGeom>
        </p:spPr>
      </p:pic>
      <p:sp>
        <p:nvSpPr>
          <p:cNvPr id="14" name="Slide Number Placeholder 5">
            <a:extLst>
              <a:ext uri="{FF2B5EF4-FFF2-40B4-BE49-F238E27FC236}">
                <a16:creationId xmlns:a16="http://schemas.microsoft.com/office/drawing/2014/main" id="{A45C75E2-1B41-47B7-98E4-A5E2D1338096}"/>
              </a:ext>
            </a:extLst>
          </p:cNvPr>
          <p:cNvSpPr txBox="1">
            <a:spLocks/>
          </p:cNvSpPr>
          <p:nvPr/>
        </p:nvSpPr>
        <p:spPr>
          <a:xfrm>
            <a:off x="6936828" y="5046389"/>
            <a:ext cx="26262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Jeroen van de Water, Unsplash</a:t>
            </a:r>
          </a:p>
        </p:txBody>
      </p:sp>
    </p:spTree>
    <p:extLst>
      <p:ext uri="{BB962C8B-B14F-4D97-AF65-F5344CB8AC3E}">
        <p14:creationId xmlns:p14="http://schemas.microsoft.com/office/powerpoint/2010/main" val="140241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C401C999-DFE7-2AAE-3E6B-558E7B7E698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238A1-903D-776E-3A4D-C18DE16D9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6F614702-B756-4714-1829-0728736F09B3}"/>
              </a:ext>
            </a:extLst>
          </p:cNvPr>
          <p:cNvSpPr>
            <a:spLocks noGrp="1"/>
          </p:cNvSpPr>
          <p:nvPr>
            <p:ph type="title"/>
          </p:nvPr>
        </p:nvSpPr>
        <p:spPr/>
        <p:txBody>
          <a:bodyPr vert="horz" lIns="91440" tIns="45720" rIns="91440" bIns="45720" rtlCol="0" anchor="t">
            <a:normAutofit fontScale="90000"/>
          </a:bodyPr>
          <a:lstStyle/>
          <a:p>
            <a:r>
              <a:rPr lang="en-GB">
                <a:solidFill>
                  <a:schemeClr val="bg1"/>
                </a:solidFill>
              </a:rPr>
              <a:t>Who is included in decision-making?</a:t>
            </a:r>
            <a:br>
              <a:rPr lang="en-GB">
                <a:solidFill>
                  <a:schemeClr val="bg1"/>
                </a:solidFill>
              </a:rPr>
            </a:br>
            <a:endParaRPr lang="en-GB">
              <a:solidFill>
                <a:schemeClr val="bg1"/>
              </a:solidFill>
            </a:endParaRPr>
          </a:p>
        </p:txBody>
      </p:sp>
      <p:sp>
        <p:nvSpPr>
          <p:cNvPr id="13" name="Content Placeholder 12">
            <a:extLst>
              <a:ext uri="{FF2B5EF4-FFF2-40B4-BE49-F238E27FC236}">
                <a16:creationId xmlns:a16="http://schemas.microsoft.com/office/drawing/2014/main" id="{8915B919-3290-E3F5-4213-53E760D7B9D1}"/>
              </a:ext>
            </a:extLst>
          </p:cNvPr>
          <p:cNvSpPr>
            <a:spLocks noGrp="1"/>
          </p:cNvSpPr>
          <p:nvPr>
            <p:ph idx="13"/>
          </p:nvPr>
        </p:nvSpPr>
        <p:spPr>
          <a:xfrm>
            <a:off x="5257801" y="1828800"/>
            <a:ext cx="3962399" cy="4348163"/>
          </a:xfrm>
        </p:spPr>
        <p:txBody>
          <a:bodyPr vert="horz" lIns="91440" tIns="45720" rIns="91440" bIns="45720" rtlCol="0" anchor="t">
            <a:normAutofit/>
          </a:bodyPr>
          <a:lstStyle/>
          <a:p>
            <a:pPr>
              <a:lnSpc>
                <a:spcPct val="120000"/>
              </a:lnSpc>
            </a:pPr>
            <a:r>
              <a:rPr lang="en-GB" sz="1200" b="0">
                <a:solidFill>
                  <a:schemeClr val="bg1"/>
                </a:solidFill>
                <a:latin typeface="Arial"/>
                <a:cs typeface="Arial"/>
              </a:rPr>
              <a:t>Knowing who key stakeholders are for an intervention, and how they can be engaged with is key to responding to EAP in meaningful and effective ways. </a:t>
            </a:r>
            <a:endParaRPr lang="en-GB" sz="1200" b="0">
              <a:solidFill>
                <a:schemeClr val="bg1"/>
              </a:solidFill>
            </a:endParaRPr>
          </a:p>
          <a:p>
            <a:pPr>
              <a:lnSpc>
                <a:spcPct val="120000"/>
              </a:lnSpc>
            </a:pPr>
            <a:r>
              <a:rPr lang="en-GB" sz="1200" b="0">
                <a:solidFill>
                  <a:schemeClr val="bg1"/>
                </a:solidFill>
                <a:latin typeface="Arial"/>
                <a:cs typeface="Arial"/>
              </a:rPr>
              <a:t>Engaging with community organisations representing groups who experience energy poverty – or lack of energy access – enables interventions to respond to local contexts. These specific needs and challenges may not be captured in reporting and quantitative data.</a:t>
            </a:r>
          </a:p>
          <a:p>
            <a:pPr>
              <a:lnSpc>
                <a:spcPct val="120000"/>
              </a:lnSpc>
            </a:pPr>
            <a:r>
              <a:rPr lang="en-GB" sz="1200" b="0">
                <a:solidFill>
                  <a:schemeClr val="bg1"/>
                </a:solidFill>
                <a:latin typeface="Arial"/>
                <a:cs typeface="Arial"/>
              </a:rPr>
              <a:t>Private sector and non-profit stakeholders are also key. You can ensure that actions are technologically feasible by consulting solution providers. These engagements can also boost implementation via financing projects and research. </a:t>
            </a:r>
            <a:endParaRPr lang="en-GB" sz="1200" b="0">
              <a:solidFill>
                <a:schemeClr val="bg1"/>
              </a:solidFill>
            </a:endParaRPr>
          </a:p>
          <a:p>
            <a:pPr>
              <a:lnSpc>
                <a:spcPct val="120000"/>
              </a:lnSpc>
            </a:pPr>
            <a:r>
              <a:rPr lang="en-GB" sz="1200" b="0">
                <a:solidFill>
                  <a:schemeClr val="bg1"/>
                </a:solidFill>
                <a:latin typeface="Arial"/>
                <a:cs typeface="Arial"/>
              </a:rPr>
              <a:t>Finally, national and local government colleagues across departments and agencies are helpful to find opportunities to synchronise projects and funding to ensure delivery of EAP solutions. </a:t>
            </a:r>
            <a:endParaRPr lang="en-GB" sz="1200" b="0">
              <a:solidFill>
                <a:schemeClr val="bg1"/>
              </a:solidFill>
            </a:endParaRPr>
          </a:p>
        </p:txBody>
      </p:sp>
      <p:sp>
        <p:nvSpPr>
          <p:cNvPr id="14" name="Content Placeholder 13">
            <a:extLst>
              <a:ext uri="{FF2B5EF4-FFF2-40B4-BE49-F238E27FC236}">
                <a16:creationId xmlns:a16="http://schemas.microsoft.com/office/drawing/2014/main" id="{34D36659-35D8-5BF1-FC04-67DC81381DA7}"/>
              </a:ext>
            </a:extLst>
          </p:cNvPr>
          <p:cNvSpPr>
            <a:spLocks noGrp="1"/>
          </p:cNvSpPr>
          <p:nvPr>
            <p:ph idx="14"/>
          </p:nvPr>
        </p:nvSpPr>
        <p:spPr/>
        <p: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1 – Knowing our EAP stakeholders</a:t>
            </a:r>
          </a:p>
        </p:txBody>
      </p:sp>
      <p:grpSp>
        <p:nvGrpSpPr>
          <p:cNvPr id="17" name="Group 16">
            <a:extLst>
              <a:ext uri="{FF2B5EF4-FFF2-40B4-BE49-F238E27FC236}">
                <a16:creationId xmlns:a16="http://schemas.microsoft.com/office/drawing/2014/main" id="{E401E11E-012D-4B9E-B2DE-F85AD522034A}"/>
              </a:ext>
            </a:extLst>
          </p:cNvPr>
          <p:cNvGrpSpPr/>
          <p:nvPr/>
        </p:nvGrpSpPr>
        <p:grpSpPr>
          <a:xfrm>
            <a:off x="9597323" y="1329772"/>
            <a:ext cx="146522" cy="280390"/>
            <a:chOff x="5545138" y="625475"/>
            <a:chExt cx="1489075" cy="2849563"/>
          </a:xfrm>
        </p:grpSpPr>
        <p:sp>
          <p:nvSpPr>
            <p:cNvPr id="18" name="Freeform 117">
              <a:extLst>
                <a:ext uri="{FF2B5EF4-FFF2-40B4-BE49-F238E27FC236}">
                  <a16:creationId xmlns:a16="http://schemas.microsoft.com/office/drawing/2014/main" id="{F8A32596-9226-443C-BAA7-7824929FDED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E31A3F92-326E-463F-A026-51660C7F048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hlinkClick r:id="rId2" action="ppaction://hlinksldjump"/>
            <a:extLst>
              <a:ext uri="{FF2B5EF4-FFF2-40B4-BE49-F238E27FC236}">
                <a16:creationId xmlns:a16="http://schemas.microsoft.com/office/drawing/2014/main" id="{327B5E14-B001-4745-A750-90469483D52B}"/>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3" action="ppaction://hlinksldjump"/>
            <a:extLst>
              <a:ext uri="{FF2B5EF4-FFF2-40B4-BE49-F238E27FC236}">
                <a16:creationId xmlns:a16="http://schemas.microsoft.com/office/drawing/2014/main" id="{9A3615E3-9CDC-4FD4-A21E-5EE3E58E9789}"/>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4" action="ppaction://hlinksldjump"/>
            <a:extLst>
              <a:ext uri="{FF2B5EF4-FFF2-40B4-BE49-F238E27FC236}">
                <a16:creationId xmlns:a16="http://schemas.microsoft.com/office/drawing/2014/main" id="{F58AD945-D5F6-4F29-828F-4DDBCCDA7C88}"/>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5" action="ppaction://hlinksldjump"/>
            <a:extLst>
              <a:ext uri="{FF2B5EF4-FFF2-40B4-BE49-F238E27FC236}">
                <a16:creationId xmlns:a16="http://schemas.microsoft.com/office/drawing/2014/main" id="{0A14E062-2D73-4364-BFAB-5EE004EA57C9}"/>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6" action="ppaction://hlinksldjump"/>
            <a:extLst>
              <a:ext uri="{FF2B5EF4-FFF2-40B4-BE49-F238E27FC236}">
                <a16:creationId xmlns:a16="http://schemas.microsoft.com/office/drawing/2014/main" id="{EB5F9793-9458-41B3-82DE-F273E2545652}"/>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7" action="ppaction://hlinksldjump"/>
            <a:extLst>
              <a:ext uri="{FF2B5EF4-FFF2-40B4-BE49-F238E27FC236}">
                <a16:creationId xmlns:a16="http://schemas.microsoft.com/office/drawing/2014/main" id="{EC58700D-F486-4B7C-9E5F-965E93CEAF52}"/>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4932B338-E313-4BE8-9D7F-70B7203928FB}"/>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437F50CB-1A75-4101-A50C-FAFFDF1ACC5B}"/>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0B8FCDE4-9A4A-4CB5-BCEA-F004573D2276}"/>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818172C-824D-45DB-85C0-A7D337671950}"/>
              </a:ext>
            </a:extLst>
          </p:cNvPr>
          <p:cNvPicPr>
            <a:picLocks noChangeAspect="1"/>
          </p:cNvPicPr>
          <p:nvPr/>
        </p:nvPicPr>
        <p:blipFill rotWithShape="1">
          <a:blip r:embed="rId11">
            <a:extLst>
              <a:ext uri="{28A0092B-C50C-407E-A947-70E740481C1C}">
                <a14:useLocalDpi xmlns:a14="http://schemas.microsoft.com/office/drawing/2010/main" val="0"/>
              </a:ext>
            </a:extLst>
          </a:blip>
          <a:srcRect t="8464"/>
          <a:stretch/>
        </p:blipFill>
        <p:spPr>
          <a:xfrm>
            <a:off x="685800" y="1831919"/>
            <a:ext cx="3660548" cy="5026081"/>
          </a:xfrm>
          <a:prstGeom prst="rect">
            <a:avLst/>
          </a:prstGeom>
        </p:spPr>
      </p:pic>
      <p:sp>
        <p:nvSpPr>
          <p:cNvPr id="29" name="Slide Number Placeholder 5">
            <a:extLst>
              <a:ext uri="{FF2B5EF4-FFF2-40B4-BE49-F238E27FC236}">
                <a16:creationId xmlns:a16="http://schemas.microsoft.com/office/drawing/2014/main" id="{7DB10D62-066F-4609-81FC-85F99111D1E6}"/>
              </a:ext>
            </a:extLst>
          </p:cNvPr>
          <p:cNvSpPr txBox="1">
            <a:spLocks/>
          </p:cNvSpPr>
          <p:nvPr/>
        </p:nvSpPr>
        <p:spPr>
          <a:xfrm rot="16200000">
            <a:off x="14333" y="5348885"/>
            <a:ext cx="1310777"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Sulthan Auliya, Unsplash</a:t>
            </a:r>
          </a:p>
        </p:txBody>
      </p:sp>
    </p:spTree>
    <p:extLst>
      <p:ext uri="{BB962C8B-B14F-4D97-AF65-F5344CB8AC3E}">
        <p14:creationId xmlns:p14="http://schemas.microsoft.com/office/powerpoint/2010/main" val="15244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93366">
            <a:alpha val="25000"/>
          </a:srgb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AA0B0-75F3-66B2-8B57-3AB78FA9CE2D}"/>
              </a:ext>
            </a:extLst>
          </p:cNvPr>
          <p:cNvSpPr>
            <a:spLocks noGrp="1"/>
          </p:cNvSpPr>
          <p:nvPr>
            <p:ph type="title"/>
          </p:nvPr>
        </p:nvSpPr>
        <p:spPr>
          <a:xfrm>
            <a:off x="681038" y="685800"/>
            <a:ext cx="3967162" cy="990600"/>
          </a:xfrm>
        </p:spPr>
        <p:txBody>
          <a:bodyPr>
            <a:normAutofit/>
          </a:bodyPr>
          <a:lstStyle/>
          <a:p>
            <a:r>
              <a:rPr lang="en-GB" dirty="0">
                <a:solidFill>
                  <a:srgbClr val="193366"/>
                </a:solidFill>
              </a:rPr>
              <a:t>EAP stakeholders in Cape Town</a:t>
            </a:r>
          </a:p>
        </p:txBody>
      </p:sp>
      <p:sp>
        <p:nvSpPr>
          <p:cNvPr id="9" name="Content Placeholder 8">
            <a:extLst>
              <a:ext uri="{FF2B5EF4-FFF2-40B4-BE49-F238E27FC236}">
                <a16:creationId xmlns:a16="http://schemas.microsoft.com/office/drawing/2014/main" id="{E541D0F2-848F-9C4A-D597-AE0E09F424A2}"/>
              </a:ext>
            </a:extLst>
          </p:cNvPr>
          <p:cNvSpPr>
            <a:spLocks noGrp="1"/>
          </p:cNvSpPr>
          <p:nvPr>
            <p:ph idx="14"/>
          </p:nvPr>
        </p:nvSpPr>
        <p:spPr/>
        <p:txBody>
          <a:bodyPr/>
          <a:lstStyle/>
          <a:p>
            <a:r>
              <a:rPr lang="en-GB" b="0" dirty="0">
                <a:solidFill>
                  <a:srgbClr val="193366"/>
                </a:solidFill>
              </a:rPr>
              <a:t>Module 1 – </a:t>
            </a:r>
            <a:r>
              <a:rPr lang="en-GB" dirty="0">
                <a:solidFill>
                  <a:srgbClr val="193366"/>
                </a:solidFill>
              </a:rPr>
              <a:t>Knowing our EAP stakeholders</a:t>
            </a:r>
          </a:p>
        </p:txBody>
      </p:sp>
      <p:sp>
        <p:nvSpPr>
          <p:cNvPr id="11" name="Content Placeholder 5">
            <a:extLst>
              <a:ext uri="{FF2B5EF4-FFF2-40B4-BE49-F238E27FC236}">
                <a16:creationId xmlns:a16="http://schemas.microsoft.com/office/drawing/2014/main" id="{6EAD2500-D8A5-1178-4A4B-1F8C67A9CE08}"/>
              </a:ext>
            </a:extLst>
          </p:cNvPr>
          <p:cNvSpPr txBox="1">
            <a:spLocks/>
          </p:cNvSpPr>
          <p:nvPr/>
        </p:nvSpPr>
        <p:spPr>
          <a:xfrm>
            <a:off x="5262565" y="1833563"/>
            <a:ext cx="3962399" cy="43386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Subsequently, an amendment to the Electricity Regulation Act (2006) allowed municipalities to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 electricity from private sector energy developers. As a result, the City of Cape Town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launched a tender to acquire 300 MW of renewable power from independent power producers (IPPs).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move aimed to reduce reliance on Eskom and mitigate load-shedding, ultimately improving access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more affordable, reliable, and sustainable energy.</a:t>
            </a:r>
          </a:p>
        </p:txBody>
      </p:sp>
      <p:sp>
        <p:nvSpPr>
          <p:cNvPr id="14" name="Content Placeholder 5">
            <a:extLst>
              <a:ext uri="{FF2B5EF4-FFF2-40B4-BE49-F238E27FC236}">
                <a16:creationId xmlns:a16="http://schemas.microsoft.com/office/drawing/2014/main" id="{7C4B09CF-E955-E3E8-2C6B-4223F6008DB7}"/>
              </a:ext>
            </a:extLst>
          </p:cNvPr>
          <p:cNvSpPr txBox="1">
            <a:spLocks/>
          </p:cNvSpPr>
          <p:nvPr/>
        </p:nvSpPr>
        <p:spPr>
          <a:xfrm>
            <a:off x="681038" y="1833562"/>
            <a:ext cx="3962399" cy="48053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Cape Town is a port city of 4.6 million residents,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the majority are connected to licensed electricity suppliers. However, there are at least 70,000 informal households without direct grid connection, and more accessing electricity as informal “backyarders”.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advance various projects and solutions, city staff needed to identify the relevant stakeholders.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example, Eskom, a state-owned utility in South Africa, operates most power generation assets in the country. Despite the City of Cape Town having limited influence over Eskom’s policies and infrastructure,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City challenged Eskom’s exclusive rights in court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2019. </a:t>
            </a:r>
          </a:p>
        </p:txBody>
      </p:sp>
      <p:sp>
        <p:nvSpPr>
          <p:cNvPr id="2" name="Slide Number Placeholder 1">
            <a:extLst>
              <a:ext uri="{FF2B5EF4-FFF2-40B4-BE49-F238E27FC236}">
                <a16:creationId xmlns:a16="http://schemas.microsoft.com/office/drawing/2014/main" id="{9E09374F-E08F-77EF-0EA1-2C2C2DA0E32B}"/>
              </a:ext>
            </a:extLst>
          </p:cNvPr>
          <p:cNvSpPr>
            <a:spLocks noGrp="1"/>
          </p:cNvSpPr>
          <p:nvPr>
            <p:ph type="sldNum" sz="quarter" idx="12"/>
          </p:nvPr>
        </p:nvSpPr>
        <p:spPr/>
        <p:txBody>
          <a:bodyPr/>
          <a:lstStyle/>
          <a:p>
            <a:fld id="{CE97AC88-B9C7-4AEF-9990-0777AFA0136D}" type="slidenum">
              <a:rPr lang="en-US" smtClean="0"/>
              <a:pPr/>
              <a:t>31</a:t>
            </a:fld>
            <a:endParaRPr lang="en-US"/>
          </a:p>
        </p:txBody>
      </p:sp>
      <p:grpSp>
        <p:nvGrpSpPr>
          <p:cNvPr id="19" name="Group 18">
            <a:extLst>
              <a:ext uri="{FF2B5EF4-FFF2-40B4-BE49-F238E27FC236}">
                <a16:creationId xmlns:a16="http://schemas.microsoft.com/office/drawing/2014/main" id="{B706DB71-F02A-4BE0-A2F8-DAE29750F3E8}"/>
              </a:ext>
            </a:extLst>
          </p:cNvPr>
          <p:cNvGrpSpPr/>
          <p:nvPr/>
        </p:nvGrpSpPr>
        <p:grpSpPr>
          <a:xfrm>
            <a:off x="9597323" y="1329772"/>
            <a:ext cx="146522" cy="280390"/>
            <a:chOff x="5545138" y="625475"/>
            <a:chExt cx="1489075" cy="2849563"/>
          </a:xfrm>
        </p:grpSpPr>
        <p:sp>
          <p:nvSpPr>
            <p:cNvPr id="20" name="Freeform 117">
              <a:extLst>
                <a:ext uri="{FF2B5EF4-FFF2-40B4-BE49-F238E27FC236}">
                  <a16:creationId xmlns:a16="http://schemas.microsoft.com/office/drawing/2014/main" id="{8609C999-526F-428A-BD62-094E01B794B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0">
              <a:extLst>
                <a:ext uri="{FF2B5EF4-FFF2-40B4-BE49-F238E27FC236}">
                  <a16:creationId xmlns:a16="http://schemas.microsoft.com/office/drawing/2014/main" id="{59F7522C-9818-442A-A9AB-AEEA4178CDF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Oval 21">
            <a:hlinkClick r:id="rId3" action="ppaction://hlinksldjump"/>
            <a:extLst>
              <a:ext uri="{FF2B5EF4-FFF2-40B4-BE49-F238E27FC236}">
                <a16:creationId xmlns:a16="http://schemas.microsoft.com/office/drawing/2014/main" id="{7370D733-B2B5-4A46-B4B1-615DBF894C82}"/>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A2AB707C-4101-41E3-BE76-16D96D26495B}"/>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5" action="ppaction://hlinksldjump"/>
            <a:extLst>
              <a:ext uri="{FF2B5EF4-FFF2-40B4-BE49-F238E27FC236}">
                <a16:creationId xmlns:a16="http://schemas.microsoft.com/office/drawing/2014/main" id="{40E41023-991B-45B1-AA9B-4195393AC7FF}"/>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6" action="ppaction://hlinksldjump"/>
            <a:extLst>
              <a:ext uri="{FF2B5EF4-FFF2-40B4-BE49-F238E27FC236}">
                <a16:creationId xmlns:a16="http://schemas.microsoft.com/office/drawing/2014/main" id="{E62C13BB-8CE2-430C-AFD8-8CC80193D5AE}"/>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7" action="ppaction://hlinksldjump"/>
            <a:extLst>
              <a:ext uri="{FF2B5EF4-FFF2-40B4-BE49-F238E27FC236}">
                <a16:creationId xmlns:a16="http://schemas.microsoft.com/office/drawing/2014/main" id="{38D5799F-3DA3-4C21-8301-0151DC4C62CD}"/>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8" action="ppaction://hlinksldjump"/>
            <a:extLst>
              <a:ext uri="{FF2B5EF4-FFF2-40B4-BE49-F238E27FC236}">
                <a16:creationId xmlns:a16="http://schemas.microsoft.com/office/drawing/2014/main" id="{3532729F-EB53-4846-820A-2E85AE42431C}"/>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5F64C30E-EEA5-4258-B825-E195D98137BD}"/>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3C97A023-BA39-42F8-8351-70311BFDDD05}"/>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1" action="ppaction://hlinksldjump"/>
            <a:extLst>
              <a:ext uri="{FF2B5EF4-FFF2-40B4-BE49-F238E27FC236}">
                <a16:creationId xmlns:a16="http://schemas.microsoft.com/office/drawing/2014/main" id="{2D97D8C2-6A17-4F40-A8CC-1415525DE6CC}"/>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81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93366">
            <a:alpha val="25000"/>
          </a:srgb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8AA0B0-75F3-66B2-8B57-3AB78FA9CE2D}"/>
              </a:ext>
            </a:extLst>
          </p:cNvPr>
          <p:cNvSpPr>
            <a:spLocks noGrp="1"/>
          </p:cNvSpPr>
          <p:nvPr>
            <p:ph type="title"/>
          </p:nvPr>
        </p:nvSpPr>
        <p:spPr>
          <a:xfrm>
            <a:off x="681037" y="685800"/>
            <a:ext cx="4618931" cy="990600"/>
          </a:xfrm>
        </p:spPr>
        <p:txBody>
          <a:bodyPr>
            <a:normAutofit fontScale="90000"/>
          </a:bodyPr>
          <a:lstStyle/>
          <a:p>
            <a:r>
              <a:rPr lang="en-GB" dirty="0">
                <a:solidFill>
                  <a:srgbClr val="193366"/>
                </a:solidFill>
              </a:rPr>
              <a:t>Cape Town interventions and stakeholders</a:t>
            </a:r>
          </a:p>
        </p:txBody>
      </p:sp>
      <p:sp>
        <p:nvSpPr>
          <p:cNvPr id="8" name="Content Placeholder 7">
            <a:extLst>
              <a:ext uri="{FF2B5EF4-FFF2-40B4-BE49-F238E27FC236}">
                <a16:creationId xmlns:a16="http://schemas.microsoft.com/office/drawing/2014/main" id="{33CAA096-AE81-3EA6-F192-F808CBFA7E48}"/>
              </a:ext>
            </a:extLst>
          </p:cNvPr>
          <p:cNvSpPr>
            <a:spLocks noGrp="1"/>
          </p:cNvSpPr>
          <p:nvPr>
            <p:ph idx="13"/>
          </p:nvPr>
        </p:nvSpPr>
        <p:spPr>
          <a:xfrm>
            <a:off x="696536" y="1828801"/>
            <a:ext cx="8534389" cy="381000"/>
          </a:xfrm>
        </p:spPr>
        <p:txBody>
          <a:bodyPr>
            <a:noAutofit/>
          </a:bodyPr>
          <a:lstStyle/>
          <a:p>
            <a:pPr>
              <a:lnSpc>
                <a:spcPct val="120000"/>
              </a:lnSpc>
            </a:pPr>
            <a:r>
              <a:rPr lang="en-GB" sz="1200" b="0">
                <a:solidFill>
                  <a:schemeClr val="tx1"/>
                </a:solidFill>
              </a:rPr>
              <a:t>Each local government will have its distinct chosen interventions with different stakeholders involved. In Cape Town, the municipality co-designed interventions with stakeholders listed below:</a:t>
            </a:r>
          </a:p>
        </p:txBody>
      </p:sp>
      <p:sp>
        <p:nvSpPr>
          <p:cNvPr id="9" name="Content Placeholder 8">
            <a:extLst>
              <a:ext uri="{FF2B5EF4-FFF2-40B4-BE49-F238E27FC236}">
                <a16:creationId xmlns:a16="http://schemas.microsoft.com/office/drawing/2014/main" id="{E541D0F2-848F-9C4A-D597-AE0E09F424A2}"/>
              </a:ext>
            </a:extLst>
          </p:cNvPr>
          <p:cNvSpPr>
            <a:spLocks noGrp="1"/>
          </p:cNvSpPr>
          <p:nvPr>
            <p:ph idx="14"/>
          </p:nvPr>
        </p:nvSpPr>
        <p:spPr/>
        <p:txBody>
          <a:bodyPr/>
          <a:lstStyle/>
          <a:p>
            <a:r>
              <a:rPr lang="en-GB" b="0" dirty="0">
                <a:solidFill>
                  <a:srgbClr val="193366"/>
                </a:solidFill>
              </a:rPr>
              <a:t>Module 1 – </a:t>
            </a:r>
            <a:r>
              <a:rPr lang="en-GB" dirty="0">
                <a:solidFill>
                  <a:srgbClr val="193366"/>
                </a:solidFill>
              </a:rPr>
              <a:t>Knowing our EAP stakeholders</a:t>
            </a:r>
          </a:p>
        </p:txBody>
      </p:sp>
      <p:graphicFrame>
        <p:nvGraphicFramePr>
          <p:cNvPr id="4" name="Table 3">
            <a:extLst>
              <a:ext uri="{FF2B5EF4-FFF2-40B4-BE49-F238E27FC236}">
                <a16:creationId xmlns:a16="http://schemas.microsoft.com/office/drawing/2014/main" id="{DCA6A8A5-9D86-C091-E68B-D66CF35B6691}"/>
              </a:ext>
            </a:extLst>
          </p:cNvPr>
          <p:cNvGraphicFramePr>
            <a:graphicFrameLocks noGrp="1"/>
          </p:cNvGraphicFramePr>
          <p:nvPr>
            <p:extLst>
              <p:ext uri="{D42A27DB-BD31-4B8C-83A1-F6EECF244321}">
                <p14:modId xmlns:p14="http://schemas.microsoft.com/office/powerpoint/2010/main" val="1353447274"/>
              </p:ext>
            </p:extLst>
          </p:nvPr>
        </p:nvGraphicFramePr>
        <p:xfrm>
          <a:off x="681037" y="2495349"/>
          <a:ext cx="8534390" cy="3169920"/>
        </p:xfrm>
        <a:graphic>
          <a:graphicData uri="http://schemas.openxmlformats.org/drawingml/2006/table">
            <a:tbl>
              <a:tblPr firstRow="1" bandRow="1">
                <a:tableStyleId>{2D5ABB26-0587-4C30-8999-92F81FD0307C}</a:tableStyleId>
              </a:tblPr>
              <a:tblGrid>
                <a:gridCol w="300780">
                  <a:extLst>
                    <a:ext uri="{9D8B030D-6E8A-4147-A177-3AD203B41FA5}">
                      <a16:colId xmlns:a16="http://schemas.microsoft.com/office/drawing/2014/main" val="3549674493"/>
                    </a:ext>
                  </a:extLst>
                </a:gridCol>
                <a:gridCol w="1646722">
                  <a:extLst>
                    <a:ext uri="{9D8B030D-6E8A-4147-A177-3AD203B41FA5}">
                      <a16:colId xmlns:a16="http://schemas.microsoft.com/office/drawing/2014/main" val="4003066058"/>
                    </a:ext>
                  </a:extLst>
                </a:gridCol>
                <a:gridCol w="1646722">
                  <a:extLst>
                    <a:ext uri="{9D8B030D-6E8A-4147-A177-3AD203B41FA5}">
                      <a16:colId xmlns:a16="http://schemas.microsoft.com/office/drawing/2014/main" val="3434042713"/>
                    </a:ext>
                  </a:extLst>
                </a:gridCol>
                <a:gridCol w="1646722">
                  <a:extLst>
                    <a:ext uri="{9D8B030D-6E8A-4147-A177-3AD203B41FA5}">
                      <a16:colId xmlns:a16="http://schemas.microsoft.com/office/drawing/2014/main" val="3011712873"/>
                    </a:ext>
                  </a:extLst>
                </a:gridCol>
                <a:gridCol w="1646722">
                  <a:extLst>
                    <a:ext uri="{9D8B030D-6E8A-4147-A177-3AD203B41FA5}">
                      <a16:colId xmlns:a16="http://schemas.microsoft.com/office/drawing/2014/main" val="634986583"/>
                    </a:ext>
                  </a:extLst>
                </a:gridCol>
                <a:gridCol w="1646722">
                  <a:extLst>
                    <a:ext uri="{9D8B030D-6E8A-4147-A177-3AD203B41FA5}">
                      <a16:colId xmlns:a16="http://schemas.microsoft.com/office/drawing/2014/main" val="1005018249"/>
                    </a:ext>
                  </a:extLst>
                </a:gridCol>
              </a:tblGrid>
              <a:tr h="531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1">
                          <a:solidFill>
                            <a:schemeClr val="tx1"/>
                          </a:solidFill>
                          <a:latin typeface="Arial" panose="020B0604020202020204" pitchFamily="34" charset="0"/>
                          <a:cs typeface="Arial" panose="020B0604020202020204" pitchFamily="34" charset="0"/>
                        </a:rPr>
                        <a:t>Solutions</a:t>
                      </a: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93366"/>
                          </a:solidFill>
                          <a:latin typeface="Arial" panose="020B0604020202020204" pitchFamily="34" charset="0"/>
                          <a:cs typeface="Arial" panose="020B0604020202020204" pitchFamily="34" charset="0"/>
                        </a:rPr>
                        <a:t>Renewable energy procurement</a:t>
                      </a:r>
                    </a:p>
                  </a:txBody>
                  <a:tcPr>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93366"/>
                          </a:solidFill>
                          <a:latin typeface="Arial" panose="020B0604020202020204" pitchFamily="34" charset="0"/>
                          <a:cs typeface="Arial" panose="020B0604020202020204" pitchFamily="34" charset="0"/>
                        </a:rPr>
                        <a:t>Small Scale Embedded Generation </a:t>
                      </a:r>
                      <a:br>
                        <a:rPr lang="en-GB" sz="1200" b="1" dirty="0">
                          <a:solidFill>
                            <a:srgbClr val="193366"/>
                          </a:solidFill>
                          <a:latin typeface="Arial" panose="020B0604020202020204" pitchFamily="34" charset="0"/>
                          <a:cs typeface="Arial" panose="020B0604020202020204" pitchFamily="34" charset="0"/>
                        </a:rPr>
                      </a:br>
                      <a:r>
                        <a:rPr lang="en-GB" sz="1200" b="1" dirty="0">
                          <a:solidFill>
                            <a:srgbClr val="193366"/>
                          </a:solidFill>
                          <a:latin typeface="Arial" panose="020B0604020202020204" pitchFamily="34" charset="0"/>
                          <a:cs typeface="Arial" panose="020B0604020202020204" pitchFamily="34" charset="0"/>
                        </a:rPr>
                        <a:t>(SSEG) scheme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93366"/>
                          </a:solidFill>
                          <a:latin typeface="Arial" panose="020B0604020202020204" pitchFamily="34" charset="0"/>
                          <a:cs typeface="Arial" panose="020B0604020202020204" pitchFamily="34" charset="0"/>
                        </a:rPr>
                        <a:t>Free Basic Alternative Energy policy (under development)</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93366"/>
                          </a:solidFill>
                          <a:latin typeface="Arial" panose="020B0604020202020204" pitchFamily="34" charset="0"/>
                          <a:cs typeface="Arial" panose="020B0604020202020204" pitchFamily="34" charset="0"/>
                        </a:rPr>
                        <a:t>City of Cape Town Low-income Energy Services (LINES) unit</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B w="12700" cap="flat" cmpd="sng" algn="ctr">
                      <a:solidFill>
                        <a:srgbClr val="1C356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193366"/>
                          </a:solidFill>
                          <a:latin typeface="Arial" panose="020B0604020202020204" pitchFamily="34" charset="0"/>
                          <a:cs typeface="Arial" panose="020B0604020202020204" pitchFamily="34" charset="0"/>
                        </a:rPr>
                        <a:t>Municipal Energy </a:t>
                      </a:r>
                      <a:r>
                        <a:rPr lang="en-GB" sz="1200" b="1" noProof="0" dirty="0">
                          <a:solidFill>
                            <a:srgbClr val="193366"/>
                          </a:solidFill>
                          <a:latin typeface="Arial" panose="020B0604020202020204" pitchFamily="34" charset="0"/>
                          <a:cs typeface="Arial" panose="020B0604020202020204" pitchFamily="34" charset="0"/>
                        </a:rPr>
                        <a:t>Resilience</a:t>
                      </a:r>
                      <a:r>
                        <a:rPr lang="fr-FR" sz="1200" b="1" dirty="0">
                          <a:solidFill>
                            <a:srgbClr val="193366"/>
                          </a:solidFill>
                          <a:latin typeface="Arial" panose="020B0604020202020204" pitchFamily="34" charset="0"/>
                          <a:cs typeface="Arial" panose="020B0604020202020204" pitchFamily="34" charset="0"/>
                        </a:rPr>
                        <a:t> (MER) Initiative </a:t>
                      </a:r>
                      <a:endParaRPr lang="en-GB" sz="1200" b="1" dirty="0">
                        <a:solidFill>
                          <a:srgbClr val="193366"/>
                        </a:solidFill>
                        <a:latin typeface="Arial" panose="020B0604020202020204" pitchFamily="34" charset="0"/>
                        <a:cs typeface="Arial" panose="020B0604020202020204" pitchFamily="34" charset="0"/>
                      </a:endParaRPr>
                    </a:p>
                  </a:txBody>
                  <a:tcPr>
                    <a:lnL w="12700" cap="flat" cmpd="sng" algn="ctr">
                      <a:solidFill>
                        <a:srgbClr val="1C3567"/>
                      </a:solidFill>
                      <a:prstDash val="solid"/>
                      <a:round/>
                      <a:headEnd type="none" w="med" len="med"/>
                      <a:tailEnd type="none" w="med" len="med"/>
                    </a:lnL>
                    <a:lnB w="12700" cap="flat" cmpd="sng" algn="ctr">
                      <a:solidFill>
                        <a:srgbClr val="1C3567"/>
                      </a:solidFill>
                      <a:prstDash val="solid"/>
                      <a:round/>
                      <a:headEnd type="none" w="med" len="med"/>
                      <a:tailEnd type="none" w="med" len="med"/>
                    </a:lnB>
                  </a:tcPr>
                </a:tc>
                <a:extLst>
                  <a:ext uri="{0D108BD9-81ED-4DB2-BD59-A6C34878D82A}">
                    <a16:rowId xmlns:a16="http://schemas.microsoft.com/office/drawing/2014/main" val="3867711747"/>
                  </a:ext>
                </a:extLst>
              </a:tr>
              <a:tr h="370840">
                <a:tc>
                  <a:txBody>
                    <a:bodyPr/>
                    <a:lstStyle/>
                    <a:p>
                      <a:pPr algn="ctr"/>
                      <a:r>
                        <a:rPr lang="en-GB" sz="1100" b="1" i="1">
                          <a:solidFill>
                            <a:schemeClr val="tx1"/>
                          </a:solidFill>
                          <a:latin typeface="Arial" panose="020B0604020202020204" pitchFamily="34" charset="0"/>
                          <a:cs typeface="Arial" panose="020B0604020202020204" pitchFamily="34" charset="0"/>
                        </a:rPr>
                        <a:t>Intervention type </a:t>
                      </a:r>
                    </a:p>
                  </a:txBody>
                  <a:tcPr vert="vert270" anchor="ctr"/>
                </a:tc>
                <a:tc>
                  <a:txBody>
                    <a:bodyPr/>
                    <a:lstStyle/>
                    <a:p>
                      <a:r>
                        <a:rPr lang="en-GB" sz="1200" dirty="0">
                          <a:latin typeface="Arial" panose="020B0604020202020204" pitchFamily="34" charset="0"/>
                          <a:cs typeface="Arial" panose="020B0604020202020204" pitchFamily="34" charset="0"/>
                        </a:rPr>
                        <a:t>Establish legal and regulatory frameworks to implement interventions with private sector participation </a:t>
                      </a:r>
                    </a:p>
                  </a:txBody>
                  <a:tcPr>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en-GB" sz="1200">
                          <a:latin typeface="Arial" panose="020B0604020202020204" pitchFamily="34" charset="0"/>
                          <a:cs typeface="Arial" panose="020B0604020202020204" pitchFamily="34" charset="0"/>
                        </a:rPr>
                        <a:t>Establish legal and regulatory frameworks to implement interventions with private sector participation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en-GB" sz="1200">
                          <a:latin typeface="Arial" panose="020B0604020202020204" pitchFamily="34" charset="0"/>
                          <a:cs typeface="Arial" panose="020B0604020202020204" pitchFamily="34" charset="0"/>
                        </a:rPr>
                        <a:t>Policy and programme design that speaks to lived experiences that deliver socioeconomic benefits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en-GB" sz="1200">
                          <a:latin typeface="Arial" panose="020B0604020202020204" pitchFamily="34" charset="0"/>
                          <a:cs typeface="Arial" panose="020B0604020202020204" pitchFamily="34" charset="0"/>
                        </a:rPr>
                        <a:t>Central working group for energy access to lead ownership, coordination, and stakeholder engagement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tc>
                  <a:txBody>
                    <a:bodyPr/>
                    <a:lstStyle/>
                    <a:p>
                      <a:r>
                        <a:rPr lang="en-GB" sz="1200">
                          <a:latin typeface="Arial" panose="020B0604020202020204" pitchFamily="34" charset="0"/>
                          <a:cs typeface="Arial" panose="020B0604020202020204" pitchFamily="34" charset="0"/>
                        </a:rPr>
                        <a:t>Joining regional and international platforms to share best practices, develop solutions, and form advocacy coalitions</a:t>
                      </a:r>
                    </a:p>
                  </a:txBody>
                  <a:tcPr>
                    <a:lnL w="12700" cap="flat" cmpd="sng" algn="ctr">
                      <a:solidFill>
                        <a:srgbClr val="1C3567"/>
                      </a:solidFill>
                      <a:prstDash val="solid"/>
                      <a:round/>
                      <a:headEnd type="none" w="med" len="med"/>
                      <a:tailEnd type="none" w="med" len="med"/>
                    </a:lnL>
                    <a:lnT w="12700" cap="flat" cmpd="sng" algn="ctr">
                      <a:solidFill>
                        <a:srgbClr val="1C3567"/>
                      </a:solidFill>
                      <a:prstDash val="solid"/>
                      <a:round/>
                      <a:headEnd type="none" w="med" len="med"/>
                      <a:tailEnd type="none" w="med" len="med"/>
                    </a:lnT>
                    <a:lnB w="12700" cap="flat" cmpd="sng" algn="ctr">
                      <a:solidFill>
                        <a:srgbClr val="1C3567"/>
                      </a:solidFill>
                      <a:prstDash val="solid"/>
                      <a:round/>
                      <a:headEnd type="none" w="med" len="med"/>
                      <a:tailEnd type="none" w="med" len="med"/>
                    </a:lnB>
                  </a:tcPr>
                </a:tc>
                <a:extLst>
                  <a:ext uri="{0D108BD9-81ED-4DB2-BD59-A6C34878D82A}">
                    <a16:rowId xmlns:a16="http://schemas.microsoft.com/office/drawing/2014/main" val="2209221816"/>
                  </a:ext>
                </a:extLst>
              </a:tr>
              <a:tr h="370840">
                <a:tc>
                  <a:txBody>
                    <a:bodyPr/>
                    <a:lstStyle/>
                    <a:p>
                      <a:pPr algn="ctr"/>
                      <a:r>
                        <a:rPr lang="en-GB" sz="1100" b="1" i="1">
                          <a:solidFill>
                            <a:schemeClr val="tx1"/>
                          </a:solidFill>
                          <a:latin typeface="Arial" panose="020B0604020202020204" pitchFamily="34" charset="0"/>
                          <a:cs typeface="Arial" panose="020B0604020202020204" pitchFamily="34" charset="0"/>
                        </a:rPr>
                        <a:t>Stakeholders </a:t>
                      </a:r>
                    </a:p>
                  </a:txBody>
                  <a:tcPr vert="vert270" anchor="ctr"/>
                </a:tc>
                <a:tc>
                  <a:txBody>
                    <a:bodyPr/>
                    <a:lstStyle/>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City of Cape Town </a:t>
                      </a:r>
                    </a:p>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Eskom</a:t>
                      </a:r>
                    </a:p>
                    <a:p>
                      <a:pPr marL="171450" indent="-171450">
                        <a:spcAft>
                          <a:spcPts val="4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txBody>
                  <a:tcPr>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City of Cape Town </a:t>
                      </a:r>
                    </a:p>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Independent Power Producers </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City of Cape Town </a:t>
                      </a:r>
                    </a:p>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Households </a:t>
                      </a:r>
                    </a:p>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Municipalities</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City of Cape Town </a:t>
                      </a:r>
                    </a:p>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Low-income Energy Services (LINES)</a:t>
                      </a:r>
                    </a:p>
                  </a:txBody>
                  <a:tcPr>
                    <a:lnL w="12700" cap="flat" cmpd="sng" algn="ctr">
                      <a:solidFill>
                        <a:srgbClr val="1C3567"/>
                      </a:solidFill>
                      <a:prstDash val="solid"/>
                      <a:round/>
                      <a:headEnd type="none" w="med" len="med"/>
                      <a:tailEnd type="none" w="med" len="med"/>
                    </a:lnL>
                    <a:lnR w="12700" cap="flat" cmpd="sng" algn="ctr">
                      <a:solidFill>
                        <a:srgbClr val="1C3567"/>
                      </a:solidFill>
                      <a:prstDash val="solid"/>
                      <a:round/>
                      <a:headEnd type="none" w="med" len="med"/>
                      <a:tailEnd type="none" w="med" len="med"/>
                    </a:lnR>
                    <a:lnT w="12700" cap="flat" cmpd="sng" algn="ctr">
                      <a:solidFill>
                        <a:srgbClr val="1C3567"/>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City of Cape Town </a:t>
                      </a:r>
                    </a:p>
                    <a:p>
                      <a:pPr marL="171450" indent="-171450">
                        <a:spcAft>
                          <a:spcPts val="4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Independent Power Producers </a:t>
                      </a:r>
                    </a:p>
                  </a:txBody>
                  <a:tcPr>
                    <a:lnL w="12700" cap="flat" cmpd="sng" algn="ctr">
                      <a:solidFill>
                        <a:srgbClr val="1C3567"/>
                      </a:solidFill>
                      <a:prstDash val="solid"/>
                      <a:round/>
                      <a:headEnd type="none" w="med" len="med"/>
                      <a:tailEnd type="none" w="med" len="med"/>
                    </a:lnL>
                    <a:lnT w="12700" cap="flat" cmpd="sng" algn="ctr">
                      <a:solidFill>
                        <a:srgbClr val="1C3567"/>
                      </a:solidFill>
                      <a:prstDash val="solid"/>
                      <a:round/>
                      <a:headEnd type="none" w="med" len="med"/>
                      <a:tailEnd type="none" w="med" len="med"/>
                    </a:lnT>
                  </a:tcPr>
                </a:tc>
                <a:extLst>
                  <a:ext uri="{0D108BD9-81ED-4DB2-BD59-A6C34878D82A}">
                    <a16:rowId xmlns:a16="http://schemas.microsoft.com/office/drawing/2014/main" val="1259660608"/>
                  </a:ext>
                </a:extLst>
              </a:tr>
            </a:tbl>
          </a:graphicData>
        </a:graphic>
      </p:graphicFrame>
      <p:sp>
        <p:nvSpPr>
          <p:cNvPr id="2" name="Slide Number Placeholder 1">
            <a:extLst>
              <a:ext uri="{FF2B5EF4-FFF2-40B4-BE49-F238E27FC236}">
                <a16:creationId xmlns:a16="http://schemas.microsoft.com/office/drawing/2014/main" id="{6BF068B1-528B-B2AB-4C5B-523EC59C2208}"/>
              </a:ext>
            </a:extLst>
          </p:cNvPr>
          <p:cNvSpPr>
            <a:spLocks noGrp="1"/>
          </p:cNvSpPr>
          <p:nvPr>
            <p:ph type="sldNum" sz="quarter" idx="12"/>
          </p:nvPr>
        </p:nvSpPr>
        <p:spPr/>
        <p:txBody>
          <a:bodyPr/>
          <a:lstStyle/>
          <a:p>
            <a:fld id="{CE97AC88-B9C7-4AEF-9990-0777AFA0136D}" type="slidenum">
              <a:rPr lang="en-US" smtClean="0"/>
              <a:pPr/>
              <a:t>32</a:t>
            </a:fld>
            <a:endParaRPr lang="en-US"/>
          </a:p>
        </p:txBody>
      </p:sp>
      <p:grpSp>
        <p:nvGrpSpPr>
          <p:cNvPr id="18" name="Group 17">
            <a:extLst>
              <a:ext uri="{FF2B5EF4-FFF2-40B4-BE49-F238E27FC236}">
                <a16:creationId xmlns:a16="http://schemas.microsoft.com/office/drawing/2014/main" id="{486B5A07-35C3-4413-B938-14FCE2CD152D}"/>
              </a:ext>
            </a:extLst>
          </p:cNvPr>
          <p:cNvGrpSpPr/>
          <p:nvPr/>
        </p:nvGrpSpPr>
        <p:grpSpPr>
          <a:xfrm>
            <a:off x="9597323" y="1329772"/>
            <a:ext cx="146522" cy="280390"/>
            <a:chOff x="5545138" y="625475"/>
            <a:chExt cx="1489075" cy="2849563"/>
          </a:xfrm>
        </p:grpSpPr>
        <p:sp>
          <p:nvSpPr>
            <p:cNvPr id="19" name="Freeform 117">
              <a:extLst>
                <a:ext uri="{FF2B5EF4-FFF2-40B4-BE49-F238E27FC236}">
                  <a16:creationId xmlns:a16="http://schemas.microsoft.com/office/drawing/2014/main" id="{C6C71AFE-5B4B-4BC7-9DAA-B6C1DA1F725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0">
              <a:extLst>
                <a:ext uri="{FF2B5EF4-FFF2-40B4-BE49-F238E27FC236}">
                  <a16:creationId xmlns:a16="http://schemas.microsoft.com/office/drawing/2014/main" id="{7042E22B-223B-4BDA-A132-714B2112B68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hlinkClick r:id="rId3" action="ppaction://hlinksldjump"/>
            <a:extLst>
              <a:ext uri="{FF2B5EF4-FFF2-40B4-BE49-F238E27FC236}">
                <a16:creationId xmlns:a16="http://schemas.microsoft.com/office/drawing/2014/main" id="{1D5FAC7A-1B4F-421D-8F56-3CCE16D2928A}"/>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4" action="ppaction://hlinksldjump"/>
            <a:extLst>
              <a:ext uri="{FF2B5EF4-FFF2-40B4-BE49-F238E27FC236}">
                <a16:creationId xmlns:a16="http://schemas.microsoft.com/office/drawing/2014/main" id="{88DBF7B8-F1A9-4636-AF85-C83036E2FE43}"/>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5" action="ppaction://hlinksldjump"/>
            <a:extLst>
              <a:ext uri="{FF2B5EF4-FFF2-40B4-BE49-F238E27FC236}">
                <a16:creationId xmlns:a16="http://schemas.microsoft.com/office/drawing/2014/main" id="{50404E0F-6801-4B0F-8799-FFC8F3F6D7F3}"/>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6" action="ppaction://hlinksldjump"/>
            <a:extLst>
              <a:ext uri="{FF2B5EF4-FFF2-40B4-BE49-F238E27FC236}">
                <a16:creationId xmlns:a16="http://schemas.microsoft.com/office/drawing/2014/main" id="{C7D4AC4C-3E55-4924-8A27-8378786ED3AF}"/>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7" action="ppaction://hlinksldjump"/>
            <a:extLst>
              <a:ext uri="{FF2B5EF4-FFF2-40B4-BE49-F238E27FC236}">
                <a16:creationId xmlns:a16="http://schemas.microsoft.com/office/drawing/2014/main" id="{A3340B0C-0FE6-49AB-8F2C-AF1AFCE71757}"/>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1F23D6B6-004C-4F1D-9F74-3D61E3537AD6}"/>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1E6A437B-56D5-40DE-AE25-D246E95D4830}"/>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EBD17FB7-DC24-42A1-8DAF-6A4C18EE6BC3}"/>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1" action="ppaction://hlinksldjump"/>
            <a:extLst>
              <a:ext uri="{FF2B5EF4-FFF2-40B4-BE49-F238E27FC236}">
                <a16:creationId xmlns:a16="http://schemas.microsoft.com/office/drawing/2014/main" id="{112F5928-B671-4098-85C3-6DF853270A39}"/>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542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a:extLst>
            <a:ext uri="{FF2B5EF4-FFF2-40B4-BE49-F238E27FC236}">
              <a16:creationId xmlns:a16="http://schemas.microsoft.com/office/drawing/2014/main" id="{C401C999-DFE7-2AAE-3E6B-558E7B7E6985}"/>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237C564-A12E-8CC2-FC8D-B63A8AA1D581}"/>
              </a:ext>
            </a:extLst>
          </p:cNvPr>
          <p:cNvSpPr>
            <a:spLocks noGrp="1"/>
          </p:cNvSpPr>
          <p:nvPr>
            <p:ph idx="1"/>
          </p:nvPr>
        </p:nvSpPr>
        <p:spPr>
          <a:xfrm>
            <a:off x="685801" y="1828800"/>
            <a:ext cx="3962399" cy="4348163"/>
          </a:xfrm>
        </p:spPr>
        <p:txBody>
          <a:bodyPr>
            <a:normAutofit/>
          </a:bodyPr>
          <a:lstStyle/>
          <a:p>
            <a:pPr>
              <a:lnSpc>
                <a:spcPct val="120000"/>
              </a:lnSpc>
            </a:pPr>
            <a:r>
              <a:rPr lang="en-GB" sz="1200" b="0" dirty="0">
                <a:solidFill>
                  <a:schemeClr val="bg1"/>
                </a:solidFill>
              </a:rPr>
              <a:t>In the development of this Toolkit, many cities shared that a common challenge for local governments is a lack of clear ownership for EAP. </a:t>
            </a:r>
          </a:p>
          <a:p>
            <a:pPr>
              <a:lnSpc>
                <a:spcPct val="120000"/>
              </a:lnSpc>
            </a:pPr>
            <a:r>
              <a:rPr lang="en-GB" sz="1200" b="0" dirty="0">
                <a:solidFill>
                  <a:schemeClr val="bg1"/>
                </a:solidFill>
              </a:rPr>
              <a:t>A clear EAP team that is empowered to collect data, engage with stakeholders and plan interventions is the most important starting point. Without this, local government officials will encounter barriers in discussing how EAP is a challenge for citizens. </a:t>
            </a:r>
          </a:p>
          <a:p>
            <a:pPr>
              <a:lnSpc>
                <a:spcPct val="120000"/>
              </a:lnSpc>
            </a:pPr>
            <a:r>
              <a:rPr lang="en-GB" sz="1200" b="0" dirty="0">
                <a:solidFill>
                  <a:schemeClr val="bg1"/>
                </a:solidFill>
              </a:rPr>
              <a:t>Some potential EAP governance configurations are presented on this page. None of these are superior </a:t>
            </a:r>
            <a:br>
              <a:rPr lang="en-GB" sz="1200" b="0" dirty="0">
                <a:solidFill>
                  <a:schemeClr val="bg1"/>
                </a:solidFill>
              </a:rPr>
            </a:br>
            <a:r>
              <a:rPr lang="en-GB" sz="1200" b="0" dirty="0">
                <a:solidFill>
                  <a:schemeClr val="bg1"/>
                </a:solidFill>
              </a:rPr>
              <a:t>as contextual starting points for leadership on energy access. From here, EAP teams can start to plan </a:t>
            </a:r>
            <a:br>
              <a:rPr lang="en-GB" sz="1200" b="0" dirty="0">
                <a:solidFill>
                  <a:schemeClr val="bg1"/>
                </a:solidFill>
              </a:rPr>
            </a:br>
            <a:r>
              <a:rPr lang="en-GB" sz="1200" b="0" dirty="0">
                <a:solidFill>
                  <a:schemeClr val="bg1"/>
                </a:solidFill>
              </a:rPr>
              <a:t>how to navigate local government and national political structures to deliver EAP planning and interventions. </a:t>
            </a:r>
          </a:p>
        </p:txBody>
      </p:sp>
      <p:sp>
        <p:nvSpPr>
          <p:cNvPr id="3" name="Slide Number Placeholder 2">
            <a:extLst>
              <a:ext uri="{FF2B5EF4-FFF2-40B4-BE49-F238E27FC236}">
                <a16:creationId xmlns:a16="http://schemas.microsoft.com/office/drawing/2014/main" id="{F5D238A1-903D-776E-3A4D-C18DE16D9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1" name="Title 10">
            <a:extLst>
              <a:ext uri="{FF2B5EF4-FFF2-40B4-BE49-F238E27FC236}">
                <a16:creationId xmlns:a16="http://schemas.microsoft.com/office/drawing/2014/main" id="{6F614702-B756-4714-1829-0728736F09B3}"/>
              </a:ext>
            </a:extLst>
          </p:cNvPr>
          <p:cNvSpPr>
            <a:spLocks noGrp="1"/>
          </p:cNvSpPr>
          <p:nvPr>
            <p:ph type="title"/>
          </p:nvPr>
        </p:nvSpPr>
        <p:spPr/>
        <p:txBody>
          <a:bodyPr vert="horz" lIns="91440" tIns="45720" rIns="91440" bIns="45720" rtlCol="0" anchor="t">
            <a:normAutofit/>
          </a:bodyPr>
          <a:lstStyle/>
          <a:p>
            <a:r>
              <a:rPr lang="en-GB" dirty="0">
                <a:solidFill>
                  <a:schemeClr val="bg1"/>
                </a:solidFill>
              </a:rPr>
              <a:t>EAP governance</a:t>
            </a:r>
          </a:p>
        </p:txBody>
      </p:sp>
      <p:graphicFrame>
        <p:nvGraphicFramePr>
          <p:cNvPr id="9" name="Content Placeholder 8">
            <a:extLst>
              <a:ext uri="{FF2B5EF4-FFF2-40B4-BE49-F238E27FC236}">
                <a16:creationId xmlns:a16="http://schemas.microsoft.com/office/drawing/2014/main" id="{20C6E4B2-4135-BCE4-7C50-1A53D1CEEC13}"/>
              </a:ext>
            </a:extLst>
          </p:cNvPr>
          <p:cNvGraphicFramePr>
            <a:graphicFrameLocks noGrp="1"/>
          </p:cNvGraphicFramePr>
          <p:nvPr>
            <p:ph idx="13"/>
          </p:nvPr>
        </p:nvGraphicFramePr>
        <p:xfrm>
          <a:off x="5257800" y="2461844"/>
          <a:ext cx="3962400" cy="2553952"/>
        </p:xfrm>
        <a:graphic>
          <a:graphicData uri="http://schemas.openxmlformats.org/drawingml/2006/table">
            <a:tbl>
              <a:tblPr>
                <a:tableStyleId>{5C22544A-7EE6-4342-B048-85BDC9FD1C3A}</a:tableStyleId>
              </a:tblPr>
              <a:tblGrid>
                <a:gridCol w="624254">
                  <a:extLst>
                    <a:ext uri="{9D8B030D-6E8A-4147-A177-3AD203B41FA5}">
                      <a16:colId xmlns:a16="http://schemas.microsoft.com/office/drawing/2014/main" val="1078576956"/>
                    </a:ext>
                  </a:extLst>
                </a:gridCol>
                <a:gridCol w="3338146">
                  <a:extLst>
                    <a:ext uri="{9D8B030D-6E8A-4147-A177-3AD203B41FA5}">
                      <a16:colId xmlns:a16="http://schemas.microsoft.com/office/drawing/2014/main" val="37597351"/>
                    </a:ext>
                  </a:extLst>
                </a:gridCol>
              </a:tblGrid>
              <a:tr h="968930">
                <a:tc>
                  <a:txBody>
                    <a:bodyPr/>
                    <a:lstStyle/>
                    <a:p>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200" b="0" dirty="0">
                          <a:solidFill>
                            <a:schemeClr val="tx2">
                              <a:lumMod val="20000"/>
                              <a:lumOff val="80000"/>
                            </a:schemeClr>
                          </a:solidFill>
                          <a:latin typeface="Arial" panose="020B0604020202020204" pitchFamily="34" charset="0"/>
                          <a:cs typeface="Arial" panose="020B0604020202020204" pitchFamily="34" charset="0"/>
                        </a:rPr>
                        <a:t>EAP team and/or officers within a specific department (e.g. social equity and support, </a:t>
                      </a:r>
                      <a:br>
                        <a:rPr lang="en-GB" sz="1200" b="0" dirty="0">
                          <a:solidFill>
                            <a:schemeClr val="tx2">
                              <a:lumMod val="20000"/>
                              <a:lumOff val="80000"/>
                            </a:schemeClr>
                          </a:solidFill>
                          <a:latin typeface="Arial" panose="020B0604020202020204" pitchFamily="34" charset="0"/>
                          <a:cs typeface="Arial" panose="020B0604020202020204" pitchFamily="34" charset="0"/>
                        </a:rPr>
                      </a:br>
                      <a:r>
                        <a:rPr lang="en-GB" sz="1200" b="0" dirty="0">
                          <a:solidFill>
                            <a:schemeClr val="tx2">
                              <a:lumMod val="20000"/>
                              <a:lumOff val="80000"/>
                            </a:schemeClr>
                          </a:solidFill>
                          <a:latin typeface="Arial" panose="020B0604020202020204" pitchFamily="34" charset="0"/>
                          <a:cs typeface="Arial" panose="020B0604020202020204" pitchFamily="34" charset="0"/>
                        </a:rPr>
                        <a:t>energy policy and infrastructure, </a:t>
                      </a:r>
                      <a:br>
                        <a:rPr lang="en-GB" sz="1200" b="0" dirty="0">
                          <a:solidFill>
                            <a:schemeClr val="tx2">
                              <a:lumMod val="20000"/>
                              <a:lumOff val="80000"/>
                            </a:schemeClr>
                          </a:solidFill>
                          <a:latin typeface="Arial" panose="020B0604020202020204" pitchFamily="34" charset="0"/>
                          <a:cs typeface="Arial" panose="020B0604020202020204" pitchFamily="34" charset="0"/>
                        </a:rPr>
                      </a:br>
                      <a:r>
                        <a:rPr lang="en-GB" sz="1200" b="0" dirty="0">
                          <a:solidFill>
                            <a:schemeClr val="tx2">
                              <a:lumMod val="20000"/>
                              <a:lumOff val="80000"/>
                            </a:schemeClr>
                          </a:solidFill>
                          <a:latin typeface="Arial" panose="020B0604020202020204" pitchFamily="34" charset="0"/>
                          <a:cs typeface="Arial" panose="020B0604020202020204" pitchFamily="34" charset="0"/>
                        </a:rPr>
                        <a:t>housing provision and quality,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77723628"/>
                  </a:ext>
                </a:extLst>
              </a:tr>
              <a:tr h="792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lumMod val="20000"/>
                              <a:lumOff val="80000"/>
                            </a:schemeClr>
                          </a:solidFill>
                          <a:latin typeface="Arial" panose="020B0604020202020204" pitchFamily="34" charset="0"/>
                          <a:cs typeface="Arial" panose="020B0604020202020204" pitchFamily="34" charset="0"/>
                        </a:rPr>
                        <a:t>Energy Access Working Group with representatives from multiple departments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98823110"/>
                  </a:ext>
                </a:extLst>
              </a:tr>
              <a:tr h="792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lumMod val="20000"/>
                              <a:lumOff val="80000"/>
                            </a:schemeClr>
                          </a:solidFill>
                          <a:latin typeface="Arial" panose="020B0604020202020204" pitchFamily="34" charset="0"/>
                          <a:cs typeface="Arial" panose="020B0604020202020204" pitchFamily="34" charset="0"/>
                        </a:rPr>
                        <a:t>Individual officers with EAP-related roles across multiple departments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2028374"/>
                  </a:ext>
                </a:extLst>
              </a:tr>
            </a:tbl>
          </a:graphicData>
        </a:graphic>
      </p:graphicFrame>
      <p:sp>
        <p:nvSpPr>
          <p:cNvPr id="14" name="Content Placeholder 13">
            <a:extLst>
              <a:ext uri="{FF2B5EF4-FFF2-40B4-BE49-F238E27FC236}">
                <a16:creationId xmlns:a16="http://schemas.microsoft.com/office/drawing/2014/main" id="{34D36659-35D8-5BF1-FC04-67DC81381DA7}"/>
              </a:ext>
            </a:extLst>
          </p:cNvPr>
          <p:cNvSpPr>
            <a:spLocks noGrp="1"/>
          </p:cNvSpPr>
          <p:nvPr>
            <p:ph idx="14"/>
          </p:nvPr>
        </p:nvSpPr>
        <p:spPr/>
        <p: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 1 – Knowing our EAP stakeholders</a:t>
            </a:r>
          </a:p>
        </p:txBody>
      </p:sp>
      <p:pic>
        <p:nvPicPr>
          <p:cNvPr id="20" name="Graphic 19" descr="Meeting with solid fill">
            <a:extLst>
              <a:ext uri="{FF2B5EF4-FFF2-40B4-BE49-F238E27FC236}">
                <a16:creationId xmlns:a16="http://schemas.microsoft.com/office/drawing/2014/main" id="{4D74C90D-5D5B-9C06-9158-268F3BC017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7963" y="2395599"/>
            <a:ext cx="612000" cy="612000"/>
          </a:xfrm>
          <a:prstGeom prst="rect">
            <a:avLst/>
          </a:prstGeom>
        </p:spPr>
      </p:pic>
      <p:pic>
        <p:nvPicPr>
          <p:cNvPr id="22" name="Graphic 21" descr="Cheers with solid fill">
            <a:extLst>
              <a:ext uri="{FF2B5EF4-FFF2-40B4-BE49-F238E27FC236}">
                <a16:creationId xmlns:a16="http://schemas.microsoft.com/office/drawing/2014/main" id="{6C7726C0-6724-30A9-80E7-CEC856A88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7963" y="3386017"/>
            <a:ext cx="612000" cy="612000"/>
          </a:xfrm>
          <a:prstGeom prst="rect">
            <a:avLst/>
          </a:prstGeom>
        </p:spPr>
      </p:pic>
      <p:pic>
        <p:nvPicPr>
          <p:cNvPr id="26" name="Graphic 25" descr="Connections with solid fill">
            <a:extLst>
              <a:ext uri="{FF2B5EF4-FFF2-40B4-BE49-F238E27FC236}">
                <a16:creationId xmlns:a16="http://schemas.microsoft.com/office/drawing/2014/main" id="{9B64E21A-4A2C-12C9-1FD9-8C9F2A398A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7963" y="4181835"/>
            <a:ext cx="612000" cy="612000"/>
          </a:xfrm>
          <a:prstGeom prst="rect">
            <a:avLst/>
          </a:prstGeom>
        </p:spPr>
      </p:pic>
      <p:sp>
        <p:nvSpPr>
          <p:cNvPr id="27" name="Content Placeholder 11">
            <a:extLst>
              <a:ext uri="{FF2B5EF4-FFF2-40B4-BE49-F238E27FC236}">
                <a16:creationId xmlns:a16="http://schemas.microsoft.com/office/drawing/2014/main" id="{D21AA7F8-6986-651D-F8F6-9CE271AF9688}"/>
              </a:ext>
            </a:extLst>
          </p:cNvPr>
          <p:cNvSpPr txBox="1">
            <a:spLocks/>
          </p:cNvSpPr>
          <p:nvPr/>
        </p:nvSpPr>
        <p:spPr>
          <a:xfrm>
            <a:off x="5257791" y="1828800"/>
            <a:ext cx="3962399" cy="5667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chemeClr val="tx2">
                    <a:lumMod val="20000"/>
                    <a:lumOff val="80000"/>
                  </a:schemeClr>
                </a:solidFill>
              </a:rPr>
              <a:t>Examples of EAP governance configurations</a:t>
            </a:r>
            <a:br>
              <a:rPr lang="en-GB" sz="1200" dirty="0">
                <a:solidFill>
                  <a:schemeClr val="tx2">
                    <a:lumMod val="20000"/>
                    <a:lumOff val="80000"/>
                  </a:schemeClr>
                </a:solidFill>
              </a:rPr>
            </a:br>
            <a:r>
              <a:rPr lang="en-GB" sz="1200" dirty="0">
                <a:solidFill>
                  <a:schemeClr val="tx2">
                    <a:lumMod val="20000"/>
                    <a:lumOff val="80000"/>
                  </a:schemeClr>
                </a:solidFill>
              </a:rPr>
              <a:t>in local governments</a:t>
            </a:r>
          </a:p>
        </p:txBody>
      </p:sp>
      <p:grpSp>
        <p:nvGrpSpPr>
          <p:cNvPr id="36" name="Group 35">
            <a:extLst>
              <a:ext uri="{FF2B5EF4-FFF2-40B4-BE49-F238E27FC236}">
                <a16:creationId xmlns:a16="http://schemas.microsoft.com/office/drawing/2014/main" id="{E5B1FBA4-EE46-49C3-9D35-9DC8F1E8F5E3}"/>
              </a:ext>
            </a:extLst>
          </p:cNvPr>
          <p:cNvGrpSpPr/>
          <p:nvPr/>
        </p:nvGrpSpPr>
        <p:grpSpPr>
          <a:xfrm>
            <a:off x="9597323" y="1329772"/>
            <a:ext cx="146522" cy="280390"/>
            <a:chOff x="5545138" y="625475"/>
            <a:chExt cx="1489075" cy="2849563"/>
          </a:xfrm>
        </p:grpSpPr>
        <p:sp>
          <p:nvSpPr>
            <p:cNvPr id="37" name="Freeform 117">
              <a:extLst>
                <a:ext uri="{FF2B5EF4-FFF2-40B4-BE49-F238E27FC236}">
                  <a16:creationId xmlns:a16="http://schemas.microsoft.com/office/drawing/2014/main" id="{ACDB2E3F-3E5A-4978-822E-837E3F777C8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0">
              <a:extLst>
                <a:ext uri="{FF2B5EF4-FFF2-40B4-BE49-F238E27FC236}">
                  <a16:creationId xmlns:a16="http://schemas.microsoft.com/office/drawing/2014/main" id="{DE9E9F99-587C-4025-9138-640E966320A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Oval 38">
            <a:hlinkClick r:id="rId8" action="ppaction://hlinksldjump"/>
            <a:extLst>
              <a:ext uri="{FF2B5EF4-FFF2-40B4-BE49-F238E27FC236}">
                <a16:creationId xmlns:a16="http://schemas.microsoft.com/office/drawing/2014/main" id="{32EAB200-5628-485E-A75D-A32B477BFE2A}"/>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9" action="ppaction://hlinksldjump"/>
            <a:extLst>
              <a:ext uri="{FF2B5EF4-FFF2-40B4-BE49-F238E27FC236}">
                <a16:creationId xmlns:a16="http://schemas.microsoft.com/office/drawing/2014/main" id="{864D675B-1B14-4D01-B65B-C65AA8BA3241}"/>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10" action="ppaction://hlinksldjump"/>
            <a:extLst>
              <a:ext uri="{FF2B5EF4-FFF2-40B4-BE49-F238E27FC236}">
                <a16:creationId xmlns:a16="http://schemas.microsoft.com/office/drawing/2014/main" id="{92BE890A-0753-4892-BC42-D3927362FBD9}"/>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1" action="ppaction://hlinksldjump"/>
            <a:extLst>
              <a:ext uri="{FF2B5EF4-FFF2-40B4-BE49-F238E27FC236}">
                <a16:creationId xmlns:a16="http://schemas.microsoft.com/office/drawing/2014/main" id="{D75DFEC6-4111-433B-82E0-BA9E7B109D90}"/>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2" action="ppaction://hlinksldjump"/>
            <a:extLst>
              <a:ext uri="{FF2B5EF4-FFF2-40B4-BE49-F238E27FC236}">
                <a16:creationId xmlns:a16="http://schemas.microsoft.com/office/drawing/2014/main" id="{9C0E9D76-9753-4236-B93F-60E0C0D23964}"/>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3" action="ppaction://hlinksldjump"/>
            <a:extLst>
              <a:ext uri="{FF2B5EF4-FFF2-40B4-BE49-F238E27FC236}">
                <a16:creationId xmlns:a16="http://schemas.microsoft.com/office/drawing/2014/main" id="{E81F296D-7E9E-40DD-B07E-DB1EA215B801}"/>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4" action="ppaction://hlinksldjump"/>
            <a:extLst>
              <a:ext uri="{FF2B5EF4-FFF2-40B4-BE49-F238E27FC236}">
                <a16:creationId xmlns:a16="http://schemas.microsoft.com/office/drawing/2014/main" id="{933232B8-BC3F-4FE6-876E-B169EE6E7177}"/>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15" action="ppaction://hlinksldjump"/>
            <a:extLst>
              <a:ext uri="{FF2B5EF4-FFF2-40B4-BE49-F238E27FC236}">
                <a16:creationId xmlns:a16="http://schemas.microsoft.com/office/drawing/2014/main" id="{4ABCAF29-B6AD-42EF-909E-F66754AA8EBD}"/>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6" action="ppaction://hlinksldjump"/>
            <a:extLst>
              <a:ext uri="{FF2B5EF4-FFF2-40B4-BE49-F238E27FC236}">
                <a16:creationId xmlns:a16="http://schemas.microsoft.com/office/drawing/2014/main" id="{AD1012CA-AC5E-4A99-86A5-5B1C3A77E49F}"/>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6381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a:lnSpc>
                <a:spcPct val="120000"/>
              </a:lnSpc>
            </a:pPr>
            <a:r>
              <a:rPr lang="en-GB" sz="1200" b="0" dirty="0">
                <a:solidFill>
                  <a:schemeClr val="tx1"/>
                </a:solidFill>
              </a:rPr>
              <a:t>This tool will help you identify who the stakeholders </a:t>
            </a:r>
            <a:br>
              <a:rPr lang="en-GB" sz="1200" b="0" dirty="0">
                <a:solidFill>
                  <a:schemeClr val="tx1"/>
                </a:solidFill>
              </a:rPr>
            </a:br>
            <a:r>
              <a:rPr lang="en-GB" sz="1200" b="0" dirty="0">
                <a:solidFill>
                  <a:schemeClr val="tx1"/>
                </a:solidFill>
              </a:rPr>
              <a:t>are for various EAP assets that you would like to focus on. The worksheets in this tool can be copied and completed multiple times, depending on the specific focus needed.</a:t>
            </a:r>
          </a:p>
          <a:p>
            <a:pPr>
              <a:lnSpc>
                <a:spcPct val="120000"/>
              </a:lnSpc>
            </a:pPr>
            <a:r>
              <a:rPr lang="en-GB" sz="1200" b="0" dirty="0">
                <a:solidFill>
                  <a:schemeClr val="tx1"/>
                </a:solidFill>
              </a:rPr>
              <a:t>Engaging with key stakeholders can help you to design and implement more impactful solutions. Collaborating with stakeholders also fills gaps in available local government powers (</a:t>
            </a:r>
            <a:r>
              <a:rPr lang="en-GB" sz="1200" b="0" dirty="0">
                <a:solidFill>
                  <a:schemeClr val="tx1"/>
                </a:solidFill>
                <a:hlinkClick r:id="rId3" action="ppaction://hlinksldjump">
                  <a:extLst>
                    <a:ext uri="{A12FA001-AC4F-418D-AE19-62706E023703}">
                      <ahyp:hlinkClr xmlns:ahyp="http://schemas.microsoft.com/office/drawing/2018/hyperlinkcolor" val="tx"/>
                    </a:ext>
                  </a:extLst>
                </a:hlinkClick>
              </a:rPr>
              <a:t>Module 6</a:t>
            </a:r>
            <a:r>
              <a:rPr lang="en-GB" sz="1200" b="0" dirty="0">
                <a:solidFill>
                  <a:schemeClr val="tx1"/>
                </a:solidFill>
              </a:rPr>
              <a:t>). </a:t>
            </a:r>
          </a:p>
          <a:p>
            <a:pPr>
              <a:lnSpc>
                <a:spcPct val="120000"/>
              </a:lnSpc>
            </a:pPr>
            <a:r>
              <a:rPr lang="en-GB" sz="1200" b="0" dirty="0">
                <a:solidFill>
                  <a:schemeClr val="tx1"/>
                </a:solidFill>
                <a:latin typeface="Arial"/>
                <a:cs typeface="Arial"/>
              </a:rPr>
              <a:t>When you are ready to select and act on priority interventions (</a:t>
            </a:r>
            <a:r>
              <a:rPr lang="en-GB" sz="1200" b="0" dirty="0">
                <a:solidFill>
                  <a:schemeClr val="tx1"/>
                </a:solidFill>
                <a:latin typeface="Arial"/>
                <a:cs typeface="Arial"/>
                <a:hlinkClick r:id="rId4" action="ppaction://hlinksldjump">
                  <a:extLst>
                    <a:ext uri="{A12FA001-AC4F-418D-AE19-62706E023703}">
                      <ahyp:hlinkClr xmlns:ahyp="http://schemas.microsoft.com/office/drawing/2018/hyperlinkcolor" val="tx"/>
                    </a:ext>
                  </a:extLst>
                </a:hlinkClick>
              </a:rPr>
              <a:t>Module 7</a:t>
            </a:r>
            <a:r>
              <a:rPr lang="en-GB" sz="1200" b="0" dirty="0">
                <a:solidFill>
                  <a:schemeClr val="tx1"/>
                </a:solidFill>
                <a:latin typeface="Arial"/>
                <a:cs typeface="Arial"/>
              </a:rPr>
              <a:t>), this guidance and worksheets can be reviewed to narrow down key stakeholders.</a:t>
            </a:r>
            <a:endParaRPr lang="en-GB" sz="1200" b="0" dirty="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dirty="0">
                <a:solidFill>
                  <a:srgbClr val="193366"/>
                </a:solidFill>
              </a:rPr>
              <a:t>Stakeholder </a:t>
            </a:r>
            <a:br>
              <a:rPr lang="en-GB" dirty="0">
                <a:solidFill>
                  <a:srgbClr val="193366"/>
                </a:solidFill>
              </a:rPr>
            </a:br>
            <a:r>
              <a:rPr lang="en-GB" dirty="0">
                <a:solidFill>
                  <a:srgbClr val="193366"/>
                </a:solidFill>
              </a:rPr>
              <a:t>mapping tool</a:t>
            </a:r>
            <a:endParaRPr lang="en-GB" b="0" dirty="0">
              <a:solidFill>
                <a:srgbClr val="193366"/>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b="0" dirty="0">
                <a:solidFill>
                  <a:srgbClr val="193366"/>
                </a:solidFill>
              </a:rPr>
              <a:t>Module 1 – </a:t>
            </a:r>
            <a:r>
              <a:rPr lang="en-GB" dirty="0">
                <a:solidFill>
                  <a:srgbClr val="193366"/>
                </a:solidFill>
              </a:rPr>
              <a:t>Knowing our EAP stakeholders</a:t>
            </a:r>
          </a:p>
        </p:txBody>
      </p:sp>
      <p:sp>
        <p:nvSpPr>
          <p:cNvPr id="4" name="Slide Number Placeholder 3">
            <a:extLst>
              <a:ext uri="{FF2B5EF4-FFF2-40B4-BE49-F238E27FC236}">
                <a16:creationId xmlns:a16="http://schemas.microsoft.com/office/drawing/2014/main" id="{A571C51C-AAC7-46AA-BC49-EC33A659ABFA}"/>
              </a:ext>
            </a:extLst>
          </p:cNvPr>
          <p:cNvSpPr>
            <a:spLocks noGrp="1"/>
          </p:cNvSpPr>
          <p:nvPr>
            <p:ph type="sldNum" sz="quarter" idx="12"/>
          </p:nvPr>
        </p:nvSpPr>
        <p:spPr/>
        <p:txBody>
          <a:bodyPr/>
          <a:lstStyle/>
          <a:p>
            <a:fld id="{CE97AC88-B9C7-4AEF-9990-0777AFA0136D}" type="slidenum">
              <a:rPr lang="en-US" smtClean="0"/>
              <a:pPr/>
              <a:t>34</a:t>
            </a:fld>
            <a:endParaRPr lang="en-US"/>
          </a:p>
        </p:txBody>
      </p:sp>
      <p:sp>
        <p:nvSpPr>
          <p:cNvPr id="16" name="Content Placeholder 1">
            <a:extLst>
              <a:ext uri="{FF2B5EF4-FFF2-40B4-BE49-F238E27FC236}">
                <a16:creationId xmlns:a16="http://schemas.microsoft.com/office/drawing/2014/main" id="{79C527A5-A5FA-7BE3-FEF5-7045B98F9176}"/>
              </a:ext>
            </a:extLst>
          </p:cNvPr>
          <p:cNvSpPr txBox="1">
            <a:spLocks/>
          </p:cNvSpPr>
          <p:nvPr/>
        </p:nvSpPr>
        <p:spPr>
          <a:xfrm>
            <a:off x="5257791" y="1833562"/>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1C3567"/>
                </a:solidFill>
                <a:effectLst/>
                <a:uLnTx/>
                <a:uFillTx/>
                <a:latin typeface="Arial"/>
                <a:cs typeface="Arial"/>
              </a:rPr>
              <a:t>When to use this Tool</a:t>
            </a:r>
          </a:p>
          <a:p>
            <a:pPr>
              <a:lnSpc>
                <a:spcPct val="120000"/>
              </a:lnSpc>
              <a:defRPr/>
            </a:pPr>
            <a:r>
              <a:rPr kumimoji="0" lang="en-GB" sz="1200" b="0" i="0" u="none" strike="noStrike" kern="1200" cap="none" spc="0" normalizeH="0" baseline="0" noProof="0" dirty="0">
                <a:ln>
                  <a:noFill/>
                </a:ln>
                <a:solidFill>
                  <a:prstClr val="black"/>
                </a:solidFill>
                <a:effectLst/>
                <a:uLnTx/>
                <a:uFillTx/>
                <a:latin typeface="Arial"/>
                <a:cs typeface="Arial"/>
              </a:rPr>
              <a:t>Use this tool when you</a:t>
            </a:r>
            <a:r>
              <a:rPr lang="en-GB" sz="1200" b="0" dirty="0">
                <a:solidFill>
                  <a:prstClr val="black"/>
                </a:solidFill>
                <a:latin typeface="Arial"/>
                <a:cs typeface="Arial"/>
              </a:rPr>
              <a:t> </a:t>
            </a:r>
            <a:r>
              <a:rPr kumimoji="0" lang="en-GB" sz="1200" b="0" i="0" u="none" strike="noStrike" kern="1200" cap="none" spc="0" normalizeH="0" baseline="0" noProof="0" dirty="0">
                <a:ln>
                  <a:noFill/>
                </a:ln>
                <a:solidFill>
                  <a:prstClr val="black"/>
                </a:solidFill>
                <a:effectLst/>
                <a:uLnTx/>
                <a:uFillTx/>
                <a:latin typeface="Arial"/>
                <a:cs typeface="Arial"/>
              </a:rPr>
              <a:t>are ready to map the constellation of stakeholders who you can </a:t>
            </a:r>
            <a:r>
              <a:rPr lang="en-GB" sz="1200" b="0" dirty="0">
                <a:solidFill>
                  <a:prstClr val="black"/>
                </a:solidFill>
                <a:latin typeface="Arial"/>
                <a:cs typeface="Arial"/>
              </a:rPr>
              <a:t>draw on for insights about energy access and poverty, and/or collaborate</a:t>
            </a:r>
            <a:r>
              <a:rPr kumimoji="0" lang="en-GB" sz="1200" b="0" i="0" u="none" strike="noStrike" kern="1200" cap="none" spc="0" normalizeH="0" baseline="0" noProof="0" dirty="0">
                <a:ln>
                  <a:noFill/>
                </a:ln>
                <a:solidFill>
                  <a:prstClr val="black"/>
                </a:solidFill>
                <a:effectLst/>
                <a:uLnTx/>
                <a:uFillTx/>
                <a:latin typeface="Arial"/>
                <a:cs typeface="Arial"/>
              </a:rPr>
              <a:t> with</a:t>
            </a:r>
            <a:r>
              <a:rPr lang="en-GB" sz="1200" b="0" dirty="0">
                <a:solidFill>
                  <a:prstClr val="black"/>
                </a:solidFill>
                <a:latin typeface="Arial"/>
                <a:cs typeface="Arial"/>
              </a:rPr>
              <a:t> in shaping and delivering interventions</a:t>
            </a:r>
            <a:r>
              <a:rPr kumimoji="0" lang="en-GB" sz="1200" b="0" i="0" u="none" strike="noStrike" kern="1200" cap="none" spc="0" normalizeH="0" baseline="0" noProof="0" dirty="0">
                <a:ln>
                  <a:noFill/>
                </a:ln>
                <a:solidFill>
                  <a:prstClr val="black"/>
                </a:solidFill>
                <a:effectLst/>
                <a:uLnTx/>
                <a:uFillTx/>
                <a:latin typeface="Arial"/>
                <a:cs typeface="Arial"/>
              </a:rPr>
              <a:t>.</a:t>
            </a:r>
            <a:endParaRPr lang="en-GB"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1C3567"/>
                </a:solidFill>
                <a:effectLst/>
                <a:uLnTx/>
                <a:uFillTx/>
                <a:latin typeface="Arial"/>
                <a:cs typeface="Arial"/>
              </a:rPr>
              <a:t>Who should be part of the conversation</a:t>
            </a:r>
            <a:endParaRPr lang="en-GB" sz="1200" b="1" i="0" u="none" strike="noStrike" kern="1200" cap="none" spc="0" normalizeH="0" baseline="0" noProof="0" dirty="0">
              <a:ln>
                <a:noFill/>
              </a:ln>
              <a:solidFill>
                <a:srgbClr val="1C3567"/>
              </a:solidFill>
              <a:effectLst/>
              <a:uLnTx/>
              <a:uFillTx/>
              <a:latin typeface="Arial"/>
              <a:cs typeface="Aria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a:cs typeface="Arial"/>
              </a:rPr>
              <a:t>Local government staff who understand the interventions you are interested in exploring.</a:t>
            </a:r>
            <a:endParaRPr lang="en-GB"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1C3567"/>
                </a:solidFill>
                <a:effectLst/>
                <a:uLnTx/>
                <a:uFillTx/>
                <a:latin typeface="Arial"/>
                <a:cs typeface="Arial"/>
              </a:rPr>
              <a:t>Suggested set-up and logistics</a:t>
            </a:r>
            <a:endParaRPr lang="en-GB" sz="1200" b="1" i="0" u="none" strike="noStrike" kern="1200" cap="none" spc="0" normalizeH="0" baseline="0" noProof="0" dirty="0">
              <a:ln>
                <a:noFill/>
              </a:ln>
              <a:solidFill>
                <a:srgbClr val="1C3567"/>
              </a:solidFill>
              <a:effectLst/>
              <a:uLnTx/>
              <a:uFillTx/>
              <a:latin typeface="Arial"/>
              <a:cs typeface="Arial"/>
            </a:endParaRPr>
          </a:p>
          <a:p>
            <a:pPr>
              <a:lnSpc>
                <a:spcPct val="120000"/>
              </a:lnSpc>
              <a:defRPr/>
            </a:pPr>
            <a:r>
              <a:rPr kumimoji="0" lang="en-GB" sz="1200" b="0" i="0" u="none" strike="noStrike" kern="1200" cap="none" spc="0" normalizeH="0" baseline="0" noProof="0" dirty="0">
                <a:ln>
                  <a:noFill/>
                </a:ln>
                <a:solidFill>
                  <a:prstClr val="black"/>
                </a:solidFill>
                <a:effectLst/>
                <a:uLnTx/>
                <a:uFillTx/>
                <a:latin typeface="Arial"/>
                <a:cs typeface="Arial"/>
              </a:rPr>
              <a:t>The following pages can be printed and used to centre discussions and conversations.</a:t>
            </a:r>
            <a:r>
              <a:rPr lang="en-GB" sz="1200" b="0" dirty="0">
                <a:solidFill>
                  <a:prstClr val="black"/>
                </a:solidFill>
                <a:latin typeface="Arial"/>
                <a:cs typeface="Arial"/>
              </a:rPr>
              <a:t> </a:t>
            </a:r>
            <a:endParaRPr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A44378CB-62DC-4429-BFC6-2C563B75B6AF}"/>
              </a:ext>
            </a:extLst>
          </p:cNvPr>
          <p:cNvGrpSpPr/>
          <p:nvPr/>
        </p:nvGrpSpPr>
        <p:grpSpPr>
          <a:xfrm>
            <a:off x="9597323" y="1329772"/>
            <a:ext cx="146522" cy="280390"/>
            <a:chOff x="5545138" y="625475"/>
            <a:chExt cx="1489075" cy="2849563"/>
          </a:xfrm>
        </p:grpSpPr>
        <p:sp>
          <p:nvSpPr>
            <p:cNvPr id="18" name="Freeform 117">
              <a:extLst>
                <a:ext uri="{FF2B5EF4-FFF2-40B4-BE49-F238E27FC236}">
                  <a16:creationId xmlns:a16="http://schemas.microsoft.com/office/drawing/2014/main" id="{85EFAE6B-E803-4891-AA44-2446CD0F43D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5959469E-BE53-42AD-8588-6E6A86181B3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hlinkClick r:id="rId5" action="ppaction://hlinksldjump"/>
            <a:extLst>
              <a:ext uri="{FF2B5EF4-FFF2-40B4-BE49-F238E27FC236}">
                <a16:creationId xmlns:a16="http://schemas.microsoft.com/office/drawing/2014/main" id="{148BA40F-8351-4AD4-A6DA-F2B86C7A241E}"/>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6" action="ppaction://hlinksldjump"/>
            <a:extLst>
              <a:ext uri="{FF2B5EF4-FFF2-40B4-BE49-F238E27FC236}">
                <a16:creationId xmlns:a16="http://schemas.microsoft.com/office/drawing/2014/main" id="{F2AEC9FC-04AB-4448-9460-4304D2B66D02}"/>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7" action="ppaction://hlinksldjump"/>
            <a:extLst>
              <a:ext uri="{FF2B5EF4-FFF2-40B4-BE49-F238E27FC236}">
                <a16:creationId xmlns:a16="http://schemas.microsoft.com/office/drawing/2014/main" id="{E34733C0-8F6C-4446-867E-8E1545824FCF}"/>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8" action="ppaction://hlinksldjump"/>
            <a:extLst>
              <a:ext uri="{FF2B5EF4-FFF2-40B4-BE49-F238E27FC236}">
                <a16:creationId xmlns:a16="http://schemas.microsoft.com/office/drawing/2014/main" id="{FB938A69-19F8-4715-94E1-53734669E8FB}"/>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3" action="ppaction://hlinksldjump"/>
            <a:extLst>
              <a:ext uri="{FF2B5EF4-FFF2-40B4-BE49-F238E27FC236}">
                <a16:creationId xmlns:a16="http://schemas.microsoft.com/office/drawing/2014/main" id="{4938400F-2049-4F44-9991-772649F953FC}"/>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190B57D1-5969-4C67-AAD9-34D48B396493}"/>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418F4F89-57CD-45C4-A828-3FCF14D87624}"/>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0E4E216B-E597-4B8B-AC90-1B5E36D82DFB}"/>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4" action="ppaction://hlinksldjump"/>
            <a:extLst>
              <a:ext uri="{FF2B5EF4-FFF2-40B4-BE49-F238E27FC236}">
                <a16:creationId xmlns:a16="http://schemas.microsoft.com/office/drawing/2014/main" id="{3C8DA7F6-D740-4E56-B5AF-852861DD5639}"/>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9759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52C-16A8-E5B9-5639-4ABC7A5E707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35475A0-DDD1-15E1-23A6-167C74A74A66}"/>
              </a:ext>
            </a:extLst>
          </p:cNvPr>
          <p:cNvPicPr>
            <a:picLocks noChangeAspect="1"/>
          </p:cNvPicPr>
          <p:nvPr/>
        </p:nvPicPr>
        <p:blipFill>
          <a:blip r:embed="rId3">
            <a:alphaModFix amt="50000"/>
          </a:blip>
          <a:stretch>
            <a:fillRect/>
          </a:stretch>
        </p:blipFill>
        <p:spPr>
          <a:xfrm>
            <a:off x="4540190" y="2932200"/>
            <a:ext cx="4680000" cy="3240000"/>
          </a:xfrm>
          <a:prstGeom prst="rect">
            <a:avLst/>
          </a:prstGeom>
          <a:ln>
            <a:solidFill>
              <a:schemeClr val="tx2">
                <a:lumMod val="20000"/>
                <a:lumOff val="80000"/>
              </a:schemeClr>
            </a:solidFill>
          </a:ln>
        </p:spPr>
      </p:pic>
      <p:pic>
        <p:nvPicPr>
          <p:cNvPr id="4" name="Picture 3">
            <a:extLst>
              <a:ext uri="{FF2B5EF4-FFF2-40B4-BE49-F238E27FC236}">
                <a16:creationId xmlns:a16="http://schemas.microsoft.com/office/drawing/2014/main" id="{5D0CB2DB-C2D2-2128-A7F5-3A1036A12EEC}"/>
              </a:ext>
            </a:extLst>
          </p:cNvPr>
          <p:cNvPicPr>
            <a:picLocks noChangeAspect="1"/>
          </p:cNvPicPr>
          <p:nvPr/>
        </p:nvPicPr>
        <p:blipFill>
          <a:blip r:embed="rId4">
            <a:alphaModFix amt="70000"/>
          </a:blip>
          <a:stretch>
            <a:fillRect/>
          </a:stretch>
        </p:blipFill>
        <p:spPr>
          <a:xfrm>
            <a:off x="702921" y="1686274"/>
            <a:ext cx="4680000" cy="3240000"/>
          </a:xfrm>
          <a:prstGeom prst="rect">
            <a:avLst/>
          </a:prstGeom>
          <a:ln>
            <a:solidFill>
              <a:schemeClr val="tx2">
                <a:lumMod val="20000"/>
                <a:lumOff val="80000"/>
              </a:schemeClr>
            </a:solidFill>
          </a:ln>
        </p:spPr>
      </p:pic>
      <p:sp>
        <p:nvSpPr>
          <p:cNvPr id="3" name="Title 2">
            <a:extLst>
              <a:ext uri="{FF2B5EF4-FFF2-40B4-BE49-F238E27FC236}">
                <a16:creationId xmlns:a16="http://schemas.microsoft.com/office/drawing/2014/main" id="{CBB9AAC4-7171-0ADA-3E12-02D12AE66211}"/>
              </a:ext>
            </a:extLst>
          </p:cNvPr>
          <p:cNvSpPr>
            <a:spLocks noGrp="1"/>
          </p:cNvSpPr>
          <p:nvPr>
            <p:ph type="title"/>
          </p:nvPr>
        </p:nvSpPr>
        <p:spPr>
          <a:xfrm>
            <a:off x="681038" y="685800"/>
            <a:ext cx="8539162" cy="990600"/>
          </a:xfrm>
        </p:spPr>
        <p:txBody>
          <a:bodyPr>
            <a:normAutofit/>
          </a:bodyPr>
          <a:lstStyle/>
          <a:p>
            <a:r>
              <a:rPr lang="en-GB" dirty="0">
                <a:solidFill>
                  <a:srgbClr val="1C3567"/>
                </a:solidFill>
              </a:rPr>
              <a:t>Tool &amp; facilitation guide</a:t>
            </a:r>
            <a:br>
              <a:rPr lang="en-GB" dirty="0">
                <a:solidFill>
                  <a:srgbClr val="1C3567"/>
                </a:solidFill>
              </a:rPr>
            </a:br>
            <a:r>
              <a:rPr lang="en-GB" sz="2000" b="0" dirty="0">
                <a:solidFill>
                  <a:srgbClr val="1C3567"/>
                </a:solidFill>
              </a:rPr>
              <a:t>Stakeholder identification</a:t>
            </a:r>
            <a:endParaRPr lang="en-GB" b="0" dirty="0">
              <a:solidFill>
                <a:srgbClr val="1C3567"/>
              </a:solidFill>
            </a:endParaRPr>
          </a:p>
        </p:txBody>
      </p:sp>
      <p:sp>
        <p:nvSpPr>
          <p:cNvPr id="5" name="Content Placeholder 4">
            <a:extLst>
              <a:ext uri="{FF2B5EF4-FFF2-40B4-BE49-F238E27FC236}">
                <a16:creationId xmlns:a16="http://schemas.microsoft.com/office/drawing/2014/main" id="{075D1B98-4D61-531C-FD6E-93E1824D8C36}"/>
              </a:ext>
            </a:extLst>
          </p:cNvPr>
          <p:cNvSpPr>
            <a:spLocks noGrp="1"/>
          </p:cNvSpPr>
          <p:nvPr>
            <p:ph idx="14"/>
          </p:nvPr>
        </p:nvSpPr>
        <p:spPr/>
        <p:txBody>
          <a:bodyPr/>
          <a:lstStyle/>
          <a:p>
            <a:r>
              <a:rPr lang="en-GB" b="0" dirty="0">
                <a:solidFill>
                  <a:srgbClr val="1C3567"/>
                </a:solidFill>
              </a:rPr>
              <a:t>Module 1 – </a:t>
            </a:r>
            <a:r>
              <a:rPr lang="en-GB" dirty="0">
                <a:solidFill>
                  <a:srgbClr val="1C3567"/>
                </a:solidFill>
              </a:rPr>
              <a:t>Knowing our EAP stakeholders</a:t>
            </a:r>
          </a:p>
        </p:txBody>
      </p:sp>
      <p:sp>
        <p:nvSpPr>
          <p:cNvPr id="19" name="Slide Number Placeholder 3">
            <a:extLst>
              <a:ext uri="{FF2B5EF4-FFF2-40B4-BE49-F238E27FC236}">
                <a16:creationId xmlns:a16="http://schemas.microsoft.com/office/drawing/2014/main" id="{A60E2EAF-551D-72B3-36C0-6F2DE1D91AFE}"/>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8" name="Wave 17">
            <a:extLst>
              <a:ext uri="{FF2B5EF4-FFF2-40B4-BE49-F238E27FC236}">
                <a16:creationId xmlns:a16="http://schemas.microsoft.com/office/drawing/2014/main" id="{88E5658B-41B9-7838-B849-F70658B42682}"/>
              </a:ext>
            </a:extLst>
          </p:cNvPr>
          <p:cNvSpPr/>
          <p:nvPr/>
        </p:nvSpPr>
        <p:spPr>
          <a:xfrm flipH="1">
            <a:off x="1041547" y="4751271"/>
            <a:ext cx="2731318" cy="1158876"/>
          </a:xfrm>
          <a:custGeom>
            <a:avLst/>
            <a:gdLst>
              <a:gd name="connsiteX0" fmla="*/ 0 w 2731318"/>
              <a:gd name="connsiteY0" fmla="*/ 20130 h 1158876"/>
              <a:gd name="connsiteX1" fmla="*/ 2731318 w 2731318"/>
              <a:gd name="connsiteY1" fmla="*/ 20130 h 1158876"/>
              <a:gd name="connsiteX2" fmla="*/ 2731318 w 2731318"/>
              <a:gd name="connsiteY2" fmla="*/ 1138746 h 1158876"/>
              <a:gd name="connsiteX3" fmla="*/ 0 w 2731318"/>
              <a:gd name="connsiteY3" fmla="*/ 1138746 h 1158876"/>
              <a:gd name="connsiteX4" fmla="*/ 0 w 2731318"/>
              <a:gd name="connsiteY4" fmla="*/ 20130 h 11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318" h="1158876" fill="none" extrusionOk="0">
                <a:moveTo>
                  <a:pt x="0" y="20130"/>
                </a:moveTo>
                <a:cubicBezTo>
                  <a:pt x="837361" y="14438"/>
                  <a:pt x="1900533" y="61055"/>
                  <a:pt x="2731318" y="20130"/>
                </a:cubicBezTo>
                <a:cubicBezTo>
                  <a:pt x="2779618" y="369161"/>
                  <a:pt x="2783294" y="695498"/>
                  <a:pt x="2731318" y="1138746"/>
                </a:cubicBezTo>
                <a:cubicBezTo>
                  <a:pt x="1827616" y="1215565"/>
                  <a:pt x="839886" y="961148"/>
                  <a:pt x="0" y="1138746"/>
                </a:cubicBezTo>
                <a:cubicBezTo>
                  <a:pt x="-22233" y="1001084"/>
                  <a:pt x="-25843" y="478943"/>
                  <a:pt x="0" y="20130"/>
                </a:cubicBezTo>
                <a:close/>
              </a:path>
              <a:path w="2731318" h="1158876" stroke="0" extrusionOk="0">
                <a:moveTo>
                  <a:pt x="0" y="20130"/>
                </a:moveTo>
                <a:cubicBezTo>
                  <a:pt x="828408" y="-120446"/>
                  <a:pt x="1827502" y="114843"/>
                  <a:pt x="2731318" y="20130"/>
                </a:cubicBezTo>
                <a:cubicBezTo>
                  <a:pt x="2813170" y="167721"/>
                  <a:pt x="2694246" y="870712"/>
                  <a:pt x="2731318" y="1138746"/>
                </a:cubicBezTo>
                <a:cubicBezTo>
                  <a:pt x="1954986" y="1276274"/>
                  <a:pt x="937455" y="990865"/>
                  <a:pt x="0" y="1138746"/>
                </a:cubicBezTo>
                <a:cubicBezTo>
                  <a:pt x="96360" y="706584"/>
                  <a:pt x="-93119" y="230608"/>
                  <a:pt x="0" y="20130"/>
                </a:cubicBezTo>
                <a:close/>
              </a:path>
            </a:pathLst>
          </a:custGeom>
          <a:solidFill>
            <a:srgbClr val="F2F2F2">
              <a:alpha val="80000"/>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Key stakeholders could include organisations responsible for these assets, and communities that interact often with these systems</a:t>
            </a: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Teardrop 19">
            <a:extLst>
              <a:ext uri="{FF2B5EF4-FFF2-40B4-BE49-F238E27FC236}">
                <a16:creationId xmlns:a16="http://schemas.microsoft.com/office/drawing/2014/main" id="{A43A0CC7-FB1F-D89F-32F0-89BB5AD83BBE}"/>
              </a:ext>
            </a:extLst>
          </p:cNvPr>
          <p:cNvSpPr/>
          <p:nvPr/>
        </p:nvSpPr>
        <p:spPr>
          <a:xfrm rot="10800000" flipV="1">
            <a:off x="4950617" y="2533408"/>
            <a:ext cx="2933293" cy="1189624"/>
          </a:xfrm>
          <a:custGeom>
            <a:avLst/>
            <a:gdLst>
              <a:gd name="connsiteX0" fmla="*/ 0 w 2933293"/>
              <a:gd name="connsiteY0" fmla="*/ 594812 h 1189624"/>
              <a:gd name="connsiteX1" fmla="*/ 1466647 w 2933293"/>
              <a:gd name="connsiteY1" fmla="*/ 0 h 1189624"/>
              <a:gd name="connsiteX2" fmla="*/ 2911821 w 2933293"/>
              <a:gd name="connsiteY2" fmla="*/ 8708 h 1189624"/>
              <a:gd name="connsiteX3" fmla="*/ 2933293 w 2933293"/>
              <a:gd name="connsiteY3" fmla="*/ 594812 h 1189624"/>
              <a:gd name="connsiteX4" fmla="*/ 1466646 w 2933293"/>
              <a:gd name="connsiteY4" fmla="*/ 1189624 h 1189624"/>
              <a:gd name="connsiteX5" fmla="*/ -1 w 2933293"/>
              <a:gd name="connsiteY5" fmla="*/ 594812 h 1189624"/>
              <a:gd name="connsiteX6" fmla="*/ 0 w 2933293"/>
              <a:gd name="connsiteY6" fmla="*/ 594812 h 118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93" h="1189624" fill="none" extrusionOk="0">
                <a:moveTo>
                  <a:pt x="0" y="594812"/>
                </a:moveTo>
                <a:cubicBezTo>
                  <a:pt x="42743" y="178797"/>
                  <a:pt x="672781" y="-88400"/>
                  <a:pt x="1466647" y="0"/>
                </a:cubicBezTo>
                <a:cubicBezTo>
                  <a:pt x="1902871" y="-9322"/>
                  <a:pt x="2248789" y="-20577"/>
                  <a:pt x="2911821" y="8708"/>
                </a:cubicBezTo>
                <a:cubicBezTo>
                  <a:pt x="2953461" y="220334"/>
                  <a:pt x="2933306" y="406488"/>
                  <a:pt x="2933293" y="594812"/>
                </a:cubicBezTo>
                <a:cubicBezTo>
                  <a:pt x="2817671" y="908756"/>
                  <a:pt x="2268620" y="1194763"/>
                  <a:pt x="1466646" y="1189624"/>
                </a:cubicBezTo>
                <a:cubicBezTo>
                  <a:pt x="662674" y="1224860"/>
                  <a:pt x="4560" y="942280"/>
                  <a:pt x="-1" y="594812"/>
                </a:cubicBezTo>
                <a:lnTo>
                  <a:pt x="0" y="594812"/>
                </a:lnTo>
                <a:close/>
              </a:path>
              <a:path w="2933293" h="1189624" stroke="0" extrusionOk="0">
                <a:moveTo>
                  <a:pt x="0" y="594812"/>
                </a:moveTo>
                <a:cubicBezTo>
                  <a:pt x="-89249" y="186363"/>
                  <a:pt x="667038" y="43351"/>
                  <a:pt x="1466647" y="0"/>
                </a:cubicBezTo>
                <a:cubicBezTo>
                  <a:pt x="2029089" y="-88332"/>
                  <a:pt x="2406134" y="129961"/>
                  <a:pt x="2911821" y="8708"/>
                </a:cubicBezTo>
                <a:cubicBezTo>
                  <a:pt x="2936610" y="209576"/>
                  <a:pt x="2938479" y="383937"/>
                  <a:pt x="2933293" y="594812"/>
                </a:cubicBezTo>
                <a:cubicBezTo>
                  <a:pt x="2988170" y="925464"/>
                  <a:pt x="2271786" y="1198542"/>
                  <a:pt x="1466646" y="1189624"/>
                </a:cubicBezTo>
                <a:cubicBezTo>
                  <a:pt x="609560" y="1229184"/>
                  <a:pt x="41030" y="909835"/>
                  <a:pt x="-1" y="594812"/>
                </a:cubicBezTo>
                <a:lnTo>
                  <a:pt x="0" y="594812"/>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a:t>
            </a:r>
            <a:endParaRPr kumimoji="0" lang="en-SG"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Circle the EAP assets that the team would like to focus on</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 name="Teardrop 1">
            <a:extLst>
              <a:ext uri="{FF2B5EF4-FFF2-40B4-BE49-F238E27FC236}">
                <a16:creationId xmlns:a16="http://schemas.microsoft.com/office/drawing/2014/main" id="{A6B59D03-18B4-3268-55CD-675250D1578D}"/>
              </a:ext>
            </a:extLst>
          </p:cNvPr>
          <p:cNvSpPr/>
          <p:nvPr/>
        </p:nvSpPr>
        <p:spPr>
          <a:xfrm rot="10800000" flipV="1">
            <a:off x="6331851" y="4907387"/>
            <a:ext cx="1810743" cy="1556761"/>
          </a:xfrm>
          <a:custGeom>
            <a:avLst/>
            <a:gdLst>
              <a:gd name="connsiteX0" fmla="*/ 0 w 1810743"/>
              <a:gd name="connsiteY0" fmla="*/ 778381 h 1556761"/>
              <a:gd name="connsiteX1" fmla="*/ 905372 w 1810743"/>
              <a:gd name="connsiteY1" fmla="*/ 0 h 1556761"/>
              <a:gd name="connsiteX2" fmla="*/ 1797488 w 1810743"/>
              <a:gd name="connsiteY2" fmla="*/ 11395 h 1556761"/>
              <a:gd name="connsiteX3" fmla="*/ 1810743 w 1810743"/>
              <a:gd name="connsiteY3" fmla="*/ 778381 h 1556761"/>
              <a:gd name="connsiteX4" fmla="*/ 905371 w 1810743"/>
              <a:gd name="connsiteY4" fmla="*/ 1556762 h 1556761"/>
              <a:gd name="connsiteX5" fmla="*/ -1 w 1810743"/>
              <a:gd name="connsiteY5" fmla="*/ 778381 h 1556761"/>
              <a:gd name="connsiteX6" fmla="*/ 0 w 1810743"/>
              <a:gd name="connsiteY6"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743" h="1556761" fill="none" extrusionOk="0">
                <a:moveTo>
                  <a:pt x="0" y="778381"/>
                </a:moveTo>
                <a:cubicBezTo>
                  <a:pt x="35076" y="276681"/>
                  <a:pt x="411602" y="-34243"/>
                  <a:pt x="905372" y="0"/>
                </a:cubicBezTo>
                <a:cubicBezTo>
                  <a:pt x="1218108" y="22167"/>
                  <a:pt x="1496512" y="-1847"/>
                  <a:pt x="1797488" y="11395"/>
                </a:cubicBezTo>
                <a:cubicBezTo>
                  <a:pt x="1843918" y="289425"/>
                  <a:pt x="1810801" y="554748"/>
                  <a:pt x="1810743" y="778381"/>
                </a:cubicBezTo>
                <a:cubicBezTo>
                  <a:pt x="1787652" y="1205361"/>
                  <a:pt x="1359580" y="1586070"/>
                  <a:pt x="905371" y="1556762"/>
                </a:cubicBezTo>
                <a:cubicBezTo>
                  <a:pt x="415310" y="1614923"/>
                  <a:pt x="14876" y="1270120"/>
                  <a:pt x="-1" y="778381"/>
                </a:cubicBezTo>
                <a:lnTo>
                  <a:pt x="0" y="778381"/>
                </a:lnTo>
                <a:close/>
              </a:path>
              <a:path w="1810743" h="1556761" stroke="0" extrusionOk="0">
                <a:moveTo>
                  <a:pt x="0" y="778381"/>
                </a:moveTo>
                <a:cubicBezTo>
                  <a:pt x="-8543" y="340841"/>
                  <a:pt x="425422" y="83685"/>
                  <a:pt x="905372" y="0"/>
                </a:cubicBezTo>
                <a:cubicBezTo>
                  <a:pt x="1225228" y="47325"/>
                  <a:pt x="1480585" y="13763"/>
                  <a:pt x="1797488" y="11395"/>
                </a:cubicBezTo>
                <a:cubicBezTo>
                  <a:pt x="1812712" y="270411"/>
                  <a:pt x="1822780" y="486725"/>
                  <a:pt x="1810743" y="778381"/>
                </a:cubicBezTo>
                <a:cubicBezTo>
                  <a:pt x="1885686" y="1211199"/>
                  <a:pt x="1359532" y="1640788"/>
                  <a:pt x="905371" y="1556762"/>
                </a:cubicBezTo>
                <a:cubicBezTo>
                  <a:pt x="357547" y="1596929"/>
                  <a:pt x="31400" y="1197951"/>
                  <a:pt x="-1" y="778381"/>
                </a:cubicBezTo>
                <a:lnTo>
                  <a:pt x="0" y="778381"/>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2</a:t>
            </a:r>
            <a:endPar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Using sticky notes, </a:t>
            </a:r>
            <a:b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b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write down the key stakeholders for these assets</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B3B2390-216C-4D65-A9E4-50C9431E29E5}"/>
              </a:ext>
            </a:extLst>
          </p:cNvPr>
          <p:cNvGrpSpPr/>
          <p:nvPr/>
        </p:nvGrpSpPr>
        <p:grpSpPr>
          <a:xfrm>
            <a:off x="9597323" y="1329772"/>
            <a:ext cx="146522" cy="280390"/>
            <a:chOff x="5545138" y="625475"/>
            <a:chExt cx="1489075" cy="2849563"/>
          </a:xfrm>
        </p:grpSpPr>
        <p:sp>
          <p:nvSpPr>
            <p:cNvPr id="22" name="Freeform 117">
              <a:extLst>
                <a:ext uri="{FF2B5EF4-FFF2-40B4-BE49-F238E27FC236}">
                  <a16:creationId xmlns:a16="http://schemas.microsoft.com/office/drawing/2014/main" id="{E093A87D-74FF-48F4-9A06-C8118365D95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2BC6B272-89EC-4647-9D22-3FFF2A34C5C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Oval 23">
            <a:hlinkClick r:id="rId5" action="ppaction://hlinksldjump"/>
            <a:extLst>
              <a:ext uri="{FF2B5EF4-FFF2-40B4-BE49-F238E27FC236}">
                <a16:creationId xmlns:a16="http://schemas.microsoft.com/office/drawing/2014/main" id="{7B842135-FD1B-45EB-804B-2D6FE0A3C6C1}"/>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C9CAB56D-5ECD-432D-AAB6-13CD2AD658B4}"/>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7" action="ppaction://hlinksldjump"/>
            <a:extLst>
              <a:ext uri="{FF2B5EF4-FFF2-40B4-BE49-F238E27FC236}">
                <a16:creationId xmlns:a16="http://schemas.microsoft.com/office/drawing/2014/main" id="{3E26BF8F-E441-47B8-BC1E-F998C35014EC}"/>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8" action="ppaction://hlinksldjump"/>
            <a:extLst>
              <a:ext uri="{FF2B5EF4-FFF2-40B4-BE49-F238E27FC236}">
                <a16:creationId xmlns:a16="http://schemas.microsoft.com/office/drawing/2014/main" id="{64701074-3F1A-433C-95C1-17A4B4DEEC8A}"/>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43EED279-E2BE-47C0-AE87-4BAE7E3E95A5}"/>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8140A9AF-E1B2-4BB9-BBC0-BD9C85983FEA}"/>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1" action="ppaction://hlinksldjump"/>
            <a:extLst>
              <a:ext uri="{FF2B5EF4-FFF2-40B4-BE49-F238E27FC236}">
                <a16:creationId xmlns:a16="http://schemas.microsoft.com/office/drawing/2014/main" id="{C1701BB4-C9F4-49B3-BD39-C82F5DBDFFA0}"/>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2" action="ppaction://hlinksldjump"/>
            <a:extLst>
              <a:ext uri="{FF2B5EF4-FFF2-40B4-BE49-F238E27FC236}">
                <a16:creationId xmlns:a16="http://schemas.microsoft.com/office/drawing/2014/main" id="{D0903735-AD5F-48B4-84DD-D98B6F32ABC8}"/>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3" action="ppaction://hlinksldjump"/>
            <a:extLst>
              <a:ext uri="{FF2B5EF4-FFF2-40B4-BE49-F238E27FC236}">
                <a16:creationId xmlns:a16="http://schemas.microsoft.com/office/drawing/2014/main" id="{CFDB8F83-D00E-4207-BC9B-37B3EBE3488F}"/>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01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D66F-3E9C-53F9-F5A0-2A0C368A269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CCFE2EF-C66C-8A71-350A-80BF7585F96C}"/>
              </a:ext>
            </a:extLst>
          </p:cNvPr>
          <p:cNvPicPr>
            <a:picLocks noChangeAspect="1"/>
          </p:cNvPicPr>
          <p:nvPr/>
        </p:nvPicPr>
        <p:blipFill>
          <a:blip r:embed="rId3">
            <a:alphaModFix amt="70000"/>
          </a:blip>
          <a:stretch>
            <a:fillRect/>
          </a:stretch>
        </p:blipFill>
        <p:spPr>
          <a:xfrm>
            <a:off x="1706536" y="1686275"/>
            <a:ext cx="6492928" cy="4495104"/>
          </a:xfrm>
          <a:prstGeom prst="rect">
            <a:avLst/>
          </a:prstGeom>
          <a:ln>
            <a:solidFill>
              <a:schemeClr val="tx2">
                <a:lumMod val="20000"/>
                <a:lumOff val="80000"/>
              </a:schemeClr>
            </a:solidFill>
          </a:ln>
        </p:spPr>
      </p:pic>
      <p:sp>
        <p:nvSpPr>
          <p:cNvPr id="3" name="Title 2">
            <a:extLst>
              <a:ext uri="{FF2B5EF4-FFF2-40B4-BE49-F238E27FC236}">
                <a16:creationId xmlns:a16="http://schemas.microsoft.com/office/drawing/2014/main" id="{D7B75AAD-86F8-2242-0DE7-BB34720286FF}"/>
              </a:ext>
            </a:extLst>
          </p:cNvPr>
          <p:cNvSpPr>
            <a:spLocks noGrp="1"/>
          </p:cNvSpPr>
          <p:nvPr>
            <p:ph type="title"/>
          </p:nvPr>
        </p:nvSpPr>
        <p:spPr>
          <a:xfrm>
            <a:off x="681038" y="685800"/>
            <a:ext cx="8539152" cy="990600"/>
          </a:xfrm>
        </p:spPr>
        <p:txBody>
          <a:bodyPr>
            <a:normAutofit/>
          </a:bodyPr>
          <a:lstStyle/>
          <a:p>
            <a:r>
              <a:rPr lang="en-GB" dirty="0">
                <a:solidFill>
                  <a:srgbClr val="1C3567"/>
                </a:solidFill>
              </a:rPr>
              <a:t>Tool &amp; facilitation guide</a:t>
            </a:r>
            <a:br>
              <a:rPr lang="en-GB" dirty="0">
                <a:solidFill>
                  <a:srgbClr val="1C3567"/>
                </a:solidFill>
              </a:rPr>
            </a:br>
            <a:r>
              <a:rPr lang="en-GB" sz="2000" b="0" dirty="0">
                <a:solidFill>
                  <a:srgbClr val="1C3567"/>
                </a:solidFill>
              </a:rPr>
              <a:t>Mapping stakeholders</a:t>
            </a:r>
            <a:endParaRPr lang="en-GB" b="0" dirty="0">
              <a:solidFill>
                <a:srgbClr val="1C3567"/>
              </a:solidFill>
            </a:endParaRPr>
          </a:p>
        </p:txBody>
      </p:sp>
      <p:sp>
        <p:nvSpPr>
          <p:cNvPr id="5" name="Content Placeholder 4">
            <a:extLst>
              <a:ext uri="{FF2B5EF4-FFF2-40B4-BE49-F238E27FC236}">
                <a16:creationId xmlns:a16="http://schemas.microsoft.com/office/drawing/2014/main" id="{71D2C865-9E4C-8678-B0C3-9FDED613333B}"/>
              </a:ext>
            </a:extLst>
          </p:cNvPr>
          <p:cNvSpPr>
            <a:spLocks noGrp="1"/>
          </p:cNvSpPr>
          <p:nvPr>
            <p:ph idx="14"/>
          </p:nvPr>
        </p:nvSpPr>
        <p:spPr/>
        <p:txBody>
          <a:bodyPr/>
          <a:lstStyle/>
          <a:p>
            <a:r>
              <a:rPr lang="en-GB" b="0" dirty="0">
                <a:solidFill>
                  <a:srgbClr val="1C3567"/>
                </a:solidFill>
              </a:rPr>
              <a:t>Module 1 – </a:t>
            </a:r>
            <a:r>
              <a:rPr lang="en-GB" dirty="0">
                <a:solidFill>
                  <a:srgbClr val="1C3567"/>
                </a:solidFill>
              </a:rPr>
              <a:t>Knowing our EAP stakeholders</a:t>
            </a:r>
          </a:p>
        </p:txBody>
      </p:sp>
      <p:sp>
        <p:nvSpPr>
          <p:cNvPr id="18" name="Wave 17">
            <a:extLst>
              <a:ext uri="{FF2B5EF4-FFF2-40B4-BE49-F238E27FC236}">
                <a16:creationId xmlns:a16="http://schemas.microsoft.com/office/drawing/2014/main" id="{B44146C9-D1D6-88CB-BCE7-9CF76991DFDA}"/>
              </a:ext>
            </a:extLst>
          </p:cNvPr>
          <p:cNvSpPr/>
          <p:nvPr/>
        </p:nvSpPr>
        <p:spPr>
          <a:xfrm flipH="1">
            <a:off x="681038" y="4897405"/>
            <a:ext cx="2941731" cy="1160446"/>
          </a:xfrm>
          <a:custGeom>
            <a:avLst/>
            <a:gdLst>
              <a:gd name="connsiteX0" fmla="*/ 0 w 2941731"/>
              <a:gd name="connsiteY0" fmla="*/ 20157 h 1160446"/>
              <a:gd name="connsiteX1" fmla="*/ 2941731 w 2941731"/>
              <a:gd name="connsiteY1" fmla="*/ 20157 h 1160446"/>
              <a:gd name="connsiteX2" fmla="*/ 2941731 w 2941731"/>
              <a:gd name="connsiteY2" fmla="*/ 1140289 h 1160446"/>
              <a:gd name="connsiteX3" fmla="*/ 0 w 2941731"/>
              <a:gd name="connsiteY3" fmla="*/ 1140289 h 1160446"/>
              <a:gd name="connsiteX4" fmla="*/ 0 w 2941731"/>
              <a:gd name="connsiteY4" fmla="*/ 20157 h 11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731" h="1160446" fill="none" extrusionOk="0">
                <a:moveTo>
                  <a:pt x="0" y="20157"/>
                </a:moveTo>
                <a:cubicBezTo>
                  <a:pt x="834195" y="75970"/>
                  <a:pt x="2032534" y="63892"/>
                  <a:pt x="2941731" y="20157"/>
                </a:cubicBezTo>
                <a:cubicBezTo>
                  <a:pt x="2955999" y="368506"/>
                  <a:pt x="2863172" y="722737"/>
                  <a:pt x="2941731" y="1140289"/>
                </a:cubicBezTo>
                <a:cubicBezTo>
                  <a:pt x="1997024" y="1259230"/>
                  <a:pt x="933983" y="1000123"/>
                  <a:pt x="0" y="1140289"/>
                </a:cubicBezTo>
                <a:cubicBezTo>
                  <a:pt x="-82991" y="749758"/>
                  <a:pt x="-92843" y="469495"/>
                  <a:pt x="0" y="20157"/>
                </a:cubicBezTo>
                <a:close/>
              </a:path>
              <a:path w="2941731" h="1160446" stroke="0" extrusionOk="0">
                <a:moveTo>
                  <a:pt x="0" y="20157"/>
                </a:moveTo>
                <a:cubicBezTo>
                  <a:pt x="840460" y="-172539"/>
                  <a:pt x="1982846" y="177784"/>
                  <a:pt x="2941731" y="20157"/>
                </a:cubicBezTo>
                <a:cubicBezTo>
                  <a:pt x="2982322" y="182680"/>
                  <a:pt x="3020915" y="937670"/>
                  <a:pt x="2941731" y="1140289"/>
                </a:cubicBezTo>
                <a:cubicBezTo>
                  <a:pt x="2108639" y="1284933"/>
                  <a:pt x="1022285" y="948387"/>
                  <a:pt x="0" y="1140289"/>
                </a:cubicBezTo>
                <a:cubicBezTo>
                  <a:pt x="-49943" y="944472"/>
                  <a:pt x="3541" y="509124"/>
                  <a:pt x="0" y="20157"/>
                </a:cubicBezTo>
                <a:close/>
              </a:path>
            </a:pathLst>
          </a:custGeom>
          <a:solidFill>
            <a:srgbClr val="F2F2F2">
              <a:alpha val="80000"/>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Facilitator notes</a:t>
            </a:r>
          </a:p>
          <a:p>
            <a:pPr>
              <a:defRPr/>
            </a:pPr>
            <a:r>
              <a:rPr kumimoji="0" lang="en-SG" sz="1200" b="0" i="0" u="none" strike="noStrike" kern="1200" cap="none" spc="0" normalizeH="0" baseline="0" noProof="0">
                <a:ln>
                  <a:noFill/>
                </a:ln>
                <a:solidFill>
                  <a:sysClr val="windowText" lastClr="000000"/>
                </a:solidFill>
                <a:effectLst/>
                <a:uLnTx/>
                <a:uFillTx/>
                <a:latin typeface="Arial"/>
                <a:cs typeface="Arial"/>
              </a:rPr>
              <a:t>Within each relevant stakeholder</a:t>
            </a:r>
            <a:r>
              <a:rPr lang="en-SG" sz="1200">
                <a:solidFill>
                  <a:sysClr val="windowText" lastClr="000000"/>
                </a:solidFill>
                <a:latin typeface="Arial"/>
                <a:cs typeface="Arial"/>
              </a:rPr>
              <a:t> group</a:t>
            </a:r>
            <a:r>
              <a:rPr kumimoji="0" lang="en-SG" sz="1200" b="0" i="0" u="none" strike="noStrike" kern="1200" cap="none" spc="0" normalizeH="0" baseline="0" noProof="0">
                <a:ln>
                  <a:noFill/>
                </a:ln>
                <a:solidFill>
                  <a:sysClr val="windowText" lastClr="000000"/>
                </a:solidFill>
                <a:effectLst/>
                <a:uLnTx/>
                <a:uFillTx/>
                <a:latin typeface="Arial"/>
                <a:cs typeface="Arial"/>
              </a:rPr>
              <a:t>, there can be varying degrees of power for specific topics/areas of </a:t>
            </a:r>
            <a:r>
              <a:rPr lang="en-SG" sz="1200">
                <a:solidFill>
                  <a:sysClr val="windowText" lastClr="000000"/>
                </a:solidFill>
                <a:latin typeface="Arial"/>
                <a:cs typeface="Arial"/>
              </a:rPr>
              <a:t>EAP. Make</a:t>
            </a:r>
            <a:r>
              <a:rPr kumimoji="0" lang="en-SG" sz="1200" b="0" i="0" u="none" strike="noStrike" kern="1200" cap="none" spc="0" normalizeH="0" baseline="0" noProof="0">
                <a:ln>
                  <a:noFill/>
                </a:ln>
                <a:solidFill>
                  <a:sysClr val="windowText" lastClr="000000"/>
                </a:solidFill>
                <a:effectLst/>
                <a:uLnTx/>
                <a:uFillTx/>
                <a:latin typeface="Arial"/>
                <a:cs typeface="Arial"/>
              </a:rPr>
              <a:t> sure to differentiate this within the table.</a:t>
            </a:r>
            <a:r>
              <a:rPr lang="en-SG" sz="1600">
                <a:solidFill>
                  <a:sysClr val="windowText" lastClr="000000"/>
                </a:solidFill>
                <a:latin typeface="Arial"/>
                <a:cs typeface="Arial"/>
              </a:rPr>
              <a:t> </a:t>
            </a:r>
            <a:endParaRPr kumimoji="0" lang="en-GB" sz="16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Teardrop 19">
            <a:extLst>
              <a:ext uri="{FF2B5EF4-FFF2-40B4-BE49-F238E27FC236}">
                <a16:creationId xmlns:a16="http://schemas.microsoft.com/office/drawing/2014/main" id="{413078ED-05CB-81B6-D49A-AE98E1A3A8C7}"/>
              </a:ext>
            </a:extLst>
          </p:cNvPr>
          <p:cNvSpPr/>
          <p:nvPr/>
        </p:nvSpPr>
        <p:spPr>
          <a:xfrm flipH="1">
            <a:off x="4233944" y="3277169"/>
            <a:ext cx="2887045" cy="1154476"/>
          </a:xfrm>
          <a:custGeom>
            <a:avLst/>
            <a:gdLst>
              <a:gd name="connsiteX0" fmla="*/ 0 w 2887045"/>
              <a:gd name="connsiteY0" fmla="*/ 577238 h 1154476"/>
              <a:gd name="connsiteX1" fmla="*/ 1443523 w 2887045"/>
              <a:gd name="connsiteY1" fmla="*/ 0 h 1154476"/>
              <a:gd name="connsiteX2" fmla="*/ 2887045 w 2887045"/>
              <a:gd name="connsiteY2" fmla="*/ 0 h 1154476"/>
              <a:gd name="connsiteX3" fmla="*/ 2887045 w 2887045"/>
              <a:gd name="connsiteY3" fmla="*/ 577238 h 1154476"/>
              <a:gd name="connsiteX4" fmla="*/ 1443522 w 2887045"/>
              <a:gd name="connsiteY4" fmla="*/ 1154476 h 1154476"/>
              <a:gd name="connsiteX5" fmla="*/ -1 w 2887045"/>
              <a:gd name="connsiteY5" fmla="*/ 577238 h 1154476"/>
              <a:gd name="connsiteX6" fmla="*/ 0 w 2887045"/>
              <a:gd name="connsiteY6" fmla="*/ 577238 h 11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045" h="1154476" fill="none" extrusionOk="0">
                <a:moveTo>
                  <a:pt x="0" y="577238"/>
                </a:moveTo>
                <a:cubicBezTo>
                  <a:pt x="57964" y="139767"/>
                  <a:pt x="651287" y="-27382"/>
                  <a:pt x="1443523" y="0"/>
                </a:cubicBezTo>
                <a:cubicBezTo>
                  <a:pt x="1794545" y="-55472"/>
                  <a:pt x="2397688" y="44513"/>
                  <a:pt x="2887045" y="0"/>
                </a:cubicBezTo>
                <a:cubicBezTo>
                  <a:pt x="2873408" y="279135"/>
                  <a:pt x="2931009" y="367963"/>
                  <a:pt x="2887045" y="577238"/>
                </a:cubicBezTo>
                <a:cubicBezTo>
                  <a:pt x="2856947" y="892247"/>
                  <a:pt x="2166907" y="1201720"/>
                  <a:pt x="1443522" y="1154476"/>
                </a:cubicBezTo>
                <a:cubicBezTo>
                  <a:pt x="649967" y="1175967"/>
                  <a:pt x="3315" y="909825"/>
                  <a:pt x="-1" y="577238"/>
                </a:cubicBezTo>
                <a:lnTo>
                  <a:pt x="0" y="577238"/>
                </a:lnTo>
                <a:close/>
              </a:path>
              <a:path w="2887045" h="1154476" stroke="0" extrusionOk="0">
                <a:moveTo>
                  <a:pt x="0" y="577238"/>
                </a:moveTo>
                <a:cubicBezTo>
                  <a:pt x="-15915" y="244182"/>
                  <a:pt x="664034" y="73990"/>
                  <a:pt x="1443523" y="0"/>
                </a:cubicBezTo>
                <a:cubicBezTo>
                  <a:pt x="1602091" y="-52427"/>
                  <a:pt x="2704099" y="41376"/>
                  <a:pt x="2887045" y="0"/>
                </a:cubicBezTo>
                <a:cubicBezTo>
                  <a:pt x="2878732" y="138486"/>
                  <a:pt x="2848282" y="361953"/>
                  <a:pt x="2887045" y="577238"/>
                </a:cubicBezTo>
                <a:cubicBezTo>
                  <a:pt x="3025729" y="901460"/>
                  <a:pt x="2202393" y="1224765"/>
                  <a:pt x="1443522" y="1154476"/>
                </a:cubicBezTo>
                <a:cubicBezTo>
                  <a:pt x="633168" y="1165499"/>
                  <a:pt x="21970" y="888818"/>
                  <a:pt x="-1" y="577238"/>
                </a:cubicBezTo>
                <a:lnTo>
                  <a:pt x="0" y="577238"/>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dirty="0">
                <a:solidFill>
                  <a:sysClr val="windowText" lastClr="000000"/>
                </a:solidFill>
                <a:latin typeface="Arial" panose="020B0604020202020204" pitchFamily="34" charset="0"/>
                <a:cs typeface="Arial" panose="020B0604020202020204" pitchFamily="34" charset="0"/>
              </a:rPr>
              <a:t>Place the sticky note based on what degree of power EAP stakeholders have in your city. </a:t>
            </a:r>
            <a:endParaRPr kumimoji="0" lang="en-GB" sz="120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Slide Number Placeholder 3">
            <a:extLst>
              <a:ext uri="{FF2B5EF4-FFF2-40B4-BE49-F238E27FC236}">
                <a16:creationId xmlns:a16="http://schemas.microsoft.com/office/drawing/2014/main" id="{6AFC9495-71A6-67B6-0278-1B3B4782513A}"/>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ardrop 3">
            <a:extLst>
              <a:ext uri="{FF2B5EF4-FFF2-40B4-BE49-F238E27FC236}">
                <a16:creationId xmlns:a16="http://schemas.microsoft.com/office/drawing/2014/main" id="{F6A492CE-B6B5-BE18-EDAC-1BC6271B5293}"/>
              </a:ext>
            </a:extLst>
          </p:cNvPr>
          <p:cNvSpPr/>
          <p:nvPr/>
        </p:nvSpPr>
        <p:spPr>
          <a:xfrm>
            <a:off x="4863313" y="4847066"/>
            <a:ext cx="3087041" cy="1154476"/>
          </a:xfrm>
          <a:custGeom>
            <a:avLst/>
            <a:gdLst>
              <a:gd name="connsiteX0" fmla="*/ 0 w 3087041"/>
              <a:gd name="connsiteY0" fmla="*/ 577238 h 1154476"/>
              <a:gd name="connsiteX1" fmla="*/ 1543521 w 3087041"/>
              <a:gd name="connsiteY1" fmla="*/ 0 h 1154476"/>
              <a:gd name="connsiteX2" fmla="*/ 3192911 w 3087041"/>
              <a:gd name="connsiteY2" fmla="*/ -39593 h 1154476"/>
              <a:gd name="connsiteX3" fmla="*/ 3087041 w 3087041"/>
              <a:gd name="connsiteY3" fmla="*/ 577238 h 1154476"/>
              <a:gd name="connsiteX4" fmla="*/ 1543520 w 3087041"/>
              <a:gd name="connsiteY4" fmla="*/ 1154476 h 1154476"/>
              <a:gd name="connsiteX5" fmla="*/ -1 w 3087041"/>
              <a:gd name="connsiteY5" fmla="*/ 577238 h 1154476"/>
              <a:gd name="connsiteX6" fmla="*/ 0 w 3087041"/>
              <a:gd name="connsiteY6" fmla="*/ 577238 h 11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7041" h="1154476" fill="none" extrusionOk="0">
                <a:moveTo>
                  <a:pt x="0" y="577238"/>
                </a:moveTo>
                <a:cubicBezTo>
                  <a:pt x="40525" y="175471"/>
                  <a:pt x="706759" y="-85989"/>
                  <a:pt x="1543521" y="0"/>
                </a:cubicBezTo>
                <a:cubicBezTo>
                  <a:pt x="2147477" y="78136"/>
                  <a:pt x="2592397" y="-92631"/>
                  <a:pt x="3192911" y="-39593"/>
                </a:cubicBezTo>
                <a:cubicBezTo>
                  <a:pt x="3128381" y="169618"/>
                  <a:pt x="3087049" y="376035"/>
                  <a:pt x="3087041" y="577238"/>
                </a:cubicBezTo>
                <a:cubicBezTo>
                  <a:pt x="3033563" y="889303"/>
                  <a:pt x="2280076" y="1228624"/>
                  <a:pt x="1543520" y="1154476"/>
                </a:cubicBezTo>
                <a:cubicBezTo>
                  <a:pt x="694738" y="1175967"/>
                  <a:pt x="3315" y="909825"/>
                  <a:pt x="-1" y="577238"/>
                </a:cubicBezTo>
                <a:lnTo>
                  <a:pt x="0" y="577238"/>
                </a:lnTo>
                <a:close/>
              </a:path>
              <a:path w="3087041" h="1154476" stroke="0" extrusionOk="0">
                <a:moveTo>
                  <a:pt x="0" y="577238"/>
                </a:moveTo>
                <a:cubicBezTo>
                  <a:pt x="-34118" y="227878"/>
                  <a:pt x="696989" y="24728"/>
                  <a:pt x="1543521" y="0"/>
                </a:cubicBezTo>
                <a:cubicBezTo>
                  <a:pt x="2134835" y="87386"/>
                  <a:pt x="2565470" y="26418"/>
                  <a:pt x="3192911" y="-39593"/>
                </a:cubicBezTo>
                <a:cubicBezTo>
                  <a:pt x="3152838" y="182039"/>
                  <a:pt x="3093697" y="351726"/>
                  <a:pt x="3087041" y="577238"/>
                </a:cubicBezTo>
                <a:cubicBezTo>
                  <a:pt x="3148981" y="898460"/>
                  <a:pt x="2336640" y="1263200"/>
                  <a:pt x="1543520" y="1154476"/>
                </a:cubicBezTo>
                <a:cubicBezTo>
                  <a:pt x="677939" y="1165499"/>
                  <a:pt x="21970" y="888818"/>
                  <a:pt x="-1" y="577238"/>
                </a:cubicBezTo>
                <a:lnTo>
                  <a:pt x="0" y="577238"/>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685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2</a:t>
            </a:r>
          </a:p>
          <a:p>
            <a:pPr marL="0" marR="0" lvl="0" indent="0" algn="r" defTabSz="457200" rtl="0" eaLnBrk="1" fontAlgn="auto" latinLnBrk="0" hangingPunct="1">
              <a:lnSpc>
                <a:spcPct val="100000"/>
              </a:lnSpc>
              <a:spcBef>
                <a:spcPts val="0"/>
              </a:spcBef>
              <a:spcAft>
                <a:spcPts val="0"/>
              </a:spcAft>
              <a:buClrTx/>
              <a:buSzTx/>
              <a:buFontTx/>
              <a:buNone/>
              <a:tabLst/>
              <a:defRPr/>
            </a:pPr>
            <a:r>
              <a:rPr lang="en-SG" sz="1200" dirty="0">
                <a:solidFill>
                  <a:sysClr val="windowText" lastClr="000000"/>
                </a:solidFill>
                <a:latin typeface="Arial" panose="020B0604020202020204" pitchFamily="34" charset="0"/>
                <a:cs typeface="Arial" panose="020B0604020202020204" pitchFamily="34" charset="0"/>
              </a:rPr>
              <a:t>Add any columns of other relevant stakeholders you might have in your local context </a:t>
            </a:r>
            <a:endParaRPr kumimoji="0" lang="en-GB" sz="120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359FA5BC-E28A-4413-92FE-871E89C40D9C}"/>
              </a:ext>
            </a:extLst>
          </p:cNvPr>
          <p:cNvGrpSpPr/>
          <p:nvPr/>
        </p:nvGrpSpPr>
        <p:grpSpPr>
          <a:xfrm>
            <a:off x="9597323" y="1329772"/>
            <a:ext cx="146522" cy="280390"/>
            <a:chOff x="5545138" y="625475"/>
            <a:chExt cx="1489075" cy="2849563"/>
          </a:xfrm>
        </p:grpSpPr>
        <p:sp>
          <p:nvSpPr>
            <p:cNvPr id="22" name="Freeform 117">
              <a:extLst>
                <a:ext uri="{FF2B5EF4-FFF2-40B4-BE49-F238E27FC236}">
                  <a16:creationId xmlns:a16="http://schemas.microsoft.com/office/drawing/2014/main" id="{4CD867F9-3582-4691-AD97-A5C699C36B5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6BB2DC08-045E-4A1F-B50F-EBD80C7F099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Oval 23">
            <a:hlinkClick r:id="rId4" action="ppaction://hlinksldjump"/>
            <a:extLst>
              <a:ext uri="{FF2B5EF4-FFF2-40B4-BE49-F238E27FC236}">
                <a16:creationId xmlns:a16="http://schemas.microsoft.com/office/drawing/2014/main" id="{8096BEA3-535B-4120-93B7-448630F27D76}"/>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5" action="ppaction://hlinksldjump"/>
            <a:extLst>
              <a:ext uri="{FF2B5EF4-FFF2-40B4-BE49-F238E27FC236}">
                <a16:creationId xmlns:a16="http://schemas.microsoft.com/office/drawing/2014/main" id="{E30B4BAD-5B26-4CDC-A60B-4FAD16AD88B1}"/>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6" action="ppaction://hlinksldjump"/>
            <a:extLst>
              <a:ext uri="{FF2B5EF4-FFF2-40B4-BE49-F238E27FC236}">
                <a16:creationId xmlns:a16="http://schemas.microsoft.com/office/drawing/2014/main" id="{89E53922-93E7-4415-B779-BB983995F709}"/>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7" action="ppaction://hlinksldjump"/>
            <a:extLst>
              <a:ext uri="{FF2B5EF4-FFF2-40B4-BE49-F238E27FC236}">
                <a16:creationId xmlns:a16="http://schemas.microsoft.com/office/drawing/2014/main" id="{4091C27D-B5B1-469B-8AC3-AEB743B2ED0E}"/>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8" action="ppaction://hlinksldjump"/>
            <a:extLst>
              <a:ext uri="{FF2B5EF4-FFF2-40B4-BE49-F238E27FC236}">
                <a16:creationId xmlns:a16="http://schemas.microsoft.com/office/drawing/2014/main" id="{1A493BBD-FBD4-4E89-ACA7-9DD97CF9C10C}"/>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866E9F22-6714-4D6F-957E-18B5F6EB6FEA}"/>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855E590B-E1A8-4ACC-BE8C-EBEF84871326}"/>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F7C51D93-1C79-4B4C-A662-3F6925CB44A4}"/>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2" action="ppaction://hlinksldjump"/>
            <a:extLst>
              <a:ext uri="{FF2B5EF4-FFF2-40B4-BE49-F238E27FC236}">
                <a16:creationId xmlns:a16="http://schemas.microsoft.com/office/drawing/2014/main" id="{6B638BA1-89B0-40E9-A92A-CB116402DB9C}"/>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245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en-GB" b="0" dirty="0">
                <a:solidFill>
                  <a:srgbClr val="193366"/>
                </a:solidFill>
              </a:rPr>
              <a:t>Module 1 – </a:t>
            </a:r>
            <a:r>
              <a:rPr lang="en-GB" dirty="0">
                <a:solidFill>
                  <a:srgbClr val="193366"/>
                </a:solidFill>
              </a:rPr>
              <a:t>Knowing our EAP stakeholders</a:t>
            </a:r>
          </a:p>
        </p:txBody>
      </p:sp>
      <p:sp>
        <p:nvSpPr>
          <p:cNvPr id="15" name="TextBox 14">
            <a:extLst>
              <a:ext uri="{FF2B5EF4-FFF2-40B4-BE49-F238E27FC236}">
                <a16:creationId xmlns:a16="http://schemas.microsoft.com/office/drawing/2014/main" id="{5EE3611D-A674-E668-42C7-57537A566796}"/>
              </a:ext>
            </a:extLst>
          </p:cNvPr>
          <p:cNvSpPr txBox="1"/>
          <p:nvPr/>
        </p:nvSpPr>
        <p:spPr>
          <a:xfrm>
            <a:off x="685799" y="689449"/>
            <a:ext cx="86290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cs typeface="Arial"/>
              </a:rPr>
              <a:t>1. Identify who are the key stakeholders responsible for EAP assets (page 1)</a:t>
            </a:r>
          </a:p>
          <a:p>
            <a:pPr marL="448945" lvl="1" indent="-182245">
              <a:buFont typeface="+mj-lt"/>
              <a:buAutoNum type="alphaLcParenR"/>
              <a:defRPr/>
            </a:pPr>
            <a:r>
              <a:rPr kumimoji="0" lang="en-GB" sz="1200" b="0" i="0" u="none" strike="noStrike" kern="1200" cap="none" spc="0" normalizeH="0" baseline="0" noProof="0" dirty="0">
                <a:ln>
                  <a:noFill/>
                </a:ln>
                <a:solidFill>
                  <a:prstClr val="black"/>
                </a:solidFill>
                <a:effectLst/>
                <a:uLnTx/>
                <a:uFillTx/>
                <a:latin typeface="Arial"/>
                <a:cs typeface="Arial"/>
              </a:rPr>
              <a:t>Circle the assets that are relevant </a:t>
            </a:r>
            <a:r>
              <a:rPr lang="en-GB" sz="1200" dirty="0">
                <a:solidFill>
                  <a:prstClr val="black"/>
                </a:solidFill>
                <a:latin typeface="Arial"/>
                <a:cs typeface="Arial"/>
              </a:rPr>
              <a:t>to your local government</a:t>
            </a:r>
            <a:endParaRPr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48945" marR="0" lvl="1" indent="-182245"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a:cs typeface="Arial"/>
              </a:rPr>
              <a:t>Write down the key stakeholders who are responsible for (or interact with) these assets</a:t>
            </a:r>
            <a:endParaRPr lang="en-GB" sz="1200" b="0" i="0" u="none" strike="noStrike" kern="1200" cap="none" spc="0" normalizeH="0" baseline="0" noProof="0" dirty="0">
              <a:ln>
                <a:noFill/>
              </a:ln>
              <a:solidFill>
                <a:prstClr val="black"/>
              </a:solidFill>
              <a:effectLst/>
              <a:uLnTx/>
              <a:uFillTx/>
              <a:latin typeface="Arial"/>
              <a:cs typeface="Arial"/>
            </a:endParaRPr>
          </a:p>
        </p:txBody>
      </p:sp>
      <p:sp>
        <p:nvSpPr>
          <p:cNvPr id="3" name="Rectangle 2">
            <a:extLst>
              <a:ext uri="{FF2B5EF4-FFF2-40B4-BE49-F238E27FC236}">
                <a16:creationId xmlns:a16="http://schemas.microsoft.com/office/drawing/2014/main" id="{8A465DDC-27FC-2EBA-1188-F0D786C30AD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4A082D2B-F67A-5B45-411A-48F4A55C7145}"/>
              </a:ext>
            </a:extLst>
          </p:cNvPr>
          <p:cNvSpPr>
            <a:spLocks noGrp="1"/>
          </p:cNvSpPr>
          <p:nvPr>
            <p:ph type="sldNum" sz="quarter" idx="12"/>
          </p:nvPr>
        </p:nvSpPr>
        <p:spPr/>
        <p:txBody>
          <a:bodyPr/>
          <a:lstStyle/>
          <a:p>
            <a:fld id="{CE97AC88-B9C7-4AEF-9990-0777AFA0136D}" type="slidenum">
              <a:rPr lang="en-US" smtClean="0"/>
              <a:pPr/>
              <a:t>37</a:t>
            </a:fld>
            <a:endParaRPr lang="en-US"/>
          </a:p>
        </p:txBody>
      </p:sp>
      <p:cxnSp>
        <p:nvCxnSpPr>
          <p:cNvPr id="14" name="Straight Connector 13">
            <a:extLst>
              <a:ext uri="{FF2B5EF4-FFF2-40B4-BE49-F238E27FC236}">
                <a16:creationId xmlns:a16="http://schemas.microsoft.com/office/drawing/2014/main" id="{C6B8844A-0085-154E-8D8E-DE751D9218BE}"/>
              </a:ext>
            </a:extLst>
          </p:cNvPr>
          <p:cNvCxnSpPr>
            <a:cxnSpLocks/>
          </p:cNvCxnSpPr>
          <p:nvPr/>
        </p:nvCxnSpPr>
        <p:spPr>
          <a:xfrm>
            <a:off x="2637790" y="4164406"/>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A801CF9-4B8B-7A66-75D4-CFC42FE66CD8}"/>
              </a:ext>
            </a:extLst>
          </p:cNvPr>
          <p:cNvCxnSpPr>
            <a:cxnSpLocks/>
          </p:cNvCxnSpPr>
          <p:nvPr/>
        </p:nvCxnSpPr>
        <p:spPr>
          <a:xfrm>
            <a:off x="3970432" y="3438874"/>
            <a:ext cx="2157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94B9954-9877-5C73-10BA-6AFA7288E421}"/>
              </a:ext>
            </a:extLst>
          </p:cNvPr>
          <p:cNvGrpSpPr/>
          <p:nvPr/>
        </p:nvGrpSpPr>
        <p:grpSpPr>
          <a:xfrm>
            <a:off x="1071373" y="3116473"/>
            <a:ext cx="1599917" cy="656928"/>
            <a:chOff x="76758" y="3011772"/>
            <a:chExt cx="1599917" cy="656928"/>
          </a:xfrm>
        </p:grpSpPr>
        <p:sp>
          <p:nvSpPr>
            <p:cNvPr id="20" name="Oval 19">
              <a:extLst>
                <a:ext uri="{FF2B5EF4-FFF2-40B4-BE49-F238E27FC236}">
                  <a16:creationId xmlns:a16="http://schemas.microsoft.com/office/drawing/2014/main" id="{C0C637B7-4C7A-0056-5B61-3878BD92CDA5}"/>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5F611279-9671-5BD0-7A15-EEEB5B7C8357}"/>
                </a:ext>
              </a:extLst>
            </p:cNvPr>
            <p:cNvSpPr txBox="1"/>
            <p:nvPr/>
          </p:nvSpPr>
          <p:spPr>
            <a:xfrm>
              <a:off x="76758" y="3245999"/>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Solar</a:t>
              </a:r>
            </a:p>
          </p:txBody>
        </p:sp>
      </p:grpSp>
      <p:grpSp>
        <p:nvGrpSpPr>
          <p:cNvPr id="22" name="Group 21">
            <a:extLst>
              <a:ext uri="{FF2B5EF4-FFF2-40B4-BE49-F238E27FC236}">
                <a16:creationId xmlns:a16="http://schemas.microsoft.com/office/drawing/2014/main" id="{90FC3074-4172-4175-6E6E-B35388B1EC13}"/>
              </a:ext>
            </a:extLst>
          </p:cNvPr>
          <p:cNvGrpSpPr/>
          <p:nvPr/>
        </p:nvGrpSpPr>
        <p:grpSpPr>
          <a:xfrm>
            <a:off x="1052864" y="3829444"/>
            <a:ext cx="1600870" cy="656928"/>
            <a:chOff x="75805" y="4214930"/>
            <a:chExt cx="1600870" cy="656928"/>
          </a:xfrm>
        </p:grpSpPr>
        <p:sp>
          <p:nvSpPr>
            <p:cNvPr id="23" name="Oval 22">
              <a:extLst>
                <a:ext uri="{FF2B5EF4-FFF2-40B4-BE49-F238E27FC236}">
                  <a16:creationId xmlns:a16="http://schemas.microsoft.com/office/drawing/2014/main" id="{B5AFFE7E-28F2-9B02-2D68-25FD55B98D8B}"/>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a:extLst>
                <a:ext uri="{FF2B5EF4-FFF2-40B4-BE49-F238E27FC236}">
                  <a16:creationId xmlns:a16="http://schemas.microsoft.com/office/drawing/2014/main" id="{658094F3-A958-DC93-307F-686A1465CA00}"/>
                </a:ext>
              </a:extLst>
            </p:cNvPr>
            <p:cNvSpPr txBox="1"/>
            <p:nvPr/>
          </p:nvSpPr>
          <p:spPr>
            <a:xfrm>
              <a:off x="75805" y="4419087"/>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Hydro</a:t>
              </a:r>
            </a:p>
          </p:txBody>
        </p:sp>
      </p:grpSp>
      <p:grpSp>
        <p:nvGrpSpPr>
          <p:cNvPr id="27" name="Group 26">
            <a:extLst>
              <a:ext uri="{FF2B5EF4-FFF2-40B4-BE49-F238E27FC236}">
                <a16:creationId xmlns:a16="http://schemas.microsoft.com/office/drawing/2014/main" id="{5F6CB84D-DF6A-482F-ABB1-3C7423C23586}"/>
              </a:ext>
            </a:extLst>
          </p:cNvPr>
          <p:cNvGrpSpPr/>
          <p:nvPr/>
        </p:nvGrpSpPr>
        <p:grpSpPr>
          <a:xfrm>
            <a:off x="867425" y="4537690"/>
            <a:ext cx="1770365" cy="656928"/>
            <a:chOff x="-93690" y="4214930"/>
            <a:chExt cx="1770365" cy="656928"/>
          </a:xfrm>
        </p:grpSpPr>
        <p:sp>
          <p:nvSpPr>
            <p:cNvPr id="28" name="Oval 27">
              <a:extLst>
                <a:ext uri="{FF2B5EF4-FFF2-40B4-BE49-F238E27FC236}">
                  <a16:creationId xmlns:a16="http://schemas.microsoft.com/office/drawing/2014/main" id="{A2C23683-24CE-E8FF-3097-4B30A48E693B}"/>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Box 28">
              <a:extLst>
                <a:ext uri="{FF2B5EF4-FFF2-40B4-BE49-F238E27FC236}">
                  <a16:creationId xmlns:a16="http://schemas.microsoft.com/office/drawing/2014/main" id="{84B913E8-48FD-B545-3455-F94311A74CD5}"/>
                </a:ext>
              </a:extLst>
            </p:cNvPr>
            <p:cNvSpPr txBox="1"/>
            <p:nvPr/>
          </p:nvSpPr>
          <p:spPr>
            <a:xfrm>
              <a:off x="-93690" y="4383110"/>
              <a:ext cx="1321196"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Geothermal</a:t>
              </a:r>
            </a:p>
          </p:txBody>
        </p:sp>
      </p:grpSp>
      <p:cxnSp>
        <p:nvCxnSpPr>
          <p:cNvPr id="30" name="Straight Connector 29">
            <a:extLst>
              <a:ext uri="{FF2B5EF4-FFF2-40B4-BE49-F238E27FC236}">
                <a16:creationId xmlns:a16="http://schemas.microsoft.com/office/drawing/2014/main" id="{DE11CEAB-FE97-E693-757C-4515C9D716B1}"/>
              </a:ext>
            </a:extLst>
          </p:cNvPr>
          <p:cNvCxnSpPr>
            <a:cxnSpLocks/>
          </p:cNvCxnSpPr>
          <p:nvPr/>
        </p:nvCxnSpPr>
        <p:spPr>
          <a:xfrm>
            <a:off x="3970432" y="2158254"/>
            <a:ext cx="0" cy="2380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A617FB3-C50F-F60B-E04C-DEB8B8436769}"/>
              </a:ext>
            </a:extLst>
          </p:cNvPr>
          <p:cNvCxnSpPr>
            <a:cxnSpLocks/>
          </p:cNvCxnSpPr>
          <p:nvPr/>
        </p:nvCxnSpPr>
        <p:spPr>
          <a:xfrm>
            <a:off x="1355559" y="2158254"/>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A8A1CA-90D8-71EC-2487-3CD158C2D67C}"/>
              </a:ext>
            </a:extLst>
          </p:cNvPr>
          <p:cNvCxnSpPr>
            <a:cxnSpLocks/>
          </p:cNvCxnSpPr>
          <p:nvPr/>
        </p:nvCxnSpPr>
        <p:spPr>
          <a:xfrm>
            <a:off x="2887723" y="3438874"/>
            <a:ext cx="0" cy="219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546A05-6255-3A2E-8AAE-727CD29D649E}"/>
              </a:ext>
            </a:extLst>
          </p:cNvPr>
          <p:cNvCxnSpPr>
            <a:cxnSpLocks/>
          </p:cNvCxnSpPr>
          <p:nvPr/>
        </p:nvCxnSpPr>
        <p:spPr>
          <a:xfrm>
            <a:off x="2564728" y="5624133"/>
            <a:ext cx="326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D42604-1B92-60EC-8FF7-E37A749C6EE5}"/>
              </a:ext>
            </a:extLst>
          </p:cNvPr>
          <p:cNvCxnSpPr>
            <a:cxnSpLocks/>
          </p:cNvCxnSpPr>
          <p:nvPr/>
        </p:nvCxnSpPr>
        <p:spPr>
          <a:xfrm flipV="1">
            <a:off x="2887723" y="4538410"/>
            <a:ext cx="1082709" cy="8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9AE1011-DA9A-64EF-4BC7-77239D7F6910}"/>
              </a:ext>
            </a:extLst>
          </p:cNvPr>
          <p:cNvCxnSpPr>
            <a:cxnSpLocks/>
          </p:cNvCxnSpPr>
          <p:nvPr/>
        </p:nvCxnSpPr>
        <p:spPr>
          <a:xfrm>
            <a:off x="2671290" y="3444937"/>
            <a:ext cx="216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B35F68FA-08D9-2069-C533-057FF6A0406B}"/>
              </a:ext>
            </a:extLst>
          </p:cNvPr>
          <p:cNvGrpSpPr/>
          <p:nvPr/>
        </p:nvGrpSpPr>
        <p:grpSpPr>
          <a:xfrm>
            <a:off x="2755709" y="4209946"/>
            <a:ext cx="1321196" cy="1047933"/>
            <a:chOff x="696196" y="3011772"/>
            <a:chExt cx="1321196" cy="1047933"/>
          </a:xfrm>
        </p:grpSpPr>
        <p:sp>
          <p:nvSpPr>
            <p:cNvPr id="47" name="Oval 46">
              <a:extLst>
                <a:ext uri="{FF2B5EF4-FFF2-40B4-BE49-F238E27FC236}">
                  <a16:creationId xmlns:a16="http://schemas.microsoft.com/office/drawing/2014/main" id="{D71EE7AC-7561-82C4-E799-F7758C054242}"/>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TextBox 48">
              <a:extLst>
                <a:ext uri="{FF2B5EF4-FFF2-40B4-BE49-F238E27FC236}">
                  <a16:creationId xmlns:a16="http://schemas.microsoft.com/office/drawing/2014/main" id="{86F76B03-A1D6-F35D-BF84-87AF9ACFF8E2}"/>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Energy </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storage</a:t>
              </a:r>
            </a:p>
          </p:txBody>
        </p:sp>
      </p:grpSp>
      <p:grpSp>
        <p:nvGrpSpPr>
          <p:cNvPr id="51" name="Group 50">
            <a:extLst>
              <a:ext uri="{FF2B5EF4-FFF2-40B4-BE49-F238E27FC236}">
                <a16:creationId xmlns:a16="http://schemas.microsoft.com/office/drawing/2014/main" id="{1263FAD9-C5FD-39F3-F375-95DEF4949DEF}"/>
              </a:ext>
            </a:extLst>
          </p:cNvPr>
          <p:cNvGrpSpPr/>
          <p:nvPr/>
        </p:nvGrpSpPr>
        <p:grpSpPr>
          <a:xfrm>
            <a:off x="514911" y="1828800"/>
            <a:ext cx="1321196" cy="1047933"/>
            <a:chOff x="696196" y="3011772"/>
            <a:chExt cx="1321196" cy="1047933"/>
          </a:xfrm>
        </p:grpSpPr>
        <p:sp>
          <p:nvSpPr>
            <p:cNvPr id="52" name="Oval 51">
              <a:extLst>
                <a:ext uri="{FF2B5EF4-FFF2-40B4-BE49-F238E27FC236}">
                  <a16:creationId xmlns:a16="http://schemas.microsoft.com/office/drawing/2014/main" id="{D29BE45E-CBDA-A08B-3BEA-767709D36B56}"/>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TextBox 52">
              <a:extLst>
                <a:ext uri="{FF2B5EF4-FFF2-40B4-BE49-F238E27FC236}">
                  <a16:creationId xmlns:a16="http://schemas.microsoft.com/office/drawing/2014/main" id="{79FA16BD-3D0A-C143-D082-F3197E248FC0}"/>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Energy source procurement</a:t>
              </a:r>
            </a:p>
          </p:txBody>
        </p:sp>
      </p:grpSp>
      <p:grpSp>
        <p:nvGrpSpPr>
          <p:cNvPr id="56" name="Group 55">
            <a:extLst>
              <a:ext uri="{FF2B5EF4-FFF2-40B4-BE49-F238E27FC236}">
                <a16:creationId xmlns:a16="http://schemas.microsoft.com/office/drawing/2014/main" id="{23904A82-36D0-B858-8C7C-86C1F5F3A54F}"/>
              </a:ext>
            </a:extLst>
          </p:cNvPr>
          <p:cNvGrpSpPr/>
          <p:nvPr/>
        </p:nvGrpSpPr>
        <p:grpSpPr>
          <a:xfrm>
            <a:off x="1687226" y="1829790"/>
            <a:ext cx="1321196" cy="1047933"/>
            <a:chOff x="696196" y="1843849"/>
            <a:chExt cx="1321196" cy="1047933"/>
          </a:xfrm>
        </p:grpSpPr>
        <p:grpSp>
          <p:nvGrpSpPr>
            <p:cNvPr id="57" name="Group 56">
              <a:extLst>
                <a:ext uri="{FF2B5EF4-FFF2-40B4-BE49-F238E27FC236}">
                  <a16:creationId xmlns:a16="http://schemas.microsoft.com/office/drawing/2014/main" id="{85440D7C-EC28-0522-BDD1-6553FFD865EB}"/>
                </a:ext>
              </a:extLst>
            </p:cNvPr>
            <p:cNvGrpSpPr/>
            <p:nvPr/>
          </p:nvGrpSpPr>
          <p:grpSpPr>
            <a:xfrm>
              <a:off x="1029744" y="1843849"/>
              <a:ext cx="654100" cy="656928"/>
              <a:chOff x="685800" y="1828800"/>
              <a:chExt cx="837627" cy="841248"/>
            </a:xfrm>
          </p:grpSpPr>
          <p:sp>
            <p:nvSpPr>
              <p:cNvPr id="59" name="Oval 58">
                <a:extLst>
                  <a:ext uri="{FF2B5EF4-FFF2-40B4-BE49-F238E27FC236}">
                    <a16:creationId xmlns:a16="http://schemas.microsoft.com/office/drawing/2014/main" id="{4E17C90B-A171-B555-B790-771FB175ACB1}"/>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0" name="Graphic 59" descr="Production outline">
                <a:extLst>
                  <a:ext uri="{FF2B5EF4-FFF2-40B4-BE49-F238E27FC236}">
                    <a16:creationId xmlns:a16="http://schemas.microsoft.com/office/drawing/2014/main" id="{EFE641EB-E1A8-D2CA-B98F-A5D145708D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724" y="1896586"/>
                <a:ext cx="643779" cy="643779"/>
              </a:xfrm>
              <a:prstGeom prst="rect">
                <a:avLst/>
              </a:prstGeom>
            </p:spPr>
          </p:pic>
          <p:pic>
            <p:nvPicPr>
              <p:cNvPr id="61" name="Graphic 60" descr="Lightning bolt with solid fill">
                <a:extLst>
                  <a:ext uri="{FF2B5EF4-FFF2-40B4-BE49-F238E27FC236}">
                    <a16:creationId xmlns:a16="http://schemas.microsoft.com/office/drawing/2014/main" id="{C1D5496F-308D-4D34-5838-B0DADB0389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280" y="2097004"/>
                <a:ext cx="511147" cy="511147"/>
              </a:xfrm>
              <a:prstGeom prst="rect">
                <a:avLst/>
              </a:prstGeom>
            </p:spPr>
          </p:pic>
        </p:grpSp>
        <p:sp>
          <p:nvSpPr>
            <p:cNvPr id="58" name="TextBox 57">
              <a:extLst>
                <a:ext uri="{FF2B5EF4-FFF2-40B4-BE49-F238E27FC236}">
                  <a16:creationId xmlns:a16="http://schemas.microsoft.com/office/drawing/2014/main" id="{73A3E1C0-1874-F85E-EFA6-4C8A488BF248}"/>
                </a:ext>
              </a:extLst>
            </p:cNvPr>
            <p:cNvSpPr txBox="1"/>
            <p:nvPr/>
          </p:nvSpPr>
          <p:spPr>
            <a:xfrm>
              <a:off x="696196" y="2460895"/>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Non-renewable</a:t>
              </a:r>
            </a:p>
            <a:p>
              <a:pPr algn="ctr"/>
              <a:r>
                <a:rPr lang="en-GB" sz="1100">
                  <a:latin typeface="Arial" panose="020B0604020202020204" pitchFamily="34" charset="0"/>
                  <a:cs typeface="Arial" panose="020B0604020202020204" pitchFamily="34" charset="0"/>
                </a:rPr>
                <a:t>energy generation</a:t>
              </a:r>
            </a:p>
          </p:txBody>
        </p:sp>
      </p:grpSp>
      <p:grpSp>
        <p:nvGrpSpPr>
          <p:cNvPr id="62" name="Group 61">
            <a:extLst>
              <a:ext uri="{FF2B5EF4-FFF2-40B4-BE49-F238E27FC236}">
                <a16:creationId xmlns:a16="http://schemas.microsoft.com/office/drawing/2014/main" id="{6CF51625-DAF4-600C-B71B-E861D8177227}"/>
              </a:ext>
            </a:extLst>
          </p:cNvPr>
          <p:cNvGrpSpPr/>
          <p:nvPr/>
        </p:nvGrpSpPr>
        <p:grpSpPr>
          <a:xfrm>
            <a:off x="3863726" y="3116473"/>
            <a:ext cx="1321196" cy="1047933"/>
            <a:chOff x="696196" y="3011772"/>
            <a:chExt cx="1321196" cy="1047933"/>
          </a:xfrm>
        </p:grpSpPr>
        <p:sp>
          <p:nvSpPr>
            <p:cNvPr id="63" name="Oval 62">
              <a:extLst>
                <a:ext uri="{FF2B5EF4-FFF2-40B4-BE49-F238E27FC236}">
                  <a16:creationId xmlns:a16="http://schemas.microsoft.com/office/drawing/2014/main" id="{C454B083-958A-1B53-ADFC-602896D92C1F}"/>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TextBox 63">
              <a:extLst>
                <a:ext uri="{FF2B5EF4-FFF2-40B4-BE49-F238E27FC236}">
                  <a16:creationId xmlns:a16="http://schemas.microsoft.com/office/drawing/2014/main" id="{F634111A-A9AF-7312-15CF-DFB67E62E026}"/>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Power transmission</a:t>
              </a:r>
            </a:p>
          </p:txBody>
        </p:sp>
      </p:grpSp>
      <p:grpSp>
        <p:nvGrpSpPr>
          <p:cNvPr id="66" name="Group 65">
            <a:extLst>
              <a:ext uri="{FF2B5EF4-FFF2-40B4-BE49-F238E27FC236}">
                <a16:creationId xmlns:a16="http://schemas.microsoft.com/office/drawing/2014/main" id="{EA4DB342-5131-B9B4-EC59-595C1E491FE4}"/>
              </a:ext>
            </a:extLst>
          </p:cNvPr>
          <p:cNvGrpSpPr/>
          <p:nvPr/>
        </p:nvGrpSpPr>
        <p:grpSpPr>
          <a:xfrm>
            <a:off x="4895818" y="3116473"/>
            <a:ext cx="1321196" cy="1047933"/>
            <a:chOff x="696196" y="3011772"/>
            <a:chExt cx="1321196" cy="1047933"/>
          </a:xfrm>
        </p:grpSpPr>
        <p:sp>
          <p:nvSpPr>
            <p:cNvPr id="67" name="Oval 66">
              <a:extLst>
                <a:ext uri="{FF2B5EF4-FFF2-40B4-BE49-F238E27FC236}">
                  <a16:creationId xmlns:a16="http://schemas.microsoft.com/office/drawing/2014/main" id="{8DDC18D8-23DC-D823-ACA6-64B86F9C3AD1}"/>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TextBox 67">
              <a:extLst>
                <a:ext uri="{FF2B5EF4-FFF2-40B4-BE49-F238E27FC236}">
                  <a16:creationId xmlns:a16="http://schemas.microsoft.com/office/drawing/2014/main" id="{E2B49F13-7776-AB21-635F-FBB283EB34A3}"/>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Power </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distribution</a:t>
              </a:r>
            </a:p>
          </p:txBody>
        </p:sp>
      </p:grpSp>
      <p:cxnSp>
        <p:nvCxnSpPr>
          <p:cNvPr id="70" name="Straight Connector 69">
            <a:extLst>
              <a:ext uri="{FF2B5EF4-FFF2-40B4-BE49-F238E27FC236}">
                <a16:creationId xmlns:a16="http://schemas.microsoft.com/office/drawing/2014/main" id="{FF81517B-735B-8999-F160-1B24391248A1}"/>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5664CB7-5B41-30DA-A46A-3435C94F6454}"/>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48C42EC-19EB-1704-78C9-15F4B199981C}"/>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93C1D83-7E31-50A4-85A6-A7DBEEF90454}"/>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D9B4F65D-6135-0E43-F832-D35ADE534BC0}"/>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1" name="TextBox 80">
            <a:extLst>
              <a:ext uri="{FF2B5EF4-FFF2-40B4-BE49-F238E27FC236}">
                <a16:creationId xmlns:a16="http://schemas.microsoft.com/office/drawing/2014/main" id="{A3C1B18D-7C99-C78A-373E-0C485D71C58A}"/>
              </a:ext>
            </a:extLst>
          </p:cNvPr>
          <p:cNvSpPr txBox="1"/>
          <p:nvPr/>
        </p:nvSpPr>
        <p:spPr>
          <a:xfrm>
            <a:off x="8037650" y="3120336"/>
            <a:ext cx="1277219" cy="769441"/>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Local government districts and neighbourhoods</a:t>
            </a:r>
          </a:p>
        </p:txBody>
      </p:sp>
      <p:grpSp>
        <p:nvGrpSpPr>
          <p:cNvPr id="89" name="Group 88">
            <a:extLst>
              <a:ext uri="{FF2B5EF4-FFF2-40B4-BE49-F238E27FC236}">
                <a16:creationId xmlns:a16="http://schemas.microsoft.com/office/drawing/2014/main" id="{1C7A5666-F5E2-BF5F-51D7-B75DC51EAC49}"/>
              </a:ext>
            </a:extLst>
          </p:cNvPr>
          <p:cNvGrpSpPr/>
          <p:nvPr/>
        </p:nvGrpSpPr>
        <p:grpSpPr>
          <a:xfrm>
            <a:off x="4895818" y="4518469"/>
            <a:ext cx="1321196" cy="1217210"/>
            <a:chOff x="696196" y="3011772"/>
            <a:chExt cx="1321196" cy="1217210"/>
          </a:xfrm>
        </p:grpSpPr>
        <p:sp>
          <p:nvSpPr>
            <p:cNvPr id="90" name="Oval 89">
              <a:extLst>
                <a:ext uri="{FF2B5EF4-FFF2-40B4-BE49-F238E27FC236}">
                  <a16:creationId xmlns:a16="http://schemas.microsoft.com/office/drawing/2014/main" id="{E0F5E73B-A131-630A-D917-E02EE38B0CB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1" name="TextBox 90">
              <a:extLst>
                <a:ext uri="{FF2B5EF4-FFF2-40B4-BE49-F238E27FC236}">
                  <a16:creationId xmlns:a16="http://schemas.microsoft.com/office/drawing/2014/main" id="{BA7D9CF5-B025-2E77-1A80-4A2F9B8DE409}"/>
                </a:ext>
              </a:extLst>
            </p:cNvPr>
            <p:cNvSpPr txBox="1"/>
            <p:nvPr/>
          </p:nvSpPr>
          <p:spPr>
            <a:xfrm>
              <a:off x="696196" y="3628818"/>
              <a:ext cx="1321196" cy="600164"/>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District heat/cooling generation</a:t>
              </a:r>
            </a:p>
          </p:txBody>
        </p:sp>
      </p:grpSp>
      <p:pic>
        <p:nvPicPr>
          <p:cNvPr id="92" name="Graphic 91" descr="Water with solid fill">
            <a:extLst>
              <a:ext uri="{FF2B5EF4-FFF2-40B4-BE49-F238E27FC236}">
                <a16:creationId xmlns:a16="http://schemas.microsoft.com/office/drawing/2014/main" id="{DF84FA69-6A81-7324-3C60-0D8D51488E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1375" y="4382231"/>
            <a:ext cx="298599" cy="298599"/>
          </a:xfrm>
          <a:prstGeom prst="rect">
            <a:avLst/>
          </a:prstGeom>
        </p:spPr>
      </p:pic>
      <p:pic>
        <p:nvPicPr>
          <p:cNvPr id="93" name="Graphic 92" descr="Snowflake with solid fill">
            <a:extLst>
              <a:ext uri="{FF2B5EF4-FFF2-40B4-BE49-F238E27FC236}">
                <a16:creationId xmlns:a16="http://schemas.microsoft.com/office/drawing/2014/main" id="{F480E0B0-8BDC-13E0-4B78-3EC29DB602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5945" y="4961349"/>
            <a:ext cx="329459" cy="329459"/>
          </a:xfrm>
          <a:prstGeom prst="rect">
            <a:avLst/>
          </a:prstGeom>
        </p:spPr>
      </p:pic>
      <p:pic>
        <p:nvPicPr>
          <p:cNvPr id="94" name="Graphic 93" descr="City outline">
            <a:extLst>
              <a:ext uri="{FF2B5EF4-FFF2-40B4-BE49-F238E27FC236}">
                <a16:creationId xmlns:a16="http://schemas.microsoft.com/office/drawing/2014/main" id="{C1799EBA-CACD-8622-4D42-1BB2C7B373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2189" y="2651113"/>
            <a:ext cx="1509725" cy="1509725"/>
          </a:xfrm>
          <a:prstGeom prst="rect">
            <a:avLst/>
          </a:prstGeom>
        </p:spPr>
      </p:pic>
      <p:pic>
        <p:nvPicPr>
          <p:cNvPr id="95" name="Graphic 94" descr="Thermometer with solid fill">
            <a:extLst>
              <a:ext uri="{FF2B5EF4-FFF2-40B4-BE49-F238E27FC236}">
                <a16:creationId xmlns:a16="http://schemas.microsoft.com/office/drawing/2014/main" id="{728D707D-0CB8-805A-BB18-3A580795A1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8352" y="4588410"/>
            <a:ext cx="516128" cy="516128"/>
          </a:xfrm>
          <a:prstGeom prst="rect">
            <a:avLst/>
          </a:prstGeom>
        </p:spPr>
      </p:pic>
      <p:pic>
        <p:nvPicPr>
          <p:cNvPr id="101" name="Picture 100" descr="Electric transformer icon outline style Royalty Free Vector">
            <a:extLst>
              <a:ext uri="{FF2B5EF4-FFF2-40B4-BE49-F238E27FC236}">
                <a16:creationId xmlns:a16="http://schemas.microsoft.com/office/drawing/2014/main" id="{8951CCAE-A518-A058-C75F-C79CC31AB5A2}"/>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102" name="Graphic 101" descr="Electric Tower outline">
            <a:extLst>
              <a:ext uri="{FF2B5EF4-FFF2-40B4-BE49-F238E27FC236}">
                <a16:creationId xmlns:a16="http://schemas.microsoft.com/office/drawing/2014/main" id="{D623D35C-3EC2-0C23-C4D6-996F7EC59B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5091" y="3163612"/>
            <a:ext cx="550524" cy="550524"/>
          </a:xfrm>
          <a:prstGeom prst="rect">
            <a:avLst/>
          </a:prstGeom>
        </p:spPr>
      </p:pic>
      <p:pic>
        <p:nvPicPr>
          <p:cNvPr id="103" name="Picture 20" descr="Solar Icons &amp; Symbols">
            <a:extLst>
              <a:ext uri="{FF2B5EF4-FFF2-40B4-BE49-F238E27FC236}">
                <a16:creationId xmlns:a16="http://schemas.microsoft.com/office/drawing/2014/main" id="{ABD53B0F-9989-81DF-22D5-CFF94307A5E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4" name="Graphic 103" descr="Battery charging outline">
            <a:extLst>
              <a:ext uri="{FF2B5EF4-FFF2-40B4-BE49-F238E27FC236}">
                <a16:creationId xmlns:a16="http://schemas.microsoft.com/office/drawing/2014/main" id="{D1D8BB06-C99A-AB02-4C23-906CDC3E256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45281" y="4271015"/>
            <a:ext cx="552682" cy="552682"/>
          </a:xfrm>
          <a:prstGeom prst="rect">
            <a:avLst/>
          </a:prstGeom>
        </p:spPr>
      </p:pic>
      <p:pic>
        <p:nvPicPr>
          <p:cNvPr id="105" name="Picture 22" descr="Dam Icon Royalty-Free Images, Stock Photos &amp; Pictures | Shutterstock">
            <a:extLst>
              <a:ext uri="{FF2B5EF4-FFF2-40B4-BE49-F238E27FC236}">
                <a16:creationId xmlns:a16="http://schemas.microsoft.com/office/drawing/2014/main" id="{2CD90607-A5C2-5C52-49E2-FCF10B07D4DD}"/>
              </a:ext>
            </a:extLst>
          </p:cNvPr>
          <p:cNvPicPr>
            <a:picLocks noChangeAspect="1" noChangeArrowheads="1"/>
          </p:cNvPicPr>
          <p:nvPr/>
        </p:nvPicPr>
        <p:blipFill rotWithShape="1">
          <a:blip r:embed="rId21">
            <a:biLevel thresh="75000"/>
            <a:extLst>
              <a:ext uri="{BEBA8EAE-BF5A-486C-A8C5-ECC9F3942E4B}">
                <a14:imgProps xmlns:a14="http://schemas.microsoft.com/office/drawing/2010/main">
                  <a14:imgLayer r:embed="rId22">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8" descr="Outline geothermal energy icon isolated black Vector Image">
            <a:extLst>
              <a:ext uri="{FF2B5EF4-FFF2-40B4-BE49-F238E27FC236}">
                <a16:creationId xmlns:a16="http://schemas.microsoft.com/office/drawing/2014/main" id="{7CD195EA-E2D0-3205-9DDE-61A847C0A81A}"/>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07" name="Graphic 106" descr="Lightning bolt with solid fill">
            <a:extLst>
              <a:ext uri="{FF2B5EF4-FFF2-40B4-BE49-F238E27FC236}">
                <a16:creationId xmlns:a16="http://schemas.microsoft.com/office/drawing/2014/main" id="{09989E35-AE68-F4DE-318F-C97FFD7F66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643" y="1904237"/>
            <a:ext cx="517996" cy="517996"/>
          </a:xfrm>
          <a:prstGeom prst="rect">
            <a:avLst/>
          </a:prstGeom>
        </p:spPr>
      </p:pic>
      <p:sp>
        <p:nvSpPr>
          <p:cNvPr id="108" name="Oval 107">
            <a:extLst>
              <a:ext uri="{FF2B5EF4-FFF2-40B4-BE49-F238E27FC236}">
                <a16:creationId xmlns:a16="http://schemas.microsoft.com/office/drawing/2014/main" id="{2C077C2A-2FDA-B9B0-AC2F-06A21BCD4E28}"/>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09" name="Straight Connector 108">
            <a:extLst>
              <a:ext uri="{FF2B5EF4-FFF2-40B4-BE49-F238E27FC236}">
                <a16:creationId xmlns:a16="http://schemas.microsoft.com/office/drawing/2014/main" id="{31C2F54E-E49B-DCE8-ADD8-CEDD5DB17DC2}"/>
              </a:ext>
            </a:extLst>
          </p:cNvPr>
          <p:cNvCxnSpPr>
            <a:cxnSpLocks/>
          </p:cNvCxnSpPr>
          <p:nvPr/>
        </p:nvCxnSpPr>
        <p:spPr>
          <a:xfrm>
            <a:off x="2639042" y="4882180"/>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63D08B58-B466-F1FF-D2AB-CDF1E515BD69}"/>
              </a:ext>
            </a:extLst>
          </p:cNvPr>
          <p:cNvSpPr txBox="1"/>
          <p:nvPr/>
        </p:nvSpPr>
        <p:spPr>
          <a:xfrm>
            <a:off x="584374" y="5475092"/>
            <a:ext cx="1321196" cy="261610"/>
          </a:xfrm>
          <a:prstGeom prst="rect">
            <a:avLst/>
          </a:prstGeom>
          <a:noFill/>
        </p:spPr>
        <p:txBody>
          <a:bodyPr wrap="square" rtlCol="0">
            <a:spAutoFit/>
          </a:bodyPr>
          <a:lstStyle/>
          <a:p>
            <a:pPr algn="r"/>
            <a:r>
              <a:rPr lang="en-GB" sz="1100">
                <a:latin typeface="Arial" panose="020B0604020202020204" pitchFamily="34" charset="0"/>
                <a:cs typeface="Arial" panose="020B0604020202020204" pitchFamily="34" charset="0"/>
              </a:rPr>
              <a:t>Wind</a:t>
            </a:r>
          </a:p>
        </p:txBody>
      </p:sp>
      <p:pic>
        <p:nvPicPr>
          <p:cNvPr id="112" name="Graphic 111" descr="Wind Turbines with solid fill">
            <a:extLst>
              <a:ext uri="{FF2B5EF4-FFF2-40B4-BE49-F238E27FC236}">
                <a16:creationId xmlns:a16="http://schemas.microsoft.com/office/drawing/2014/main" id="{7E01C7DF-7C6B-988E-5D7C-ED24EB87FCA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17946" y="5337014"/>
            <a:ext cx="515550" cy="515550"/>
          </a:xfrm>
          <a:prstGeom prst="rect">
            <a:avLst/>
          </a:prstGeom>
        </p:spPr>
      </p:pic>
    </p:spTree>
    <p:extLst>
      <p:ext uri="{BB962C8B-B14F-4D97-AF65-F5344CB8AC3E}">
        <p14:creationId xmlns:p14="http://schemas.microsoft.com/office/powerpoint/2010/main" val="724886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47B5DD-39DB-622F-C89B-60FC750B3D09}"/>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en-GB" b="0" dirty="0">
                <a:solidFill>
                  <a:srgbClr val="193366"/>
                </a:solidFill>
              </a:rPr>
              <a:t>Module 1 – </a:t>
            </a:r>
            <a:r>
              <a:rPr lang="en-GB" dirty="0">
                <a:solidFill>
                  <a:srgbClr val="193366"/>
                </a:solidFill>
              </a:rPr>
              <a:t>Knowing our EAP stakeholders</a:t>
            </a:r>
          </a:p>
        </p:txBody>
      </p:sp>
      <p:sp>
        <p:nvSpPr>
          <p:cNvPr id="14" name="TextBox 13">
            <a:extLst>
              <a:ext uri="{FF2B5EF4-FFF2-40B4-BE49-F238E27FC236}">
                <a16:creationId xmlns:a16="http://schemas.microsoft.com/office/drawing/2014/main" id="{D0B14EB8-1476-B7A7-97AB-341BCDC65529}"/>
              </a:ext>
            </a:extLst>
          </p:cNvPr>
          <p:cNvSpPr txBox="1"/>
          <p:nvPr/>
        </p:nvSpPr>
        <p:spPr>
          <a:xfrm>
            <a:off x="685800" y="682701"/>
            <a:ext cx="86984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cs typeface="Arial"/>
              </a:rPr>
              <a:t>1. Identify who are the key stakeholders responsible for EAP assets (page 2)</a:t>
            </a:r>
          </a:p>
          <a:p>
            <a:pPr marL="448945" lvl="1" indent="-182245">
              <a:buFont typeface="+mj-lt"/>
              <a:buAutoNum type="alphaLcParenR"/>
              <a:defRPr/>
            </a:pPr>
            <a:r>
              <a:rPr kumimoji="0" lang="en-GB" sz="1200" b="0" i="0" u="none" strike="noStrike" kern="1200" cap="none" spc="0" normalizeH="0" baseline="0" noProof="0" dirty="0">
                <a:ln>
                  <a:noFill/>
                </a:ln>
                <a:solidFill>
                  <a:prstClr val="black"/>
                </a:solidFill>
                <a:effectLst/>
                <a:uLnTx/>
                <a:uFillTx/>
                <a:latin typeface="Arial"/>
                <a:cs typeface="Arial"/>
              </a:rPr>
              <a:t>Circle the assets that are relevant </a:t>
            </a:r>
            <a:r>
              <a:rPr lang="en-GB" sz="1200" dirty="0">
                <a:solidFill>
                  <a:prstClr val="black"/>
                </a:solidFill>
                <a:latin typeface="Arial"/>
                <a:cs typeface="Arial"/>
              </a:rPr>
              <a:t>to your local government</a:t>
            </a:r>
            <a:endParaRPr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48945" marR="0" lvl="1" indent="-182245"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a:cs typeface="Arial"/>
              </a:rPr>
              <a:t>Write down the key stakeholders who are responsible for (or interact with) these assets</a:t>
            </a:r>
            <a:endParaRPr lang="en-GB" sz="1200" b="0" i="0" u="none" strike="noStrike" kern="1200" cap="none" spc="0" normalizeH="0" baseline="0" noProof="0" dirty="0">
              <a:ln>
                <a:noFill/>
              </a:ln>
              <a:solidFill>
                <a:prstClr val="black"/>
              </a:solidFill>
              <a:effectLst/>
              <a:uLnTx/>
              <a:uFillTx/>
              <a:latin typeface="Arial"/>
              <a:cs typeface="Arial"/>
            </a:endParaRPr>
          </a:p>
        </p:txBody>
      </p:sp>
      <p:sp>
        <p:nvSpPr>
          <p:cNvPr id="7" name="Slide Number Placeholder 6">
            <a:extLst>
              <a:ext uri="{FF2B5EF4-FFF2-40B4-BE49-F238E27FC236}">
                <a16:creationId xmlns:a16="http://schemas.microsoft.com/office/drawing/2014/main" id="{2DF8D5DF-BB94-06E3-37A5-264A6618BED4}"/>
              </a:ext>
            </a:extLst>
          </p:cNvPr>
          <p:cNvSpPr>
            <a:spLocks noGrp="1"/>
          </p:cNvSpPr>
          <p:nvPr>
            <p:ph type="sldNum" sz="quarter" idx="12"/>
          </p:nvPr>
        </p:nvSpPr>
        <p:spPr/>
        <p:txBody>
          <a:bodyPr/>
          <a:lstStyle/>
          <a:p>
            <a:fld id="{CE97AC88-B9C7-4AEF-9990-0777AFA0136D}" type="slidenum">
              <a:rPr lang="en-US" smtClean="0"/>
              <a:pPr/>
              <a:t>38</a:t>
            </a:fld>
            <a:endParaRPr lang="en-US"/>
          </a:p>
        </p:txBody>
      </p:sp>
      <p:cxnSp>
        <p:nvCxnSpPr>
          <p:cNvPr id="13" name="Straight Connector 12">
            <a:extLst>
              <a:ext uri="{FF2B5EF4-FFF2-40B4-BE49-F238E27FC236}">
                <a16:creationId xmlns:a16="http://schemas.microsoft.com/office/drawing/2014/main" id="{7B3C831D-B31C-13B8-D033-F21B6A57B27B}"/>
              </a:ext>
            </a:extLst>
          </p:cNvPr>
          <p:cNvCxnSpPr>
            <a:cxnSpLocks/>
          </p:cNvCxnSpPr>
          <p:nvPr/>
        </p:nvCxnSpPr>
        <p:spPr>
          <a:xfrm>
            <a:off x="1654657" y="2626737"/>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B9DC3EC-E1DF-B2A4-FC3B-7CADCBD10B90}"/>
              </a:ext>
            </a:extLst>
          </p:cNvPr>
          <p:cNvCxnSpPr>
            <a:cxnSpLocks/>
          </p:cNvCxnSpPr>
          <p:nvPr/>
        </p:nvCxnSpPr>
        <p:spPr>
          <a:xfrm>
            <a:off x="723866" y="3840615"/>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DF4925B-C8F2-664D-4367-96C6A933C29B}"/>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2253B864-02B6-D551-7FEC-85CA04CA5CEF}"/>
              </a:ext>
            </a:extLst>
          </p:cNvPr>
          <p:cNvSpPr txBox="1"/>
          <p:nvPr/>
        </p:nvSpPr>
        <p:spPr>
          <a:xfrm>
            <a:off x="923919" y="5920464"/>
            <a:ext cx="3486162" cy="261610"/>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Local government districts and neighbourhoods</a:t>
            </a:r>
          </a:p>
        </p:txBody>
      </p:sp>
      <p:grpSp>
        <p:nvGrpSpPr>
          <p:cNvPr id="29" name="Group 28">
            <a:extLst>
              <a:ext uri="{FF2B5EF4-FFF2-40B4-BE49-F238E27FC236}">
                <a16:creationId xmlns:a16="http://schemas.microsoft.com/office/drawing/2014/main" id="{471B7F0B-8D30-033F-74FC-2583FDFE15EE}"/>
              </a:ext>
            </a:extLst>
          </p:cNvPr>
          <p:cNvGrpSpPr/>
          <p:nvPr/>
        </p:nvGrpSpPr>
        <p:grpSpPr>
          <a:xfrm>
            <a:off x="423930" y="1867386"/>
            <a:ext cx="1321196" cy="1047933"/>
            <a:chOff x="696196" y="3011772"/>
            <a:chExt cx="1321196" cy="1047933"/>
          </a:xfrm>
        </p:grpSpPr>
        <p:sp>
          <p:nvSpPr>
            <p:cNvPr id="41" name="Oval 40">
              <a:extLst>
                <a:ext uri="{FF2B5EF4-FFF2-40B4-BE49-F238E27FC236}">
                  <a16:creationId xmlns:a16="http://schemas.microsoft.com/office/drawing/2014/main" id="{A8B225B4-41CD-08C8-8FD6-86B60E102E59}"/>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TextBox 41">
              <a:extLst>
                <a:ext uri="{FF2B5EF4-FFF2-40B4-BE49-F238E27FC236}">
                  <a16:creationId xmlns:a16="http://schemas.microsoft.com/office/drawing/2014/main" id="{7225C54F-4098-3F64-67B8-52A3CFCA384A}"/>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Micro-grid solutions</a:t>
              </a:r>
            </a:p>
          </p:txBody>
        </p:sp>
      </p:grpSp>
      <p:grpSp>
        <p:nvGrpSpPr>
          <p:cNvPr id="43" name="Group 42">
            <a:extLst>
              <a:ext uri="{FF2B5EF4-FFF2-40B4-BE49-F238E27FC236}">
                <a16:creationId xmlns:a16="http://schemas.microsoft.com/office/drawing/2014/main" id="{4403BF9D-010C-6790-9083-6EB3A62C49F6}"/>
              </a:ext>
            </a:extLst>
          </p:cNvPr>
          <p:cNvGrpSpPr/>
          <p:nvPr/>
        </p:nvGrpSpPr>
        <p:grpSpPr>
          <a:xfrm>
            <a:off x="6266095" y="2479960"/>
            <a:ext cx="1321196" cy="1047933"/>
            <a:chOff x="696196" y="3011772"/>
            <a:chExt cx="1321196" cy="1047933"/>
          </a:xfrm>
        </p:grpSpPr>
        <p:sp>
          <p:nvSpPr>
            <p:cNvPr id="44" name="Oval 43">
              <a:extLst>
                <a:ext uri="{FF2B5EF4-FFF2-40B4-BE49-F238E27FC236}">
                  <a16:creationId xmlns:a16="http://schemas.microsoft.com/office/drawing/2014/main" id="{51DF1C0C-DB1B-925F-3571-1F8D21DF0D26}"/>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TextBox 44">
              <a:extLst>
                <a:ext uri="{FF2B5EF4-FFF2-40B4-BE49-F238E27FC236}">
                  <a16:creationId xmlns:a16="http://schemas.microsoft.com/office/drawing/2014/main" id="{20CFBD2B-38C1-3946-C1FA-12A514264E21}"/>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Energy efficient</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building stock</a:t>
              </a:r>
            </a:p>
          </p:txBody>
        </p:sp>
      </p:grpSp>
      <p:grpSp>
        <p:nvGrpSpPr>
          <p:cNvPr id="46" name="Group 45">
            <a:extLst>
              <a:ext uri="{FF2B5EF4-FFF2-40B4-BE49-F238E27FC236}">
                <a16:creationId xmlns:a16="http://schemas.microsoft.com/office/drawing/2014/main" id="{2F81C8AA-8CE7-964C-1F7B-6AD6437B2A22}"/>
              </a:ext>
            </a:extLst>
          </p:cNvPr>
          <p:cNvGrpSpPr/>
          <p:nvPr/>
        </p:nvGrpSpPr>
        <p:grpSpPr>
          <a:xfrm>
            <a:off x="2301165" y="2126592"/>
            <a:ext cx="2445602" cy="908952"/>
            <a:chOff x="950539" y="2840091"/>
            <a:chExt cx="2445602" cy="908952"/>
          </a:xfrm>
        </p:grpSpPr>
        <p:sp>
          <p:nvSpPr>
            <p:cNvPr id="47" name="Isosceles Triangle 46">
              <a:extLst>
                <a:ext uri="{FF2B5EF4-FFF2-40B4-BE49-F238E27FC236}">
                  <a16:creationId xmlns:a16="http://schemas.microsoft.com/office/drawing/2014/main" id="{1156E3B5-DEEA-5C84-12E7-E9FF4FD72794}"/>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a:extLst>
                <a:ext uri="{FF2B5EF4-FFF2-40B4-BE49-F238E27FC236}">
                  <a16:creationId xmlns:a16="http://schemas.microsoft.com/office/drawing/2014/main" id="{738BA254-1CFD-5FE1-F715-07A3F8DB869A}"/>
                </a:ext>
              </a:extLst>
            </p:cNvPr>
            <p:cNvSpPr txBox="1"/>
            <p:nvPr/>
          </p:nvSpPr>
          <p:spPr>
            <a:xfrm>
              <a:off x="1814611" y="2916617"/>
              <a:ext cx="1581530" cy="600164"/>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Residential </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and commercial </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buildings</a:t>
              </a:r>
            </a:p>
          </p:txBody>
        </p:sp>
      </p:grpSp>
      <p:grpSp>
        <p:nvGrpSpPr>
          <p:cNvPr id="49" name="Group 48">
            <a:extLst>
              <a:ext uri="{FF2B5EF4-FFF2-40B4-BE49-F238E27FC236}">
                <a16:creationId xmlns:a16="http://schemas.microsoft.com/office/drawing/2014/main" id="{A191038D-5EBF-E2A8-EB82-17CA99F88C94}"/>
              </a:ext>
            </a:extLst>
          </p:cNvPr>
          <p:cNvGrpSpPr/>
          <p:nvPr/>
        </p:nvGrpSpPr>
        <p:grpSpPr>
          <a:xfrm>
            <a:off x="1678758" y="3509153"/>
            <a:ext cx="2402327" cy="1047933"/>
            <a:chOff x="1678758" y="3509153"/>
            <a:chExt cx="2402327" cy="1047933"/>
          </a:xfrm>
        </p:grpSpPr>
        <p:grpSp>
          <p:nvGrpSpPr>
            <p:cNvPr id="51" name="Group 50">
              <a:extLst>
                <a:ext uri="{FF2B5EF4-FFF2-40B4-BE49-F238E27FC236}">
                  <a16:creationId xmlns:a16="http://schemas.microsoft.com/office/drawing/2014/main" id="{176AB84E-0CBA-4002-65DF-F42FAEC2D55F}"/>
                </a:ext>
              </a:extLst>
            </p:cNvPr>
            <p:cNvGrpSpPr/>
            <p:nvPr/>
          </p:nvGrpSpPr>
          <p:grpSpPr>
            <a:xfrm>
              <a:off x="1678758" y="3509153"/>
              <a:ext cx="1321196" cy="1047933"/>
              <a:chOff x="696196" y="3011772"/>
              <a:chExt cx="1321196" cy="1047933"/>
            </a:xfrm>
          </p:grpSpPr>
          <p:sp>
            <p:nvSpPr>
              <p:cNvPr id="55" name="Oval 54">
                <a:extLst>
                  <a:ext uri="{FF2B5EF4-FFF2-40B4-BE49-F238E27FC236}">
                    <a16:creationId xmlns:a16="http://schemas.microsoft.com/office/drawing/2014/main" id="{B5B00A21-02ED-0227-A3ED-44AF068AA7B4}"/>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TextBox 57">
                <a:extLst>
                  <a:ext uri="{FF2B5EF4-FFF2-40B4-BE49-F238E27FC236}">
                    <a16:creationId xmlns:a16="http://schemas.microsoft.com/office/drawing/2014/main" id="{4B4A90B2-9725-C789-47C8-5364BB58985A}"/>
                  </a:ext>
                </a:extLst>
              </p:cNvPr>
              <p:cNvSpPr txBox="1"/>
              <p:nvPr/>
            </p:nvSpPr>
            <p:spPr>
              <a:xfrm>
                <a:off x="696196" y="3628818"/>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Energy </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storage</a:t>
                </a:r>
              </a:p>
            </p:txBody>
          </p:sp>
        </p:grpSp>
        <p:grpSp>
          <p:nvGrpSpPr>
            <p:cNvPr id="52" name="Group 51">
              <a:extLst>
                <a:ext uri="{FF2B5EF4-FFF2-40B4-BE49-F238E27FC236}">
                  <a16:creationId xmlns:a16="http://schemas.microsoft.com/office/drawing/2014/main" id="{0139317C-5FAF-0EA1-EC8F-D437D41191A5}"/>
                </a:ext>
              </a:extLst>
            </p:cNvPr>
            <p:cNvGrpSpPr/>
            <p:nvPr/>
          </p:nvGrpSpPr>
          <p:grpSpPr>
            <a:xfrm>
              <a:off x="2759889" y="3509153"/>
              <a:ext cx="1321196" cy="1047933"/>
              <a:chOff x="696196" y="4214930"/>
              <a:chExt cx="1321196" cy="1047933"/>
            </a:xfrm>
          </p:grpSpPr>
          <p:sp>
            <p:nvSpPr>
              <p:cNvPr id="53" name="Oval 52">
                <a:extLst>
                  <a:ext uri="{FF2B5EF4-FFF2-40B4-BE49-F238E27FC236}">
                    <a16:creationId xmlns:a16="http://schemas.microsoft.com/office/drawing/2014/main" id="{28EEE91E-704F-9D69-B2AE-FB26D1ABACA8}"/>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TextBox 53">
                <a:extLst>
                  <a:ext uri="{FF2B5EF4-FFF2-40B4-BE49-F238E27FC236}">
                    <a16:creationId xmlns:a16="http://schemas.microsoft.com/office/drawing/2014/main" id="{7904A809-D79C-A12F-16BC-947CDC8131C5}"/>
                  </a:ext>
                </a:extLst>
              </p:cNvPr>
              <p:cNvSpPr txBox="1"/>
              <p:nvPr/>
            </p:nvSpPr>
            <p:spPr>
              <a:xfrm>
                <a:off x="696196" y="4831976"/>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Distributed solar</a:t>
                </a:r>
              </a:p>
              <a:p>
                <a:pPr algn="ctr"/>
                <a:r>
                  <a:rPr lang="en-GB" sz="1100">
                    <a:latin typeface="Arial" panose="020B0604020202020204" pitchFamily="34" charset="0"/>
                    <a:cs typeface="Arial" panose="020B0604020202020204" pitchFamily="34" charset="0"/>
                  </a:rPr>
                  <a:t>generation</a:t>
                </a:r>
              </a:p>
            </p:txBody>
          </p:sp>
        </p:grpSp>
      </p:grpSp>
      <p:cxnSp>
        <p:nvCxnSpPr>
          <p:cNvPr id="59" name="Straight Connector 58">
            <a:extLst>
              <a:ext uri="{FF2B5EF4-FFF2-40B4-BE49-F238E27FC236}">
                <a16:creationId xmlns:a16="http://schemas.microsoft.com/office/drawing/2014/main" id="{946F5C77-772B-4D23-796A-93B1159C5642}"/>
              </a:ext>
            </a:extLst>
          </p:cNvPr>
          <p:cNvCxnSpPr>
            <a:cxnSpLocks/>
          </p:cNvCxnSpPr>
          <p:nvPr/>
        </p:nvCxnSpPr>
        <p:spPr>
          <a:xfrm>
            <a:off x="1654657" y="2626737"/>
            <a:ext cx="0" cy="234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3099778-0203-B4EF-E50C-CF3E4B6A5010}"/>
              </a:ext>
            </a:extLst>
          </p:cNvPr>
          <p:cNvCxnSpPr>
            <a:cxnSpLocks/>
          </p:cNvCxnSpPr>
          <p:nvPr/>
        </p:nvCxnSpPr>
        <p:spPr>
          <a:xfrm>
            <a:off x="1654657" y="4966133"/>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11075F3-29BA-C1E7-F0D5-6112F38A1973}"/>
              </a:ext>
            </a:extLst>
          </p:cNvPr>
          <p:cNvGrpSpPr/>
          <p:nvPr/>
        </p:nvGrpSpPr>
        <p:grpSpPr>
          <a:xfrm>
            <a:off x="2219323" y="4625120"/>
            <a:ext cx="1321196" cy="1047933"/>
            <a:chOff x="696196" y="4214930"/>
            <a:chExt cx="1321196" cy="1047933"/>
          </a:xfrm>
        </p:grpSpPr>
        <p:sp>
          <p:nvSpPr>
            <p:cNvPr id="69" name="Oval 68">
              <a:extLst>
                <a:ext uri="{FF2B5EF4-FFF2-40B4-BE49-F238E27FC236}">
                  <a16:creationId xmlns:a16="http://schemas.microsoft.com/office/drawing/2014/main" id="{8A957560-7448-4E61-8613-8C510844068F}"/>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TextBox 70">
              <a:extLst>
                <a:ext uri="{FF2B5EF4-FFF2-40B4-BE49-F238E27FC236}">
                  <a16:creationId xmlns:a16="http://schemas.microsoft.com/office/drawing/2014/main" id="{7A301712-A8EC-5A8A-02A8-C69104FC7E34}"/>
                </a:ext>
              </a:extLst>
            </p:cNvPr>
            <p:cNvSpPr txBox="1"/>
            <p:nvPr/>
          </p:nvSpPr>
          <p:spPr>
            <a:xfrm>
              <a:off x="696196" y="4831976"/>
              <a:ext cx="132119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Back-up energy generation</a:t>
              </a:r>
            </a:p>
          </p:txBody>
        </p:sp>
      </p:grpSp>
      <p:sp>
        <p:nvSpPr>
          <p:cNvPr id="72" name="Isosceles Triangle 71">
            <a:extLst>
              <a:ext uri="{FF2B5EF4-FFF2-40B4-BE49-F238E27FC236}">
                <a16:creationId xmlns:a16="http://schemas.microsoft.com/office/drawing/2014/main" id="{1A75B6AE-48BB-79CA-2296-C8711490C961}"/>
              </a:ext>
            </a:extLst>
          </p:cNvPr>
          <p:cNvSpPr/>
          <p:nvPr/>
        </p:nvSpPr>
        <p:spPr>
          <a:xfrm>
            <a:off x="5257800" y="1828800"/>
            <a:ext cx="3324726" cy="2875888"/>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4" name="Group 73">
            <a:extLst>
              <a:ext uri="{FF2B5EF4-FFF2-40B4-BE49-F238E27FC236}">
                <a16:creationId xmlns:a16="http://schemas.microsoft.com/office/drawing/2014/main" id="{92C623FF-F2AD-013D-728E-ACBE307FCFFE}"/>
              </a:ext>
            </a:extLst>
          </p:cNvPr>
          <p:cNvGrpSpPr/>
          <p:nvPr/>
        </p:nvGrpSpPr>
        <p:grpSpPr>
          <a:xfrm>
            <a:off x="5507255" y="3592324"/>
            <a:ext cx="1460527" cy="1047933"/>
            <a:chOff x="696195" y="3011772"/>
            <a:chExt cx="1460527" cy="1047933"/>
          </a:xfrm>
        </p:grpSpPr>
        <p:sp>
          <p:nvSpPr>
            <p:cNvPr id="75" name="Oval 74">
              <a:extLst>
                <a:ext uri="{FF2B5EF4-FFF2-40B4-BE49-F238E27FC236}">
                  <a16:creationId xmlns:a16="http://schemas.microsoft.com/office/drawing/2014/main" id="{C099918F-65AF-C90B-B972-C551C86FBD93}"/>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TextBox 75">
              <a:extLst>
                <a:ext uri="{FF2B5EF4-FFF2-40B4-BE49-F238E27FC236}">
                  <a16:creationId xmlns:a16="http://schemas.microsoft.com/office/drawing/2014/main" id="{7ED9E366-8F99-8F89-152E-B88C9BACDB8C}"/>
                </a:ext>
              </a:extLst>
            </p:cNvPr>
            <p:cNvSpPr txBox="1"/>
            <p:nvPr/>
          </p:nvSpPr>
          <p:spPr>
            <a:xfrm>
              <a:off x="696195" y="3628818"/>
              <a:ext cx="1460527"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Low carbon</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heating and cooling</a:t>
              </a:r>
            </a:p>
          </p:txBody>
        </p:sp>
      </p:grpSp>
      <p:grpSp>
        <p:nvGrpSpPr>
          <p:cNvPr id="77" name="Group 76">
            <a:extLst>
              <a:ext uri="{FF2B5EF4-FFF2-40B4-BE49-F238E27FC236}">
                <a16:creationId xmlns:a16="http://schemas.microsoft.com/office/drawing/2014/main" id="{6ED8E069-AAC2-CF1F-80E8-5A03DBA6ACB1}"/>
              </a:ext>
            </a:extLst>
          </p:cNvPr>
          <p:cNvGrpSpPr/>
          <p:nvPr/>
        </p:nvGrpSpPr>
        <p:grpSpPr>
          <a:xfrm>
            <a:off x="6857028" y="3602232"/>
            <a:ext cx="1460526" cy="1047933"/>
            <a:chOff x="696196" y="3011772"/>
            <a:chExt cx="1460526" cy="1047933"/>
          </a:xfrm>
        </p:grpSpPr>
        <p:sp>
          <p:nvSpPr>
            <p:cNvPr id="78" name="Oval 77">
              <a:extLst>
                <a:ext uri="{FF2B5EF4-FFF2-40B4-BE49-F238E27FC236}">
                  <a16:creationId xmlns:a16="http://schemas.microsoft.com/office/drawing/2014/main" id="{940F6E6D-0DE6-0A8D-5D05-7E0A4DDFA875}"/>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TextBox 78">
              <a:extLst>
                <a:ext uri="{FF2B5EF4-FFF2-40B4-BE49-F238E27FC236}">
                  <a16:creationId xmlns:a16="http://schemas.microsoft.com/office/drawing/2014/main" id="{56BCF890-42EA-6C04-9CD6-6ED55090425D}"/>
                </a:ext>
              </a:extLst>
            </p:cNvPr>
            <p:cNvSpPr txBox="1"/>
            <p:nvPr/>
          </p:nvSpPr>
          <p:spPr>
            <a:xfrm>
              <a:off x="696196" y="3628818"/>
              <a:ext cx="1460526" cy="430887"/>
            </a:xfrm>
            <a:prstGeom prst="rect">
              <a:avLst/>
            </a:prstGeom>
            <a:noFill/>
          </p:spPr>
          <p:txBody>
            <a:bodyPr wrap="square" rtlCol="0">
              <a:spAutoFit/>
            </a:bodyPr>
            <a:lstStyle/>
            <a:p>
              <a:pPr algn="ctr"/>
              <a:r>
                <a:rPr lang="en-GB" sz="1100">
                  <a:latin typeface="Arial" panose="020B0604020202020204" pitchFamily="34" charset="0"/>
                  <a:cs typeface="Arial" panose="020B0604020202020204" pitchFamily="34" charset="0"/>
                </a:rPr>
                <a:t>Clean cooking equipment and fuels </a:t>
              </a:r>
            </a:p>
          </p:txBody>
        </p:sp>
      </p:grpSp>
      <p:cxnSp>
        <p:nvCxnSpPr>
          <p:cNvPr id="80" name="Straight Connector 79">
            <a:extLst>
              <a:ext uri="{FF2B5EF4-FFF2-40B4-BE49-F238E27FC236}">
                <a16:creationId xmlns:a16="http://schemas.microsoft.com/office/drawing/2014/main" id="{AFF4F522-9DD8-528D-DE46-2A6DFA5EEBCD}"/>
              </a:ext>
            </a:extLst>
          </p:cNvPr>
          <p:cNvCxnSpPr>
            <a:cxnSpLocks/>
            <a:endCxn id="72" idx="0"/>
          </p:cNvCxnSpPr>
          <p:nvPr/>
        </p:nvCxnSpPr>
        <p:spPr>
          <a:xfrm flipV="1">
            <a:off x="2826571" y="1828800"/>
            <a:ext cx="4093592" cy="297792"/>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FCC9933-3C9E-0D5D-104C-58CDBBD42237}"/>
              </a:ext>
            </a:extLst>
          </p:cNvPr>
          <p:cNvCxnSpPr>
            <a:cxnSpLocks/>
            <a:endCxn id="72" idx="2"/>
          </p:cNvCxnSpPr>
          <p:nvPr/>
        </p:nvCxnSpPr>
        <p:spPr>
          <a:xfrm>
            <a:off x="3351976" y="3035544"/>
            <a:ext cx="1905824" cy="166914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82" name="Graphic 81" descr="Building outline">
            <a:extLst>
              <a:ext uri="{FF2B5EF4-FFF2-40B4-BE49-F238E27FC236}">
                <a16:creationId xmlns:a16="http://schemas.microsoft.com/office/drawing/2014/main" id="{1DF63936-6AAA-F158-4406-1806BDA728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83" name="Graphic 82" descr="Home outline">
            <a:extLst>
              <a:ext uri="{FF2B5EF4-FFF2-40B4-BE49-F238E27FC236}">
                <a16:creationId xmlns:a16="http://schemas.microsoft.com/office/drawing/2014/main" id="{E07891D5-C34A-A699-CD6B-75A309FE42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84" name="Picture 12" descr="Generator - Free industry icons">
            <a:extLst>
              <a:ext uri="{FF2B5EF4-FFF2-40B4-BE49-F238E27FC236}">
                <a16:creationId xmlns:a16="http://schemas.microsoft.com/office/drawing/2014/main" id="{B6A9A217-7964-2A99-3CCA-FCE8682A9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descr="Battery charging outline">
            <a:extLst>
              <a:ext uri="{FF2B5EF4-FFF2-40B4-BE49-F238E27FC236}">
                <a16:creationId xmlns:a16="http://schemas.microsoft.com/office/drawing/2014/main" id="{50F89708-4EB1-B787-CD70-8291F20B05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6" name="Picture 36" descr="Low-Carbon Icons - Free SVG &amp; PNG Low-Carbon Images - Noun Project">
            <a:extLst>
              <a:ext uri="{FF2B5EF4-FFF2-40B4-BE49-F238E27FC236}">
                <a16:creationId xmlns:a16="http://schemas.microsoft.com/office/drawing/2014/main" id="{E3E6F2A6-27BF-8239-CA10-E84120977D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4" descr="Best Epc Royalty-Free Images, Stock Photos &amp; Pictures | Shutterstock">
            <a:extLst>
              <a:ext uri="{FF2B5EF4-FFF2-40B4-BE49-F238E27FC236}">
                <a16:creationId xmlns:a16="http://schemas.microsoft.com/office/drawing/2014/main" id="{B68578DE-2E33-3769-44DF-47FFD97AA3C6}"/>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descr="Solar Roof Icons - Free SVG &amp; PNG Solar Roof Images - Noun Project">
            <a:extLst>
              <a:ext uri="{FF2B5EF4-FFF2-40B4-BE49-F238E27FC236}">
                <a16:creationId xmlns:a16="http://schemas.microsoft.com/office/drawing/2014/main" id="{2B7DC8F2-3873-E77C-28C1-2E79E6D23F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89" name="Flowchart: Off-page Connector 88">
            <a:extLst>
              <a:ext uri="{FF2B5EF4-FFF2-40B4-BE49-F238E27FC236}">
                <a16:creationId xmlns:a16="http://schemas.microsoft.com/office/drawing/2014/main" id="{7F7D3530-B3E2-123C-0B54-254735630693}"/>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0" name="Graphic 89" descr="Lightning bolt with solid fill">
            <a:extLst>
              <a:ext uri="{FF2B5EF4-FFF2-40B4-BE49-F238E27FC236}">
                <a16:creationId xmlns:a16="http://schemas.microsoft.com/office/drawing/2014/main" id="{1CA15433-4931-A381-07B7-E6FB61330B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91" name="Picture 2" descr="Cooking - Free Tools and utensils icons">
            <a:extLst>
              <a:ext uri="{FF2B5EF4-FFF2-40B4-BE49-F238E27FC236}">
                <a16:creationId xmlns:a16="http://schemas.microsoft.com/office/drawing/2014/main" id="{4465ECAE-240C-146D-5662-3337EEF17D7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Solar Roof Icons - Free SVG &amp; PNG Solar Roof Images - Noun Project">
            <a:extLst>
              <a:ext uri="{FF2B5EF4-FFF2-40B4-BE49-F238E27FC236}">
                <a16:creationId xmlns:a16="http://schemas.microsoft.com/office/drawing/2014/main" id="{DFA13449-8006-919E-F749-D7A5CF9281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6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2D9243-E61E-CF50-2335-67154F15C22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BD3BCBE2-72FB-C734-2D34-79913F1B6EB2}"/>
              </a:ext>
            </a:extLst>
          </p:cNvPr>
          <p:cNvSpPr>
            <a:spLocks noGrp="1"/>
          </p:cNvSpPr>
          <p:nvPr>
            <p:ph idx="13"/>
          </p:nvPr>
        </p:nvSpPr>
        <p:spPr/>
        <p:txBody>
          <a:bodyPr/>
          <a:lstStyle/>
          <a:p>
            <a:r>
              <a:rPr lang="en-GB" b="0" dirty="0">
                <a:solidFill>
                  <a:srgbClr val="193366"/>
                </a:solidFill>
              </a:rPr>
              <a:t>Module 1 – </a:t>
            </a:r>
            <a:r>
              <a:rPr lang="en-GB" dirty="0">
                <a:solidFill>
                  <a:srgbClr val="193366"/>
                </a:solidFill>
              </a:rPr>
              <a:t>Knowing our EAP stakeholders</a:t>
            </a:r>
          </a:p>
        </p:txBody>
      </p:sp>
      <p:sp>
        <p:nvSpPr>
          <p:cNvPr id="6" name="TextBox 5">
            <a:extLst>
              <a:ext uri="{FF2B5EF4-FFF2-40B4-BE49-F238E27FC236}">
                <a16:creationId xmlns:a16="http://schemas.microsoft.com/office/drawing/2014/main" id="{FE9DDDB3-EB1B-D4F7-A586-76D6254524AB}"/>
              </a:ext>
            </a:extLst>
          </p:cNvPr>
          <p:cNvSpPr txBox="1"/>
          <p:nvPr/>
        </p:nvSpPr>
        <p:spPr>
          <a:xfrm>
            <a:off x="685800" y="689863"/>
            <a:ext cx="8524368"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Now you have identified the key stakeholders responsible for EAP assets, add them to the correct category.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other stakeholders who you think are relevant within each category? </a:t>
            </a:r>
          </a:p>
        </p:txBody>
      </p:sp>
      <p:sp>
        <p:nvSpPr>
          <p:cNvPr id="3" name="Slide Number Placeholder 2">
            <a:extLst>
              <a:ext uri="{FF2B5EF4-FFF2-40B4-BE49-F238E27FC236}">
                <a16:creationId xmlns:a16="http://schemas.microsoft.com/office/drawing/2014/main" id="{139D50B2-2357-3B9E-80DE-C0DF883DA78F}"/>
              </a:ext>
            </a:extLst>
          </p:cNvPr>
          <p:cNvSpPr>
            <a:spLocks noGrp="1"/>
          </p:cNvSpPr>
          <p:nvPr>
            <p:ph type="sldNum" sz="quarter" idx="12"/>
          </p:nvPr>
        </p:nvSpPr>
        <p:spPr/>
        <p:txBody>
          <a:bodyPr/>
          <a:lstStyle/>
          <a:p>
            <a:fld id="{CE97AC88-B9C7-4AEF-9990-0777AFA0136D}" type="slidenum">
              <a:rPr lang="en-US" smtClean="0"/>
              <a:t>39</a:t>
            </a:fld>
            <a:endParaRPr lang="en-US"/>
          </a:p>
        </p:txBody>
      </p:sp>
      <p:pic>
        <p:nvPicPr>
          <p:cNvPr id="11" name="table">
            <a:extLst>
              <a:ext uri="{FF2B5EF4-FFF2-40B4-BE49-F238E27FC236}">
                <a16:creationId xmlns:a16="http://schemas.microsoft.com/office/drawing/2014/main" id="{4F3FB6E2-5C4D-4FD5-8F93-D7E7968682A9}"/>
              </a:ext>
            </a:extLst>
          </p:cNvPr>
          <p:cNvPicPr>
            <a:picLocks noChangeAspect="1"/>
          </p:cNvPicPr>
          <p:nvPr/>
        </p:nvPicPr>
        <p:blipFill>
          <a:blip r:embed="rId2"/>
          <a:stretch>
            <a:fillRect/>
          </a:stretch>
        </p:blipFill>
        <p:spPr>
          <a:xfrm>
            <a:off x="471516" y="1958708"/>
            <a:ext cx="8962968" cy="4205364"/>
          </a:xfrm>
          <a:prstGeom prst="rect">
            <a:avLst/>
          </a:prstGeom>
        </p:spPr>
      </p:pic>
      <p:sp>
        <p:nvSpPr>
          <p:cNvPr id="12" name="Rectangle: Rounded Corners 11">
            <a:extLst>
              <a:ext uri="{FF2B5EF4-FFF2-40B4-BE49-F238E27FC236}">
                <a16:creationId xmlns:a16="http://schemas.microsoft.com/office/drawing/2014/main" id="{BA936A99-770D-AFD4-C005-9CB5BA71D2F2}"/>
              </a:ext>
            </a:extLst>
          </p:cNvPr>
          <p:cNvSpPr/>
          <p:nvPr/>
        </p:nvSpPr>
        <p:spPr>
          <a:xfrm>
            <a:off x="1606440" y="1447974"/>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National stakeholders</a:t>
            </a:r>
          </a:p>
        </p:txBody>
      </p:sp>
      <p:sp>
        <p:nvSpPr>
          <p:cNvPr id="13" name="Rectangle: Rounded Corners 12">
            <a:extLst>
              <a:ext uri="{FF2B5EF4-FFF2-40B4-BE49-F238E27FC236}">
                <a16:creationId xmlns:a16="http://schemas.microsoft.com/office/drawing/2014/main" id="{1D2F5ABF-413D-A2EE-339E-10552C15EBF6}"/>
              </a:ext>
            </a:extLst>
          </p:cNvPr>
          <p:cNvSpPr/>
          <p:nvPr/>
        </p:nvSpPr>
        <p:spPr>
          <a:xfrm>
            <a:off x="3171219" y="1457325"/>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Regional stakeholders</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4" name="Rectangle: Rounded Corners 13">
            <a:extLst>
              <a:ext uri="{FF2B5EF4-FFF2-40B4-BE49-F238E27FC236}">
                <a16:creationId xmlns:a16="http://schemas.microsoft.com/office/drawing/2014/main" id="{FDCD9A70-586D-9578-46BA-DCF7CB3943F4}"/>
              </a:ext>
            </a:extLst>
          </p:cNvPr>
          <p:cNvSpPr/>
          <p:nvPr/>
        </p:nvSpPr>
        <p:spPr>
          <a:xfrm>
            <a:off x="4741687" y="1447974"/>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tIns="46800" rIns="3600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Local government stakeholders</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5" name="Rectangle: Rounded Corners 14">
            <a:extLst>
              <a:ext uri="{FF2B5EF4-FFF2-40B4-BE49-F238E27FC236}">
                <a16:creationId xmlns:a16="http://schemas.microsoft.com/office/drawing/2014/main" id="{563F390A-7818-B048-4F07-C4C76EDEB7F3}"/>
              </a:ext>
            </a:extLst>
          </p:cNvPr>
          <p:cNvSpPr/>
          <p:nvPr/>
        </p:nvSpPr>
        <p:spPr>
          <a:xfrm>
            <a:off x="6312155" y="1457325"/>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Community stakeholders</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6" name="Rectangle: Rounded Corners 15">
            <a:extLst>
              <a:ext uri="{FF2B5EF4-FFF2-40B4-BE49-F238E27FC236}">
                <a16:creationId xmlns:a16="http://schemas.microsoft.com/office/drawing/2014/main" id="{EE81D6D8-677F-1BD2-F69A-60ABE3165224}"/>
              </a:ext>
            </a:extLst>
          </p:cNvPr>
          <p:cNvSpPr/>
          <p:nvPr/>
        </p:nvSpPr>
        <p:spPr>
          <a:xfrm>
            <a:off x="7872003" y="1447974"/>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Private stakeholders</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674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D511-1F68-CAB0-8693-3B3874FCA347}"/>
              </a:ext>
            </a:extLst>
          </p:cNvPr>
          <p:cNvSpPr>
            <a:spLocks noGrp="1"/>
          </p:cNvSpPr>
          <p:nvPr>
            <p:ph idx="1"/>
          </p:nvPr>
        </p:nvSpPr>
        <p:spPr/>
        <p:txBody>
          <a:bodyPr/>
          <a:lstStyle/>
          <a:p>
            <a:pPr>
              <a:lnSpc>
                <a:spcPct val="120000"/>
              </a:lnSpc>
            </a:pPr>
            <a:r>
              <a:rPr lang="en-GB" sz="1200" b="0" dirty="0">
                <a:solidFill>
                  <a:schemeClr val="tx1"/>
                </a:solidFill>
              </a:rPr>
              <a:t>The Toolkit starts with Module 1 on stakeholders – mapping where the relevant organisations are key </a:t>
            </a:r>
            <a:br>
              <a:rPr lang="en-GB" sz="1200" b="0" dirty="0">
                <a:solidFill>
                  <a:schemeClr val="tx1"/>
                </a:solidFill>
              </a:rPr>
            </a:br>
            <a:r>
              <a:rPr lang="en-GB" sz="1200" b="0" dirty="0">
                <a:solidFill>
                  <a:schemeClr val="tx1"/>
                </a:solidFill>
              </a:rPr>
              <a:t>to enable progress on specific energy access interventions or EAP action as a whole. </a:t>
            </a:r>
          </a:p>
          <a:p>
            <a:pPr>
              <a:lnSpc>
                <a:spcPct val="120000"/>
              </a:lnSpc>
            </a:pPr>
            <a:r>
              <a:rPr lang="en-GB" sz="1200" b="0" dirty="0">
                <a:solidFill>
                  <a:schemeClr val="tx1"/>
                </a:solidFill>
              </a:rPr>
              <a:t>Modules 2 and 3 explore different types of data. </a:t>
            </a:r>
            <a:br>
              <a:rPr lang="en-GB" sz="1200" b="0" dirty="0">
                <a:solidFill>
                  <a:schemeClr val="tx1"/>
                </a:solidFill>
              </a:rPr>
            </a:br>
            <a:r>
              <a:rPr lang="en-GB" sz="1200" b="0" dirty="0">
                <a:solidFill>
                  <a:schemeClr val="tx1"/>
                </a:solidFill>
              </a:rPr>
              <a:t>They come together in module 4 to create your </a:t>
            </a:r>
            <a:br>
              <a:rPr lang="en-GB" sz="1200" b="0" dirty="0">
                <a:solidFill>
                  <a:schemeClr val="tx1"/>
                </a:solidFill>
              </a:rPr>
            </a:br>
            <a:r>
              <a:rPr lang="en-GB" sz="1200" b="0" dirty="0">
                <a:solidFill>
                  <a:schemeClr val="tx1"/>
                </a:solidFill>
              </a:rPr>
              <a:t>unique EAP baseline. </a:t>
            </a:r>
          </a:p>
          <a:p>
            <a:pPr>
              <a:lnSpc>
                <a:spcPct val="120000"/>
              </a:lnSpc>
            </a:pPr>
            <a:r>
              <a:rPr lang="en-GB" sz="1200" b="0" dirty="0">
                <a:solidFill>
                  <a:schemeClr val="tx1"/>
                </a:solidFill>
              </a:rPr>
              <a:t>Modules 5 and 6 help you develop an understanding of the barriers you may face in addressing EAP, and what powers you have available to tackle these challenges. </a:t>
            </a:r>
          </a:p>
        </p:txBody>
      </p:sp>
      <p:sp>
        <p:nvSpPr>
          <p:cNvPr id="6" name="Slide Number Placeholder 5">
            <a:extLst>
              <a:ext uri="{FF2B5EF4-FFF2-40B4-BE49-F238E27FC236}">
                <a16:creationId xmlns:a16="http://schemas.microsoft.com/office/drawing/2014/main" id="{45FE7DFD-41E6-38B7-95B7-5E5B55B8793B}"/>
              </a:ext>
            </a:extLst>
          </p:cNvPr>
          <p:cNvSpPr>
            <a:spLocks noGrp="1"/>
          </p:cNvSpPr>
          <p:nvPr>
            <p:ph type="sldNum" sz="quarter" idx="12"/>
          </p:nvPr>
        </p:nvSpPr>
        <p:spPr/>
        <p:txBody>
          <a:bodyPr/>
          <a:lstStyle/>
          <a:p>
            <a:fld id="{CE97AC88-B9C7-4AEF-9990-0777AFA0136D}" type="slidenum">
              <a:rPr lang="en-US" smtClean="0"/>
              <a:t>4</a:t>
            </a:fld>
            <a:endParaRPr lang="en-US"/>
          </a:p>
        </p:txBody>
      </p:sp>
      <p:sp>
        <p:nvSpPr>
          <p:cNvPr id="7" name="Content Placeholder 6">
            <a:extLst>
              <a:ext uri="{FF2B5EF4-FFF2-40B4-BE49-F238E27FC236}">
                <a16:creationId xmlns:a16="http://schemas.microsoft.com/office/drawing/2014/main" id="{B0058723-C7BF-645E-D3EB-47CB6CE8D8E3}"/>
              </a:ext>
            </a:extLst>
          </p:cNvPr>
          <p:cNvSpPr>
            <a:spLocks noGrp="1"/>
          </p:cNvSpPr>
          <p:nvPr>
            <p:ph idx="13"/>
          </p:nvPr>
        </p:nvSpPr>
        <p:spPr/>
        <p:txBody>
          <a:bodyPr/>
          <a:lstStyle/>
          <a:p>
            <a:pPr>
              <a:lnSpc>
                <a:spcPct val="120000"/>
              </a:lnSpc>
            </a:pPr>
            <a:r>
              <a:rPr lang="en-GB" sz="1200" b="0" dirty="0">
                <a:solidFill>
                  <a:schemeClr val="tx1"/>
                </a:solidFill>
              </a:rPr>
              <a:t>Module 7 introduces the different interventions that could be used by local governments to tackle EAP. </a:t>
            </a:r>
            <a:br>
              <a:rPr lang="en-GB" sz="1200" b="0" dirty="0">
                <a:solidFill>
                  <a:schemeClr val="tx1"/>
                </a:solidFill>
              </a:rPr>
            </a:br>
            <a:r>
              <a:rPr lang="en-GB" sz="1200" b="0" dirty="0">
                <a:solidFill>
                  <a:schemeClr val="tx1"/>
                </a:solidFill>
              </a:rPr>
              <a:t>Of the interventions introduced in this module, you may select the most appropriate and relevant for you, building on your EAP learnings from Modules 1 to 6. </a:t>
            </a:r>
          </a:p>
          <a:p>
            <a:pPr>
              <a:lnSpc>
                <a:spcPct val="120000"/>
              </a:lnSpc>
            </a:pPr>
            <a:r>
              <a:rPr lang="en-GB" sz="1200" b="0" dirty="0">
                <a:solidFill>
                  <a:schemeClr val="tx1"/>
                </a:solidFill>
              </a:rPr>
              <a:t>Finally, Module 8 brings together the previous seven modules to make a case for a specific EAP solution, whilst also highlighting its co-benefits. </a:t>
            </a:r>
          </a:p>
          <a:p>
            <a:pPr>
              <a:lnSpc>
                <a:spcPct val="120000"/>
              </a:lnSpc>
            </a:pPr>
            <a:r>
              <a:rPr lang="en-GB" sz="1200" b="0" dirty="0">
                <a:solidFill>
                  <a:schemeClr val="tx1"/>
                </a:solidFill>
              </a:rPr>
              <a:t>The rest of this section presents a more detailed overview of each module.</a:t>
            </a:r>
          </a:p>
        </p:txBody>
      </p:sp>
      <p:sp>
        <p:nvSpPr>
          <p:cNvPr id="2" name="Title 1">
            <a:extLst>
              <a:ext uri="{FF2B5EF4-FFF2-40B4-BE49-F238E27FC236}">
                <a16:creationId xmlns:a16="http://schemas.microsoft.com/office/drawing/2014/main" id="{85B0258A-918B-C413-FE2B-5573A8B26647}"/>
              </a:ext>
            </a:extLst>
          </p:cNvPr>
          <p:cNvSpPr>
            <a:spLocks noGrp="1"/>
          </p:cNvSpPr>
          <p:nvPr>
            <p:ph type="title"/>
          </p:nvPr>
        </p:nvSpPr>
        <p:spPr/>
        <p:txBody>
          <a:bodyPr/>
          <a:lstStyle/>
          <a:p>
            <a:r>
              <a:rPr lang="en-GB">
                <a:solidFill>
                  <a:schemeClr val="accent6"/>
                </a:solidFill>
              </a:rPr>
              <a:t>Toolkit module orientation</a:t>
            </a:r>
          </a:p>
        </p:txBody>
      </p:sp>
    </p:spTree>
    <p:extLst>
      <p:ext uri="{BB962C8B-B14F-4D97-AF65-F5344CB8AC3E}">
        <p14:creationId xmlns:p14="http://schemas.microsoft.com/office/powerpoint/2010/main" val="54206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F540-848F-C2E3-0D0E-42B421DF72BC}"/>
              </a:ext>
            </a:extLst>
          </p:cNvPr>
          <p:cNvSpPr>
            <a:spLocks noGrp="1"/>
          </p:cNvSpPr>
          <p:nvPr>
            <p:ph type="title"/>
          </p:nvPr>
        </p:nvSpPr>
        <p:spPr>
          <a:xfrm>
            <a:off x="681038" y="685800"/>
            <a:ext cx="8534390" cy="990600"/>
          </a:xfrm>
        </p:spPr>
        <p:txBody>
          <a:bodyPr>
            <a:noAutofit/>
          </a:bodyPr>
          <a:lstStyle/>
          <a:p>
            <a:r>
              <a:rPr lang="en-GB" sz="1400" b="0">
                <a:solidFill>
                  <a:srgbClr val="193366"/>
                </a:solidFill>
              </a:rPr>
              <a:t>Health-check worksheet</a:t>
            </a:r>
            <a:br>
              <a:rPr lang="en-GB">
                <a:solidFill>
                  <a:srgbClr val="193366"/>
                </a:solidFill>
              </a:rPr>
            </a:br>
            <a:r>
              <a:rPr lang="en-GB">
                <a:solidFill>
                  <a:srgbClr val="193366"/>
                </a:solidFill>
              </a:rPr>
              <a:t>Knowing our EAP Stakeholders</a:t>
            </a:r>
            <a:br>
              <a:rPr lang="en-GB" b="0">
                <a:solidFill>
                  <a:srgbClr val="193366"/>
                </a:solidFill>
              </a:rPr>
            </a:br>
            <a:endParaRPr lang="en-GB">
              <a:solidFill>
                <a:srgbClr val="193366"/>
              </a:solidFill>
            </a:endParaRPr>
          </a:p>
        </p:txBody>
      </p:sp>
      <p:sp>
        <p:nvSpPr>
          <p:cNvPr id="3" name="Content Placeholder 2">
            <a:extLst>
              <a:ext uri="{FF2B5EF4-FFF2-40B4-BE49-F238E27FC236}">
                <a16:creationId xmlns:a16="http://schemas.microsoft.com/office/drawing/2014/main" id="{74CF65A4-F6B1-3C24-1E5A-0F0322DA82D8}"/>
              </a:ext>
            </a:extLst>
          </p:cNvPr>
          <p:cNvSpPr>
            <a:spLocks noGrp="1"/>
          </p:cNvSpPr>
          <p:nvPr>
            <p:ph idx="13"/>
          </p:nvPr>
        </p:nvSpPr>
        <p:spPr/>
        <p:txBody>
          <a:bodyPr/>
          <a:lstStyle/>
          <a:p>
            <a:r>
              <a:rPr lang="en-GB" b="0" dirty="0">
                <a:solidFill>
                  <a:srgbClr val="193366"/>
                </a:solidFill>
              </a:rPr>
              <a:t>Module 1 – </a:t>
            </a:r>
            <a:r>
              <a:rPr lang="en-GB" dirty="0">
                <a:solidFill>
                  <a:srgbClr val="193366"/>
                </a:solidFill>
              </a:rPr>
              <a:t>Knowing our EAP stakeholders</a:t>
            </a:r>
          </a:p>
        </p:txBody>
      </p:sp>
      <p:sp>
        <p:nvSpPr>
          <p:cNvPr id="4" name="Rectangle: Rounded Corners 3">
            <a:extLst>
              <a:ext uri="{FF2B5EF4-FFF2-40B4-BE49-F238E27FC236}">
                <a16:creationId xmlns:a16="http://schemas.microsoft.com/office/drawing/2014/main" id="{A8F4627E-1BCB-0E97-13EE-0DADF8B32769}"/>
              </a:ext>
            </a:extLst>
          </p:cNvPr>
          <p:cNvSpPr/>
          <p:nvPr/>
        </p:nvSpPr>
        <p:spPr>
          <a:xfrm>
            <a:off x="682480" y="2264940"/>
            <a:ext cx="2101924" cy="2183235"/>
          </a:xfrm>
          <a:prstGeom prst="roundRect">
            <a:avLst>
              <a:gd name="adj" fmla="val 7765"/>
            </a:avLst>
          </a:prstGeom>
          <a:solidFill>
            <a:srgbClr val="D6DCE5"/>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dirty="0">
                <a:solidFill>
                  <a:srgbClr val="193366"/>
                </a:solidFill>
                <a:latin typeface="Arial" panose="020B0604020202020204" pitchFamily="34" charset="0"/>
                <a:cs typeface="Arial" panose="020B0604020202020204" pitchFamily="34" charset="0"/>
              </a:rPr>
              <a:t>National stakeholders</a:t>
            </a:r>
          </a:p>
        </p:txBody>
      </p:sp>
      <p:sp>
        <p:nvSpPr>
          <p:cNvPr id="5" name="Rectangle: Rounded Corners 4">
            <a:extLst>
              <a:ext uri="{FF2B5EF4-FFF2-40B4-BE49-F238E27FC236}">
                <a16:creationId xmlns:a16="http://schemas.microsoft.com/office/drawing/2014/main" id="{1F2F80A6-EF07-8370-5C83-F12825F4A455}"/>
              </a:ext>
            </a:extLst>
          </p:cNvPr>
          <p:cNvSpPr/>
          <p:nvPr/>
        </p:nvSpPr>
        <p:spPr>
          <a:xfrm>
            <a:off x="2830362" y="2253842"/>
            <a:ext cx="2101924" cy="2183235"/>
          </a:xfrm>
          <a:prstGeom prst="roundRect">
            <a:avLst>
              <a:gd name="adj" fmla="val 6830"/>
            </a:avLst>
          </a:prstGeom>
          <a:solidFill>
            <a:srgbClr val="D6DCE5"/>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a:solidFill>
                  <a:srgbClr val="193366"/>
                </a:solidFill>
                <a:latin typeface="Arial" panose="020B0604020202020204" pitchFamily="34" charset="0"/>
                <a:cs typeface="Arial" panose="020B0604020202020204" pitchFamily="34" charset="0"/>
              </a:rPr>
              <a:t>Regional stakeholders</a:t>
            </a:r>
          </a:p>
        </p:txBody>
      </p:sp>
      <p:sp>
        <p:nvSpPr>
          <p:cNvPr id="6" name="Rectangle: Rounded Corners 5">
            <a:extLst>
              <a:ext uri="{FF2B5EF4-FFF2-40B4-BE49-F238E27FC236}">
                <a16:creationId xmlns:a16="http://schemas.microsoft.com/office/drawing/2014/main" id="{D503A3D6-BA8E-D6D9-F9FA-971319072B6B}"/>
              </a:ext>
            </a:extLst>
          </p:cNvPr>
          <p:cNvSpPr/>
          <p:nvPr/>
        </p:nvSpPr>
        <p:spPr>
          <a:xfrm>
            <a:off x="4973715" y="2264939"/>
            <a:ext cx="2098592" cy="2183235"/>
          </a:xfrm>
          <a:prstGeom prst="roundRect">
            <a:avLst>
              <a:gd name="adj" fmla="val 5893"/>
            </a:avLst>
          </a:prstGeom>
          <a:solidFill>
            <a:srgbClr val="D6DCE5"/>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a:solidFill>
                  <a:srgbClr val="193366"/>
                </a:solidFill>
                <a:latin typeface="Arial" panose="020B0604020202020204" pitchFamily="34" charset="0"/>
                <a:cs typeface="Arial" panose="020B0604020202020204" pitchFamily="34" charset="0"/>
              </a:rPr>
              <a:t>Municipal stakeholders</a:t>
            </a:r>
          </a:p>
        </p:txBody>
      </p:sp>
      <p:sp>
        <p:nvSpPr>
          <p:cNvPr id="7" name="Rectangle: Rounded Corners 6">
            <a:extLst>
              <a:ext uri="{FF2B5EF4-FFF2-40B4-BE49-F238E27FC236}">
                <a16:creationId xmlns:a16="http://schemas.microsoft.com/office/drawing/2014/main" id="{D030FEBF-9103-5FB0-55A4-6C40FA9FA185}"/>
              </a:ext>
            </a:extLst>
          </p:cNvPr>
          <p:cNvSpPr/>
          <p:nvPr/>
        </p:nvSpPr>
        <p:spPr>
          <a:xfrm>
            <a:off x="7121598" y="2264939"/>
            <a:ext cx="2098592" cy="2183235"/>
          </a:xfrm>
          <a:prstGeom prst="roundRect">
            <a:avLst>
              <a:gd name="adj" fmla="val 9172"/>
            </a:avLst>
          </a:prstGeom>
          <a:solidFill>
            <a:srgbClr val="D6DCE5"/>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a:solidFill>
                  <a:srgbClr val="193366"/>
                </a:solidFill>
                <a:latin typeface="Arial" panose="020B0604020202020204" pitchFamily="34" charset="0"/>
                <a:cs typeface="Arial" panose="020B0604020202020204" pitchFamily="34" charset="0"/>
              </a:rPr>
              <a:t>Community stakeholders</a:t>
            </a:r>
          </a:p>
        </p:txBody>
      </p:sp>
      <p:sp>
        <p:nvSpPr>
          <p:cNvPr id="8" name="Rectangle: Rounded Corners 7">
            <a:extLst>
              <a:ext uri="{FF2B5EF4-FFF2-40B4-BE49-F238E27FC236}">
                <a16:creationId xmlns:a16="http://schemas.microsoft.com/office/drawing/2014/main" id="{9BE0E4FB-7BF9-708B-D2D8-782239184426}"/>
              </a:ext>
            </a:extLst>
          </p:cNvPr>
          <p:cNvSpPr/>
          <p:nvPr/>
        </p:nvSpPr>
        <p:spPr>
          <a:xfrm>
            <a:off x="685810" y="1841555"/>
            <a:ext cx="8534390" cy="423385"/>
          </a:xfrm>
          <a:prstGeom prst="roundRect">
            <a:avLst/>
          </a:prstGeom>
          <a:solidFill>
            <a:srgbClr val="1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Who are your key stakeholders who are relevant to the different EAP assets? </a:t>
            </a:r>
          </a:p>
        </p:txBody>
      </p:sp>
      <p:sp>
        <p:nvSpPr>
          <p:cNvPr id="9" name="Rectangle: Rounded Corners 8">
            <a:extLst>
              <a:ext uri="{FF2B5EF4-FFF2-40B4-BE49-F238E27FC236}">
                <a16:creationId xmlns:a16="http://schemas.microsoft.com/office/drawing/2014/main" id="{F0A4F18E-DBE2-0A58-CCC9-997995C96EE1}"/>
              </a:ext>
            </a:extLst>
          </p:cNvPr>
          <p:cNvSpPr/>
          <p:nvPr/>
        </p:nvSpPr>
        <p:spPr>
          <a:xfrm>
            <a:off x="685800" y="4576979"/>
            <a:ext cx="8538688" cy="537550"/>
          </a:xfrm>
          <a:prstGeom prst="roundRect">
            <a:avLst/>
          </a:prstGeom>
          <a:solidFill>
            <a:srgbClr val="19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Which other important groups who should be given space and opportunities to participate and lead on interventions?</a:t>
            </a:r>
          </a:p>
        </p:txBody>
      </p:sp>
      <p:sp>
        <p:nvSpPr>
          <p:cNvPr id="10" name="Rectangle: Rounded Corners 9">
            <a:extLst>
              <a:ext uri="{FF2B5EF4-FFF2-40B4-BE49-F238E27FC236}">
                <a16:creationId xmlns:a16="http://schemas.microsoft.com/office/drawing/2014/main" id="{3B183B19-E7C8-C484-3B08-653494651344}"/>
              </a:ext>
            </a:extLst>
          </p:cNvPr>
          <p:cNvSpPr/>
          <p:nvPr/>
        </p:nvSpPr>
        <p:spPr>
          <a:xfrm>
            <a:off x="685800" y="5114530"/>
            <a:ext cx="8538688" cy="1057670"/>
          </a:xfrm>
          <a:prstGeom prst="roundRect">
            <a:avLst>
              <a:gd name="adj" fmla="val 7617"/>
            </a:avLst>
          </a:prstGeom>
          <a:solidFill>
            <a:srgbClr val="D6DCE5"/>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GB" sz="1600">
              <a:solidFill>
                <a:sysClr val="windowText" lastClr="000000"/>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ABA02A03-2E4B-13E3-5408-FBB9B01F0B87}"/>
              </a:ext>
            </a:extLst>
          </p:cNvPr>
          <p:cNvSpPr>
            <a:spLocks noGrp="1"/>
          </p:cNvSpPr>
          <p:nvPr>
            <p:ph type="sldNum" sz="quarter" idx="12"/>
          </p:nvPr>
        </p:nvSpPr>
        <p:spPr/>
        <p:txBody>
          <a:bodyPr/>
          <a:lstStyle/>
          <a:p>
            <a:fld id="{CE97AC88-B9C7-4AEF-9990-0777AFA0136D}" type="slidenum">
              <a:rPr lang="en-US" smtClean="0"/>
              <a:t>40</a:t>
            </a:fld>
            <a:endParaRPr lang="en-US"/>
          </a:p>
        </p:txBody>
      </p:sp>
      <p:grpSp>
        <p:nvGrpSpPr>
          <p:cNvPr id="22" name="Group 21">
            <a:extLst>
              <a:ext uri="{FF2B5EF4-FFF2-40B4-BE49-F238E27FC236}">
                <a16:creationId xmlns:a16="http://schemas.microsoft.com/office/drawing/2014/main" id="{A6908305-F316-42FF-AEBA-7EB07ECE98A8}"/>
              </a:ext>
            </a:extLst>
          </p:cNvPr>
          <p:cNvGrpSpPr/>
          <p:nvPr/>
        </p:nvGrpSpPr>
        <p:grpSpPr>
          <a:xfrm>
            <a:off x="9597323" y="1329772"/>
            <a:ext cx="146522" cy="280390"/>
            <a:chOff x="5545138" y="625475"/>
            <a:chExt cx="1489075" cy="2849563"/>
          </a:xfrm>
        </p:grpSpPr>
        <p:sp>
          <p:nvSpPr>
            <p:cNvPr id="23" name="Freeform 117">
              <a:extLst>
                <a:ext uri="{FF2B5EF4-FFF2-40B4-BE49-F238E27FC236}">
                  <a16:creationId xmlns:a16="http://schemas.microsoft.com/office/drawing/2014/main" id="{AB90F890-9B33-4489-983D-C638CCDB98B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0">
              <a:extLst>
                <a:ext uri="{FF2B5EF4-FFF2-40B4-BE49-F238E27FC236}">
                  <a16:creationId xmlns:a16="http://schemas.microsoft.com/office/drawing/2014/main" id="{B3E5539A-421C-4ACF-A8FC-2FF86D35A45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a:hlinkClick r:id="rId3" action="ppaction://hlinksldjump"/>
            <a:extLst>
              <a:ext uri="{FF2B5EF4-FFF2-40B4-BE49-F238E27FC236}">
                <a16:creationId xmlns:a16="http://schemas.microsoft.com/office/drawing/2014/main" id="{5DC14610-FCE5-4145-9B8F-D97881091DDB}"/>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4" action="ppaction://hlinksldjump"/>
            <a:extLst>
              <a:ext uri="{FF2B5EF4-FFF2-40B4-BE49-F238E27FC236}">
                <a16:creationId xmlns:a16="http://schemas.microsoft.com/office/drawing/2014/main" id="{9A0ED7FF-0344-472C-986D-7A6176FE5ED7}"/>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5" action="ppaction://hlinksldjump"/>
            <a:extLst>
              <a:ext uri="{FF2B5EF4-FFF2-40B4-BE49-F238E27FC236}">
                <a16:creationId xmlns:a16="http://schemas.microsoft.com/office/drawing/2014/main" id="{2068587A-0A04-4321-829F-1763D6190DF7}"/>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6" action="ppaction://hlinksldjump"/>
            <a:extLst>
              <a:ext uri="{FF2B5EF4-FFF2-40B4-BE49-F238E27FC236}">
                <a16:creationId xmlns:a16="http://schemas.microsoft.com/office/drawing/2014/main" id="{BB85AD9A-F03C-4D21-A2BF-74483DFF2EDD}"/>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7" action="ppaction://hlinksldjump"/>
            <a:extLst>
              <a:ext uri="{FF2B5EF4-FFF2-40B4-BE49-F238E27FC236}">
                <a16:creationId xmlns:a16="http://schemas.microsoft.com/office/drawing/2014/main" id="{C040E1B4-5B4E-403D-A70C-D777807C4C5F}"/>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8" action="ppaction://hlinksldjump"/>
            <a:extLst>
              <a:ext uri="{FF2B5EF4-FFF2-40B4-BE49-F238E27FC236}">
                <a16:creationId xmlns:a16="http://schemas.microsoft.com/office/drawing/2014/main" id="{2B933D84-D9CE-4847-8685-7DC030DD64A1}"/>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9" action="ppaction://hlinksldjump"/>
            <a:extLst>
              <a:ext uri="{FF2B5EF4-FFF2-40B4-BE49-F238E27FC236}">
                <a16:creationId xmlns:a16="http://schemas.microsoft.com/office/drawing/2014/main" id="{135D27F9-D5B7-4A28-B64C-BA70A85E65C0}"/>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0" action="ppaction://hlinksldjump"/>
            <a:extLst>
              <a:ext uri="{FF2B5EF4-FFF2-40B4-BE49-F238E27FC236}">
                <a16:creationId xmlns:a16="http://schemas.microsoft.com/office/drawing/2014/main" id="{2E4C7D75-7446-4BBC-B1B3-6A3FE6CE1F14}"/>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1" action="ppaction://hlinksldjump"/>
            <a:extLst>
              <a:ext uri="{FF2B5EF4-FFF2-40B4-BE49-F238E27FC236}">
                <a16:creationId xmlns:a16="http://schemas.microsoft.com/office/drawing/2014/main" id="{21ED0446-2935-4466-BB21-76B535AB3928}"/>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9729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a:bodyPr>
          <a:lstStyle/>
          <a:p>
            <a:r>
              <a:rPr lang="en-GB" b="0" dirty="0"/>
              <a:t>Module </a:t>
            </a:r>
            <a:r>
              <a:rPr lang="en-US" b="0" dirty="0"/>
              <a:t>2</a:t>
            </a:r>
            <a:br>
              <a:rPr lang="en-GB" dirty="0"/>
            </a:br>
            <a:r>
              <a:rPr lang="en-GB" dirty="0"/>
              <a:t>Stories as data</a:t>
            </a:r>
          </a:p>
        </p:txBody>
      </p:sp>
      <p:sp>
        <p:nvSpPr>
          <p:cNvPr id="5" name="Subtitle 4">
            <a:extLst>
              <a:ext uri="{FF2B5EF4-FFF2-40B4-BE49-F238E27FC236}">
                <a16:creationId xmlns:a16="http://schemas.microsoft.com/office/drawing/2014/main" id="{70CDC75D-E4D7-DB2F-CEEE-640187BFC5BA}"/>
              </a:ext>
            </a:extLst>
          </p:cNvPr>
          <p:cNvSpPr>
            <a:spLocks noGrp="1"/>
          </p:cNvSpPr>
          <p:nvPr>
            <p:ph type="subTitle" idx="1"/>
          </p:nvPr>
        </p:nvSpPr>
        <p:spPr/>
        <p:txBody>
          <a:bodyPr/>
          <a:lstStyle/>
          <a:p>
            <a:endParaRPr lang="en-GB"/>
          </a:p>
        </p:txBody>
      </p:sp>
      <p:sp>
        <p:nvSpPr>
          <p:cNvPr id="2" name="Slide Number Placeholder 1">
            <a:extLst>
              <a:ext uri="{FF2B5EF4-FFF2-40B4-BE49-F238E27FC236}">
                <a16:creationId xmlns:a16="http://schemas.microsoft.com/office/drawing/2014/main" id="{47985A8A-66E3-9A99-7619-B3DDBB3BB28A}"/>
              </a:ext>
            </a:extLst>
          </p:cNvPr>
          <p:cNvSpPr>
            <a:spLocks noGrp="1"/>
          </p:cNvSpPr>
          <p:nvPr>
            <p:ph type="sldNum" sz="quarter" idx="12"/>
          </p:nvPr>
        </p:nvSpPr>
        <p:spPr/>
        <p:txBody>
          <a:bodyPr/>
          <a:lstStyle/>
          <a:p>
            <a:fld id="{CE97AC88-B9C7-4AEF-9990-0777AFA0136D}" type="slidenum">
              <a:rPr lang="en-US" smtClean="0"/>
              <a:pPr/>
              <a:t>41</a:t>
            </a:fld>
            <a:endParaRPr lang="en-US" dirty="0"/>
          </a:p>
        </p:txBody>
      </p:sp>
      <p:grpSp>
        <p:nvGrpSpPr>
          <p:cNvPr id="21" name="Group 20">
            <a:extLst>
              <a:ext uri="{FF2B5EF4-FFF2-40B4-BE49-F238E27FC236}">
                <a16:creationId xmlns:a16="http://schemas.microsoft.com/office/drawing/2014/main" id="{AFF2CBDD-0196-439D-874E-A14FADCA4D9E}"/>
              </a:ext>
            </a:extLst>
          </p:cNvPr>
          <p:cNvGrpSpPr/>
          <p:nvPr/>
        </p:nvGrpSpPr>
        <p:grpSpPr>
          <a:xfrm>
            <a:off x="6298325" y="2371465"/>
            <a:ext cx="2655062" cy="3799605"/>
            <a:chOff x="5214938" y="2097088"/>
            <a:chExt cx="633412" cy="906463"/>
          </a:xfrm>
        </p:grpSpPr>
        <p:sp>
          <p:nvSpPr>
            <p:cNvPr id="23" name="Freeform 1834">
              <a:extLst>
                <a:ext uri="{FF2B5EF4-FFF2-40B4-BE49-F238E27FC236}">
                  <a16:creationId xmlns:a16="http://schemas.microsoft.com/office/drawing/2014/main" id="{4178C03A-9119-49DD-B1D1-6D12EA8EB3A2}"/>
                </a:ext>
              </a:extLst>
            </p:cNvPr>
            <p:cNvSpPr>
              <a:spLocks/>
            </p:cNvSpPr>
            <p:nvPr/>
          </p:nvSpPr>
          <p:spPr bwMode="auto">
            <a:xfrm>
              <a:off x="5443538" y="2386013"/>
              <a:ext cx="276225" cy="617538"/>
            </a:xfrm>
            <a:custGeom>
              <a:avLst/>
              <a:gdLst>
                <a:gd name="T0" fmla="*/ 0 w 828"/>
                <a:gd name="T1" fmla="*/ 1276 h 1838"/>
                <a:gd name="T2" fmla="*/ 520 w 828"/>
                <a:gd name="T3" fmla="*/ 0 h 1838"/>
                <a:gd name="T4" fmla="*/ 828 w 828"/>
                <a:gd name="T5" fmla="*/ 308 h 1838"/>
                <a:gd name="T6" fmla="*/ 625 w 828"/>
                <a:gd name="T7" fmla="*/ 1838 h 1838"/>
                <a:gd name="T8" fmla="*/ 550 w 828"/>
                <a:gd name="T9" fmla="*/ 1838 h 1838"/>
                <a:gd name="T10" fmla="*/ 749 w 828"/>
                <a:gd name="T11" fmla="*/ 335 h 1838"/>
                <a:gd name="T12" fmla="*/ 547 w 828"/>
                <a:gd name="T13" fmla="*/ 133 h 1838"/>
                <a:gd name="T14" fmla="*/ 80 w 828"/>
                <a:gd name="T15" fmla="*/ 1276 h 1838"/>
                <a:gd name="T16" fmla="*/ 0 w 828"/>
                <a:gd name="T17" fmla="*/ 1276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838">
                  <a:moveTo>
                    <a:pt x="0" y="1276"/>
                  </a:moveTo>
                  <a:lnTo>
                    <a:pt x="520" y="0"/>
                  </a:lnTo>
                  <a:lnTo>
                    <a:pt x="828" y="308"/>
                  </a:lnTo>
                  <a:lnTo>
                    <a:pt x="625" y="1838"/>
                  </a:lnTo>
                  <a:lnTo>
                    <a:pt x="550" y="1838"/>
                  </a:lnTo>
                  <a:lnTo>
                    <a:pt x="749" y="335"/>
                  </a:lnTo>
                  <a:lnTo>
                    <a:pt x="547" y="133"/>
                  </a:lnTo>
                  <a:lnTo>
                    <a:pt x="80" y="1276"/>
                  </a:lnTo>
                  <a:lnTo>
                    <a:pt x="0" y="127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35">
              <a:extLst>
                <a:ext uri="{FF2B5EF4-FFF2-40B4-BE49-F238E27FC236}">
                  <a16:creationId xmlns:a16="http://schemas.microsoft.com/office/drawing/2014/main" id="{53B90017-CAEF-4B2B-8C7D-60324AB70565}"/>
                </a:ext>
              </a:extLst>
            </p:cNvPr>
            <p:cNvSpPr>
              <a:spLocks/>
            </p:cNvSpPr>
            <p:nvPr/>
          </p:nvSpPr>
          <p:spPr bwMode="auto">
            <a:xfrm>
              <a:off x="5683250" y="2478088"/>
              <a:ext cx="165100" cy="390525"/>
            </a:xfrm>
            <a:custGeom>
              <a:avLst/>
              <a:gdLst>
                <a:gd name="T0" fmla="*/ 70 w 496"/>
                <a:gd name="T1" fmla="*/ 0 h 1163"/>
                <a:gd name="T2" fmla="*/ 496 w 496"/>
                <a:gd name="T3" fmla="*/ 1163 h 1163"/>
                <a:gd name="T4" fmla="*/ 416 w 496"/>
                <a:gd name="T5" fmla="*/ 1163 h 1163"/>
                <a:gd name="T6" fmla="*/ 0 w 496"/>
                <a:gd name="T7" fmla="*/ 25 h 1163"/>
                <a:gd name="T8" fmla="*/ 70 w 496"/>
                <a:gd name="T9" fmla="*/ 0 h 1163"/>
              </a:gdLst>
              <a:ahLst/>
              <a:cxnLst>
                <a:cxn ang="0">
                  <a:pos x="T0" y="T1"/>
                </a:cxn>
                <a:cxn ang="0">
                  <a:pos x="T2" y="T3"/>
                </a:cxn>
                <a:cxn ang="0">
                  <a:pos x="T4" y="T5"/>
                </a:cxn>
                <a:cxn ang="0">
                  <a:pos x="T6" y="T7"/>
                </a:cxn>
                <a:cxn ang="0">
                  <a:pos x="T8" y="T9"/>
                </a:cxn>
              </a:cxnLst>
              <a:rect l="0" t="0" r="r" b="b"/>
              <a:pathLst>
                <a:path w="496" h="1163">
                  <a:moveTo>
                    <a:pt x="70" y="0"/>
                  </a:moveTo>
                  <a:lnTo>
                    <a:pt x="496" y="1163"/>
                  </a:lnTo>
                  <a:lnTo>
                    <a:pt x="416" y="1163"/>
                  </a:lnTo>
                  <a:lnTo>
                    <a:pt x="0" y="25"/>
                  </a:lnTo>
                  <a:lnTo>
                    <a:pt x="70"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36">
              <a:extLst>
                <a:ext uri="{FF2B5EF4-FFF2-40B4-BE49-F238E27FC236}">
                  <a16:creationId xmlns:a16="http://schemas.microsoft.com/office/drawing/2014/main" id="{37477FAC-12F5-47FB-8509-0D970595C4BD}"/>
                </a:ext>
              </a:extLst>
            </p:cNvPr>
            <p:cNvSpPr>
              <a:spLocks/>
            </p:cNvSpPr>
            <p:nvPr/>
          </p:nvSpPr>
          <p:spPr bwMode="auto">
            <a:xfrm>
              <a:off x="5492750" y="2097088"/>
              <a:ext cx="342900" cy="727075"/>
            </a:xfrm>
            <a:custGeom>
              <a:avLst/>
              <a:gdLst>
                <a:gd name="T0" fmla="*/ 643 w 1032"/>
                <a:gd name="T1" fmla="*/ 2164 h 2164"/>
                <a:gd name="T2" fmla="*/ 0 w 1032"/>
                <a:gd name="T3" fmla="*/ 1521 h 2164"/>
                <a:gd name="T4" fmla="*/ 24 w 1032"/>
                <a:gd name="T5" fmla="*/ 1427 h 2164"/>
                <a:gd name="T6" fmla="*/ 388 w 1032"/>
                <a:gd name="T7" fmla="*/ 0 h 2164"/>
                <a:gd name="T8" fmla="*/ 1001 w 1032"/>
                <a:gd name="T9" fmla="*/ 613 h 2164"/>
                <a:gd name="T10" fmla="*/ 1032 w 1032"/>
                <a:gd name="T11" fmla="*/ 644 h 2164"/>
                <a:gd name="T12" fmla="*/ 643 w 1032"/>
                <a:gd name="T13" fmla="*/ 2164 h 2164"/>
              </a:gdLst>
              <a:ahLst/>
              <a:cxnLst>
                <a:cxn ang="0">
                  <a:pos x="T0" y="T1"/>
                </a:cxn>
                <a:cxn ang="0">
                  <a:pos x="T2" y="T3"/>
                </a:cxn>
                <a:cxn ang="0">
                  <a:pos x="T4" y="T5"/>
                </a:cxn>
                <a:cxn ang="0">
                  <a:pos x="T6" y="T7"/>
                </a:cxn>
                <a:cxn ang="0">
                  <a:pos x="T8" y="T9"/>
                </a:cxn>
                <a:cxn ang="0">
                  <a:pos x="T10" y="T11"/>
                </a:cxn>
                <a:cxn ang="0">
                  <a:pos x="T12" y="T13"/>
                </a:cxn>
              </a:cxnLst>
              <a:rect l="0" t="0" r="r" b="b"/>
              <a:pathLst>
                <a:path w="1032" h="2164">
                  <a:moveTo>
                    <a:pt x="643" y="2164"/>
                  </a:moveTo>
                  <a:lnTo>
                    <a:pt x="0" y="1521"/>
                  </a:lnTo>
                  <a:lnTo>
                    <a:pt x="24" y="1427"/>
                  </a:lnTo>
                  <a:lnTo>
                    <a:pt x="388" y="0"/>
                  </a:lnTo>
                  <a:lnTo>
                    <a:pt x="1001" y="613"/>
                  </a:lnTo>
                  <a:lnTo>
                    <a:pt x="1032" y="644"/>
                  </a:lnTo>
                  <a:lnTo>
                    <a:pt x="643" y="2164"/>
                  </a:lnTo>
                  <a:close/>
                </a:path>
              </a:pathLst>
            </a:custGeom>
            <a:solidFill>
              <a:srgbClr val="33A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37">
              <a:extLst>
                <a:ext uri="{FF2B5EF4-FFF2-40B4-BE49-F238E27FC236}">
                  <a16:creationId xmlns:a16="http://schemas.microsoft.com/office/drawing/2014/main" id="{E0423065-DA02-4817-B42E-F0744B636D2F}"/>
                </a:ext>
              </a:extLst>
            </p:cNvPr>
            <p:cNvSpPr>
              <a:spLocks/>
            </p:cNvSpPr>
            <p:nvPr/>
          </p:nvSpPr>
          <p:spPr bwMode="auto">
            <a:xfrm>
              <a:off x="5495925" y="2117726"/>
              <a:ext cx="323850" cy="685800"/>
            </a:xfrm>
            <a:custGeom>
              <a:avLst/>
              <a:gdLst>
                <a:gd name="T0" fmla="*/ 613 w 977"/>
                <a:gd name="T1" fmla="*/ 2038 h 2038"/>
                <a:gd name="T2" fmla="*/ 0 w 977"/>
                <a:gd name="T3" fmla="*/ 1426 h 2038"/>
                <a:gd name="T4" fmla="*/ 364 w 977"/>
                <a:gd name="T5" fmla="*/ 0 h 2038"/>
                <a:gd name="T6" fmla="*/ 977 w 977"/>
                <a:gd name="T7" fmla="*/ 613 h 2038"/>
                <a:gd name="T8" fmla="*/ 613 w 977"/>
                <a:gd name="T9" fmla="*/ 2038 h 2038"/>
              </a:gdLst>
              <a:ahLst/>
              <a:cxnLst>
                <a:cxn ang="0">
                  <a:pos x="T0" y="T1"/>
                </a:cxn>
                <a:cxn ang="0">
                  <a:pos x="T2" y="T3"/>
                </a:cxn>
                <a:cxn ang="0">
                  <a:pos x="T4" y="T5"/>
                </a:cxn>
                <a:cxn ang="0">
                  <a:pos x="T6" y="T7"/>
                </a:cxn>
                <a:cxn ang="0">
                  <a:pos x="T8" y="T9"/>
                </a:cxn>
              </a:cxnLst>
              <a:rect l="0" t="0" r="r" b="b"/>
              <a:pathLst>
                <a:path w="977" h="2038">
                  <a:moveTo>
                    <a:pt x="613" y="2038"/>
                  </a:moveTo>
                  <a:lnTo>
                    <a:pt x="0" y="1426"/>
                  </a:lnTo>
                  <a:lnTo>
                    <a:pt x="364" y="0"/>
                  </a:lnTo>
                  <a:lnTo>
                    <a:pt x="977" y="613"/>
                  </a:lnTo>
                  <a:lnTo>
                    <a:pt x="613" y="20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38">
              <a:extLst>
                <a:ext uri="{FF2B5EF4-FFF2-40B4-BE49-F238E27FC236}">
                  <a16:creationId xmlns:a16="http://schemas.microsoft.com/office/drawing/2014/main" id="{26D15CF6-EDE5-413A-96A8-8504810053A5}"/>
                </a:ext>
              </a:extLst>
            </p:cNvPr>
            <p:cNvSpPr>
              <a:spLocks noEditPoints="1"/>
            </p:cNvSpPr>
            <p:nvPr/>
          </p:nvSpPr>
          <p:spPr bwMode="auto">
            <a:xfrm>
              <a:off x="5505450" y="2220913"/>
              <a:ext cx="285750" cy="515938"/>
            </a:xfrm>
            <a:custGeom>
              <a:avLst/>
              <a:gdLst>
                <a:gd name="T0" fmla="*/ 656 w 857"/>
                <a:gd name="T1" fmla="*/ 142 h 1536"/>
                <a:gd name="T2" fmla="*/ 687 w 857"/>
                <a:gd name="T3" fmla="*/ 170 h 1536"/>
                <a:gd name="T4" fmla="*/ 238 w 857"/>
                <a:gd name="T5" fmla="*/ 682 h 1536"/>
                <a:gd name="T6" fmla="*/ 247 w 857"/>
                <a:gd name="T7" fmla="*/ 724 h 1536"/>
                <a:gd name="T8" fmla="*/ 685 w 857"/>
                <a:gd name="T9" fmla="*/ 304 h 1536"/>
                <a:gd name="T10" fmla="*/ 743 w 857"/>
                <a:gd name="T11" fmla="*/ 251 h 1536"/>
                <a:gd name="T12" fmla="*/ 732 w 857"/>
                <a:gd name="T13" fmla="*/ 339 h 1536"/>
                <a:gd name="T14" fmla="*/ 777 w 857"/>
                <a:gd name="T15" fmla="*/ 325 h 1536"/>
                <a:gd name="T16" fmla="*/ 787 w 857"/>
                <a:gd name="T17" fmla="*/ 453 h 1536"/>
                <a:gd name="T18" fmla="*/ 798 w 857"/>
                <a:gd name="T19" fmla="*/ 314 h 1536"/>
                <a:gd name="T20" fmla="*/ 466 w 857"/>
                <a:gd name="T21" fmla="*/ 1377 h 1536"/>
                <a:gd name="T22" fmla="*/ 386 w 857"/>
                <a:gd name="T23" fmla="*/ 1405 h 1536"/>
                <a:gd name="T24" fmla="*/ 557 w 857"/>
                <a:gd name="T25" fmla="*/ 316 h 1536"/>
                <a:gd name="T26" fmla="*/ 279 w 857"/>
                <a:gd name="T27" fmla="*/ 1337 h 1536"/>
                <a:gd name="T28" fmla="*/ 207 w 857"/>
                <a:gd name="T29" fmla="*/ 1225 h 1536"/>
                <a:gd name="T30" fmla="*/ 112 w 857"/>
                <a:gd name="T31" fmla="*/ 1181 h 1536"/>
                <a:gd name="T32" fmla="*/ 173 w 857"/>
                <a:gd name="T33" fmla="*/ 1136 h 1536"/>
                <a:gd name="T34" fmla="*/ 308 w 857"/>
                <a:gd name="T35" fmla="*/ 153 h 1536"/>
                <a:gd name="T36" fmla="*/ 281 w 857"/>
                <a:gd name="T37" fmla="*/ 842 h 1536"/>
                <a:gd name="T38" fmla="*/ 389 w 857"/>
                <a:gd name="T39" fmla="*/ 916 h 1536"/>
                <a:gd name="T40" fmla="*/ 633 w 857"/>
                <a:gd name="T41" fmla="*/ 958 h 1536"/>
                <a:gd name="T42" fmla="*/ 423 w 857"/>
                <a:gd name="T43" fmla="*/ 753 h 1536"/>
                <a:gd name="T44" fmla="*/ 330 w 857"/>
                <a:gd name="T45" fmla="*/ 870 h 1536"/>
                <a:gd name="T46" fmla="*/ 365 w 857"/>
                <a:gd name="T47" fmla="*/ 766 h 1536"/>
                <a:gd name="T48" fmla="*/ 458 w 857"/>
                <a:gd name="T49" fmla="*/ 928 h 1536"/>
                <a:gd name="T50" fmla="*/ 445 w 857"/>
                <a:gd name="T51" fmla="*/ 964 h 1536"/>
                <a:gd name="T52" fmla="*/ 432 w 857"/>
                <a:gd name="T53" fmla="*/ 955 h 1536"/>
                <a:gd name="T54" fmla="*/ 478 w 857"/>
                <a:gd name="T55" fmla="*/ 956 h 1536"/>
                <a:gd name="T56" fmla="*/ 527 w 857"/>
                <a:gd name="T57" fmla="*/ 1137 h 1536"/>
                <a:gd name="T58" fmla="*/ 329 w 857"/>
                <a:gd name="T59" fmla="*/ 960 h 1536"/>
                <a:gd name="T60" fmla="*/ 424 w 857"/>
                <a:gd name="T61" fmla="*/ 1056 h 1536"/>
                <a:gd name="T62" fmla="*/ 654 w 857"/>
                <a:gd name="T63" fmla="*/ 1256 h 1536"/>
                <a:gd name="T64" fmla="*/ 649 w 857"/>
                <a:gd name="T65" fmla="*/ 621 h 1536"/>
                <a:gd name="T66" fmla="*/ 55 w 857"/>
                <a:gd name="T67" fmla="*/ 985 h 1536"/>
                <a:gd name="T68" fmla="*/ 55 w 857"/>
                <a:gd name="T69" fmla="*/ 896 h 1536"/>
                <a:gd name="T70" fmla="*/ 472 w 857"/>
                <a:gd name="T71" fmla="*/ 815 h 1536"/>
                <a:gd name="T72" fmla="*/ 495 w 857"/>
                <a:gd name="T73" fmla="*/ 807 h 1536"/>
                <a:gd name="T74" fmla="*/ 475 w 857"/>
                <a:gd name="T75" fmla="*/ 838 h 1536"/>
                <a:gd name="T76" fmla="*/ 627 w 857"/>
                <a:gd name="T77" fmla="*/ 1306 h 1536"/>
                <a:gd name="T78" fmla="*/ 400 w 857"/>
                <a:gd name="T79" fmla="*/ 1110 h 1536"/>
                <a:gd name="T80" fmla="*/ 319 w 857"/>
                <a:gd name="T81" fmla="*/ 1000 h 1536"/>
                <a:gd name="T82" fmla="*/ 519 w 857"/>
                <a:gd name="T83" fmla="*/ 1181 h 1536"/>
                <a:gd name="T84" fmla="*/ 458 w 857"/>
                <a:gd name="T85" fmla="*/ 505 h 1536"/>
                <a:gd name="T86" fmla="*/ 468 w 857"/>
                <a:gd name="T87" fmla="*/ 503 h 1536"/>
                <a:gd name="T88" fmla="*/ 431 w 857"/>
                <a:gd name="T89" fmla="*/ 373 h 1536"/>
                <a:gd name="T90" fmla="*/ 558 w 857"/>
                <a:gd name="T91" fmla="*/ 686 h 1536"/>
                <a:gd name="T92" fmla="*/ 391 w 857"/>
                <a:gd name="T93" fmla="*/ 618 h 1536"/>
                <a:gd name="T94" fmla="*/ 360 w 857"/>
                <a:gd name="T95" fmla="*/ 610 h 1536"/>
                <a:gd name="T96" fmla="*/ 29 w 857"/>
                <a:gd name="T97" fmla="*/ 1107 h 1536"/>
                <a:gd name="T98" fmla="*/ 435 w 857"/>
                <a:gd name="T99" fmla="*/ 354 h 1536"/>
                <a:gd name="T100" fmla="*/ 519 w 857"/>
                <a:gd name="T101" fmla="*/ 625 h 1536"/>
                <a:gd name="T102" fmla="*/ 492 w 857"/>
                <a:gd name="T103" fmla="*/ 637 h 1536"/>
                <a:gd name="T104" fmla="*/ 466 w 857"/>
                <a:gd name="T105" fmla="*/ 653 h 1536"/>
                <a:gd name="T106" fmla="*/ 424 w 857"/>
                <a:gd name="T107" fmla="*/ 672 h 1536"/>
                <a:gd name="T108" fmla="*/ 417 w 857"/>
                <a:gd name="T109" fmla="*/ 660 h 1536"/>
                <a:gd name="T110" fmla="*/ 555 w 857"/>
                <a:gd name="T111" fmla="*/ 551 h 1536"/>
                <a:gd name="T112" fmla="*/ 415 w 857"/>
                <a:gd name="T113" fmla="*/ 297 h 1536"/>
                <a:gd name="T114" fmla="*/ 315 w 857"/>
                <a:gd name="T115" fmla="*/ 593 h 1536"/>
                <a:gd name="T116" fmla="*/ 637 w 857"/>
                <a:gd name="T117" fmla="*/ 773 h 1536"/>
                <a:gd name="T118" fmla="*/ 625 w 857"/>
                <a:gd name="T119" fmla="*/ 712 h 1536"/>
                <a:gd name="T120" fmla="*/ 328 w 857"/>
                <a:gd name="T121" fmla="*/ 5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1536">
                  <a:moveTo>
                    <a:pt x="551" y="673"/>
                  </a:moveTo>
                  <a:cubicBezTo>
                    <a:pt x="548" y="644"/>
                    <a:pt x="541" y="604"/>
                    <a:pt x="535" y="571"/>
                  </a:cubicBezTo>
                  <a:lnTo>
                    <a:pt x="531" y="550"/>
                  </a:lnTo>
                  <a:lnTo>
                    <a:pt x="519" y="549"/>
                  </a:lnTo>
                  <a:cubicBezTo>
                    <a:pt x="523" y="574"/>
                    <a:pt x="526" y="599"/>
                    <a:pt x="529" y="624"/>
                  </a:cubicBezTo>
                  <a:cubicBezTo>
                    <a:pt x="531" y="647"/>
                    <a:pt x="533" y="669"/>
                    <a:pt x="534" y="692"/>
                  </a:cubicBezTo>
                  <a:cubicBezTo>
                    <a:pt x="540" y="687"/>
                    <a:pt x="546" y="680"/>
                    <a:pt x="551" y="673"/>
                  </a:cubicBezTo>
                  <a:close/>
                  <a:moveTo>
                    <a:pt x="687" y="170"/>
                  </a:moveTo>
                  <a:cubicBezTo>
                    <a:pt x="680" y="145"/>
                    <a:pt x="668" y="138"/>
                    <a:pt x="656" y="142"/>
                  </a:cubicBezTo>
                  <a:cubicBezTo>
                    <a:pt x="642" y="146"/>
                    <a:pt x="627" y="163"/>
                    <a:pt x="616" y="184"/>
                  </a:cubicBezTo>
                  <a:cubicBezTo>
                    <a:pt x="605" y="205"/>
                    <a:pt x="598" y="230"/>
                    <a:pt x="600" y="250"/>
                  </a:cubicBezTo>
                  <a:cubicBezTo>
                    <a:pt x="603" y="273"/>
                    <a:pt x="620" y="290"/>
                    <a:pt x="658" y="285"/>
                  </a:cubicBezTo>
                  <a:lnTo>
                    <a:pt x="660" y="295"/>
                  </a:lnTo>
                  <a:cubicBezTo>
                    <a:pt x="614" y="301"/>
                    <a:pt x="594" y="280"/>
                    <a:pt x="590" y="252"/>
                  </a:cubicBezTo>
                  <a:cubicBezTo>
                    <a:pt x="587" y="229"/>
                    <a:pt x="595" y="202"/>
                    <a:pt x="607" y="179"/>
                  </a:cubicBezTo>
                  <a:cubicBezTo>
                    <a:pt x="619" y="156"/>
                    <a:pt x="637" y="137"/>
                    <a:pt x="653" y="132"/>
                  </a:cubicBezTo>
                  <a:cubicBezTo>
                    <a:pt x="671" y="127"/>
                    <a:pt x="687" y="136"/>
                    <a:pt x="697" y="167"/>
                  </a:cubicBezTo>
                  <a:lnTo>
                    <a:pt x="687" y="170"/>
                  </a:lnTo>
                  <a:close/>
                  <a:moveTo>
                    <a:pt x="510" y="1400"/>
                  </a:moveTo>
                  <a:lnTo>
                    <a:pt x="484" y="1485"/>
                  </a:lnTo>
                  <a:lnTo>
                    <a:pt x="474" y="1482"/>
                  </a:lnTo>
                  <a:lnTo>
                    <a:pt x="500" y="1397"/>
                  </a:lnTo>
                  <a:lnTo>
                    <a:pt x="510" y="1400"/>
                  </a:lnTo>
                  <a:close/>
                  <a:moveTo>
                    <a:pt x="279" y="1133"/>
                  </a:moveTo>
                  <a:cubicBezTo>
                    <a:pt x="258" y="1117"/>
                    <a:pt x="241" y="1100"/>
                    <a:pt x="226" y="1083"/>
                  </a:cubicBezTo>
                  <a:cubicBezTo>
                    <a:pt x="161" y="1007"/>
                    <a:pt x="147" y="927"/>
                    <a:pt x="159" y="856"/>
                  </a:cubicBezTo>
                  <a:cubicBezTo>
                    <a:pt x="170" y="784"/>
                    <a:pt x="205" y="722"/>
                    <a:pt x="238" y="682"/>
                  </a:cubicBezTo>
                  <a:cubicBezTo>
                    <a:pt x="243" y="675"/>
                    <a:pt x="248" y="669"/>
                    <a:pt x="253" y="663"/>
                  </a:cubicBezTo>
                  <a:lnTo>
                    <a:pt x="218" y="676"/>
                  </a:lnTo>
                  <a:lnTo>
                    <a:pt x="215" y="666"/>
                  </a:lnTo>
                  <a:lnTo>
                    <a:pt x="279" y="644"/>
                  </a:lnTo>
                  <a:lnTo>
                    <a:pt x="276" y="655"/>
                  </a:lnTo>
                  <a:lnTo>
                    <a:pt x="276" y="656"/>
                  </a:lnTo>
                  <a:lnTo>
                    <a:pt x="276" y="656"/>
                  </a:lnTo>
                  <a:lnTo>
                    <a:pt x="256" y="727"/>
                  </a:lnTo>
                  <a:lnTo>
                    <a:pt x="247" y="724"/>
                  </a:lnTo>
                  <a:lnTo>
                    <a:pt x="262" y="669"/>
                  </a:lnTo>
                  <a:cubicBezTo>
                    <a:pt x="256" y="675"/>
                    <a:pt x="251" y="681"/>
                    <a:pt x="245" y="688"/>
                  </a:cubicBezTo>
                  <a:cubicBezTo>
                    <a:pt x="214" y="727"/>
                    <a:pt x="179" y="788"/>
                    <a:pt x="168" y="857"/>
                  </a:cubicBezTo>
                  <a:cubicBezTo>
                    <a:pt x="158" y="926"/>
                    <a:pt x="171" y="1003"/>
                    <a:pt x="234" y="1076"/>
                  </a:cubicBezTo>
                  <a:cubicBezTo>
                    <a:pt x="248" y="1093"/>
                    <a:pt x="265" y="1109"/>
                    <a:pt x="285" y="1125"/>
                  </a:cubicBezTo>
                  <a:lnTo>
                    <a:pt x="279" y="1133"/>
                  </a:lnTo>
                  <a:close/>
                  <a:moveTo>
                    <a:pt x="699" y="265"/>
                  </a:moveTo>
                  <a:cubicBezTo>
                    <a:pt x="694" y="271"/>
                    <a:pt x="691" y="277"/>
                    <a:pt x="689" y="283"/>
                  </a:cubicBezTo>
                  <a:cubicBezTo>
                    <a:pt x="686" y="290"/>
                    <a:pt x="685" y="297"/>
                    <a:pt x="685" y="304"/>
                  </a:cubicBezTo>
                  <a:cubicBezTo>
                    <a:pt x="685" y="306"/>
                    <a:pt x="685" y="307"/>
                    <a:pt x="685" y="309"/>
                  </a:cubicBezTo>
                  <a:cubicBezTo>
                    <a:pt x="685" y="310"/>
                    <a:pt x="686" y="312"/>
                    <a:pt x="686" y="314"/>
                  </a:cubicBezTo>
                  <a:cubicBezTo>
                    <a:pt x="687" y="322"/>
                    <a:pt x="691" y="329"/>
                    <a:pt x="696" y="333"/>
                  </a:cubicBezTo>
                  <a:cubicBezTo>
                    <a:pt x="700" y="338"/>
                    <a:pt x="705" y="340"/>
                    <a:pt x="710" y="340"/>
                  </a:cubicBezTo>
                  <a:cubicBezTo>
                    <a:pt x="716" y="338"/>
                    <a:pt x="721" y="335"/>
                    <a:pt x="726" y="332"/>
                  </a:cubicBezTo>
                  <a:cubicBezTo>
                    <a:pt x="731" y="328"/>
                    <a:pt x="735" y="323"/>
                    <a:pt x="738" y="317"/>
                  </a:cubicBezTo>
                  <a:lnTo>
                    <a:pt x="738" y="316"/>
                  </a:lnTo>
                  <a:cubicBezTo>
                    <a:pt x="753" y="293"/>
                    <a:pt x="755" y="274"/>
                    <a:pt x="750" y="261"/>
                  </a:cubicBezTo>
                  <a:cubicBezTo>
                    <a:pt x="749" y="257"/>
                    <a:pt x="746" y="253"/>
                    <a:pt x="743" y="251"/>
                  </a:cubicBezTo>
                  <a:cubicBezTo>
                    <a:pt x="739" y="248"/>
                    <a:pt x="735" y="247"/>
                    <a:pt x="731" y="246"/>
                  </a:cubicBezTo>
                  <a:cubicBezTo>
                    <a:pt x="721" y="245"/>
                    <a:pt x="709" y="251"/>
                    <a:pt x="699" y="265"/>
                  </a:cubicBezTo>
                  <a:close/>
                  <a:moveTo>
                    <a:pt x="679" y="280"/>
                  </a:moveTo>
                  <a:cubicBezTo>
                    <a:pt x="682" y="272"/>
                    <a:pt x="686" y="265"/>
                    <a:pt x="691" y="259"/>
                  </a:cubicBezTo>
                  <a:cubicBezTo>
                    <a:pt x="704" y="242"/>
                    <a:pt x="719" y="235"/>
                    <a:pt x="732" y="236"/>
                  </a:cubicBezTo>
                  <a:cubicBezTo>
                    <a:pt x="738" y="237"/>
                    <a:pt x="744" y="239"/>
                    <a:pt x="749" y="243"/>
                  </a:cubicBezTo>
                  <a:cubicBezTo>
                    <a:pt x="753" y="246"/>
                    <a:pt x="757" y="251"/>
                    <a:pt x="760" y="258"/>
                  </a:cubicBezTo>
                  <a:cubicBezTo>
                    <a:pt x="766" y="273"/>
                    <a:pt x="764" y="295"/>
                    <a:pt x="747" y="322"/>
                  </a:cubicBezTo>
                  <a:cubicBezTo>
                    <a:pt x="743" y="329"/>
                    <a:pt x="738" y="335"/>
                    <a:pt x="732" y="339"/>
                  </a:cubicBezTo>
                  <a:cubicBezTo>
                    <a:pt x="727" y="344"/>
                    <a:pt x="720" y="348"/>
                    <a:pt x="712" y="350"/>
                  </a:cubicBezTo>
                  <a:lnTo>
                    <a:pt x="711" y="350"/>
                  </a:lnTo>
                  <a:cubicBezTo>
                    <a:pt x="703" y="351"/>
                    <a:pt x="695" y="347"/>
                    <a:pt x="688" y="340"/>
                  </a:cubicBezTo>
                  <a:cubicBezTo>
                    <a:pt x="683" y="334"/>
                    <a:pt x="678" y="326"/>
                    <a:pt x="676" y="315"/>
                  </a:cubicBezTo>
                  <a:lnTo>
                    <a:pt x="676" y="315"/>
                  </a:lnTo>
                  <a:cubicBezTo>
                    <a:pt x="676" y="313"/>
                    <a:pt x="676" y="312"/>
                    <a:pt x="675" y="310"/>
                  </a:cubicBezTo>
                  <a:cubicBezTo>
                    <a:pt x="675" y="308"/>
                    <a:pt x="675" y="306"/>
                    <a:pt x="675" y="304"/>
                  </a:cubicBezTo>
                  <a:cubicBezTo>
                    <a:pt x="675" y="296"/>
                    <a:pt x="677" y="288"/>
                    <a:pt x="679" y="280"/>
                  </a:cubicBezTo>
                  <a:close/>
                  <a:moveTo>
                    <a:pt x="777" y="325"/>
                  </a:moveTo>
                  <a:cubicBezTo>
                    <a:pt x="783" y="312"/>
                    <a:pt x="790" y="305"/>
                    <a:pt x="796" y="304"/>
                  </a:cubicBezTo>
                  <a:cubicBezTo>
                    <a:pt x="801" y="302"/>
                    <a:pt x="807" y="305"/>
                    <a:pt x="810" y="310"/>
                  </a:cubicBezTo>
                  <a:cubicBezTo>
                    <a:pt x="814" y="314"/>
                    <a:pt x="816" y="320"/>
                    <a:pt x="817" y="326"/>
                  </a:cubicBezTo>
                  <a:cubicBezTo>
                    <a:pt x="820" y="341"/>
                    <a:pt x="816" y="359"/>
                    <a:pt x="803" y="368"/>
                  </a:cubicBezTo>
                  <a:cubicBezTo>
                    <a:pt x="792" y="375"/>
                    <a:pt x="782" y="380"/>
                    <a:pt x="774" y="383"/>
                  </a:cubicBezTo>
                  <a:cubicBezTo>
                    <a:pt x="764" y="387"/>
                    <a:pt x="755" y="391"/>
                    <a:pt x="748" y="399"/>
                  </a:cubicBezTo>
                  <a:cubicBezTo>
                    <a:pt x="757" y="405"/>
                    <a:pt x="765" y="411"/>
                    <a:pt x="772" y="419"/>
                  </a:cubicBezTo>
                  <a:cubicBezTo>
                    <a:pt x="781" y="428"/>
                    <a:pt x="789" y="437"/>
                    <a:pt x="795" y="448"/>
                  </a:cubicBezTo>
                  <a:lnTo>
                    <a:pt x="787" y="453"/>
                  </a:lnTo>
                  <a:cubicBezTo>
                    <a:pt x="781" y="443"/>
                    <a:pt x="773" y="434"/>
                    <a:pt x="765" y="426"/>
                  </a:cubicBezTo>
                  <a:cubicBezTo>
                    <a:pt x="757" y="418"/>
                    <a:pt x="748" y="410"/>
                    <a:pt x="738" y="404"/>
                  </a:cubicBezTo>
                  <a:lnTo>
                    <a:pt x="734" y="401"/>
                  </a:lnTo>
                  <a:lnTo>
                    <a:pt x="737" y="397"/>
                  </a:lnTo>
                  <a:cubicBezTo>
                    <a:pt x="746" y="384"/>
                    <a:pt x="757" y="380"/>
                    <a:pt x="770" y="374"/>
                  </a:cubicBezTo>
                  <a:cubicBezTo>
                    <a:pt x="778" y="371"/>
                    <a:pt x="787" y="367"/>
                    <a:pt x="798" y="360"/>
                  </a:cubicBezTo>
                  <a:cubicBezTo>
                    <a:pt x="807" y="354"/>
                    <a:pt x="809" y="339"/>
                    <a:pt x="807" y="328"/>
                  </a:cubicBezTo>
                  <a:cubicBezTo>
                    <a:pt x="806" y="323"/>
                    <a:pt x="805" y="319"/>
                    <a:pt x="802" y="316"/>
                  </a:cubicBezTo>
                  <a:cubicBezTo>
                    <a:pt x="801" y="314"/>
                    <a:pt x="800" y="313"/>
                    <a:pt x="798" y="314"/>
                  </a:cubicBezTo>
                  <a:cubicBezTo>
                    <a:pt x="795" y="314"/>
                    <a:pt x="791" y="319"/>
                    <a:pt x="786" y="329"/>
                  </a:cubicBezTo>
                  <a:lnTo>
                    <a:pt x="777" y="325"/>
                  </a:lnTo>
                  <a:close/>
                  <a:moveTo>
                    <a:pt x="343" y="1367"/>
                  </a:moveTo>
                  <a:lnTo>
                    <a:pt x="384" y="1243"/>
                  </a:lnTo>
                  <a:lnTo>
                    <a:pt x="393" y="1246"/>
                  </a:lnTo>
                  <a:lnTo>
                    <a:pt x="353" y="1370"/>
                  </a:lnTo>
                  <a:lnTo>
                    <a:pt x="343" y="1367"/>
                  </a:lnTo>
                  <a:close/>
                  <a:moveTo>
                    <a:pt x="488" y="1304"/>
                  </a:moveTo>
                  <a:cubicBezTo>
                    <a:pt x="481" y="1329"/>
                    <a:pt x="474" y="1353"/>
                    <a:pt x="466" y="1377"/>
                  </a:cubicBezTo>
                  <a:cubicBezTo>
                    <a:pt x="458" y="1401"/>
                    <a:pt x="449" y="1426"/>
                    <a:pt x="439" y="1449"/>
                  </a:cubicBezTo>
                  <a:lnTo>
                    <a:pt x="430" y="1445"/>
                  </a:lnTo>
                  <a:cubicBezTo>
                    <a:pt x="440" y="1422"/>
                    <a:pt x="449" y="1398"/>
                    <a:pt x="457" y="1374"/>
                  </a:cubicBezTo>
                  <a:cubicBezTo>
                    <a:pt x="465" y="1350"/>
                    <a:pt x="472" y="1326"/>
                    <a:pt x="478" y="1302"/>
                  </a:cubicBezTo>
                  <a:lnTo>
                    <a:pt x="488" y="1304"/>
                  </a:lnTo>
                  <a:close/>
                  <a:moveTo>
                    <a:pt x="457" y="1224"/>
                  </a:moveTo>
                  <a:cubicBezTo>
                    <a:pt x="451" y="1244"/>
                    <a:pt x="445" y="1262"/>
                    <a:pt x="440" y="1279"/>
                  </a:cubicBezTo>
                  <a:cubicBezTo>
                    <a:pt x="426" y="1321"/>
                    <a:pt x="415" y="1356"/>
                    <a:pt x="396" y="1408"/>
                  </a:cubicBezTo>
                  <a:lnTo>
                    <a:pt x="386" y="1405"/>
                  </a:lnTo>
                  <a:cubicBezTo>
                    <a:pt x="406" y="1353"/>
                    <a:pt x="417" y="1318"/>
                    <a:pt x="430" y="1276"/>
                  </a:cubicBezTo>
                  <a:cubicBezTo>
                    <a:pt x="435" y="1259"/>
                    <a:pt x="441" y="1242"/>
                    <a:pt x="447" y="1221"/>
                  </a:cubicBezTo>
                  <a:lnTo>
                    <a:pt x="457" y="1224"/>
                  </a:lnTo>
                  <a:close/>
                  <a:moveTo>
                    <a:pt x="306" y="1337"/>
                  </a:moveTo>
                  <a:cubicBezTo>
                    <a:pt x="326" y="1265"/>
                    <a:pt x="367" y="1110"/>
                    <a:pt x="367" y="1110"/>
                  </a:cubicBezTo>
                  <a:lnTo>
                    <a:pt x="377" y="1112"/>
                  </a:lnTo>
                  <a:cubicBezTo>
                    <a:pt x="377" y="1113"/>
                    <a:pt x="336" y="1267"/>
                    <a:pt x="316" y="1340"/>
                  </a:cubicBezTo>
                  <a:lnTo>
                    <a:pt x="306" y="1337"/>
                  </a:lnTo>
                  <a:close/>
                  <a:moveTo>
                    <a:pt x="557" y="316"/>
                  </a:moveTo>
                  <a:cubicBezTo>
                    <a:pt x="595" y="335"/>
                    <a:pt x="630" y="358"/>
                    <a:pt x="662" y="385"/>
                  </a:cubicBezTo>
                  <a:cubicBezTo>
                    <a:pt x="694" y="412"/>
                    <a:pt x="723" y="443"/>
                    <a:pt x="749" y="476"/>
                  </a:cubicBezTo>
                  <a:lnTo>
                    <a:pt x="741" y="482"/>
                  </a:lnTo>
                  <a:cubicBezTo>
                    <a:pt x="716" y="449"/>
                    <a:pt x="687" y="419"/>
                    <a:pt x="655" y="393"/>
                  </a:cubicBezTo>
                  <a:cubicBezTo>
                    <a:pt x="624" y="366"/>
                    <a:pt x="590" y="343"/>
                    <a:pt x="553" y="324"/>
                  </a:cubicBezTo>
                  <a:lnTo>
                    <a:pt x="557" y="316"/>
                  </a:lnTo>
                  <a:close/>
                  <a:moveTo>
                    <a:pt x="467" y="1536"/>
                  </a:moveTo>
                  <a:lnTo>
                    <a:pt x="272" y="1344"/>
                  </a:lnTo>
                  <a:lnTo>
                    <a:pt x="279" y="1337"/>
                  </a:lnTo>
                  <a:lnTo>
                    <a:pt x="474" y="1528"/>
                  </a:lnTo>
                  <a:lnTo>
                    <a:pt x="467" y="1536"/>
                  </a:lnTo>
                  <a:close/>
                  <a:moveTo>
                    <a:pt x="238" y="1168"/>
                  </a:moveTo>
                  <a:cubicBezTo>
                    <a:pt x="238" y="1168"/>
                    <a:pt x="235" y="1179"/>
                    <a:pt x="230" y="1193"/>
                  </a:cubicBezTo>
                  <a:cubicBezTo>
                    <a:pt x="237" y="1199"/>
                    <a:pt x="244" y="1205"/>
                    <a:pt x="251" y="1212"/>
                  </a:cubicBezTo>
                  <a:lnTo>
                    <a:pt x="244" y="1219"/>
                  </a:lnTo>
                  <a:cubicBezTo>
                    <a:pt x="238" y="1214"/>
                    <a:pt x="232" y="1208"/>
                    <a:pt x="226" y="1203"/>
                  </a:cubicBezTo>
                  <a:cubicBezTo>
                    <a:pt x="223" y="1212"/>
                    <a:pt x="219" y="1222"/>
                    <a:pt x="216" y="1229"/>
                  </a:cubicBezTo>
                  <a:lnTo>
                    <a:pt x="207" y="1225"/>
                  </a:lnTo>
                  <a:cubicBezTo>
                    <a:pt x="210" y="1217"/>
                    <a:pt x="214" y="1206"/>
                    <a:pt x="218" y="1196"/>
                  </a:cubicBezTo>
                  <a:cubicBezTo>
                    <a:pt x="211" y="1189"/>
                    <a:pt x="203" y="1183"/>
                    <a:pt x="196" y="1177"/>
                  </a:cubicBezTo>
                  <a:lnTo>
                    <a:pt x="202" y="1169"/>
                  </a:lnTo>
                  <a:cubicBezTo>
                    <a:pt x="208" y="1175"/>
                    <a:pt x="215" y="1180"/>
                    <a:pt x="222" y="1186"/>
                  </a:cubicBezTo>
                  <a:cubicBezTo>
                    <a:pt x="226" y="1174"/>
                    <a:pt x="229" y="1165"/>
                    <a:pt x="229" y="1165"/>
                  </a:cubicBezTo>
                  <a:lnTo>
                    <a:pt x="238" y="1168"/>
                  </a:lnTo>
                  <a:close/>
                  <a:moveTo>
                    <a:pt x="148" y="1209"/>
                  </a:moveTo>
                  <a:cubicBezTo>
                    <a:pt x="142" y="1204"/>
                    <a:pt x="136" y="1199"/>
                    <a:pt x="131" y="1195"/>
                  </a:cubicBezTo>
                  <a:cubicBezTo>
                    <a:pt x="125" y="1190"/>
                    <a:pt x="119" y="1186"/>
                    <a:pt x="112" y="1181"/>
                  </a:cubicBezTo>
                  <a:lnTo>
                    <a:pt x="118" y="1173"/>
                  </a:lnTo>
                  <a:cubicBezTo>
                    <a:pt x="124" y="1177"/>
                    <a:pt x="131" y="1182"/>
                    <a:pt x="137" y="1187"/>
                  </a:cubicBezTo>
                  <a:cubicBezTo>
                    <a:pt x="143" y="1192"/>
                    <a:pt x="149" y="1197"/>
                    <a:pt x="154" y="1202"/>
                  </a:cubicBezTo>
                  <a:lnTo>
                    <a:pt x="148" y="1209"/>
                  </a:lnTo>
                  <a:close/>
                  <a:moveTo>
                    <a:pt x="173" y="1136"/>
                  </a:moveTo>
                  <a:lnTo>
                    <a:pt x="175" y="1267"/>
                  </a:lnTo>
                  <a:lnTo>
                    <a:pt x="165" y="1267"/>
                  </a:lnTo>
                  <a:lnTo>
                    <a:pt x="163" y="1136"/>
                  </a:lnTo>
                  <a:lnTo>
                    <a:pt x="173" y="1136"/>
                  </a:lnTo>
                  <a:close/>
                  <a:moveTo>
                    <a:pt x="566" y="113"/>
                  </a:moveTo>
                  <a:lnTo>
                    <a:pt x="557" y="24"/>
                  </a:lnTo>
                  <a:lnTo>
                    <a:pt x="466" y="130"/>
                  </a:lnTo>
                  <a:lnTo>
                    <a:pt x="441" y="49"/>
                  </a:lnTo>
                  <a:cubicBezTo>
                    <a:pt x="420" y="73"/>
                    <a:pt x="350" y="156"/>
                    <a:pt x="315" y="206"/>
                  </a:cubicBezTo>
                  <a:lnTo>
                    <a:pt x="349" y="197"/>
                  </a:lnTo>
                  <a:lnTo>
                    <a:pt x="352" y="206"/>
                  </a:lnTo>
                  <a:lnTo>
                    <a:pt x="291" y="224"/>
                  </a:lnTo>
                  <a:lnTo>
                    <a:pt x="308" y="153"/>
                  </a:lnTo>
                  <a:lnTo>
                    <a:pt x="318" y="156"/>
                  </a:lnTo>
                  <a:lnTo>
                    <a:pt x="306" y="202"/>
                  </a:lnTo>
                  <a:cubicBezTo>
                    <a:pt x="347" y="142"/>
                    <a:pt x="439" y="35"/>
                    <a:pt x="440" y="35"/>
                  </a:cubicBezTo>
                  <a:lnTo>
                    <a:pt x="445" y="28"/>
                  </a:lnTo>
                  <a:lnTo>
                    <a:pt x="470" y="110"/>
                  </a:lnTo>
                  <a:lnTo>
                    <a:pt x="564" y="0"/>
                  </a:lnTo>
                  <a:lnTo>
                    <a:pt x="576" y="112"/>
                  </a:lnTo>
                  <a:lnTo>
                    <a:pt x="566" y="113"/>
                  </a:lnTo>
                  <a:close/>
                  <a:moveTo>
                    <a:pt x="281" y="842"/>
                  </a:moveTo>
                  <a:lnTo>
                    <a:pt x="352" y="712"/>
                  </a:lnTo>
                  <a:lnTo>
                    <a:pt x="317" y="721"/>
                  </a:lnTo>
                  <a:lnTo>
                    <a:pt x="314" y="711"/>
                  </a:lnTo>
                  <a:lnTo>
                    <a:pt x="372" y="696"/>
                  </a:lnTo>
                  <a:lnTo>
                    <a:pt x="289" y="846"/>
                  </a:lnTo>
                  <a:lnTo>
                    <a:pt x="281" y="842"/>
                  </a:lnTo>
                  <a:close/>
                  <a:moveTo>
                    <a:pt x="534" y="831"/>
                  </a:moveTo>
                  <a:cubicBezTo>
                    <a:pt x="486" y="869"/>
                    <a:pt x="395" y="925"/>
                    <a:pt x="395" y="925"/>
                  </a:cubicBezTo>
                  <a:lnTo>
                    <a:pt x="389" y="916"/>
                  </a:lnTo>
                  <a:cubicBezTo>
                    <a:pt x="390" y="916"/>
                    <a:pt x="481" y="861"/>
                    <a:pt x="528" y="824"/>
                  </a:cubicBezTo>
                  <a:lnTo>
                    <a:pt x="534" y="831"/>
                  </a:lnTo>
                  <a:close/>
                  <a:moveTo>
                    <a:pt x="700" y="1079"/>
                  </a:moveTo>
                  <a:cubicBezTo>
                    <a:pt x="678" y="1057"/>
                    <a:pt x="655" y="1036"/>
                    <a:pt x="632" y="1016"/>
                  </a:cubicBezTo>
                  <a:cubicBezTo>
                    <a:pt x="612" y="999"/>
                    <a:pt x="592" y="982"/>
                    <a:pt x="571" y="967"/>
                  </a:cubicBezTo>
                  <a:lnTo>
                    <a:pt x="586" y="1018"/>
                  </a:lnTo>
                  <a:lnTo>
                    <a:pt x="576" y="1021"/>
                  </a:lnTo>
                  <a:lnTo>
                    <a:pt x="556" y="948"/>
                  </a:lnTo>
                  <a:lnTo>
                    <a:pt x="633" y="958"/>
                  </a:lnTo>
                  <a:lnTo>
                    <a:pt x="631" y="968"/>
                  </a:lnTo>
                  <a:lnTo>
                    <a:pt x="581" y="961"/>
                  </a:lnTo>
                  <a:cubicBezTo>
                    <a:pt x="600" y="976"/>
                    <a:pt x="619" y="992"/>
                    <a:pt x="638" y="1008"/>
                  </a:cubicBezTo>
                  <a:cubicBezTo>
                    <a:pt x="662" y="1029"/>
                    <a:pt x="685" y="1050"/>
                    <a:pt x="707" y="1072"/>
                  </a:cubicBezTo>
                  <a:lnTo>
                    <a:pt x="700" y="1079"/>
                  </a:lnTo>
                  <a:close/>
                  <a:moveTo>
                    <a:pt x="365" y="766"/>
                  </a:moveTo>
                  <a:cubicBezTo>
                    <a:pt x="375" y="746"/>
                    <a:pt x="388" y="736"/>
                    <a:pt x="399" y="735"/>
                  </a:cubicBezTo>
                  <a:cubicBezTo>
                    <a:pt x="405" y="734"/>
                    <a:pt x="410" y="735"/>
                    <a:pt x="415" y="739"/>
                  </a:cubicBezTo>
                  <a:cubicBezTo>
                    <a:pt x="419" y="742"/>
                    <a:pt x="422" y="747"/>
                    <a:pt x="423" y="753"/>
                  </a:cubicBezTo>
                  <a:cubicBezTo>
                    <a:pt x="426" y="766"/>
                    <a:pt x="422" y="786"/>
                    <a:pt x="403" y="807"/>
                  </a:cubicBezTo>
                  <a:lnTo>
                    <a:pt x="403" y="807"/>
                  </a:lnTo>
                  <a:cubicBezTo>
                    <a:pt x="393" y="819"/>
                    <a:pt x="383" y="830"/>
                    <a:pt x="371" y="841"/>
                  </a:cubicBezTo>
                  <a:cubicBezTo>
                    <a:pt x="362" y="849"/>
                    <a:pt x="352" y="857"/>
                    <a:pt x="342" y="865"/>
                  </a:cubicBezTo>
                  <a:cubicBezTo>
                    <a:pt x="348" y="868"/>
                    <a:pt x="353" y="871"/>
                    <a:pt x="358" y="875"/>
                  </a:cubicBezTo>
                  <a:cubicBezTo>
                    <a:pt x="366" y="881"/>
                    <a:pt x="372" y="888"/>
                    <a:pt x="378" y="895"/>
                  </a:cubicBezTo>
                  <a:lnTo>
                    <a:pt x="370" y="901"/>
                  </a:lnTo>
                  <a:cubicBezTo>
                    <a:pt x="365" y="895"/>
                    <a:pt x="359" y="889"/>
                    <a:pt x="352" y="883"/>
                  </a:cubicBezTo>
                  <a:cubicBezTo>
                    <a:pt x="346" y="878"/>
                    <a:pt x="338" y="874"/>
                    <a:pt x="330" y="870"/>
                  </a:cubicBezTo>
                  <a:lnTo>
                    <a:pt x="322" y="867"/>
                  </a:lnTo>
                  <a:lnTo>
                    <a:pt x="329" y="862"/>
                  </a:lnTo>
                  <a:cubicBezTo>
                    <a:pt x="342" y="853"/>
                    <a:pt x="353" y="843"/>
                    <a:pt x="365" y="833"/>
                  </a:cubicBezTo>
                  <a:cubicBezTo>
                    <a:pt x="376" y="823"/>
                    <a:pt x="386" y="812"/>
                    <a:pt x="396" y="801"/>
                  </a:cubicBezTo>
                  <a:cubicBezTo>
                    <a:pt x="412" y="782"/>
                    <a:pt x="416" y="765"/>
                    <a:pt x="414" y="755"/>
                  </a:cubicBezTo>
                  <a:cubicBezTo>
                    <a:pt x="413" y="751"/>
                    <a:pt x="411" y="748"/>
                    <a:pt x="409" y="747"/>
                  </a:cubicBezTo>
                  <a:cubicBezTo>
                    <a:pt x="406" y="745"/>
                    <a:pt x="404" y="744"/>
                    <a:pt x="401" y="745"/>
                  </a:cubicBezTo>
                  <a:cubicBezTo>
                    <a:pt x="393" y="746"/>
                    <a:pt x="383" y="754"/>
                    <a:pt x="374" y="771"/>
                  </a:cubicBezTo>
                  <a:lnTo>
                    <a:pt x="365" y="766"/>
                  </a:lnTo>
                  <a:close/>
                  <a:moveTo>
                    <a:pt x="445" y="964"/>
                  </a:moveTo>
                  <a:cubicBezTo>
                    <a:pt x="447" y="965"/>
                    <a:pt x="451" y="965"/>
                    <a:pt x="454" y="963"/>
                  </a:cubicBezTo>
                  <a:cubicBezTo>
                    <a:pt x="460" y="961"/>
                    <a:pt x="465" y="956"/>
                    <a:pt x="468" y="953"/>
                  </a:cubicBezTo>
                  <a:lnTo>
                    <a:pt x="470" y="951"/>
                  </a:lnTo>
                  <a:cubicBezTo>
                    <a:pt x="472" y="947"/>
                    <a:pt x="474" y="942"/>
                    <a:pt x="475" y="938"/>
                  </a:cubicBezTo>
                  <a:cubicBezTo>
                    <a:pt x="475" y="934"/>
                    <a:pt x="474" y="930"/>
                    <a:pt x="470" y="927"/>
                  </a:cubicBezTo>
                  <a:lnTo>
                    <a:pt x="469" y="927"/>
                  </a:lnTo>
                  <a:cubicBezTo>
                    <a:pt x="468" y="926"/>
                    <a:pt x="468" y="926"/>
                    <a:pt x="467" y="926"/>
                  </a:cubicBezTo>
                  <a:cubicBezTo>
                    <a:pt x="465" y="925"/>
                    <a:pt x="461" y="926"/>
                    <a:pt x="458" y="928"/>
                  </a:cubicBezTo>
                  <a:cubicBezTo>
                    <a:pt x="455" y="930"/>
                    <a:pt x="451" y="934"/>
                    <a:pt x="448" y="938"/>
                  </a:cubicBezTo>
                  <a:cubicBezTo>
                    <a:pt x="447" y="941"/>
                    <a:pt x="445" y="943"/>
                    <a:pt x="444" y="946"/>
                  </a:cubicBezTo>
                  <a:lnTo>
                    <a:pt x="444" y="946"/>
                  </a:lnTo>
                  <a:cubicBezTo>
                    <a:pt x="444" y="948"/>
                    <a:pt x="443" y="949"/>
                    <a:pt x="443" y="951"/>
                  </a:cubicBezTo>
                  <a:cubicBezTo>
                    <a:pt x="443" y="952"/>
                    <a:pt x="442" y="954"/>
                    <a:pt x="442" y="955"/>
                  </a:cubicBezTo>
                  <a:cubicBezTo>
                    <a:pt x="442" y="957"/>
                    <a:pt x="443" y="958"/>
                    <a:pt x="443" y="960"/>
                  </a:cubicBezTo>
                  <a:cubicBezTo>
                    <a:pt x="443" y="961"/>
                    <a:pt x="443" y="962"/>
                    <a:pt x="444" y="963"/>
                  </a:cubicBezTo>
                  <a:lnTo>
                    <a:pt x="444" y="963"/>
                  </a:lnTo>
                  <a:cubicBezTo>
                    <a:pt x="444" y="964"/>
                    <a:pt x="445" y="964"/>
                    <a:pt x="445" y="964"/>
                  </a:cubicBezTo>
                  <a:close/>
                  <a:moveTo>
                    <a:pt x="458" y="972"/>
                  </a:moveTo>
                  <a:cubicBezTo>
                    <a:pt x="452" y="975"/>
                    <a:pt x="445" y="976"/>
                    <a:pt x="440" y="973"/>
                  </a:cubicBezTo>
                  <a:lnTo>
                    <a:pt x="440" y="973"/>
                  </a:lnTo>
                  <a:lnTo>
                    <a:pt x="440" y="973"/>
                  </a:lnTo>
                  <a:cubicBezTo>
                    <a:pt x="439" y="972"/>
                    <a:pt x="438" y="972"/>
                    <a:pt x="437" y="971"/>
                  </a:cubicBezTo>
                  <a:cubicBezTo>
                    <a:pt x="437" y="970"/>
                    <a:pt x="436" y="969"/>
                    <a:pt x="435" y="969"/>
                  </a:cubicBezTo>
                  <a:lnTo>
                    <a:pt x="435" y="967"/>
                  </a:lnTo>
                  <a:cubicBezTo>
                    <a:pt x="434" y="966"/>
                    <a:pt x="433" y="963"/>
                    <a:pt x="433" y="961"/>
                  </a:cubicBezTo>
                  <a:cubicBezTo>
                    <a:pt x="433" y="959"/>
                    <a:pt x="432" y="957"/>
                    <a:pt x="432" y="955"/>
                  </a:cubicBezTo>
                  <a:cubicBezTo>
                    <a:pt x="432" y="953"/>
                    <a:pt x="433" y="951"/>
                    <a:pt x="433" y="949"/>
                  </a:cubicBezTo>
                  <a:cubicBezTo>
                    <a:pt x="433" y="947"/>
                    <a:pt x="434" y="945"/>
                    <a:pt x="435" y="943"/>
                  </a:cubicBezTo>
                  <a:cubicBezTo>
                    <a:pt x="436" y="939"/>
                    <a:pt x="438" y="936"/>
                    <a:pt x="440" y="932"/>
                  </a:cubicBezTo>
                  <a:cubicBezTo>
                    <a:pt x="444" y="927"/>
                    <a:pt x="448" y="922"/>
                    <a:pt x="453" y="919"/>
                  </a:cubicBezTo>
                  <a:cubicBezTo>
                    <a:pt x="459" y="916"/>
                    <a:pt x="465" y="914"/>
                    <a:pt x="471" y="916"/>
                  </a:cubicBezTo>
                  <a:cubicBezTo>
                    <a:pt x="472" y="917"/>
                    <a:pt x="473" y="918"/>
                    <a:pt x="474" y="918"/>
                  </a:cubicBezTo>
                  <a:lnTo>
                    <a:pt x="476" y="919"/>
                  </a:lnTo>
                  <a:cubicBezTo>
                    <a:pt x="483" y="925"/>
                    <a:pt x="485" y="932"/>
                    <a:pt x="485" y="939"/>
                  </a:cubicBezTo>
                  <a:cubicBezTo>
                    <a:pt x="484" y="945"/>
                    <a:pt x="481" y="951"/>
                    <a:pt x="478" y="956"/>
                  </a:cubicBezTo>
                  <a:cubicBezTo>
                    <a:pt x="477" y="957"/>
                    <a:pt x="476" y="958"/>
                    <a:pt x="476" y="959"/>
                  </a:cubicBezTo>
                  <a:cubicBezTo>
                    <a:pt x="473" y="963"/>
                    <a:pt x="465" y="969"/>
                    <a:pt x="458" y="972"/>
                  </a:cubicBezTo>
                  <a:close/>
                  <a:moveTo>
                    <a:pt x="644" y="1259"/>
                  </a:moveTo>
                  <a:lnTo>
                    <a:pt x="644" y="1256"/>
                  </a:lnTo>
                  <a:cubicBezTo>
                    <a:pt x="644" y="1246"/>
                    <a:pt x="642" y="1237"/>
                    <a:pt x="638" y="1228"/>
                  </a:cubicBezTo>
                  <a:cubicBezTo>
                    <a:pt x="633" y="1220"/>
                    <a:pt x="627" y="1212"/>
                    <a:pt x="619" y="1206"/>
                  </a:cubicBezTo>
                  <a:cubicBezTo>
                    <a:pt x="611" y="1201"/>
                    <a:pt x="600" y="1199"/>
                    <a:pt x="590" y="1197"/>
                  </a:cubicBezTo>
                  <a:cubicBezTo>
                    <a:pt x="577" y="1195"/>
                    <a:pt x="565" y="1192"/>
                    <a:pt x="554" y="1185"/>
                  </a:cubicBezTo>
                  <a:cubicBezTo>
                    <a:pt x="538" y="1173"/>
                    <a:pt x="532" y="1155"/>
                    <a:pt x="527" y="1137"/>
                  </a:cubicBezTo>
                  <a:cubicBezTo>
                    <a:pt x="522" y="1120"/>
                    <a:pt x="517" y="1104"/>
                    <a:pt x="504" y="1095"/>
                  </a:cubicBezTo>
                  <a:cubicBezTo>
                    <a:pt x="494" y="1086"/>
                    <a:pt x="479" y="1084"/>
                    <a:pt x="465" y="1082"/>
                  </a:cubicBezTo>
                  <a:cubicBezTo>
                    <a:pt x="447" y="1079"/>
                    <a:pt x="430" y="1076"/>
                    <a:pt x="417" y="1063"/>
                  </a:cubicBezTo>
                  <a:cubicBezTo>
                    <a:pt x="407" y="1052"/>
                    <a:pt x="403" y="1038"/>
                    <a:pt x="400" y="1024"/>
                  </a:cubicBezTo>
                  <a:cubicBezTo>
                    <a:pt x="396" y="1008"/>
                    <a:pt x="392" y="993"/>
                    <a:pt x="380" y="986"/>
                  </a:cubicBezTo>
                  <a:cubicBezTo>
                    <a:pt x="377" y="985"/>
                    <a:pt x="375" y="983"/>
                    <a:pt x="372" y="982"/>
                  </a:cubicBezTo>
                  <a:cubicBezTo>
                    <a:pt x="369" y="981"/>
                    <a:pt x="366" y="980"/>
                    <a:pt x="363" y="980"/>
                  </a:cubicBezTo>
                  <a:lnTo>
                    <a:pt x="363" y="980"/>
                  </a:lnTo>
                  <a:cubicBezTo>
                    <a:pt x="350" y="975"/>
                    <a:pt x="339" y="968"/>
                    <a:pt x="329" y="960"/>
                  </a:cubicBezTo>
                  <a:cubicBezTo>
                    <a:pt x="320" y="951"/>
                    <a:pt x="312" y="940"/>
                    <a:pt x="307" y="928"/>
                  </a:cubicBezTo>
                  <a:lnTo>
                    <a:pt x="316" y="924"/>
                  </a:lnTo>
                  <a:cubicBezTo>
                    <a:pt x="321" y="935"/>
                    <a:pt x="328" y="945"/>
                    <a:pt x="336" y="952"/>
                  </a:cubicBezTo>
                  <a:cubicBezTo>
                    <a:pt x="345" y="960"/>
                    <a:pt x="354" y="966"/>
                    <a:pt x="365" y="970"/>
                  </a:cubicBezTo>
                  <a:cubicBezTo>
                    <a:pt x="369" y="971"/>
                    <a:pt x="372" y="972"/>
                    <a:pt x="375" y="973"/>
                  </a:cubicBezTo>
                  <a:cubicBezTo>
                    <a:pt x="379" y="974"/>
                    <a:pt x="382" y="976"/>
                    <a:pt x="385" y="977"/>
                  </a:cubicBezTo>
                  <a:lnTo>
                    <a:pt x="385" y="977"/>
                  </a:lnTo>
                  <a:cubicBezTo>
                    <a:pt x="401" y="987"/>
                    <a:pt x="405" y="1004"/>
                    <a:pt x="409" y="1021"/>
                  </a:cubicBezTo>
                  <a:cubicBezTo>
                    <a:pt x="413" y="1034"/>
                    <a:pt x="416" y="1047"/>
                    <a:pt x="424" y="1056"/>
                  </a:cubicBezTo>
                  <a:cubicBezTo>
                    <a:pt x="434" y="1067"/>
                    <a:pt x="450" y="1069"/>
                    <a:pt x="466" y="1072"/>
                  </a:cubicBezTo>
                  <a:cubicBezTo>
                    <a:pt x="482" y="1074"/>
                    <a:pt x="498" y="1077"/>
                    <a:pt x="511" y="1087"/>
                  </a:cubicBezTo>
                  <a:cubicBezTo>
                    <a:pt x="525" y="1098"/>
                    <a:pt x="531" y="1116"/>
                    <a:pt x="536" y="1134"/>
                  </a:cubicBezTo>
                  <a:cubicBezTo>
                    <a:pt x="541" y="1150"/>
                    <a:pt x="547" y="1167"/>
                    <a:pt x="560" y="1176"/>
                  </a:cubicBezTo>
                  <a:cubicBezTo>
                    <a:pt x="569" y="1183"/>
                    <a:pt x="580" y="1185"/>
                    <a:pt x="591" y="1187"/>
                  </a:cubicBezTo>
                  <a:cubicBezTo>
                    <a:pt x="603" y="1189"/>
                    <a:pt x="615" y="1191"/>
                    <a:pt x="625" y="1198"/>
                  </a:cubicBezTo>
                  <a:lnTo>
                    <a:pt x="625" y="1198"/>
                  </a:lnTo>
                  <a:cubicBezTo>
                    <a:pt x="634" y="1205"/>
                    <a:pt x="642" y="1214"/>
                    <a:pt x="647" y="1224"/>
                  </a:cubicBezTo>
                  <a:cubicBezTo>
                    <a:pt x="652" y="1234"/>
                    <a:pt x="654" y="1245"/>
                    <a:pt x="654" y="1256"/>
                  </a:cubicBezTo>
                  <a:lnTo>
                    <a:pt x="654" y="1260"/>
                  </a:lnTo>
                  <a:lnTo>
                    <a:pt x="644" y="1259"/>
                  </a:lnTo>
                  <a:close/>
                  <a:moveTo>
                    <a:pt x="857" y="562"/>
                  </a:moveTo>
                  <a:cubicBezTo>
                    <a:pt x="822" y="567"/>
                    <a:pt x="788" y="574"/>
                    <a:pt x="754" y="583"/>
                  </a:cubicBezTo>
                  <a:cubicBezTo>
                    <a:pt x="764" y="613"/>
                    <a:pt x="772" y="644"/>
                    <a:pt x="778" y="675"/>
                  </a:cubicBezTo>
                  <a:lnTo>
                    <a:pt x="768" y="677"/>
                  </a:lnTo>
                  <a:cubicBezTo>
                    <a:pt x="762" y="646"/>
                    <a:pt x="754" y="616"/>
                    <a:pt x="744" y="586"/>
                  </a:cubicBezTo>
                  <a:lnTo>
                    <a:pt x="744" y="586"/>
                  </a:lnTo>
                  <a:cubicBezTo>
                    <a:pt x="712" y="596"/>
                    <a:pt x="680" y="607"/>
                    <a:pt x="649" y="621"/>
                  </a:cubicBezTo>
                  <a:lnTo>
                    <a:pt x="645" y="611"/>
                  </a:lnTo>
                  <a:cubicBezTo>
                    <a:pt x="676" y="598"/>
                    <a:pt x="708" y="586"/>
                    <a:pt x="741" y="577"/>
                  </a:cubicBezTo>
                  <a:cubicBezTo>
                    <a:pt x="732" y="550"/>
                    <a:pt x="722" y="524"/>
                    <a:pt x="710" y="499"/>
                  </a:cubicBezTo>
                  <a:lnTo>
                    <a:pt x="719" y="495"/>
                  </a:lnTo>
                  <a:cubicBezTo>
                    <a:pt x="731" y="521"/>
                    <a:pt x="742" y="547"/>
                    <a:pt x="751" y="574"/>
                  </a:cubicBezTo>
                  <a:cubicBezTo>
                    <a:pt x="785" y="564"/>
                    <a:pt x="820" y="557"/>
                    <a:pt x="855" y="552"/>
                  </a:cubicBezTo>
                  <a:lnTo>
                    <a:pt x="857" y="562"/>
                  </a:lnTo>
                  <a:close/>
                  <a:moveTo>
                    <a:pt x="75" y="1003"/>
                  </a:moveTo>
                  <a:cubicBezTo>
                    <a:pt x="69" y="997"/>
                    <a:pt x="62" y="990"/>
                    <a:pt x="55" y="985"/>
                  </a:cubicBezTo>
                  <a:cubicBezTo>
                    <a:pt x="48" y="979"/>
                    <a:pt x="41" y="974"/>
                    <a:pt x="33" y="969"/>
                  </a:cubicBezTo>
                  <a:lnTo>
                    <a:pt x="38" y="961"/>
                  </a:lnTo>
                  <a:cubicBezTo>
                    <a:pt x="47" y="966"/>
                    <a:pt x="54" y="971"/>
                    <a:pt x="62" y="977"/>
                  </a:cubicBezTo>
                  <a:cubicBezTo>
                    <a:pt x="69" y="983"/>
                    <a:pt x="76" y="989"/>
                    <a:pt x="82" y="996"/>
                  </a:cubicBezTo>
                  <a:lnTo>
                    <a:pt x="75" y="1003"/>
                  </a:lnTo>
                  <a:close/>
                  <a:moveTo>
                    <a:pt x="91" y="938"/>
                  </a:moveTo>
                  <a:cubicBezTo>
                    <a:pt x="85" y="932"/>
                    <a:pt x="79" y="926"/>
                    <a:pt x="72" y="920"/>
                  </a:cubicBezTo>
                  <a:cubicBezTo>
                    <a:pt x="65" y="914"/>
                    <a:pt x="58" y="909"/>
                    <a:pt x="50" y="905"/>
                  </a:cubicBezTo>
                  <a:lnTo>
                    <a:pt x="55" y="896"/>
                  </a:lnTo>
                  <a:cubicBezTo>
                    <a:pt x="63" y="901"/>
                    <a:pt x="71" y="906"/>
                    <a:pt x="78" y="912"/>
                  </a:cubicBezTo>
                  <a:cubicBezTo>
                    <a:pt x="85" y="918"/>
                    <a:pt x="92" y="925"/>
                    <a:pt x="99" y="931"/>
                  </a:cubicBezTo>
                  <a:lnTo>
                    <a:pt x="91" y="938"/>
                  </a:lnTo>
                  <a:close/>
                  <a:moveTo>
                    <a:pt x="494" y="796"/>
                  </a:moveTo>
                  <a:cubicBezTo>
                    <a:pt x="494" y="795"/>
                    <a:pt x="493" y="795"/>
                    <a:pt x="493" y="795"/>
                  </a:cubicBezTo>
                  <a:cubicBezTo>
                    <a:pt x="492" y="795"/>
                    <a:pt x="491" y="795"/>
                    <a:pt x="490" y="795"/>
                  </a:cubicBezTo>
                  <a:cubicBezTo>
                    <a:pt x="489" y="795"/>
                    <a:pt x="487" y="796"/>
                    <a:pt x="486" y="797"/>
                  </a:cubicBezTo>
                  <a:cubicBezTo>
                    <a:pt x="480" y="801"/>
                    <a:pt x="474" y="809"/>
                    <a:pt x="472" y="814"/>
                  </a:cubicBezTo>
                  <a:lnTo>
                    <a:pt x="472" y="815"/>
                  </a:lnTo>
                  <a:cubicBezTo>
                    <a:pt x="472" y="815"/>
                    <a:pt x="472" y="816"/>
                    <a:pt x="472" y="817"/>
                  </a:cubicBezTo>
                  <a:cubicBezTo>
                    <a:pt x="472" y="817"/>
                    <a:pt x="472" y="818"/>
                    <a:pt x="472" y="819"/>
                  </a:cubicBezTo>
                  <a:cubicBezTo>
                    <a:pt x="472" y="821"/>
                    <a:pt x="472" y="823"/>
                    <a:pt x="473" y="825"/>
                  </a:cubicBezTo>
                  <a:cubicBezTo>
                    <a:pt x="474" y="826"/>
                    <a:pt x="476" y="828"/>
                    <a:pt x="477" y="829"/>
                  </a:cubicBezTo>
                  <a:lnTo>
                    <a:pt x="477" y="829"/>
                  </a:lnTo>
                  <a:cubicBezTo>
                    <a:pt x="479" y="828"/>
                    <a:pt x="480" y="828"/>
                    <a:pt x="481" y="828"/>
                  </a:cubicBezTo>
                  <a:cubicBezTo>
                    <a:pt x="482" y="827"/>
                    <a:pt x="483" y="826"/>
                    <a:pt x="484" y="825"/>
                  </a:cubicBezTo>
                  <a:lnTo>
                    <a:pt x="484" y="824"/>
                  </a:lnTo>
                  <a:cubicBezTo>
                    <a:pt x="486" y="822"/>
                    <a:pt x="492" y="814"/>
                    <a:pt x="495" y="807"/>
                  </a:cubicBezTo>
                  <a:cubicBezTo>
                    <a:pt x="496" y="803"/>
                    <a:pt x="496" y="799"/>
                    <a:pt x="494" y="796"/>
                  </a:cubicBezTo>
                  <a:close/>
                  <a:moveTo>
                    <a:pt x="495" y="785"/>
                  </a:moveTo>
                  <a:cubicBezTo>
                    <a:pt x="498" y="786"/>
                    <a:pt x="501" y="788"/>
                    <a:pt x="503" y="791"/>
                  </a:cubicBezTo>
                  <a:lnTo>
                    <a:pt x="503" y="791"/>
                  </a:lnTo>
                  <a:cubicBezTo>
                    <a:pt x="506" y="797"/>
                    <a:pt x="506" y="803"/>
                    <a:pt x="504" y="810"/>
                  </a:cubicBezTo>
                  <a:cubicBezTo>
                    <a:pt x="501" y="819"/>
                    <a:pt x="495" y="828"/>
                    <a:pt x="492" y="831"/>
                  </a:cubicBezTo>
                  <a:cubicBezTo>
                    <a:pt x="490" y="833"/>
                    <a:pt x="488" y="835"/>
                    <a:pt x="486" y="836"/>
                  </a:cubicBezTo>
                  <a:cubicBezTo>
                    <a:pt x="483" y="838"/>
                    <a:pt x="480" y="839"/>
                    <a:pt x="477" y="839"/>
                  </a:cubicBezTo>
                  <a:cubicBezTo>
                    <a:pt x="477" y="838"/>
                    <a:pt x="476" y="838"/>
                    <a:pt x="475" y="838"/>
                  </a:cubicBezTo>
                  <a:lnTo>
                    <a:pt x="473" y="838"/>
                  </a:lnTo>
                  <a:cubicBezTo>
                    <a:pt x="470" y="836"/>
                    <a:pt x="467" y="833"/>
                    <a:pt x="465" y="830"/>
                  </a:cubicBezTo>
                  <a:cubicBezTo>
                    <a:pt x="463" y="827"/>
                    <a:pt x="462" y="823"/>
                    <a:pt x="462" y="819"/>
                  </a:cubicBezTo>
                  <a:cubicBezTo>
                    <a:pt x="462" y="817"/>
                    <a:pt x="462" y="816"/>
                    <a:pt x="462" y="815"/>
                  </a:cubicBezTo>
                  <a:cubicBezTo>
                    <a:pt x="462" y="814"/>
                    <a:pt x="462" y="812"/>
                    <a:pt x="463" y="811"/>
                  </a:cubicBezTo>
                  <a:cubicBezTo>
                    <a:pt x="465" y="805"/>
                    <a:pt x="472" y="794"/>
                    <a:pt x="480" y="789"/>
                  </a:cubicBezTo>
                  <a:cubicBezTo>
                    <a:pt x="482" y="787"/>
                    <a:pt x="485" y="786"/>
                    <a:pt x="487" y="785"/>
                  </a:cubicBezTo>
                  <a:cubicBezTo>
                    <a:pt x="490" y="784"/>
                    <a:pt x="493" y="784"/>
                    <a:pt x="495" y="785"/>
                  </a:cubicBezTo>
                  <a:close/>
                  <a:moveTo>
                    <a:pt x="627" y="1306"/>
                  </a:moveTo>
                  <a:lnTo>
                    <a:pt x="627" y="1304"/>
                  </a:lnTo>
                  <a:cubicBezTo>
                    <a:pt x="627" y="1294"/>
                    <a:pt x="625" y="1284"/>
                    <a:pt x="621" y="1275"/>
                  </a:cubicBezTo>
                  <a:cubicBezTo>
                    <a:pt x="616" y="1267"/>
                    <a:pt x="610" y="1259"/>
                    <a:pt x="602" y="1253"/>
                  </a:cubicBezTo>
                  <a:cubicBezTo>
                    <a:pt x="594" y="1248"/>
                    <a:pt x="583" y="1246"/>
                    <a:pt x="573" y="1244"/>
                  </a:cubicBezTo>
                  <a:cubicBezTo>
                    <a:pt x="560" y="1242"/>
                    <a:pt x="547" y="1239"/>
                    <a:pt x="537" y="1232"/>
                  </a:cubicBezTo>
                  <a:cubicBezTo>
                    <a:pt x="521" y="1220"/>
                    <a:pt x="515" y="1202"/>
                    <a:pt x="510" y="1184"/>
                  </a:cubicBezTo>
                  <a:cubicBezTo>
                    <a:pt x="505" y="1168"/>
                    <a:pt x="499" y="1151"/>
                    <a:pt x="487" y="1142"/>
                  </a:cubicBezTo>
                  <a:cubicBezTo>
                    <a:pt x="477" y="1133"/>
                    <a:pt x="462" y="1131"/>
                    <a:pt x="448" y="1129"/>
                  </a:cubicBezTo>
                  <a:cubicBezTo>
                    <a:pt x="430" y="1126"/>
                    <a:pt x="412" y="1123"/>
                    <a:pt x="400" y="1110"/>
                  </a:cubicBezTo>
                  <a:cubicBezTo>
                    <a:pt x="390" y="1099"/>
                    <a:pt x="386" y="1085"/>
                    <a:pt x="383" y="1071"/>
                  </a:cubicBezTo>
                  <a:cubicBezTo>
                    <a:pt x="379" y="1055"/>
                    <a:pt x="375" y="1040"/>
                    <a:pt x="363" y="1033"/>
                  </a:cubicBezTo>
                  <a:cubicBezTo>
                    <a:pt x="360" y="1032"/>
                    <a:pt x="358" y="1031"/>
                    <a:pt x="355" y="1030"/>
                  </a:cubicBezTo>
                  <a:cubicBezTo>
                    <a:pt x="352" y="1029"/>
                    <a:pt x="349" y="1028"/>
                    <a:pt x="346" y="1027"/>
                  </a:cubicBezTo>
                  <a:lnTo>
                    <a:pt x="345" y="1027"/>
                  </a:lnTo>
                  <a:cubicBezTo>
                    <a:pt x="333" y="1022"/>
                    <a:pt x="322" y="1016"/>
                    <a:pt x="312" y="1007"/>
                  </a:cubicBezTo>
                  <a:cubicBezTo>
                    <a:pt x="303" y="998"/>
                    <a:pt x="295" y="987"/>
                    <a:pt x="290" y="975"/>
                  </a:cubicBezTo>
                  <a:lnTo>
                    <a:pt x="299" y="971"/>
                  </a:lnTo>
                  <a:cubicBezTo>
                    <a:pt x="304" y="982"/>
                    <a:pt x="311" y="992"/>
                    <a:pt x="319" y="1000"/>
                  </a:cubicBezTo>
                  <a:cubicBezTo>
                    <a:pt x="327" y="1007"/>
                    <a:pt x="337" y="1013"/>
                    <a:pt x="348" y="1017"/>
                  </a:cubicBezTo>
                  <a:cubicBezTo>
                    <a:pt x="352" y="1018"/>
                    <a:pt x="355" y="1019"/>
                    <a:pt x="358" y="1020"/>
                  </a:cubicBezTo>
                  <a:cubicBezTo>
                    <a:pt x="362" y="1022"/>
                    <a:pt x="365" y="1023"/>
                    <a:pt x="368" y="1024"/>
                  </a:cubicBezTo>
                  <a:lnTo>
                    <a:pt x="368" y="1025"/>
                  </a:lnTo>
                  <a:cubicBezTo>
                    <a:pt x="384" y="1034"/>
                    <a:pt x="388" y="1051"/>
                    <a:pt x="392" y="1068"/>
                  </a:cubicBezTo>
                  <a:cubicBezTo>
                    <a:pt x="396" y="1081"/>
                    <a:pt x="399" y="1095"/>
                    <a:pt x="407" y="1103"/>
                  </a:cubicBezTo>
                  <a:cubicBezTo>
                    <a:pt x="417" y="1114"/>
                    <a:pt x="433" y="1116"/>
                    <a:pt x="449" y="1119"/>
                  </a:cubicBezTo>
                  <a:cubicBezTo>
                    <a:pt x="465" y="1121"/>
                    <a:pt x="481" y="1124"/>
                    <a:pt x="493" y="1134"/>
                  </a:cubicBezTo>
                  <a:cubicBezTo>
                    <a:pt x="508" y="1145"/>
                    <a:pt x="514" y="1163"/>
                    <a:pt x="519" y="1181"/>
                  </a:cubicBezTo>
                  <a:cubicBezTo>
                    <a:pt x="524" y="1198"/>
                    <a:pt x="530" y="1214"/>
                    <a:pt x="543" y="1224"/>
                  </a:cubicBezTo>
                  <a:cubicBezTo>
                    <a:pt x="551" y="1230"/>
                    <a:pt x="563" y="1232"/>
                    <a:pt x="574" y="1234"/>
                  </a:cubicBezTo>
                  <a:cubicBezTo>
                    <a:pt x="586" y="1236"/>
                    <a:pt x="598" y="1239"/>
                    <a:pt x="608" y="1245"/>
                  </a:cubicBezTo>
                  <a:lnTo>
                    <a:pt x="608" y="1245"/>
                  </a:lnTo>
                  <a:cubicBezTo>
                    <a:pt x="617" y="1252"/>
                    <a:pt x="625" y="1261"/>
                    <a:pt x="630" y="1271"/>
                  </a:cubicBezTo>
                  <a:cubicBezTo>
                    <a:pt x="635" y="1281"/>
                    <a:pt x="637" y="1292"/>
                    <a:pt x="637" y="1304"/>
                  </a:cubicBezTo>
                  <a:lnTo>
                    <a:pt x="637" y="1307"/>
                  </a:lnTo>
                  <a:lnTo>
                    <a:pt x="627" y="1306"/>
                  </a:lnTo>
                  <a:close/>
                  <a:moveTo>
                    <a:pt x="458" y="505"/>
                  </a:moveTo>
                  <a:cubicBezTo>
                    <a:pt x="455" y="489"/>
                    <a:pt x="451" y="473"/>
                    <a:pt x="447" y="458"/>
                  </a:cubicBezTo>
                  <a:cubicBezTo>
                    <a:pt x="438" y="464"/>
                    <a:pt x="431" y="472"/>
                    <a:pt x="424" y="482"/>
                  </a:cubicBezTo>
                  <a:cubicBezTo>
                    <a:pt x="408" y="505"/>
                    <a:pt x="398" y="537"/>
                    <a:pt x="397" y="572"/>
                  </a:cubicBezTo>
                  <a:lnTo>
                    <a:pt x="493" y="539"/>
                  </a:lnTo>
                  <a:lnTo>
                    <a:pt x="575" y="541"/>
                  </a:lnTo>
                  <a:cubicBezTo>
                    <a:pt x="571" y="519"/>
                    <a:pt x="563" y="498"/>
                    <a:pt x="552" y="482"/>
                  </a:cubicBezTo>
                  <a:cubicBezTo>
                    <a:pt x="535" y="458"/>
                    <a:pt x="513" y="443"/>
                    <a:pt x="488" y="443"/>
                  </a:cubicBezTo>
                  <a:cubicBezTo>
                    <a:pt x="477" y="443"/>
                    <a:pt x="466" y="446"/>
                    <a:pt x="456" y="452"/>
                  </a:cubicBezTo>
                  <a:cubicBezTo>
                    <a:pt x="460" y="469"/>
                    <a:pt x="464" y="486"/>
                    <a:pt x="468" y="503"/>
                  </a:cubicBezTo>
                  <a:lnTo>
                    <a:pt x="458" y="505"/>
                  </a:lnTo>
                  <a:close/>
                  <a:moveTo>
                    <a:pt x="444" y="447"/>
                  </a:moveTo>
                  <a:lnTo>
                    <a:pt x="443" y="442"/>
                  </a:lnTo>
                  <a:cubicBezTo>
                    <a:pt x="437" y="421"/>
                    <a:pt x="431" y="401"/>
                    <a:pt x="424" y="380"/>
                  </a:cubicBezTo>
                  <a:cubicBezTo>
                    <a:pt x="412" y="372"/>
                    <a:pt x="401" y="364"/>
                    <a:pt x="389" y="356"/>
                  </a:cubicBezTo>
                  <a:cubicBezTo>
                    <a:pt x="378" y="348"/>
                    <a:pt x="365" y="341"/>
                    <a:pt x="353" y="334"/>
                  </a:cubicBezTo>
                  <a:lnTo>
                    <a:pt x="358" y="325"/>
                  </a:lnTo>
                  <a:cubicBezTo>
                    <a:pt x="370" y="332"/>
                    <a:pt x="383" y="340"/>
                    <a:pt x="395" y="348"/>
                  </a:cubicBezTo>
                  <a:cubicBezTo>
                    <a:pt x="407" y="356"/>
                    <a:pt x="419" y="364"/>
                    <a:pt x="431" y="373"/>
                  </a:cubicBezTo>
                  <a:lnTo>
                    <a:pt x="433" y="375"/>
                  </a:lnTo>
                  <a:cubicBezTo>
                    <a:pt x="440" y="397"/>
                    <a:pt x="446" y="418"/>
                    <a:pt x="452" y="440"/>
                  </a:cubicBezTo>
                  <a:lnTo>
                    <a:pt x="453" y="442"/>
                  </a:lnTo>
                  <a:cubicBezTo>
                    <a:pt x="464" y="436"/>
                    <a:pt x="476" y="433"/>
                    <a:pt x="488" y="433"/>
                  </a:cubicBezTo>
                  <a:cubicBezTo>
                    <a:pt x="516" y="433"/>
                    <a:pt x="541" y="450"/>
                    <a:pt x="560" y="476"/>
                  </a:cubicBezTo>
                  <a:cubicBezTo>
                    <a:pt x="578" y="502"/>
                    <a:pt x="589" y="538"/>
                    <a:pt x="589" y="577"/>
                  </a:cubicBezTo>
                  <a:cubicBezTo>
                    <a:pt x="589" y="617"/>
                    <a:pt x="578" y="652"/>
                    <a:pt x="560" y="678"/>
                  </a:cubicBezTo>
                  <a:cubicBezTo>
                    <a:pt x="557" y="683"/>
                    <a:pt x="553" y="687"/>
                    <a:pt x="550" y="691"/>
                  </a:cubicBezTo>
                  <a:lnTo>
                    <a:pt x="558" y="686"/>
                  </a:lnTo>
                  <a:lnTo>
                    <a:pt x="609" y="784"/>
                  </a:lnTo>
                  <a:cubicBezTo>
                    <a:pt x="628" y="800"/>
                    <a:pt x="676" y="840"/>
                    <a:pt x="676" y="840"/>
                  </a:cubicBezTo>
                  <a:lnTo>
                    <a:pt x="670" y="848"/>
                  </a:lnTo>
                  <a:cubicBezTo>
                    <a:pt x="670" y="848"/>
                    <a:pt x="621" y="807"/>
                    <a:pt x="602" y="792"/>
                  </a:cubicBezTo>
                  <a:lnTo>
                    <a:pt x="600" y="790"/>
                  </a:lnTo>
                  <a:lnTo>
                    <a:pt x="549" y="691"/>
                  </a:lnTo>
                  <a:cubicBezTo>
                    <a:pt x="532" y="710"/>
                    <a:pt x="511" y="721"/>
                    <a:pt x="488" y="721"/>
                  </a:cubicBezTo>
                  <a:cubicBezTo>
                    <a:pt x="460" y="721"/>
                    <a:pt x="434" y="705"/>
                    <a:pt x="416" y="678"/>
                  </a:cubicBezTo>
                  <a:cubicBezTo>
                    <a:pt x="404" y="661"/>
                    <a:pt x="396" y="641"/>
                    <a:pt x="391" y="618"/>
                  </a:cubicBezTo>
                  <a:cubicBezTo>
                    <a:pt x="381" y="619"/>
                    <a:pt x="370" y="619"/>
                    <a:pt x="360" y="620"/>
                  </a:cubicBezTo>
                  <a:cubicBezTo>
                    <a:pt x="343" y="621"/>
                    <a:pt x="325" y="621"/>
                    <a:pt x="308" y="621"/>
                  </a:cubicBezTo>
                  <a:lnTo>
                    <a:pt x="305" y="620"/>
                  </a:lnTo>
                  <a:cubicBezTo>
                    <a:pt x="294" y="612"/>
                    <a:pt x="282" y="603"/>
                    <a:pt x="270" y="596"/>
                  </a:cubicBezTo>
                  <a:cubicBezTo>
                    <a:pt x="258" y="588"/>
                    <a:pt x="246" y="580"/>
                    <a:pt x="233" y="573"/>
                  </a:cubicBezTo>
                  <a:lnTo>
                    <a:pt x="238" y="564"/>
                  </a:lnTo>
                  <a:cubicBezTo>
                    <a:pt x="251" y="572"/>
                    <a:pt x="263" y="579"/>
                    <a:pt x="275" y="587"/>
                  </a:cubicBezTo>
                  <a:cubicBezTo>
                    <a:pt x="287" y="595"/>
                    <a:pt x="298" y="603"/>
                    <a:pt x="310" y="611"/>
                  </a:cubicBezTo>
                  <a:cubicBezTo>
                    <a:pt x="326" y="611"/>
                    <a:pt x="343" y="611"/>
                    <a:pt x="360" y="610"/>
                  </a:cubicBezTo>
                  <a:cubicBezTo>
                    <a:pt x="370" y="609"/>
                    <a:pt x="379" y="609"/>
                    <a:pt x="389" y="608"/>
                  </a:cubicBezTo>
                  <a:cubicBezTo>
                    <a:pt x="388" y="598"/>
                    <a:pt x="387" y="588"/>
                    <a:pt x="387" y="577"/>
                  </a:cubicBezTo>
                  <a:cubicBezTo>
                    <a:pt x="387" y="538"/>
                    <a:pt x="398" y="502"/>
                    <a:pt x="416" y="476"/>
                  </a:cubicBezTo>
                  <a:cubicBezTo>
                    <a:pt x="424" y="464"/>
                    <a:pt x="434" y="455"/>
                    <a:pt x="444" y="447"/>
                  </a:cubicBezTo>
                  <a:close/>
                  <a:moveTo>
                    <a:pt x="42" y="1133"/>
                  </a:moveTo>
                  <a:cubicBezTo>
                    <a:pt x="36" y="1126"/>
                    <a:pt x="29" y="1120"/>
                    <a:pt x="22" y="1114"/>
                  </a:cubicBezTo>
                  <a:cubicBezTo>
                    <a:pt x="15" y="1109"/>
                    <a:pt x="8" y="1104"/>
                    <a:pt x="0" y="1099"/>
                  </a:cubicBezTo>
                  <a:lnTo>
                    <a:pt x="5" y="1090"/>
                  </a:lnTo>
                  <a:cubicBezTo>
                    <a:pt x="13" y="1095"/>
                    <a:pt x="21" y="1101"/>
                    <a:pt x="29" y="1107"/>
                  </a:cubicBezTo>
                  <a:cubicBezTo>
                    <a:pt x="36" y="1112"/>
                    <a:pt x="43" y="1119"/>
                    <a:pt x="49" y="1126"/>
                  </a:cubicBezTo>
                  <a:lnTo>
                    <a:pt x="42" y="1133"/>
                  </a:lnTo>
                  <a:close/>
                  <a:moveTo>
                    <a:pt x="435" y="354"/>
                  </a:moveTo>
                  <a:cubicBezTo>
                    <a:pt x="424" y="346"/>
                    <a:pt x="413" y="338"/>
                    <a:pt x="401" y="331"/>
                  </a:cubicBezTo>
                  <a:cubicBezTo>
                    <a:pt x="389" y="324"/>
                    <a:pt x="376" y="318"/>
                    <a:pt x="363" y="312"/>
                  </a:cubicBezTo>
                  <a:lnTo>
                    <a:pt x="367" y="303"/>
                  </a:lnTo>
                  <a:cubicBezTo>
                    <a:pt x="380" y="309"/>
                    <a:pt x="393" y="315"/>
                    <a:pt x="406" y="322"/>
                  </a:cubicBezTo>
                  <a:cubicBezTo>
                    <a:pt x="418" y="329"/>
                    <a:pt x="430" y="337"/>
                    <a:pt x="441" y="346"/>
                  </a:cubicBezTo>
                  <a:lnTo>
                    <a:pt x="435" y="354"/>
                  </a:lnTo>
                  <a:close/>
                  <a:moveTo>
                    <a:pt x="58" y="1068"/>
                  </a:moveTo>
                  <a:cubicBezTo>
                    <a:pt x="52" y="1061"/>
                    <a:pt x="46" y="1055"/>
                    <a:pt x="39" y="1050"/>
                  </a:cubicBezTo>
                  <a:cubicBezTo>
                    <a:pt x="32" y="1044"/>
                    <a:pt x="25" y="1039"/>
                    <a:pt x="17" y="1034"/>
                  </a:cubicBezTo>
                  <a:lnTo>
                    <a:pt x="22" y="1026"/>
                  </a:lnTo>
                  <a:cubicBezTo>
                    <a:pt x="30" y="1031"/>
                    <a:pt x="38" y="1036"/>
                    <a:pt x="45" y="1042"/>
                  </a:cubicBezTo>
                  <a:cubicBezTo>
                    <a:pt x="52" y="1048"/>
                    <a:pt x="59" y="1054"/>
                    <a:pt x="66" y="1061"/>
                  </a:cubicBezTo>
                  <a:lnTo>
                    <a:pt x="58" y="1068"/>
                  </a:lnTo>
                  <a:close/>
                  <a:moveTo>
                    <a:pt x="525" y="700"/>
                  </a:moveTo>
                  <a:cubicBezTo>
                    <a:pt x="524" y="675"/>
                    <a:pt x="522" y="650"/>
                    <a:pt x="519" y="625"/>
                  </a:cubicBezTo>
                  <a:cubicBezTo>
                    <a:pt x="516" y="600"/>
                    <a:pt x="513" y="574"/>
                    <a:pt x="508" y="549"/>
                  </a:cubicBezTo>
                  <a:lnTo>
                    <a:pt x="495" y="549"/>
                  </a:lnTo>
                  <a:lnTo>
                    <a:pt x="489" y="560"/>
                  </a:lnTo>
                  <a:lnTo>
                    <a:pt x="492" y="559"/>
                  </a:lnTo>
                  <a:cubicBezTo>
                    <a:pt x="497" y="585"/>
                    <a:pt x="500" y="610"/>
                    <a:pt x="502" y="636"/>
                  </a:cubicBezTo>
                  <a:cubicBezTo>
                    <a:pt x="504" y="660"/>
                    <a:pt x="506" y="684"/>
                    <a:pt x="506" y="708"/>
                  </a:cubicBezTo>
                  <a:cubicBezTo>
                    <a:pt x="512" y="706"/>
                    <a:pt x="519" y="703"/>
                    <a:pt x="525" y="700"/>
                  </a:cubicBezTo>
                  <a:close/>
                  <a:moveTo>
                    <a:pt x="496" y="710"/>
                  </a:moveTo>
                  <a:cubicBezTo>
                    <a:pt x="496" y="686"/>
                    <a:pt x="495" y="661"/>
                    <a:pt x="492" y="637"/>
                  </a:cubicBezTo>
                  <a:cubicBezTo>
                    <a:pt x="490" y="614"/>
                    <a:pt x="487" y="591"/>
                    <a:pt x="484" y="568"/>
                  </a:cubicBezTo>
                  <a:lnTo>
                    <a:pt x="468" y="595"/>
                  </a:lnTo>
                  <a:lnTo>
                    <a:pt x="468" y="594"/>
                  </a:lnTo>
                  <a:cubicBezTo>
                    <a:pt x="472" y="614"/>
                    <a:pt x="474" y="633"/>
                    <a:pt x="476" y="652"/>
                  </a:cubicBezTo>
                  <a:cubicBezTo>
                    <a:pt x="477" y="672"/>
                    <a:pt x="478" y="691"/>
                    <a:pt x="478" y="710"/>
                  </a:cubicBezTo>
                  <a:cubicBezTo>
                    <a:pt x="481" y="711"/>
                    <a:pt x="485" y="711"/>
                    <a:pt x="488" y="711"/>
                  </a:cubicBezTo>
                  <a:cubicBezTo>
                    <a:pt x="491" y="711"/>
                    <a:pt x="493" y="711"/>
                    <a:pt x="496" y="710"/>
                  </a:cubicBezTo>
                  <a:close/>
                  <a:moveTo>
                    <a:pt x="468" y="708"/>
                  </a:moveTo>
                  <a:cubicBezTo>
                    <a:pt x="468" y="690"/>
                    <a:pt x="467" y="671"/>
                    <a:pt x="466" y="653"/>
                  </a:cubicBezTo>
                  <a:cubicBezTo>
                    <a:pt x="464" y="638"/>
                    <a:pt x="463" y="622"/>
                    <a:pt x="460" y="607"/>
                  </a:cubicBezTo>
                  <a:lnTo>
                    <a:pt x="449" y="627"/>
                  </a:lnTo>
                  <a:lnTo>
                    <a:pt x="451" y="696"/>
                  </a:lnTo>
                  <a:lnTo>
                    <a:pt x="446" y="696"/>
                  </a:lnTo>
                  <a:cubicBezTo>
                    <a:pt x="453" y="701"/>
                    <a:pt x="460" y="705"/>
                    <a:pt x="468" y="708"/>
                  </a:cubicBezTo>
                  <a:close/>
                  <a:moveTo>
                    <a:pt x="441" y="692"/>
                  </a:moveTo>
                  <a:lnTo>
                    <a:pt x="439" y="642"/>
                  </a:lnTo>
                  <a:lnTo>
                    <a:pt x="422" y="670"/>
                  </a:lnTo>
                  <a:cubicBezTo>
                    <a:pt x="423" y="671"/>
                    <a:pt x="424" y="672"/>
                    <a:pt x="424" y="672"/>
                  </a:cubicBezTo>
                  <a:cubicBezTo>
                    <a:pt x="429" y="680"/>
                    <a:pt x="435" y="687"/>
                    <a:pt x="441" y="692"/>
                  </a:cubicBezTo>
                  <a:close/>
                  <a:moveTo>
                    <a:pt x="417" y="660"/>
                  </a:moveTo>
                  <a:lnTo>
                    <a:pt x="483" y="550"/>
                  </a:lnTo>
                  <a:lnTo>
                    <a:pt x="397" y="580"/>
                  </a:lnTo>
                  <a:cubicBezTo>
                    <a:pt x="397" y="589"/>
                    <a:pt x="398" y="598"/>
                    <a:pt x="399" y="607"/>
                  </a:cubicBezTo>
                  <a:cubicBezTo>
                    <a:pt x="403" y="607"/>
                    <a:pt x="407" y="606"/>
                    <a:pt x="411" y="606"/>
                  </a:cubicBezTo>
                  <a:lnTo>
                    <a:pt x="412" y="616"/>
                  </a:lnTo>
                  <a:cubicBezTo>
                    <a:pt x="409" y="616"/>
                    <a:pt x="405" y="616"/>
                    <a:pt x="401" y="617"/>
                  </a:cubicBezTo>
                  <a:cubicBezTo>
                    <a:pt x="404" y="633"/>
                    <a:pt x="410" y="647"/>
                    <a:pt x="417" y="660"/>
                  </a:cubicBezTo>
                  <a:close/>
                  <a:moveTo>
                    <a:pt x="577" y="551"/>
                  </a:moveTo>
                  <a:lnTo>
                    <a:pt x="565" y="551"/>
                  </a:lnTo>
                  <a:cubicBezTo>
                    <a:pt x="566" y="565"/>
                    <a:pt x="569" y="580"/>
                    <a:pt x="571" y="595"/>
                  </a:cubicBezTo>
                  <a:cubicBezTo>
                    <a:pt x="573" y="602"/>
                    <a:pt x="574" y="608"/>
                    <a:pt x="575" y="615"/>
                  </a:cubicBezTo>
                  <a:cubicBezTo>
                    <a:pt x="577" y="603"/>
                    <a:pt x="579" y="590"/>
                    <a:pt x="579" y="577"/>
                  </a:cubicBezTo>
                  <a:cubicBezTo>
                    <a:pt x="579" y="568"/>
                    <a:pt x="578" y="560"/>
                    <a:pt x="577" y="551"/>
                  </a:cubicBezTo>
                  <a:close/>
                  <a:moveTo>
                    <a:pt x="568" y="641"/>
                  </a:moveTo>
                  <a:cubicBezTo>
                    <a:pt x="567" y="627"/>
                    <a:pt x="564" y="612"/>
                    <a:pt x="562" y="597"/>
                  </a:cubicBezTo>
                  <a:cubicBezTo>
                    <a:pt x="559" y="581"/>
                    <a:pt x="556" y="565"/>
                    <a:pt x="555" y="551"/>
                  </a:cubicBezTo>
                  <a:lnTo>
                    <a:pt x="541" y="550"/>
                  </a:lnTo>
                  <a:cubicBezTo>
                    <a:pt x="543" y="558"/>
                    <a:pt x="544" y="564"/>
                    <a:pt x="545" y="570"/>
                  </a:cubicBezTo>
                  <a:cubicBezTo>
                    <a:pt x="550" y="598"/>
                    <a:pt x="556" y="632"/>
                    <a:pt x="560" y="659"/>
                  </a:cubicBezTo>
                  <a:cubicBezTo>
                    <a:pt x="563" y="653"/>
                    <a:pt x="565" y="647"/>
                    <a:pt x="568" y="641"/>
                  </a:cubicBezTo>
                  <a:close/>
                  <a:moveTo>
                    <a:pt x="442" y="327"/>
                  </a:moveTo>
                  <a:cubicBezTo>
                    <a:pt x="432" y="319"/>
                    <a:pt x="421" y="312"/>
                    <a:pt x="410" y="305"/>
                  </a:cubicBezTo>
                  <a:cubicBezTo>
                    <a:pt x="399" y="299"/>
                    <a:pt x="388" y="293"/>
                    <a:pt x="376" y="288"/>
                  </a:cubicBezTo>
                  <a:lnTo>
                    <a:pt x="380" y="279"/>
                  </a:lnTo>
                  <a:cubicBezTo>
                    <a:pt x="392" y="284"/>
                    <a:pt x="404" y="290"/>
                    <a:pt x="415" y="297"/>
                  </a:cubicBezTo>
                  <a:cubicBezTo>
                    <a:pt x="427" y="304"/>
                    <a:pt x="438" y="311"/>
                    <a:pt x="448" y="319"/>
                  </a:cubicBezTo>
                  <a:lnTo>
                    <a:pt x="442" y="327"/>
                  </a:lnTo>
                  <a:close/>
                  <a:moveTo>
                    <a:pt x="315" y="593"/>
                  </a:moveTo>
                  <a:cubicBezTo>
                    <a:pt x="304" y="585"/>
                    <a:pt x="293" y="577"/>
                    <a:pt x="281" y="570"/>
                  </a:cubicBezTo>
                  <a:cubicBezTo>
                    <a:pt x="269" y="563"/>
                    <a:pt x="256" y="557"/>
                    <a:pt x="244" y="552"/>
                  </a:cubicBezTo>
                  <a:lnTo>
                    <a:pt x="248" y="542"/>
                  </a:lnTo>
                  <a:cubicBezTo>
                    <a:pt x="261" y="548"/>
                    <a:pt x="273" y="554"/>
                    <a:pt x="286" y="562"/>
                  </a:cubicBezTo>
                  <a:cubicBezTo>
                    <a:pt x="298" y="569"/>
                    <a:pt x="310" y="577"/>
                    <a:pt x="321" y="585"/>
                  </a:cubicBezTo>
                  <a:lnTo>
                    <a:pt x="315" y="593"/>
                  </a:lnTo>
                  <a:close/>
                  <a:moveTo>
                    <a:pt x="338" y="548"/>
                  </a:moveTo>
                  <a:cubicBezTo>
                    <a:pt x="327" y="539"/>
                    <a:pt x="316" y="531"/>
                    <a:pt x="304" y="524"/>
                  </a:cubicBezTo>
                  <a:cubicBezTo>
                    <a:pt x="292" y="517"/>
                    <a:pt x="279" y="511"/>
                    <a:pt x="267" y="506"/>
                  </a:cubicBezTo>
                  <a:lnTo>
                    <a:pt x="270" y="497"/>
                  </a:lnTo>
                  <a:cubicBezTo>
                    <a:pt x="284" y="502"/>
                    <a:pt x="296" y="509"/>
                    <a:pt x="309" y="516"/>
                  </a:cubicBezTo>
                  <a:cubicBezTo>
                    <a:pt x="321" y="523"/>
                    <a:pt x="333" y="531"/>
                    <a:pt x="344" y="540"/>
                  </a:cubicBezTo>
                  <a:lnTo>
                    <a:pt x="338" y="548"/>
                  </a:lnTo>
                  <a:close/>
                  <a:moveTo>
                    <a:pt x="684" y="807"/>
                  </a:moveTo>
                  <a:cubicBezTo>
                    <a:pt x="669" y="795"/>
                    <a:pt x="653" y="784"/>
                    <a:pt x="637" y="773"/>
                  </a:cubicBezTo>
                  <a:cubicBezTo>
                    <a:pt x="629" y="767"/>
                    <a:pt x="620" y="762"/>
                    <a:pt x="613" y="756"/>
                  </a:cubicBezTo>
                  <a:lnTo>
                    <a:pt x="619" y="748"/>
                  </a:lnTo>
                  <a:cubicBezTo>
                    <a:pt x="626" y="754"/>
                    <a:pt x="634" y="759"/>
                    <a:pt x="642" y="765"/>
                  </a:cubicBezTo>
                  <a:cubicBezTo>
                    <a:pt x="659" y="776"/>
                    <a:pt x="675" y="787"/>
                    <a:pt x="690" y="800"/>
                  </a:cubicBezTo>
                  <a:lnTo>
                    <a:pt x="684" y="807"/>
                  </a:lnTo>
                  <a:close/>
                  <a:moveTo>
                    <a:pt x="695" y="771"/>
                  </a:moveTo>
                  <a:cubicBezTo>
                    <a:pt x="683" y="761"/>
                    <a:pt x="670" y="752"/>
                    <a:pt x="658" y="744"/>
                  </a:cubicBezTo>
                  <a:cubicBezTo>
                    <a:pt x="646" y="736"/>
                    <a:pt x="633" y="728"/>
                    <a:pt x="620" y="720"/>
                  </a:cubicBezTo>
                  <a:lnTo>
                    <a:pt x="625" y="712"/>
                  </a:lnTo>
                  <a:cubicBezTo>
                    <a:pt x="638" y="719"/>
                    <a:pt x="651" y="727"/>
                    <a:pt x="664" y="736"/>
                  </a:cubicBezTo>
                  <a:cubicBezTo>
                    <a:pt x="676" y="744"/>
                    <a:pt x="689" y="753"/>
                    <a:pt x="701" y="763"/>
                  </a:cubicBezTo>
                  <a:lnTo>
                    <a:pt x="695" y="771"/>
                  </a:lnTo>
                  <a:close/>
                  <a:moveTo>
                    <a:pt x="322" y="566"/>
                  </a:moveTo>
                  <a:cubicBezTo>
                    <a:pt x="312" y="558"/>
                    <a:pt x="301" y="551"/>
                    <a:pt x="290" y="545"/>
                  </a:cubicBezTo>
                  <a:cubicBezTo>
                    <a:pt x="279" y="538"/>
                    <a:pt x="268" y="532"/>
                    <a:pt x="256" y="527"/>
                  </a:cubicBezTo>
                  <a:lnTo>
                    <a:pt x="260" y="518"/>
                  </a:lnTo>
                  <a:cubicBezTo>
                    <a:pt x="272" y="523"/>
                    <a:pt x="284" y="529"/>
                    <a:pt x="295" y="536"/>
                  </a:cubicBezTo>
                  <a:cubicBezTo>
                    <a:pt x="307" y="543"/>
                    <a:pt x="318" y="550"/>
                    <a:pt x="328" y="558"/>
                  </a:cubicBezTo>
                  <a:lnTo>
                    <a:pt x="322" y="56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39">
              <a:extLst>
                <a:ext uri="{FF2B5EF4-FFF2-40B4-BE49-F238E27FC236}">
                  <a16:creationId xmlns:a16="http://schemas.microsoft.com/office/drawing/2014/main" id="{3F2D2EDD-13A1-41D6-9E2D-C967E305B623}"/>
                </a:ext>
              </a:extLst>
            </p:cNvPr>
            <p:cNvSpPr>
              <a:spLocks/>
            </p:cNvSpPr>
            <p:nvPr/>
          </p:nvSpPr>
          <p:spPr bwMode="auto">
            <a:xfrm>
              <a:off x="5480050" y="2341563"/>
              <a:ext cx="69850" cy="39688"/>
            </a:xfrm>
            <a:custGeom>
              <a:avLst/>
              <a:gdLst>
                <a:gd name="T0" fmla="*/ 72 w 211"/>
                <a:gd name="T1" fmla="*/ 16 h 119"/>
                <a:gd name="T2" fmla="*/ 108 w 211"/>
                <a:gd name="T3" fmla="*/ 1 h 119"/>
                <a:gd name="T4" fmla="*/ 129 w 211"/>
                <a:gd name="T5" fmla="*/ 0 h 119"/>
                <a:gd name="T6" fmla="*/ 149 w 211"/>
                <a:gd name="T7" fmla="*/ 1 h 119"/>
                <a:gd name="T8" fmla="*/ 150 w 211"/>
                <a:gd name="T9" fmla="*/ 1 h 119"/>
                <a:gd name="T10" fmla="*/ 158 w 211"/>
                <a:gd name="T11" fmla="*/ 2 h 119"/>
                <a:gd name="T12" fmla="*/ 166 w 211"/>
                <a:gd name="T13" fmla="*/ 8 h 119"/>
                <a:gd name="T14" fmla="*/ 198 w 211"/>
                <a:gd name="T15" fmla="*/ 41 h 119"/>
                <a:gd name="T16" fmla="*/ 209 w 211"/>
                <a:gd name="T17" fmla="*/ 55 h 119"/>
                <a:gd name="T18" fmla="*/ 211 w 211"/>
                <a:gd name="T19" fmla="*/ 60 h 119"/>
                <a:gd name="T20" fmla="*/ 200 w 211"/>
                <a:gd name="T21" fmla="*/ 69 h 119"/>
                <a:gd name="T22" fmla="*/ 187 w 211"/>
                <a:gd name="T23" fmla="*/ 73 h 119"/>
                <a:gd name="T24" fmla="*/ 183 w 211"/>
                <a:gd name="T25" fmla="*/ 72 h 119"/>
                <a:gd name="T26" fmla="*/ 174 w 211"/>
                <a:gd name="T27" fmla="*/ 73 h 119"/>
                <a:gd name="T28" fmla="*/ 173 w 211"/>
                <a:gd name="T29" fmla="*/ 77 h 119"/>
                <a:gd name="T30" fmla="*/ 173 w 211"/>
                <a:gd name="T31" fmla="*/ 78 h 119"/>
                <a:gd name="T32" fmla="*/ 157 w 211"/>
                <a:gd name="T33" fmla="*/ 95 h 119"/>
                <a:gd name="T34" fmla="*/ 155 w 211"/>
                <a:gd name="T35" fmla="*/ 95 h 119"/>
                <a:gd name="T36" fmla="*/ 145 w 211"/>
                <a:gd name="T37" fmla="*/ 96 h 119"/>
                <a:gd name="T38" fmla="*/ 135 w 211"/>
                <a:gd name="T39" fmla="*/ 108 h 119"/>
                <a:gd name="T40" fmla="*/ 84 w 211"/>
                <a:gd name="T41" fmla="*/ 110 h 119"/>
                <a:gd name="T42" fmla="*/ 42 w 211"/>
                <a:gd name="T43" fmla="*/ 115 h 119"/>
                <a:gd name="T44" fmla="*/ 35 w 211"/>
                <a:gd name="T45" fmla="*/ 50 h 119"/>
                <a:gd name="T46" fmla="*/ 72 w 211"/>
                <a:gd name="T4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 h="119">
                  <a:moveTo>
                    <a:pt x="72" y="16"/>
                  </a:moveTo>
                  <a:cubicBezTo>
                    <a:pt x="82" y="8"/>
                    <a:pt x="95" y="3"/>
                    <a:pt x="108" y="1"/>
                  </a:cubicBezTo>
                  <a:cubicBezTo>
                    <a:pt x="115" y="0"/>
                    <a:pt x="122" y="0"/>
                    <a:pt x="129" y="0"/>
                  </a:cubicBezTo>
                  <a:cubicBezTo>
                    <a:pt x="136" y="0"/>
                    <a:pt x="142" y="0"/>
                    <a:pt x="149" y="1"/>
                  </a:cubicBezTo>
                  <a:cubicBezTo>
                    <a:pt x="149" y="1"/>
                    <a:pt x="149" y="1"/>
                    <a:pt x="150" y="1"/>
                  </a:cubicBezTo>
                  <a:cubicBezTo>
                    <a:pt x="153" y="1"/>
                    <a:pt x="155" y="1"/>
                    <a:pt x="158" y="2"/>
                  </a:cubicBezTo>
                  <a:cubicBezTo>
                    <a:pt x="161" y="3"/>
                    <a:pt x="164" y="5"/>
                    <a:pt x="166" y="8"/>
                  </a:cubicBezTo>
                  <a:cubicBezTo>
                    <a:pt x="177" y="18"/>
                    <a:pt x="188" y="30"/>
                    <a:pt x="198" y="41"/>
                  </a:cubicBezTo>
                  <a:cubicBezTo>
                    <a:pt x="202" y="46"/>
                    <a:pt x="206" y="50"/>
                    <a:pt x="209" y="55"/>
                  </a:cubicBezTo>
                  <a:cubicBezTo>
                    <a:pt x="210" y="57"/>
                    <a:pt x="210" y="58"/>
                    <a:pt x="211" y="60"/>
                  </a:cubicBezTo>
                  <a:cubicBezTo>
                    <a:pt x="211" y="65"/>
                    <a:pt x="203" y="67"/>
                    <a:pt x="200" y="69"/>
                  </a:cubicBezTo>
                  <a:cubicBezTo>
                    <a:pt x="196" y="71"/>
                    <a:pt x="191" y="73"/>
                    <a:pt x="187" y="73"/>
                  </a:cubicBezTo>
                  <a:cubicBezTo>
                    <a:pt x="186" y="73"/>
                    <a:pt x="184" y="73"/>
                    <a:pt x="183" y="72"/>
                  </a:cubicBezTo>
                  <a:cubicBezTo>
                    <a:pt x="179" y="72"/>
                    <a:pt x="175" y="71"/>
                    <a:pt x="174" y="73"/>
                  </a:cubicBezTo>
                  <a:cubicBezTo>
                    <a:pt x="173" y="75"/>
                    <a:pt x="173" y="76"/>
                    <a:pt x="173" y="77"/>
                  </a:cubicBezTo>
                  <a:cubicBezTo>
                    <a:pt x="173" y="78"/>
                    <a:pt x="173" y="78"/>
                    <a:pt x="173" y="78"/>
                  </a:cubicBezTo>
                  <a:cubicBezTo>
                    <a:pt x="172" y="87"/>
                    <a:pt x="166" y="94"/>
                    <a:pt x="157" y="95"/>
                  </a:cubicBezTo>
                  <a:cubicBezTo>
                    <a:pt x="156" y="95"/>
                    <a:pt x="156" y="95"/>
                    <a:pt x="155" y="95"/>
                  </a:cubicBezTo>
                  <a:cubicBezTo>
                    <a:pt x="152" y="95"/>
                    <a:pt x="148" y="95"/>
                    <a:pt x="145" y="96"/>
                  </a:cubicBezTo>
                  <a:cubicBezTo>
                    <a:pt x="140" y="98"/>
                    <a:pt x="138" y="104"/>
                    <a:pt x="135" y="108"/>
                  </a:cubicBezTo>
                  <a:cubicBezTo>
                    <a:pt x="124" y="119"/>
                    <a:pt x="97" y="110"/>
                    <a:pt x="84" y="110"/>
                  </a:cubicBezTo>
                  <a:cubicBezTo>
                    <a:pt x="70" y="110"/>
                    <a:pt x="56" y="114"/>
                    <a:pt x="42" y="115"/>
                  </a:cubicBezTo>
                  <a:cubicBezTo>
                    <a:pt x="0" y="118"/>
                    <a:pt x="16" y="70"/>
                    <a:pt x="35" y="50"/>
                  </a:cubicBezTo>
                  <a:cubicBezTo>
                    <a:pt x="46" y="38"/>
                    <a:pt x="59" y="26"/>
                    <a:pt x="72" y="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40">
              <a:extLst>
                <a:ext uri="{FF2B5EF4-FFF2-40B4-BE49-F238E27FC236}">
                  <a16:creationId xmlns:a16="http://schemas.microsoft.com/office/drawing/2014/main" id="{766F8B6A-8A97-4324-9AF7-8F01BA9C4A6C}"/>
                </a:ext>
              </a:extLst>
            </p:cNvPr>
            <p:cNvSpPr>
              <a:spLocks/>
            </p:cNvSpPr>
            <p:nvPr/>
          </p:nvSpPr>
          <p:spPr bwMode="auto">
            <a:xfrm>
              <a:off x="5386388" y="2352676"/>
              <a:ext cx="131762" cy="106363"/>
            </a:xfrm>
            <a:custGeom>
              <a:avLst/>
              <a:gdLst>
                <a:gd name="T0" fmla="*/ 301 w 395"/>
                <a:gd name="T1" fmla="*/ 22 h 313"/>
                <a:gd name="T2" fmla="*/ 0 w 395"/>
                <a:gd name="T3" fmla="*/ 241 h 313"/>
                <a:gd name="T4" fmla="*/ 72 w 395"/>
                <a:gd name="T5" fmla="*/ 300 h 313"/>
                <a:gd name="T6" fmla="*/ 93 w 395"/>
                <a:gd name="T7" fmla="*/ 312 h 313"/>
                <a:gd name="T8" fmla="*/ 105 w 395"/>
                <a:gd name="T9" fmla="*/ 313 h 313"/>
                <a:gd name="T10" fmla="*/ 137 w 395"/>
                <a:gd name="T11" fmla="*/ 305 h 313"/>
                <a:gd name="T12" fmla="*/ 383 w 395"/>
                <a:gd name="T13" fmla="*/ 41 h 313"/>
                <a:gd name="T14" fmla="*/ 395 w 395"/>
                <a:gd name="T15" fmla="*/ 9 h 313"/>
                <a:gd name="T16" fmla="*/ 358 w 395"/>
                <a:gd name="T17" fmla="*/ 0 h 313"/>
                <a:gd name="T18" fmla="*/ 301 w 395"/>
                <a:gd name="T19" fmla="*/ 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13">
                  <a:moveTo>
                    <a:pt x="301" y="22"/>
                  </a:moveTo>
                  <a:cubicBezTo>
                    <a:pt x="251" y="70"/>
                    <a:pt x="50" y="178"/>
                    <a:pt x="0" y="241"/>
                  </a:cubicBezTo>
                  <a:cubicBezTo>
                    <a:pt x="22" y="254"/>
                    <a:pt x="31" y="270"/>
                    <a:pt x="72" y="300"/>
                  </a:cubicBezTo>
                  <a:cubicBezTo>
                    <a:pt x="78" y="306"/>
                    <a:pt x="85" y="310"/>
                    <a:pt x="93" y="312"/>
                  </a:cubicBezTo>
                  <a:cubicBezTo>
                    <a:pt x="97" y="313"/>
                    <a:pt x="101" y="313"/>
                    <a:pt x="105" y="313"/>
                  </a:cubicBezTo>
                  <a:cubicBezTo>
                    <a:pt x="116" y="313"/>
                    <a:pt x="128" y="311"/>
                    <a:pt x="137" y="305"/>
                  </a:cubicBezTo>
                  <a:cubicBezTo>
                    <a:pt x="213" y="273"/>
                    <a:pt x="295" y="132"/>
                    <a:pt x="383" y="41"/>
                  </a:cubicBezTo>
                  <a:cubicBezTo>
                    <a:pt x="382" y="41"/>
                    <a:pt x="395" y="9"/>
                    <a:pt x="395" y="9"/>
                  </a:cubicBezTo>
                  <a:cubicBezTo>
                    <a:pt x="384" y="3"/>
                    <a:pt x="371" y="0"/>
                    <a:pt x="358" y="0"/>
                  </a:cubicBezTo>
                  <a:cubicBezTo>
                    <a:pt x="337" y="0"/>
                    <a:pt x="317" y="8"/>
                    <a:pt x="301" y="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41">
              <a:extLst>
                <a:ext uri="{FF2B5EF4-FFF2-40B4-BE49-F238E27FC236}">
                  <a16:creationId xmlns:a16="http://schemas.microsoft.com/office/drawing/2014/main" id="{C585442B-15F1-4368-A079-FE9EDEB30BC3}"/>
                </a:ext>
              </a:extLst>
            </p:cNvPr>
            <p:cNvSpPr>
              <a:spLocks/>
            </p:cNvSpPr>
            <p:nvPr/>
          </p:nvSpPr>
          <p:spPr bwMode="auto">
            <a:xfrm>
              <a:off x="5559425" y="2368551"/>
              <a:ext cx="20637" cy="15875"/>
            </a:xfrm>
            <a:custGeom>
              <a:avLst/>
              <a:gdLst>
                <a:gd name="T0" fmla="*/ 51 w 63"/>
                <a:gd name="T1" fmla="*/ 50 h 50"/>
                <a:gd name="T2" fmla="*/ 0 w 63"/>
                <a:gd name="T3" fmla="*/ 27 h 50"/>
                <a:gd name="T4" fmla="*/ 12 w 63"/>
                <a:gd name="T5" fmla="*/ 0 h 50"/>
                <a:gd name="T6" fmla="*/ 63 w 63"/>
                <a:gd name="T7" fmla="*/ 22 h 50"/>
                <a:gd name="T8" fmla="*/ 51 w 63"/>
                <a:gd name="T9" fmla="*/ 50 h 50"/>
              </a:gdLst>
              <a:ahLst/>
              <a:cxnLst>
                <a:cxn ang="0">
                  <a:pos x="T0" y="T1"/>
                </a:cxn>
                <a:cxn ang="0">
                  <a:pos x="T2" y="T3"/>
                </a:cxn>
                <a:cxn ang="0">
                  <a:pos x="T4" y="T5"/>
                </a:cxn>
                <a:cxn ang="0">
                  <a:pos x="T6" y="T7"/>
                </a:cxn>
                <a:cxn ang="0">
                  <a:pos x="T8" y="T9"/>
                </a:cxn>
              </a:cxnLst>
              <a:rect l="0" t="0" r="r" b="b"/>
              <a:pathLst>
                <a:path w="63" h="50">
                  <a:moveTo>
                    <a:pt x="51" y="50"/>
                  </a:moveTo>
                  <a:lnTo>
                    <a:pt x="0" y="27"/>
                  </a:lnTo>
                  <a:lnTo>
                    <a:pt x="12" y="0"/>
                  </a:lnTo>
                  <a:lnTo>
                    <a:pt x="63" y="22"/>
                  </a:lnTo>
                  <a:lnTo>
                    <a:pt x="51" y="5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42">
              <a:extLst>
                <a:ext uri="{FF2B5EF4-FFF2-40B4-BE49-F238E27FC236}">
                  <a16:creationId xmlns:a16="http://schemas.microsoft.com/office/drawing/2014/main" id="{1A065101-DD29-4807-937E-F2BFF6F1BC1B}"/>
                </a:ext>
              </a:extLst>
            </p:cNvPr>
            <p:cNvSpPr>
              <a:spLocks/>
            </p:cNvSpPr>
            <p:nvPr/>
          </p:nvSpPr>
          <p:spPr bwMode="auto">
            <a:xfrm>
              <a:off x="5540375" y="2359026"/>
              <a:ext cx="30162" cy="22225"/>
            </a:xfrm>
            <a:custGeom>
              <a:avLst/>
              <a:gdLst>
                <a:gd name="T0" fmla="*/ 76 w 90"/>
                <a:gd name="T1" fmla="*/ 24 h 65"/>
                <a:gd name="T2" fmla="*/ 86 w 90"/>
                <a:gd name="T3" fmla="*/ 50 h 65"/>
                <a:gd name="T4" fmla="*/ 60 w 90"/>
                <a:gd name="T5" fmla="*/ 60 h 65"/>
                <a:gd name="T6" fmla="*/ 15 w 90"/>
                <a:gd name="T7" fmla="*/ 41 h 65"/>
                <a:gd name="T8" fmla="*/ 5 w 90"/>
                <a:gd name="T9" fmla="*/ 14 h 65"/>
                <a:gd name="T10" fmla="*/ 31 w 90"/>
                <a:gd name="T11" fmla="*/ 4 h 65"/>
                <a:gd name="T12" fmla="*/ 76 w 90"/>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90" h="65">
                  <a:moveTo>
                    <a:pt x="76" y="24"/>
                  </a:moveTo>
                  <a:cubicBezTo>
                    <a:pt x="86" y="28"/>
                    <a:pt x="90" y="40"/>
                    <a:pt x="86" y="50"/>
                  </a:cubicBezTo>
                  <a:cubicBezTo>
                    <a:pt x="82" y="60"/>
                    <a:pt x="70" y="65"/>
                    <a:pt x="60" y="60"/>
                  </a:cubicBezTo>
                  <a:lnTo>
                    <a:pt x="15" y="41"/>
                  </a:lnTo>
                  <a:cubicBezTo>
                    <a:pt x="5" y="36"/>
                    <a:pt x="0" y="24"/>
                    <a:pt x="5" y="14"/>
                  </a:cubicBezTo>
                  <a:cubicBezTo>
                    <a:pt x="9" y="4"/>
                    <a:pt x="21" y="0"/>
                    <a:pt x="31" y="4"/>
                  </a:cubicBezTo>
                  <a:lnTo>
                    <a:pt x="7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43">
              <a:extLst>
                <a:ext uri="{FF2B5EF4-FFF2-40B4-BE49-F238E27FC236}">
                  <a16:creationId xmlns:a16="http://schemas.microsoft.com/office/drawing/2014/main" id="{E8864C54-5EC8-477E-9602-C14DB5332644}"/>
                </a:ext>
              </a:extLst>
            </p:cNvPr>
            <p:cNvSpPr>
              <a:spLocks/>
            </p:cNvSpPr>
            <p:nvPr/>
          </p:nvSpPr>
          <p:spPr bwMode="auto">
            <a:xfrm>
              <a:off x="5495925" y="2339976"/>
              <a:ext cx="68262" cy="38100"/>
            </a:xfrm>
            <a:custGeom>
              <a:avLst/>
              <a:gdLst>
                <a:gd name="T0" fmla="*/ 188 w 203"/>
                <a:gd name="T1" fmla="*/ 74 h 115"/>
                <a:gd name="T2" fmla="*/ 199 w 203"/>
                <a:gd name="T3" fmla="*/ 100 h 115"/>
                <a:gd name="T4" fmla="*/ 172 w 203"/>
                <a:gd name="T5" fmla="*/ 110 h 115"/>
                <a:gd name="T6" fmla="*/ 15 w 203"/>
                <a:gd name="T7" fmla="*/ 41 h 115"/>
                <a:gd name="T8" fmla="*/ 5 w 203"/>
                <a:gd name="T9" fmla="*/ 15 h 115"/>
                <a:gd name="T10" fmla="*/ 31 w 203"/>
                <a:gd name="T11" fmla="*/ 4 h 115"/>
                <a:gd name="T12" fmla="*/ 188 w 203"/>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203" h="115">
                  <a:moveTo>
                    <a:pt x="188" y="74"/>
                  </a:moveTo>
                  <a:cubicBezTo>
                    <a:pt x="198" y="78"/>
                    <a:pt x="203" y="90"/>
                    <a:pt x="199" y="100"/>
                  </a:cubicBezTo>
                  <a:cubicBezTo>
                    <a:pt x="194" y="110"/>
                    <a:pt x="182" y="115"/>
                    <a:pt x="172" y="110"/>
                  </a:cubicBezTo>
                  <a:lnTo>
                    <a:pt x="15" y="41"/>
                  </a:lnTo>
                  <a:cubicBezTo>
                    <a:pt x="5" y="37"/>
                    <a:pt x="0" y="25"/>
                    <a:pt x="5" y="15"/>
                  </a:cubicBezTo>
                  <a:cubicBezTo>
                    <a:pt x="9" y="5"/>
                    <a:pt x="21" y="0"/>
                    <a:pt x="31" y="4"/>
                  </a:cubicBezTo>
                  <a:lnTo>
                    <a:pt x="188" y="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44">
              <a:extLst>
                <a:ext uri="{FF2B5EF4-FFF2-40B4-BE49-F238E27FC236}">
                  <a16:creationId xmlns:a16="http://schemas.microsoft.com/office/drawing/2014/main" id="{4E4ACD72-5515-473B-B0BE-B6D50948C382}"/>
                </a:ext>
              </a:extLst>
            </p:cNvPr>
            <p:cNvSpPr>
              <a:spLocks/>
            </p:cNvSpPr>
            <p:nvPr/>
          </p:nvSpPr>
          <p:spPr bwMode="auto">
            <a:xfrm>
              <a:off x="5505450" y="2352676"/>
              <a:ext cx="39687" cy="20638"/>
            </a:xfrm>
            <a:custGeom>
              <a:avLst/>
              <a:gdLst>
                <a:gd name="T0" fmla="*/ 39 w 120"/>
                <a:gd name="T1" fmla="*/ 59 h 61"/>
                <a:gd name="T2" fmla="*/ 67 w 120"/>
                <a:gd name="T3" fmla="*/ 45 h 61"/>
                <a:gd name="T4" fmla="*/ 105 w 120"/>
                <a:gd name="T5" fmla="*/ 33 h 61"/>
                <a:gd name="T6" fmla="*/ 106 w 120"/>
                <a:gd name="T7" fmla="*/ 33 h 61"/>
                <a:gd name="T8" fmla="*/ 119 w 120"/>
                <a:gd name="T9" fmla="*/ 28 h 61"/>
                <a:gd name="T10" fmla="*/ 120 w 120"/>
                <a:gd name="T11" fmla="*/ 22 h 61"/>
                <a:gd name="T12" fmla="*/ 117 w 120"/>
                <a:gd name="T13" fmla="*/ 15 h 61"/>
                <a:gd name="T14" fmla="*/ 105 w 120"/>
                <a:gd name="T15" fmla="*/ 9 h 61"/>
                <a:gd name="T16" fmla="*/ 2 w 120"/>
                <a:gd name="T17" fmla="*/ 12 h 61"/>
                <a:gd name="T18" fmla="*/ 10 w 120"/>
                <a:gd name="T19" fmla="*/ 50 h 61"/>
                <a:gd name="T20" fmla="*/ 39 w 120"/>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39" y="59"/>
                  </a:moveTo>
                  <a:cubicBezTo>
                    <a:pt x="46" y="61"/>
                    <a:pt x="56" y="54"/>
                    <a:pt x="67" y="45"/>
                  </a:cubicBezTo>
                  <a:cubicBezTo>
                    <a:pt x="78" y="37"/>
                    <a:pt x="92" y="33"/>
                    <a:pt x="105" y="33"/>
                  </a:cubicBezTo>
                  <a:cubicBezTo>
                    <a:pt x="106" y="33"/>
                    <a:pt x="106" y="33"/>
                    <a:pt x="106" y="33"/>
                  </a:cubicBezTo>
                  <a:cubicBezTo>
                    <a:pt x="111" y="33"/>
                    <a:pt x="116" y="31"/>
                    <a:pt x="119" y="28"/>
                  </a:cubicBezTo>
                  <a:cubicBezTo>
                    <a:pt x="120" y="26"/>
                    <a:pt x="120" y="24"/>
                    <a:pt x="120" y="22"/>
                  </a:cubicBezTo>
                  <a:cubicBezTo>
                    <a:pt x="120" y="20"/>
                    <a:pt x="119" y="17"/>
                    <a:pt x="117" y="15"/>
                  </a:cubicBezTo>
                  <a:cubicBezTo>
                    <a:pt x="114" y="12"/>
                    <a:pt x="110" y="10"/>
                    <a:pt x="105" y="9"/>
                  </a:cubicBezTo>
                  <a:cubicBezTo>
                    <a:pt x="63" y="0"/>
                    <a:pt x="61" y="27"/>
                    <a:pt x="2" y="12"/>
                  </a:cubicBezTo>
                  <a:cubicBezTo>
                    <a:pt x="6" y="25"/>
                    <a:pt x="0" y="42"/>
                    <a:pt x="10" y="50"/>
                  </a:cubicBezTo>
                  <a:cubicBezTo>
                    <a:pt x="20" y="54"/>
                    <a:pt x="29" y="57"/>
                    <a:pt x="39" y="5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45">
              <a:extLst>
                <a:ext uri="{FF2B5EF4-FFF2-40B4-BE49-F238E27FC236}">
                  <a16:creationId xmlns:a16="http://schemas.microsoft.com/office/drawing/2014/main" id="{1F943127-2131-43CB-97A4-EC92F9C8EBA7}"/>
                </a:ext>
              </a:extLst>
            </p:cNvPr>
            <p:cNvSpPr>
              <a:spLocks/>
            </p:cNvSpPr>
            <p:nvPr/>
          </p:nvSpPr>
          <p:spPr bwMode="auto">
            <a:xfrm>
              <a:off x="5240338" y="2881313"/>
              <a:ext cx="98425" cy="38100"/>
            </a:xfrm>
            <a:custGeom>
              <a:avLst/>
              <a:gdLst>
                <a:gd name="T0" fmla="*/ 187 w 296"/>
                <a:gd name="T1" fmla="*/ 22 h 115"/>
                <a:gd name="T2" fmla="*/ 172 w 296"/>
                <a:gd name="T3" fmla="*/ 23 h 115"/>
                <a:gd name="T4" fmla="*/ 93 w 296"/>
                <a:gd name="T5" fmla="*/ 7 h 115"/>
                <a:gd name="T6" fmla="*/ 10 w 296"/>
                <a:gd name="T7" fmla="*/ 29 h 115"/>
                <a:gd name="T8" fmla="*/ 23 w 296"/>
                <a:gd name="T9" fmla="*/ 115 h 115"/>
                <a:gd name="T10" fmla="*/ 148 w 296"/>
                <a:gd name="T11" fmla="*/ 105 h 115"/>
                <a:gd name="T12" fmla="*/ 255 w 296"/>
                <a:gd name="T13" fmla="*/ 72 h 115"/>
                <a:gd name="T14" fmla="*/ 187 w 296"/>
                <a:gd name="T15" fmla="*/ 2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5">
                  <a:moveTo>
                    <a:pt x="187" y="22"/>
                  </a:moveTo>
                  <a:cubicBezTo>
                    <a:pt x="182" y="23"/>
                    <a:pt x="177" y="23"/>
                    <a:pt x="172" y="23"/>
                  </a:cubicBezTo>
                  <a:cubicBezTo>
                    <a:pt x="145" y="23"/>
                    <a:pt x="118" y="17"/>
                    <a:pt x="93" y="7"/>
                  </a:cubicBezTo>
                  <a:cubicBezTo>
                    <a:pt x="68" y="14"/>
                    <a:pt x="14" y="0"/>
                    <a:pt x="10" y="29"/>
                  </a:cubicBezTo>
                  <a:cubicBezTo>
                    <a:pt x="7" y="57"/>
                    <a:pt x="0" y="92"/>
                    <a:pt x="23" y="115"/>
                  </a:cubicBezTo>
                  <a:cubicBezTo>
                    <a:pt x="76" y="115"/>
                    <a:pt x="97" y="101"/>
                    <a:pt x="148" y="105"/>
                  </a:cubicBezTo>
                  <a:cubicBezTo>
                    <a:pt x="198" y="109"/>
                    <a:pt x="215" y="109"/>
                    <a:pt x="255" y="72"/>
                  </a:cubicBezTo>
                  <a:cubicBezTo>
                    <a:pt x="296" y="35"/>
                    <a:pt x="253" y="12"/>
                    <a:pt x="187" y="2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46">
              <a:extLst>
                <a:ext uri="{FF2B5EF4-FFF2-40B4-BE49-F238E27FC236}">
                  <a16:creationId xmlns:a16="http://schemas.microsoft.com/office/drawing/2014/main" id="{EE4E1EB3-1D3A-441A-90FE-4BD25BCAFE83}"/>
                </a:ext>
              </a:extLst>
            </p:cNvPr>
            <p:cNvSpPr>
              <a:spLocks/>
            </p:cNvSpPr>
            <p:nvPr/>
          </p:nvSpPr>
          <p:spPr bwMode="auto">
            <a:xfrm>
              <a:off x="5241925" y="2862263"/>
              <a:ext cx="69850" cy="44450"/>
            </a:xfrm>
            <a:custGeom>
              <a:avLst/>
              <a:gdLst>
                <a:gd name="T0" fmla="*/ 141 w 211"/>
                <a:gd name="T1" fmla="*/ 113 h 131"/>
                <a:gd name="T2" fmla="*/ 168 w 211"/>
                <a:gd name="T3" fmla="*/ 78 h 131"/>
                <a:gd name="T4" fmla="*/ 78 w 211"/>
                <a:gd name="T5" fmla="*/ 28 h 131"/>
                <a:gd name="T6" fmla="*/ 9 w 211"/>
                <a:gd name="T7" fmla="*/ 31 h 131"/>
                <a:gd name="T8" fmla="*/ 5 w 211"/>
                <a:gd name="T9" fmla="*/ 101 h 131"/>
                <a:gd name="T10" fmla="*/ 141 w 211"/>
                <a:gd name="T11" fmla="*/ 113 h 131"/>
              </a:gdLst>
              <a:ahLst/>
              <a:cxnLst>
                <a:cxn ang="0">
                  <a:pos x="T0" y="T1"/>
                </a:cxn>
                <a:cxn ang="0">
                  <a:pos x="T2" y="T3"/>
                </a:cxn>
                <a:cxn ang="0">
                  <a:pos x="T4" y="T5"/>
                </a:cxn>
                <a:cxn ang="0">
                  <a:pos x="T6" y="T7"/>
                </a:cxn>
                <a:cxn ang="0">
                  <a:pos x="T8" y="T9"/>
                </a:cxn>
                <a:cxn ang="0">
                  <a:pos x="T10" y="T11"/>
                </a:cxn>
              </a:cxnLst>
              <a:rect l="0" t="0" r="r" b="b"/>
              <a:pathLst>
                <a:path w="211" h="131">
                  <a:moveTo>
                    <a:pt x="141" y="113"/>
                  </a:moveTo>
                  <a:cubicBezTo>
                    <a:pt x="211" y="112"/>
                    <a:pt x="201" y="81"/>
                    <a:pt x="168" y="78"/>
                  </a:cubicBezTo>
                  <a:cubicBezTo>
                    <a:pt x="135" y="76"/>
                    <a:pt x="94" y="75"/>
                    <a:pt x="78" y="28"/>
                  </a:cubicBezTo>
                  <a:cubicBezTo>
                    <a:pt x="61" y="2"/>
                    <a:pt x="9" y="0"/>
                    <a:pt x="9" y="31"/>
                  </a:cubicBezTo>
                  <a:cubicBezTo>
                    <a:pt x="9" y="62"/>
                    <a:pt x="0" y="71"/>
                    <a:pt x="5" y="101"/>
                  </a:cubicBezTo>
                  <a:cubicBezTo>
                    <a:pt x="9" y="131"/>
                    <a:pt x="126" y="114"/>
                    <a:pt x="141"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47">
              <a:extLst>
                <a:ext uri="{FF2B5EF4-FFF2-40B4-BE49-F238E27FC236}">
                  <a16:creationId xmlns:a16="http://schemas.microsoft.com/office/drawing/2014/main" id="{D4D75FD0-4E1B-414A-8158-71DFD3FD68E1}"/>
                </a:ext>
              </a:extLst>
            </p:cNvPr>
            <p:cNvSpPr>
              <a:spLocks/>
            </p:cNvSpPr>
            <p:nvPr/>
          </p:nvSpPr>
          <p:spPr bwMode="auto">
            <a:xfrm>
              <a:off x="5243513" y="2778126"/>
              <a:ext cx="34925" cy="106363"/>
            </a:xfrm>
            <a:custGeom>
              <a:avLst/>
              <a:gdLst>
                <a:gd name="T0" fmla="*/ 105 w 105"/>
                <a:gd name="T1" fmla="*/ 12 h 318"/>
                <a:gd name="T2" fmla="*/ 76 w 105"/>
                <a:gd name="T3" fmla="*/ 286 h 318"/>
                <a:gd name="T4" fmla="*/ 40 w 105"/>
                <a:gd name="T5" fmla="*/ 318 h 318"/>
                <a:gd name="T6" fmla="*/ 40 w 105"/>
                <a:gd name="T7" fmla="*/ 318 h 318"/>
                <a:gd name="T8" fmla="*/ 40 w 105"/>
                <a:gd name="T9" fmla="*/ 318 h 318"/>
                <a:gd name="T10" fmla="*/ 4 w 105"/>
                <a:gd name="T11" fmla="*/ 282 h 318"/>
                <a:gd name="T12" fmla="*/ 0 w 105"/>
                <a:gd name="T13" fmla="*/ 0 h 318"/>
                <a:gd name="T14" fmla="*/ 105 w 105"/>
                <a:gd name="T15" fmla="*/ 1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8">
                  <a:moveTo>
                    <a:pt x="105" y="12"/>
                  </a:moveTo>
                  <a:cubicBezTo>
                    <a:pt x="105" y="19"/>
                    <a:pt x="84" y="209"/>
                    <a:pt x="76" y="286"/>
                  </a:cubicBezTo>
                  <a:cubicBezTo>
                    <a:pt x="74" y="304"/>
                    <a:pt x="58" y="318"/>
                    <a:pt x="40" y="318"/>
                  </a:cubicBezTo>
                  <a:cubicBezTo>
                    <a:pt x="40" y="318"/>
                    <a:pt x="40" y="318"/>
                    <a:pt x="40" y="318"/>
                  </a:cubicBezTo>
                  <a:cubicBezTo>
                    <a:pt x="40" y="318"/>
                    <a:pt x="40" y="318"/>
                    <a:pt x="40" y="318"/>
                  </a:cubicBezTo>
                  <a:cubicBezTo>
                    <a:pt x="20" y="318"/>
                    <a:pt x="5" y="302"/>
                    <a:pt x="4" y="282"/>
                  </a:cubicBezTo>
                  <a:lnTo>
                    <a:pt x="0" y="0"/>
                  </a:lnTo>
                  <a:lnTo>
                    <a:pt x="105"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848">
              <a:extLst>
                <a:ext uri="{FF2B5EF4-FFF2-40B4-BE49-F238E27FC236}">
                  <a16:creationId xmlns:a16="http://schemas.microsoft.com/office/drawing/2014/main" id="{6AA4F69F-C01A-4094-8466-C42F1CCDDD0C}"/>
                </a:ext>
              </a:extLst>
            </p:cNvPr>
            <p:cNvSpPr>
              <a:spLocks/>
            </p:cNvSpPr>
            <p:nvPr/>
          </p:nvSpPr>
          <p:spPr bwMode="auto">
            <a:xfrm>
              <a:off x="5373688" y="2924176"/>
              <a:ext cx="92075" cy="42863"/>
            </a:xfrm>
            <a:custGeom>
              <a:avLst/>
              <a:gdLst>
                <a:gd name="T0" fmla="*/ 188 w 276"/>
                <a:gd name="T1" fmla="*/ 40 h 127"/>
                <a:gd name="T2" fmla="*/ 98 w 276"/>
                <a:gd name="T3" fmla="*/ 0 h 127"/>
                <a:gd name="T4" fmla="*/ 21 w 276"/>
                <a:gd name="T5" fmla="*/ 12 h 127"/>
                <a:gd name="T6" fmla="*/ 14 w 276"/>
                <a:gd name="T7" fmla="*/ 14 h 127"/>
                <a:gd name="T8" fmla="*/ 19 w 276"/>
                <a:gd name="T9" fmla="*/ 97 h 127"/>
                <a:gd name="T10" fmla="*/ 96 w 276"/>
                <a:gd name="T11" fmla="*/ 106 h 127"/>
                <a:gd name="T12" fmla="*/ 128 w 276"/>
                <a:gd name="T13" fmla="*/ 117 h 127"/>
                <a:gd name="T14" fmla="*/ 273 w 276"/>
                <a:gd name="T15" fmla="*/ 77 h 127"/>
                <a:gd name="T16" fmla="*/ 188 w 276"/>
                <a:gd name="T17"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27">
                  <a:moveTo>
                    <a:pt x="188" y="40"/>
                  </a:moveTo>
                  <a:cubicBezTo>
                    <a:pt x="157" y="30"/>
                    <a:pt x="127" y="17"/>
                    <a:pt x="98" y="0"/>
                  </a:cubicBezTo>
                  <a:cubicBezTo>
                    <a:pt x="72" y="3"/>
                    <a:pt x="46" y="7"/>
                    <a:pt x="21" y="12"/>
                  </a:cubicBezTo>
                  <a:cubicBezTo>
                    <a:pt x="18" y="12"/>
                    <a:pt x="16" y="13"/>
                    <a:pt x="14" y="14"/>
                  </a:cubicBezTo>
                  <a:cubicBezTo>
                    <a:pt x="0" y="24"/>
                    <a:pt x="2" y="91"/>
                    <a:pt x="19" y="97"/>
                  </a:cubicBezTo>
                  <a:cubicBezTo>
                    <a:pt x="37" y="104"/>
                    <a:pt x="77" y="101"/>
                    <a:pt x="96" y="106"/>
                  </a:cubicBezTo>
                  <a:cubicBezTo>
                    <a:pt x="107" y="109"/>
                    <a:pt x="117" y="114"/>
                    <a:pt x="128" y="117"/>
                  </a:cubicBezTo>
                  <a:cubicBezTo>
                    <a:pt x="160" y="127"/>
                    <a:pt x="276" y="113"/>
                    <a:pt x="273" y="77"/>
                  </a:cubicBezTo>
                  <a:cubicBezTo>
                    <a:pt x="271" y="41"/>
                    <a:pt x="221" y="44"/>
                    <a:pt x="188" y="4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849">
              <a:extLst>
                <a:ext uri="{FF2B5EF4-FFF2-40B4-BE49-F238E27FC236}">
                  <a16:creationId xmlns:a16="http://schemas.microsoft.com/office/drawing/2014/main" id="{54012BEB-3D01-4388-BFD7-BBD6B450CF43}"/>
                </a:ext>
              </a:extLst>
            </p:cNvPr>
            <p:cNvSpPr>
              <a:spLocks/>
            </p:cNvSpPr>
            <p:nvPr/>
          </p:nvSpPr>
          <p:spPr bwMode="auto">
            <a:xfrm>
              <a:off x="5378450" y="2901951"/>
              <a:ext cx="69850" cy="46038"/>
            </a:xfrm>
            <a:custGeom>
              <a:avLst/>
              <a:gdLst>
                <a:gd name="T0" fmla="*/ 132 w 209"/>
                <a:gd name="T1" fmla="*/ 123 h 133"/>
                <a:gd name="T2" fmla="*/ 176 w 209"/>
                <a:gd name="T3" fmla="*/ 103 h 133"/>
                <a:gd name="T4" fmla="*/ 84 w 209"/>
                <a:gd name="T5" fmla="*/ 29 h 133"/>
                <a:gd name="T6" fmla="*/ 3 w 209"/>
                <a:gd name="T7" fmla="*/ 48 h 133"/>
                <a:gd name="T8" fmla="*/ 4 w 209"/>
                <a:gd name="T9" fmla="*/ 74 h 133"/>
                <a:gd name="T10" fmla="*/ 3 w 209"/>
                <a:gd name="T11" fmla="*/ 97 h 133"/>
                <a:gd name="T12" fmla="*/ 132 w 209"/>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209" h="133">
                  <a:moveTo>
                    <a:pt x="132" y="123"/>
                  </a:moveTo>
                  <a:cubicBezTo>
                    <a:pt x="201" y="133"/>
                    <a:pt x="209" y="110"/>
                    <a:pt x="176" y="103"/>
                  </a:cubicBezTo>
                  <a:cubicBezTo>
                    <a:pt x="144" y="95"/>
                    <a:pt x="92" y="78"/>
                    <a:pt x="84" y="29"/>
                  </a:cubicBezTo>
                  <a:cubicBezTo>
                    <a:pt x="71" y="0"/>
                    <a:pt x="0" y="29"/>
                    <a:pt x="3" y="48"/>
                  </a:cubicBezTo>
                  <a:cubicBezTo>
                    <a:pt x="3" y="57"/>
                    <a:pt x="4" y="65"/>
                    <a:pt x="4" y="74"/>
                  </a:cubicBezTo>
                  <a:cubicBezTo>
                    <a:pt x="4" y="81"/>
                    <a:pt x="4" y="89"/>
                    <a:pt x="3" y="97"/>
                  </a:cubicBezTo>
                  <a:cubicBezTo>
                    <a:pt x="2" y="127"/>
                    <a:pt x="117" y="121"/>
                    <a:pt x="132" y="12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50">
              <a:extLst>
                <a:ext uri="{FF2B5EF4-FFF2-40B4-BE49-F238E27FC236}">
                  <a16:creationId xmlns:a16="http://schemas.microsoft.com/office/drawing/2014/main" id="{A37C2F14-D93D-4A63-894B-55A19C299318}"/>
                </a:ext>
              </a:extLst>
            </p:cNvPr>
            <p:cNvSpPr>
              <a:spLocks/>
            </p:cNvSpPr>
            <p:nvPr/>
          </p:nvSpPr>
          <p:spPr bwMode="auto">
            <a:xfrm>
              <a:off x="5364163" y="2838451"/>
              <a:ext cx="42862" cy="84138"/>
            </a:xfrm>
            <a:custGeom>
              <a:avLst/>
              <a:gdLst>
                <a:gd name="T0" fmla="*/ 109 w 130"/>
                <a:gd name="T1" fmla="*/ 0 h 247"/>
                <a:gd name="T2" fmla="*/ 130 w 130"/>
                <a:gd name="T3" fmla="*/ 247 h 247"/>
                <a:gd name="T4" fmla="*/ 49 w 130"/>
                <a:gd name="T5" fmla="*/ 247 h 247"/>
                <a:gd name="T6" fmla="*/ 0 w 130"/>
                <a:gd name="T7" fmla="*/ 24 h 247"/>
                <a:gd name="T8" fmla="*/ 109 w 130"/>
                <a:gd name="T9" fmla="*/ 0 h 247"/>
              </a:gdLst>
              <a:ahLst/>
              <a:cxnLst>
                <a:cxn ang="0">
                  <a:pos x="T0" y="T1"/>
                </a:cxn>
                <a:cxn ang="0">
                  <a:pos x="T2" y="T3"/>
                </a:cxn>
                <a:cxn ang="0">
                  <a:pos x="T4" y="T5"/>
                </a:cxn>
                <a:cxn ang="0">
                  <a:pos x="T6" y="T7"/>
                </a:cxn>
                <a:cxn ang="0">
                  <a:pos x="T8" y="T9"/>
                </a:cxn>
              </a:cxnLst>
              <a:rect l="0" t="0" r="r" b="b"/>
              <a:pathLst>
                <a:path w="130" h="247">
                  <a:moveTo>
                    <a:pt x="109" y="0"/>
                  </a:moveTo>
                  <a:lnTo>
                    <a:pt x="130" y="247"/>
                  </a:lnTo>
                  <a:lnTo>
                    <a:pt x="49" y="247"/>
                  </a:lnTo>
                  <a:lnTo>
                    <a:pt x="0" y="24"/>
                  </a:lnTo>
                  <a:lnTo>
                    <a:pt x="109"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51">
              <a:extLst>
                <a:ext uri="{FF2B5EF4-FFF2-40B4-BE49-F238E27FC236}">
                  <a16:creationId xmlns:a16="http://schemas.microsoft.com/office/drawing/2014/main" id="{29407DCA-78FF-47DE-AE27-ED94CCCD1F15}"/>
                </a:ext>
              </a:extLst>
            </p:cNvPr>
            <p:cNvSpPr>
              <a:spLocks/>
            </p:cNvSpPr>
            <p:nvPr/>
          </p:nvSpPr>
          <p:spPr bwMode="auto">
            <a:xfrm>
              <a:off x="5280025" y="2341563"/>
              <a:ext cx="146050" cy="111125"/>
            </a:xfrm>
            <a:custGeom>
              <a:avLst/>
              <a:gdLst>
                <a:gd name="T0" fmla="*/ 403 w 440"/>
                <a:gd name="T1" fmla="*/ 203 h 329"/>
                <a:gd name="T2" fmla="*/ 223 w 440"/>
                <a:gd name="T3" fmla="*/ 12 h 329"/>
                <a:gd name="T4" fmla="*/ 156 w 440"/>
                <a:gd name="T5" fmla="*/ 0 h 329"/>
                <a:gd name="T6" fmla="*/ 149 w 440"/>
                <a:gd name="T7" fmla="*/ 0 h 329"/>
                <a:gd name="T8" fmla="*/ 30 w 440"/>
                <a:gd name="T9" fmla="*/ 61 h 329"/>
                <a:gd name="T10" fmla="*/ 372 w 440"/>
                <a:gd name="T11" fmla="*/ 319 h 329"/>
                <a:gd name="T12" fmla="*/ 403 w 440"/>
                <a:gd name="T13" fmla="*/ 203 h 329"/>
              </a:gdLst>
              <a:ahLst/>
              <a:cxnLst>
                <a:cxn ang="0">
                  <a:pos x="T0" y="T1"/>
                </a:cxn>
                <a:cxn ang="0">
                  <a:pos x="T2" y="T3"/>
                </a:cxn>
                <a:cxn ang="0">
                  <a:pos x="T4" y="T5"/>
                </a:cxn>
                <a:cxn ang="0">
                  <a:pos x="T6" y="T7"/>
                </a:cxn>
                <a:cxn ang="0">
                  <a:pos x="T8" y="T9"/>
                </a:cxn>
                <a:cxn ang="0">
                  <a:pos x="T10" y="T11"/>
                </a:cxn>
                <a:cxn ang="0">
                  <a:pos x="T12" y="T13"/>
                </a:cxn>
              </a:cxnLst>
              <a:rect l="0" t="0" r="r" b="b"/>
              <a:pathLst>
                <a:path w="440" h="329">
                  <a:moveTo>
                    <a:pt x="403" y="203"/>
                  </a:moveTo>
                  <a:cubicBezTo>
                    <a:pt x="368" y="178"/>
                    <a:pt x="318" y="131"/>
                    <a:pt x="223" y="12"/>
                  </a:cubicBezTo>
                  <a:cubicBezTo>
                    <a:pt x="202" y="4"/>
                    <a:pt x="179" y="0"/>
                    <a:pt x="156" y="0"/>
                  </a:cubicBezTo>
                  <a:cubicBezTo>
                    <a:pt x="153" y="0"/>
                    <a:pt x="151" y="0"/>
                    <a:pt x="149" y="0"/>
                  </a:cubicBezTo>
                  <a:cubicBezTo>
                    <a:pt x="112" y="3"/>
                    <a:pt x="50" y="30"/>
                    <a:pt x="30" y="61"/>
                  </a:cubicBezTo>
                  <a:cubicBezTo>
                    <a:pt x="0" y="107"/>
                    <a:pt x="304" y="310"/>
                    <a:pt x="372" y="319"/>
                  </a:cubicBezTo>
                  <a:cubicBezTo>
                    <a:pt x="440" y="329"/>
                    <a:pt x="403" y="203"/>
                    <a:pt x="403"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52">
              <a:extLst>
                <a:ext uri="{FF2B5EF4-FFF2-40B4-BE49-F238E27FC236}">
                  <a16:creationId xmlns:a16="http://schemas.microsoft.com/office/drawing/2014/main" id="{ECC43B32-7B3E-4B26-9A52-82DEC9843862}"/>
                </a:ext>
              </a:extLst>
            </p:cNvPr>
            <p:cNvSpPr>
              <a:spLocks/>
            </p:cNvSpPr>
            <p:nvPr/>
          </p:nvSpPr>
          <p:spPr bwMode="auto">
            <a:xfrm>
              <a:off x="5216525" y="2498726"/>
              <a:ext cx="185737" cy="376238"/>
            </a:xfrm>
            <a:custGeom>
              <a:avLst/>
              <a:gdLst>
                <a:gd name="T0" fmla="*/ 83 w 558"/>
                <a:gd name="T1" fmla="*/ 6 h 1118"/>
                <a:gd name="T2" fmla="*/ 473 w 558"/>
                <a:gd name="T3" fmla="*/ 26 h 1118"/>
                <a:gd name="T4" fmla="*/ 558 w 558"/>
                <a:gd name="T5" fmla="*/ 1100 h 1118"/>
                <a:gd name="T6" fmla="*/ 429 w 558"/>
                <a:gd name="T7" fmla="*/ 1101 h 1118"/>
                <a:gd name="T8" fmla="*/ 271 w 558"/>
                <a:gd name="T9" fmla="*/ 582 h 1118"/>
                <a:gd name="T10" fmla="*/ 200 w 558"/>
                <a:gd name="T11" fmla="*/ 1045 h 1118"/>
                <a:gd name="T12" fmla="*/ 70 w 558"/>
                <a:gd name="T13" fmla="*/ 1045 h 1118"/>
                <a:gd name="T14" fmla="*/ 83 w 558"/>
                <a:gd name="T15" fmla="*/ 6 h 1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1118">
                  <a:moveTo>
                    <a:pt x="83" y="6"/>
                  </a:moveTo>
                  <a:cubicBezTo>
                    <a:pt x="157" y="0"/>
                    <a:pt x="471" y="7"/>
                    <a:pt x="473" y="26"/>
                  </a:cubicBezTo>
                  <a:cubicBezTo>
                    <a:pt x="537" y="596"/>
                    <a:pt x="558" y="1100"/>
                    <a:pt x="558" y="1100"/>
                  </a:cubicBezTo>
                  <a:cubicBezTo>
                    <a:pt x="558" y="1100"/>
                    <a:pt x="450" y="1118"/>
                    <a:pt x="429" y="1101"/>
                  </a:cubicBezTo>
                  <a:cubicBezTo>
                    <a:pt x="408" y="1084"/>
                    <a:pt x="271" y="582"/>
                    <a:pt x="271" y="582"/>
                  </a:cubicBezTo>
                  <a:cubicBezTo>
                    <a:pt x="271" y="582"/>
                    <a:pt x="233" y="833"/>
                    <a:pt x="200" y="1045"/>
                  </a:cubicBezTo>
                  <a:lnTo>
                    <a:pt x="70" y="1045"/>
                  </a:lnTo>
                  <a:cubicBezTo>
                    <a:pt x="92" y="460"/>
                    <a:pt x="0" y="220"/>
                    <a:pt x="83"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53">
              <a:extLst>
                <a:ext uri="{FF2B5EF4-FFF2-40B4-BE49-F238E27FC236}">
                  <a16:creationId xmlns:a16="http://schemas.microsoft.com/office/drawing/2014/main" id="{2113059F-D631-43E7-B689-690B6BB4F1C2}"/>
                </a:ext>
              </a:extLst>
            </p:cNvPr>
            <p:cNvSpPr>
              <a:spLocks/>
            </p:cNvSpPr>
            <p:nvPr/>
          </p:nvSpPr>
          <p:spPr bwMode="auto">
            <a:xfrm>
              <a:off x="5353050" y="2220913"/>
              <a:ext cx="19050" cy="26988"/>
            </a:xfrm>
            <a:custGeom>
              <a:avLst/>
              <a:gdLst>
                <a:gd name="T0" fmla="*/ 32 w 57"/>
                <a:gd name="T1" fmla="*/ 81 h 81"/>
                <a:gd name="T2" fmla="*/ 57 w 57"/>
                <a:gd name="T3" fmla="*/ 54 h 81"/>
                <a:gd name="T4" fmla="*/ 57 w 57"/>
                <a:gd name="T5" fmla="*/ 53 h 81"/>
                <a:gd name="T6" fmla="*/ 54 w 57"/>
                <a:gd name="T7" fmla="*/ 14 h 81"/>
                <a:gd name="T8" fmla="*/ 1 w 57"/>
                <a:gd name="T9" fmla="*/ 18 h 81"/>
                <a:gd name="T10" fmla="*/ 4 w 57"/>
                <a:gd name="T11" fmla="*/ 56 h 81"/>
                <a:gd name="T12" fmla="*/ 31 w 57"/>
                <a:gd name="T13" fmla="*/ 81 h 81"/>
                <a:gd name="T14" fmla="*/ 32 w 57"/>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1">
                  <a:moveTo>
                    <a:pt x="32" y="81"/>
                  </a:moveTo>
                  <a:cubicBezTo>
                    <a:pt x="46" y="80"/>
                    <a:pt x="57" y="68"/>
                    <a:pt x="57" y="54"/>
                  </a:cubicBezTo>
                  <a:cubicBezTo>
                    <a:pt x="57" y="54"/>
                    <a:pt x="57" y="53"/>
                    <a:pt x="57" y="53"/>
                  </a:cubicBezTo>
                  <a:lnTo>
                    <a:pt x="54" y="14"/>
                  </a:lnTo>
                  <a:cubicBezTo>
                    <a:pt x="53" y="0"/>
                    <a:pt x="0" y="3"/>
                    <a:pt x="1" y="18"/>
                  </a:cubicBezTo>
                  <a:lnTo>
                    <a:pt x="4" y="56"/>
                  </a:lnTo>
                  <a:cubicBezTo>
                    <a:pt x="5" y="70"/>
                    <a:pt x="17" y="81"/>
                    <a:pt x="31" y="81"/>
                  </a:cubicBezTo>
                  <a:cubicBezTo>
                    <a:pt x="31" y="81"/>
                    <a:pt x="32" y="81"/>
                    <a:pt x="3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54">
              <a:extLst>
                <a:ext uri="{FF2B5EF4-FFF2-40B4-BE49-F238E27FC236}">
                  <a16:creationId xmlns:a16="http://schemas.microsoft.com/office/drawing/2014/main" id="{B05C79A2-A255-442E-90BA-650C16429783}"/>
                </a:ext>
              </a:extLst>
            </p:cNvPr>
            <p:cNvSpPr>
              <a:spLocks noEditPoints="1"/>
            </p:cNvSpPr>
            <p:nvPr/>
          </p:nvSpPr>
          <p:spPr bwMode="auto">
            <a:xfrm>
              <a:off x="5349875" y="2219326"/>
              <a:ext cx="25400" cy="31750"/>
            </a:xfrm>
            <a:custGeom>
              <a:avLst/>
              <a:gdLst>
                <a:gd name="T0" fmla="*/ 41 w 76"/>
                <a:gd name="T1" fmla="*/ 76 h 96"/>
                <a:gd name="T2" fmla="*/ 52 w 76"/>
                <a:gd name="T3" fmla="*/ 71 h 96"/>
                <a:gd name="T4" fmla="*/ 56 w 76"/>
                <a:gd name="T5" fmla="*/ 59 h 96"/>
                <a:gd name="T6" fmla="*/ 53 w 76"/>
                <a:gd name="T7" fmla="*/ 20 h 96"/>
                <a:gd name="T8" fmla="*/ 46 w 76"/>
                <a:gd name="T9" fmla="*/ 20 h 96"/>
                <a:gd name="T10" fmla="*/ 37 w 76"/>
                <a:gd name="T11" fmla="*/ 20 h 96"/>
                <a:gd name="T12" fmla="*/ 28 w 76"/>
                <a:gd name="T13" fmla="*/ 22 h 96"/>
                <a:gd name="T14" fmla="*/ 20 w 76"/>
                <a:gd name="T15" fmla="*/ 22 h 96"/>
                <a:gd name="T16" fmla="*/ 23 w 76"/>
                <a:gd name="T17" fmla="*/ 61 h 96"/>
                <a:gd name="T18" fmla="*/ 28 w 76"/>
                <a:gd name="T19" fmla="*/ 71 h 96"/>
                <a:gd name="T20" fmla="*/ 40 w 76"/>
                <a:gd name="T21" fmla="*/ 76 h 96"/>
                <a:gd name="T22" fmla="*/ 41 w 76"/>
                <a:gd name="T23" fmla="*/ 76 h 96"/>
                <a:gd name="T24" fmla="*/ 66 w 76"/>
                <a:gd name="T25" fmla="*/ 84 h 96"/>
                <a:gd name="T26" fmla="*/ 42 w 76"/>
                <a:gd name="T27" fmla="*/ 96 h 96"/>
                <a:gd name="T28" fmla="*/ 40 w 76"/>
                <a:gd name="T29" fmla="*/ 96 h 96"/>
                <a:gd name="T30" fmla="*/ 15 w 76"/>
                <a:gd name="T31" fmla="*/ 86 h 96"/>
                <a:gd name="T32" fmla="*/ 3 w 76"/>
                <a:gd name="T33" fmla="*/ 62 h 96"/>
                <a:gd name="T34" fmla="*/ 0 w 76"/>
                <a:gd name="T35" fmla="*/ 24 h 96"/>
                <a:gd name="T36" fmla="*/ 23 w 76"/>
                <a:gd name="T37" fmla="*/ 2 h 96"/>
                <a:gd name="T38" fmla="*/ 35 w 76"/>
                <a:gd name="T39" fmla="*/ 0 h 96"/>
                <a:gd name="T40" fmla="*/ 48 w 76"/>
                <a:gd name="T41" fmla="*/ 0 h 96"/>
                <a:gd name="T42" fmla="*/ 73 w 76"/>
                <a:gd name="T43" fmla="*/ 19 h 96"/>
                <a:gd name="T44" fmla="*/ 76 w 76"/>
                <a:gd name="T45" fmla="*/ 59 h 96"/>
                <a:gd name="T46" fmla="*/ 66 w 76"/>
                <a:gd name="T4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6">
                  <a:moveTo>
                    <a:pt x="41" y="76"/>
                  </a:moveTo>
                  <a:cubicBezTo>
                    <a:pt x="45" y="76"/>
                    <a:pt x="49" y="74"/>
                    <a:pt x="52" y="71"/>
                  </a:cubicBezTo>
                  <a:cubicBezTo>
                    <a:pt x="54" y="68"/>
                    <a:pt x="56" y="64"/>
                    <a:pt x="56" y="59"/>
                  </a:cubicBezTo>
                  <a:lnTo>
                    <a:pt x="53" y="20"/>
                  </a:lnTo>
                  <a:cubicBezTo>
                    <a:pt x="53" y="19"/>
                    <a:pt x="50" y="21"/>
                    <a:pt x="46" y="20"/>
                  </a:cubicBezTo>
                  <a:cubicBezTo>
                    <a:pt x="43" y="20"/>
                    <a:pt x="40" y="20"/>
                    <a:pt x="37" y="20"/>
                  </a:cubicBezTo>
                  <a:cubicBezTo>
                    <a:pt x="34" y="20"/>
                    <a:pt x="30" y="21"/>
                    <a:pt x="28" y="22"/>
                  </a:cubicBezTo>
                  <a:cubicBezTo>
                    <a:pt x="24" y="23"/>
                    <a:pt x="20" y="22"/>
                    <a:pt x="20" y="22"/>
                  </a:cubicBezTo>
                  <a:lnTo>
                    <a:pt x="23" y="61"/>
                  </a:lnTo>
                  <a:cubicBezTo>
                    <a:pt x="23" y="65"/>
                    <a:pt x="25" y="69"/>
                    <a:pt x="28" y="71"/>
                  </a:cubicBezTo>
                  <a:cubicBezTo>
                    <a:pt x="31" y="74"/>
                    <a:pt x="35" y="76"/>
                    <a:pt x="40" y="76"/>
                  </a:cubicBezTo>
                  <a:lnTo>
                    <a:pt x="41" y="76"/>
                  </a:lnTo>
                  <a:close/>
                  <a:moveTo>
                    <a:pt x="66" y="84"/>
                  </a:moveTo>
                  <a:cubicBezTo>
                    <a:pt x="60" y="91"/>
                    <a:pt x="52" y="95"/>
                    <a:pt x="42" y="96"/>
                  </a:cubicBezTo>
                  <a:lnTo>
                    <a:pt x="40" y="96"/>
                  </a:lnTo>
                  <a:cubicBezTo>
                    <a:pt x="30" y="96"/>
                    <a:pt x="21" y="92"/>
                    <a:pt x="15" y="86"/>
                  </a:cubicBezTo>
                  <a:cubicBezTo>
                    <a:pt x="8" y="80"/>
                    <a:pt x="4" y="71"/>
                    <a:pt x="3" y="62"/>
                  </a:cubicBezTo>
                  <a:lnTo>
                    <a:pt x="0" y="24"/>
                  </a:lnTo>
                  <a:cubicBezTo>
                    <a:pt x="0" y="13"/>
                    <a:pt x="10" y="5"/>
                    <a:pt x="23" y="2"/>
                  </a:cubicBezTo>
                  <a:cubicBezTo>
                    <a:pt x="27" y="1"/>
                    <a:pt x="31" y="1"/>
                    <a:pt x="35" y="0"/>
                  </a:cubicBezTo>
                  <a:cubicBezTo>
                    <a:pt x="40" y="0"/>
                    <a:pt x="44" y="0"/>
                    <a:pt x="48" y="0"/>
                  </a:cubicBezTo>
                  <a:cubicBezTo>
                    <a:pt x="62" y="2"/>
                    <a:pt x="73" y="7"/>
                    <a:pt x="73" y="19"/>
                  </a:cubicBezTo>
                  <a:cubicBezTo>
                    <a:pt x="74" y="32"/>
                    <a:pt x="74" y="47"/>
                    <a:pt x="76" y="59"/>
                  </a:cubicBezTo>
                  <a:cubicBezTo>
                    <a:pt x="76" y="69"/>
                    <a:pt x="72" y="78"/>
                    <a:pt x="66" y="8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55">
              <a:extLst>
                <a:ext uri="{FF2B5EF4-FFF2-40B4-BE49-F238E27FC236}">
                  <a16:creationId xmlns:a16="http://schemas.microsoft.com/office/drawing/2014/main" id="{7F452EAE-1526-4EAB-8FEE-403D10841AAF}"/>
                </a:ext>
              </a:extLst>
            </p:cNvPr>
            <p:cNvSpPr>
              <a:spLocks/>
            </p:cNvSpPr>
            <p:nvPr/>
          </p:nvSpPr>
          <p:spPr bwMode="auto">
            <a:xfrm>
              <a:off x="5280025" y="2178051"/>
              <a:ext cx="87312" cy="146050"/>
            </a:xfrm>
            <a:custGeom>
              <a:avLst/>
              <a:gdLst>
                <a:gd name="T0" fmla="*/ 17 w 265"/>
                <a:gd name="T1" fmla="*/ 74 h 435"/>
                <a:gd name="T2" fmla="*/ 127 w 265"/>
                <a:gd name="T3" fmla="*/ 0 h 435"/>
                <a:gd name="T4" fmla="*/ 131 w 265"/>
                <a:gd name="T5" fmla="*/ 0 h 435"/>
                <a:gd name="T6" fmla="*/ 235 w 265"/>
                <a:gd name="T7" fmla="*/ 129 h 435"/>
                <a:gd name="T8" fmla="*/ 230 w 265"/>
                <a:gd name="T9" fmla="*/ 167 h 435"/>
                <a:gd name="T10" fmla="*/ 264 w 265"/>
                <a:gd name="T11" fmla="*/ 215 h 435"/>
                <a:gd name="T12" fmla="*/ 265 w 265"/>
                <a:gd name="T13" fmla="*/ 219 h 435"/>
                <a:gd name="T14" fmla="*/ 261 w 265"/>
                <a:gd name="T15" fmla="*/ 227 h 435"/>
                <a:gd name="T16" fmla="*/ 238 w 265"/>
                <a:gd name="T17" fmla="*/ 237 h 435"/>
                <a:gd name="T18" fmla="*/ 240 w 265"/>
                <a:gd name="T19" fmla="*/ 271 h 435"/>
                <a:gd name="T20" fmla="*/ 231 w 265"/>
                <a:gd name="T21" fmla="*/ 297 h 435"/>
                <a:gd name="T22" fmla="*/ 229 w 265"/>
                <a:gd name="T23" fmla="*/ 313 h 435"/>
                <a:gd name="T24" fmla="*/ 207 w 265"/>
                <a:gd name="T25" fmla="*/ 336 h 435"/>
                <a:gd name="T26" fmla="*/ 169 w 265"/>
                <a:gd name="T27" fmla="*/ 343 h 435"/>
                <a:gd name="T28" fmla="*/ 137 w 265"/>
                <a:gd name="T29" fmla="*/ 415 h 435"/>
                <a:gd name="T30" fmla="*/ 8 w 265"/>
                <a:gd name="T31" fmla="*/ 380 h 435"/>
                <a:gd name="T32" fmla="*/ 28 w 265"/>
                <a:gd name="T33" fmla="*/ 223 h 435"/>
                <a:gd name="T34" fmla="*/ 7 w 265"/>
                <a:gd name="T35" fmla="*/ 135 h 435"/>
                <a:gd name="T36" fmla="*/ 17 w 265"/>
                <a:gd name="T37"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35">
                  <a:moveTo>
                    <a:pt x="17" y="74"/>
                  </a:moveTo>
                  <a:cubicBezTo>
                    <a:pt x="35" y="29"/>
                    <a:pt x="79" y="0"/>
                    <a:pt x="127" y="0"/>
                  </a:cubicBezTo>
                  <a:cubicBezTo>
                    <a:pt x="128" y="0"/>
                    <a:pt x="130" y="0"/>
                    <a:pt x="131" y="0"/>
                  </a:cubicBezTo>
                  <a:cubicBezTo>
                    <a:pt x="199" y="5"/>
                    <a:pt x="234" y="69"/>
                    <a:pt x="235" y="129"/>
                  </a:cubicBezTo>
                  <a:cubicBezTo>
                    <a:pt x="235" y="146"/>
                    <a:pt x="223" y="153"/>
                    <a:pt x="230" y="167"/>
                  </a:cubicBezTo>
                  <a:cubicBezTo>
                    <a:pt x="236" y="181"/>
                    <a:pt x="258" y="201"/>
                    <a:pt x="264" y="215"/>
                  </a:cubicBezTo>
                  <a:cubicBezTo>
                    <a:pt x="264" y="216"/>
                    <a:pt x="265" y="218"/>
                    <a:pt x="265" y="219"/>
                  </a:cubicBezTo>
                  <a:cubicBezTo>
                    <a:pt x="265" y="222"/>
                    <a:pt x="263" y="225"/>
                    <a:pt x="261" y="227"/>
                  </a:cubicBezTo>
                  <a:cubicBezTo>
                    <a:pt x="254" y="231"/>
                    <a:pt x="246" y="235"/>
                    <a:pt x="238" y="237"/>
                  </a:cubicBezTo>
                  <a:cubicBezTo>
                    <a:pt x="242" y="236"/>
                    <a:pt x="242" y="267"/>
                    <a:pt x="240" y="271"/>
                  </a:cubicBezTo>
                  <a:cubicBezTo>
                    <a:pt x="236" y="279"/>
                    <a:pt x="233" y="288"/>
                    <a:pt x="231" y="297"/>
                  </a:cubicBezTo>
                  <a:cubicBezTo>
                    <a:pt x="231" y="302"/>
                    <a:pt x="230" y="308"/>
                    <a:pt x="229" y="313"/>
                  </a:cubicBezTo>
                  <a:cubicBezTo>
                    <a:pt x="226" y="324"/>
                    <a:pt x="217" y="332"/>
                    <a:pt x="207" y="336"/>
                  </a:cubicBezTo>
                  <a:cubicBezTo>
                    <a:pt x="196" y="340"/>
                    <a:pt x="179" y="337"/>
                    <a:pt x="169" y="343"/>
                  </a:cubicBezTo>
                  <a:cubicBezTo>
                    <a:pt x="166" y="344"/>
                    <a:pt x="140" y="349"/>
                    <a:pt x="137" y="415"/>
                  </a:cubicBezTo>
                  <a:cubicBezTo>
                    <a:pt x="126" y="416"/>
                    <a:pt x="44" y="435"/>
                    <a:pt x="8" y="380"/>
                  </a:cubicBezTo>
                  <a:cubicBezTo>
                    <a:pt x="0" y="368"/>
                    <a:pt x="34" y="233"/>
                    <a:pt x="28" y="223"/>
                  </a:cubicBezTo>
                  <a:cubicBezTo>
                    <a:pt x="14" y="196"/>
                    <a:pt x="7" y="166"/>
                    <a:pt x="7" y="135"/>
                  </a:cubicBezTo>
                  <a:cubicBezTo>
                    <a:pt x="7" y="114"/>
                    <a:pt x="10" y="93"/>
                    <a:pt x="17" y="7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56">
              <a:extLst>
                <a:ext uri="{FF2B5EF4-FFF2-40B4-BE49-F238E27FC236}">
                  <a16:creationId xmlns:a16="http://schemas.microsoft.com/office/drawing/2014/main" id="{63572E1E-C3E1-4CAC-9843-E8DBA4AF9F03}"/>
                </a:ext>
              </a:extLst>
            </p:cNvPr>
            <p:cNvSpPr>
              <a:spLocks/>
            </p:cNvSpPr>
            <p:nvPr/>
          </p:nvSpPr>
          <p:spPr bwMode="auto">
            <a:xfrm>
              <a:off x="5370513" y="2333626"/>
              <a:ext cx="66675" cy="157163"/>
            </a:xfrm>
            <a:custGeom>
              <a:avLst/>
              <a:gdLst>
                <a:gd name="T0" fmla="*/ 57 w 202"/>
                <a:gd name="T1" fmla="*/ 10 h 469"/>
                <a:gd name="T2" fmla="*/ 171 w 202"/>
                <a:gd name="T3" fmla="*/ 282 h 469"/>
                <a:gd name="T4" fmla="*/ 86 w 202"/>
                <a:gd name="T5" fmla="*/ 429 h 469"/>
                <a:gd name="T6" fmla="*/ 0 w 202"/>
                <a:gd name="T7" fmla="*/ 29 h 469"/>
                <a:gd name="T8" fmla="*/ 57 w 202"/>
                <a:gd name="T9" fmla="*/ 10 h 469"/>
              </a:gdLst>
              <a:ahLst/>
              <a:cxnLst>
                <a:cxn ang="0">
                  <a:pos x="T0" y="T1"/>
                </a:cxn>
                <a:cxn ang="0">
                  <a:pos x="T2" y="T3"/>
                </a:cxn>
                <a:cxn ang="0">
                  <a:pos x="T4" y="T5"/>
                </a:cxn>
                <a:cxn ang="0">
                  <a:pos x="T6" y="T7"/>
                </a:cxn>
                <a:cxn ang="0">
                  <a:pos x="T8" y="T9"/>
                </a:cxn>
              </a:cxnLst>
              <a:rect l="0" t="0" r="r" b="b"/>
              <a:pathLst>
                <a:path w="202" h="469">
                  <a:moveTo>
                    <a:pt x="57" y="10"/>
                  </a:moveTo>
                  <a:cubicBezTo>
                    <a:pt x="62" y="87"/>
                    <a:pt x="139" y="200"/>
                    <a:pt x="171" y="282"/>
                  </a:cubicBezTo>
                  <a:cubicBezTo>
                    <a:pt x="202" y="364"/>
                    <a:pt x="144" y="469"/>
                    <a:pt x="86" y="429"/>
                  </a:cubicBezTo>
                  <a:cubicBezTo>
                    <a:pt x="26" y="356"/>
                    <a:pt x="21" y="86"/>
                    <a:pt x="0" y="29"/>
                  </a:cubicBezTo>
                  <a:cubicBezTo>
                    <a:pt x="9" y="18"/>
                    <a:pt x="39" y="0"/>
                    <a:pt x="5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57">
              <a:extLst>
                <a:ext uri="{FF2B5EF4-FFF2-40B4-BE49-F238E27FC236}">
                  <a16:creationId xmlns:a16="http://schemas.microsoft.com/office/drawing/2014/main" id="{D9AAFBDD-FD07-4137-A170-FD7ACFD2A209}"/>
                </a:ext>
              </a:extLst>
            </p:cNvPr>
            <p:cNvSpPr>
              <a:spLocks/>
            </p:cNvSpPr>
            <p:nvPr/>
          </p:nvSpPr>
          <p:spPr bwMode="auto">
            <a:xfrm>
              <a:off x="5376863" y="2438401"/>
              <a:ext cx="46037" cy="41275"/>
            </a:xfrm>
            <a:custGeom>
              <a:avLst/>
              <a:gdLst>
                <a:gd name="T0" fmla="*/ 110 w 139"/>
                <a:gd name="T1" fmla="*/ 118 h 122"/>
                <a:gd name="T2" fmla="*/ 92 w 139"/>
                <a:gd name="T3" fmla="*/ 122 h 122"/>
                <a:gd name="T4" fmla="*/ 79 w 139"/>
                <a:gd name="T5" fmla="*/ 120 h 122"/>
                <a:gd name="T6" fmla="*/ 51 w 139"/>
                <a:gd name="T7" fmla="*/ 106 h 122"/>
                <a:gd name="T8" fmla="*/ 4 w 139"/>
                <a:gd name="T9" fmla="*/ 62 h 122"/>
                <a:gd name="T10" fmla="*/ 0 w 139"/>
                <a:gd name="T11" fmla="*/ 50 h 122"/>
                <a:gd name="T12" fmla="*/ 4 w 139"/>
                <a:gd name="T13" fmla="*/ 41 h 122"/>
                <a:gd name="T14" fmla="*/ 49 w 139"/>
                <a:gd name="T15" fmla="*/ 13 h 122"/>
                <a:gd name="T16" fmla="*/ 138 w 139"/>
                <a:gd name="T17" fmla="*/ 36 h 122"/>
                <a:gd name="T18" fmla="*/ 139 w 139"/>
                <a:gd name="T19" fmla="*/ 53 h 122"/>
                <a:gd name="T20" fmla="*/ 110 w 139"/>
                <a:gd name="T21"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2">
                  <a:moveTo>
                    <a:pt x="110" y="118"/>
                  </a:moveTo>
                  <a:cubicBezTo>
                    <a:pt x="104" y="120"/>
                    <a:pt x="98" y="122"/>
                    <a:pt x="92" y="122"/>
                  </a:cubicBezTo>
                  <a:cubicBezTo>
                    <a:pt x="87" y="122"/>
                    <a:pt x="83" y="121"/>
                    <a:pt x="79" y="120"/>
                  </a:cubicBezTo>
                  <a:cubicBezTo>
                    <a:pt x="69" y="117"/>
                    <a:pt x="60" y="112"/>
                    <a:pt x="51" y="106"/>
                  </a:cubicBezTo>
                  <a:cubicBezTo>
                    <a:pt x="32" y="95"/>
                    <a:pt x="16" y="80"/>
                    <a:pt x="4" y="62"/>
                  </a:cubicBezTo>
                  <a:cubicBezTo>
                    <a:pt x="2" y="58"/>
                    <a:pt x="0" y="54"/>
                    <a:pt x="0" y="50"/>
                  </a:cubicBezTo>
                  <a:cubicBezTo>
                    <a:pt x="1" y="47"/>
                    <a:pt x="2" y="43"/>
                    <a:pt x="4" y="41"/>
                  </a:cubicBezTo>
                  <a:cubicBezTo>
                    <a:pt x="15" y="26"/>
                    <a:pt x="31" y="16"/>
                    <a:pt x="49" y="13"/>
                  </a:cubicBezTo>
                  <a:cubicBezTo>
                    <a:pt x="77" y="4"/>
                    <a:pt x="126" y="0"/>
                    <a:pt x="138" y="36"/>
                  </a:cubicBezTo>
                  <a:cubicBezTo>
                    <a:pt x="139" y="42"/>
                    <a:pt x="139" y="47"/>
                    <a:pt x="139" y="53"/>
                  </a:cubicBezTo>
                  <a:cubicBezTo>
                    <a:pt x="139" y="78"/>
                    <a:pt x="129" y="101"/>
                    <a:pt x="110" y="1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58">
              <a:extLst>
                <a:ext uri="{FF2B5EF4-FFF2-40B4-BE49-F238E27FC236}">
                  <a16:creationId xmlns:a16="http://schemas.microsoft.com/office/drawing/2014/main" id="{19EDFBCE-1CBA-4725-A2F5-C6CE335AC1BD}"/>
                </a:ext>
              </a:extLst>
            </p:cNvPr>
            <p:cNvSpPr>
              <a:spLocks/>
            </p:cNvSpPr>
            <p:nvPr/>
          </p:nvSpPr>
          <p:spPr bwMode="auto">
            <a:xfrm>
              <a:off x="5343525" y="2265363"/>
              <a:ext cx="47625" cy="82550"/>
            </a:xfrm>
            <a:custGeom>
              <a:avLst/>
              <a:gdLst>
                <a:gd name="T0" fmla="*/ 28 w 141"/>
                <a:gd name="T1" fmla="*/ 184 h 248"/>
                <a:gd name="T2" fmla="*/ 6 w 141"/>
                <a:gd name="T3" fmla="*/ 113 h 248"/>
                <a:gd name="T4" fmla="*/ 2 w 141"/>
                <a:gd name="T5" fmla="*/ 102 h 248"/>
                <a:gd name="T6" fmla="*/ 6 w 141"/>
                <a:gd name="T7" fmla="*/ 100 h 248"/>
                <a:gd name="T8" fmla="*/ 9 w 141"/>
                <a:gd name="T9" fmla="*/ 100 h 248"/>
                <a:gd name="T10" fmla="*/ 32 w 141"/>
                <a:gd name="T11" fmla="*/ 118 h 248"/>
                <a:gd name="T12" fmla="*/ 44 w 141"/>
                <a:gd name="T13" fmla="*/ 143 h 248"/>
                <a:gd name="T14" fmla="*/ 55 w 141"/>
                <a:gd name="T15" fmla="*/ 134 h 248"/>
                <a:gd name="T16" fmla="*/ 53 w 141"/>
                <a:gd name="T17" fmla="*/ 110 h 248"/>
                <a:gd name="T18" fmla="*/ 38 w 141"/>
                <a:gd name="T19" fmla="*/ 45 h 248"/>
                <a:gd name="T20" fmla="*/ 30 w 141"/>
                <a:gd name="T21" fmla="*/ 16 h 248"/>
                <a:gd name="T22" fmla="*/ 31 w 141"/>
                <a:gd name="T23" fmla="*/ 4 h 248"/>
                <a:gd name="T24" fmla="*/ 33 w 141"/>
                <a:gd name="T25" fmla="*/ 2 h 248"/>
                <a:gd name="T26" fmla="*/ 41 w 141"/>
                <a:gd name="T27" fmla="*/ 5 h 248"/>
                <a:gd name="T28" fmla="*/ 86 w 141"/>
                <a:gd name="T29" fmla="*/ 83 h 248"/>
                <a:gd name="T30" fmla="*/ 122 w 141"/>
                <a:gd name="T31" fmla="*/ 99 h 248"/>
                <a:gd name="T32" fmla="*/ 131 w 141"/>
                <a:gd name="T33" fmla="*/ 143 h 248"/>
                <a:gd name="T34" fmla="*/ 130 w 141"/>
                <a:gd name="T35" fmla="*/ 235 h 248"/>
                <a:gd name="T36" fmla="*/ 83 w 141"/>
                <a:gd name="T37" fmla="*/ 247 h 248"/>
                <a:gd name="T38" fmla="*/ 28 w 141"/>
                <a:gd name="T39" fmla="*/ 18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48">
                  <a:moveTo>
                    <a:pt x="28" y="184"/>
                  </a:moveTo>
                  <a:cubicBezTo>
                    <a:pt x="17" y="174"/>
                    <a:pt x="16" y="123"/>
                    <a:pt x="6" y="113"/>
                  </a:cubicBezTo>
                  <a:cubicBezTo>
                    <a:pt x="3" y="110"/>
                    <a:pt x="0" y="105"/>
                    <a:pt x="2" y="102"/>
                  </a:cubicBezTo>
                  <a:cubicBezTo>
                    <a:pt x="3" y="101"/>
                    <a:pt x="4" y="100"/>
                    <a:pt x="6" y="100"/>
                  </a:cubicBezTo>
                  <a:cubicBezTo>
                    <a:pt x="7" y="100"/>
                    <a:pt x="8" y="100"/>
                    <a:pt x="9" y="100"/>
                  </a:cubicBezTo>
                  <a:cubicBezTo>
                    <a:pt x="20" y="100"/>
                    <a:pt x="29" y="107"/>
                    <a:pt x="32" y="118"/>
                  </a:cubicBezTo>
                  <a:cubicBezTo>
                    <a:pt x="33" y="128"/>
                    <a:pt x="37" y="137"/>
                    <a:pt x="44" y="143"/>
                  </a:cubicBezTo>
                  <a:cubicBezTo>
                    <a:pt x="51" y="150"/>
                    <a:pt x="54" y="141"/>
                    <a:pt x="55" y="134"/>
                  </a:cubicBezTo>
                  <a:cubicBezTo>
                    <a:pt x="55" y="126"/>
                    <a:pt x="54" y="118"/>
                    <a:pt x="53" y="110"/>
                  </a:cubicBezTo>
                  <a:cubicBezTo>
                    <a:pt x="51" y="88"/>
                    <a:pt x="46" y="66"/>
                    <a:pt x="38" y="45"/>
                  </a:cubicBezTo>
                  <a:cubicBezTo>
                    <a:pt x="33" y="36"/>
                    <a:pt x="30" y="26"/>
                    <a:pt x="30" y="16"/>
                  </a:cubicBezTo>
                  <a:cubicBezTo>
                    <a:pt x="30" y="12"/>
                    <a:pt x="30" y="8"/>
                    <a:pt x="31" y="4"/>
                  </a:cubicBezTo>
                  <a:cubicBezTo>
                    <a:pt x="31" y="3"/>
                    <a:pt x="32" y="2"/>
                    <a:pt x="33" y="2"/>
                  </a:cubicBezTo>
                  <a:cubicBezTo>
                    <a:pt x="35" y="0"/>
                    <a:pt x="39" y="3"/>
                    <a:pt x="41" y="5"/>
                  </a:cubicBezTo>
                  <a:cubicBezTo>
                    <a:pt x="57" y="25"/>
                    <a:pt x="70" y="62"/>
                    <a:pt x="86" y="83"/>
                  </a:cubicBezTo>
                  <a:cubicBezTo>
                    <a:pt x="95" y="96"/>
                    <a:pt x="111" y="75"/>
                    <a:pt x="122" y="99"/>
                  </a:cubicBezTo>
                  <a:cubicBezTo>
                    <a:pt x="133" y="123"/>
                    <a:pt x="133" y="115"/>
                    <a:pt x="131" y="143"/>
                  </a:cubicBezTo>
                  <a:cubicBezTo>
                    <a:pt x="130" y="171"/>
                    <a:pt x="141" y="235"/>
                    <a:pt x="130" y="235"/>
                  </a:cubicBezTo>
                  <a:cubicBezTo>
                    <a:pt x="111" y="234"/>
                    <a:pt x="102" y="248"/>
                    <a:pt x="83" y="247"/>
                  </a:cubicBezTo>
                  <a:cubicBezTo>
                    <a:pt x="69" y="222"/>
                    <a:pt x="51" y="201"/>
                    <a:pt x="28" y="18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859">
              <a:extLst>
                <a:ext uri="{FF2B5EF4-FFF2-40B4-BE49-F238E27FC236}">
                  <a16:creationId xmlns:a16="http://schemas.microsoft.com/office/drawing/2014/main" id="{7991E427-E5B3-4109-939C-B4D41E24E501}"/>
                </a:ext>
              </a:extLst>
            </p:cNvPr>
            <p:cNvSpPr>
              <a:spLocks/>
            </p:cNvSpPr>
            <p:nvPr/>
          </p:nvSpPr>
          <p:spPr bwMode="auto">
            <a:xfrm>
              <a:off x="5214938" y="2271713"/>
              <a:ext cx="161925" cy="312738"/>
            </a:xfrm>
            <a:custGeom>
              <a:avLst/>
              <a:gdLst>
                <a:gd name="T0" fmla="*/ 339 w 488"/>
                <a:gd name="T1" fmla="*/ 106 h 933"/>
                <a:gd name="T2" fmla="*/ 182 w 488"/>
                <a:gd name="T3" fmla="*/ 61 h 933"/>
                <a:gd name="T4" fmla="*/ 53 w 488"/>
                <a:gd name="T5" fmla="*/ 154 h 933"/>
                <a:gd name="T6" fmla="*/ 89 w 488"/>
                <a:gd name="T7" fmla="*/ 682 h 933"/>
                <a:gd name="T8" fmla="*/ 488 w 488"/>
                <a:gd name="T9" fmla="*/ 767 h 933"/>
                <a:gd name="T10" fmla="*/ 456 w 488"/>
                <a:gd name="T11" fmla="*/ 625 h 933"/>
                <a:gd name="T12" fmla="*/ 441 w 488"/>
                <a:gd name="T13" fmla="*/ 551 h 933"/>
                <a:gd name="T14" fmla="*/ 448 w 488"/>
                <a:gd name="T15" fmla="*/ 499 h 933"/>
                <a:gd name="T16" fmla="*/ 462 w 488"/>
                <a:gd name="T17" fmla="*/ 387 h 933"/>
                <a:gd name="T18" fmla="*/ 467 w 488"/>
                <a:gd name="T19" fmla="*/ 352 h 933"/>
                <a:gd name="T20" fmla="*/ 464 w 488"/>
                <a:gd name="T21" fmla="*/ 323 h 933"/>
                <a:gd name="T22" fmla="*/ 443 w 488"/>
                <a:gd name="T23" fmla="*/ 265 h 933"/>
                <a:gd name="T24" fmla="*/ 339 w 488"/>
                <a:gd name="T25" fmla="*/ 10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8" h="933">
                  <a:moveTo>
                    <a:pt x="339" y="106"/>
                  </a:moveTo>
                  <a:cubicBezTo>
                    <a:pt x="295" y="55"/>
                    <a:pt x="198" y="0"/>
                    <a:pt x="182" y="61"/>
                  </a:cubicBezTo>
                  <a:cubicBezTo>
                    <a:pt x="153" y="103"/>
                    <a:pt x="69" y="96"/>
                    <a:pt x="53" y="154"/>
                  </a:cubicBezTo>
                  <a:cubicBezTo>
                    <a:pt x="0" y="442"/>
                    <a:pt x="180" y="359"/>
                    <a:pt x="89" y="682"/>
                  </a:cubicBezTo>
                  <a:cubicBezTo>
                    <a:pt x="54" y="855"/>
                    <a:pt x="474" y="933"/>
                    <a:pt x="488" y="767"/>
                  </a:cubicBezTo>
                  <a:cubicBezTo>
                    <a:pt x="485" y="718"/>
                    <a:pt x="474" y="670"/>
                    <a:pt x="456" y="625"/>
                  </a:cubicBezTo>
                  <a:cubicBezTo>
                    <a:pt x="446" y="602"/>
                    <a:pt x="441" y="577"/>
                    <a:pt x="441" y="551"/>
                  </a:cubicBezTo>
                  <a:cubicBezTo>
                    <a:pt x="441" y="534"/>
                    <a:pt x="443" y="516"/>
                    <a:pt x="448" y="499"/>
                  </a:cubicBezTo>
                  <a:cubicBezTo>
                    <a:pt x="462" y="460"/>
                    <a:pt x="451" y="427"/>
                    <a:pt x="462" y="387"/>
                  </a:cubicBezTo>
                  <a:cubicBezTo>
                    <a:pt x="465" y="376"/>
                    <a:pt x="467" y="364"/>
                    <a:pt x="467" y="352"/>
                  </a:cubicBezTo>
                  <a:cubicBezTo>
                    <a:pt x="467" y="342"/>
                    <a:pt x="466" y="332"/>
                    <a:pt x="464" y="323"/>
                  </a:cubicBezTo>
                  <a:cubicBezTo>
                    <a:pt x="459" y="303"/>
                    <a:pt x="449" y="285"/>
                    <a:pt x="443" y="265"/>
                  </a:cubicBezTo>
                  <a:cubicBezTo>
                    <a:pt x="430" y="218"/>
                    <a:pt x="477" y="142"/>
                    <a:pt x="3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60">
              <a:extLst>
                <a:ext uri="{FF2B5EF4-FFF2-40B4-BE49-F238E27FC236}">
                  <a16:creationId xmlns:a16="http://schemas.microsoft.com/office/drawing/2014/main" id="{D12AEFEA-5502-41AF-919C-0EDE415956F4}"/>
                </a:ext>
              </a:extLst>
            </p:cNvPr>
            <p:cNvSpPr>
              <a:spLocks/>
            </p:cNvSpPr>
            <p:nvPr/>
          </p:nvSpPr>
          <p:spPr bwMode="auto">
            <a:xfrm>
              <a:off x="5245100" y="2171701"/>
              <a:ext cx="111125" cy="123825"/>
            </a:xfrm>
            <a:custGeom>
              <a:avLst/>
              <a:gdLst>
                <a:gd name="T0" fmla="*/ 334 w 336"/>
                <a:gd name="T1" fmla="*/ 106 h 371"/>
                <a:gd name="T2" fmla="*/ 315 w 336"/>
                <a:gd name="T3" fmla="*/ 132 h 371"/>
                <a:gd name="T4" fmla="*/ 297 w 336"/>
                <a:gd name="T5" fmla="*/ 159 h 371"/>
                <a:gd name="T6" fmla="*/ 295 w 336"/>
                <a:gd name="T7" fmla="*/ 180 h 371"/>
                <a:gd name="T8" fmla="*/ 296 w 336"/>
                <a:gd name="T9" fmla="*/ 193 h 371"/>
                <a:gd name="T10" fmla="*/ 296 w 336"/>
                <a:gd name="T11" fmla="*/ 200 h 371"/>
                <a:gd name="T12" fmla="*/ 283 w 336"/>
                <a:gd name="T13" fmla="*/ 228 h 371"/>
                <a:gd name="T14" fmla="*/ 270 w 336"/>
                <a:gd name="T15" fmla="*/ 242 h 371"/>
                <a:gd name="T16" fmla="*/ 260 w 336"/>
                <a:gd name="T17" fmla="*/ 272 h 371"/>
                <a:gd name="T18" fmla="*/ 242 w 336"/>
                <a:gd name="T19" fmla="*/ 305 h 371"/>
                <a:gd name="T20" fmla="*/ 182 w 336"/>
                <a:gd name="T21" fmla="*/ 339 h 371"/>
                <a:gd name="T22" fmla="*/ 109 w 336"/>
                <a:gd name="T23" fmla="*/ 368 h 371"/>
                <a:gd name="T24" fmla="*/ 84 w 336"/>
                <a:gd name="T25" fmla="*/ 371 h 371"/>
                <a:gd name="T26" fmla="*/ 32 w 336"/>
                <a:gd name="T27" fmla="*/ 356 h 371"/>
                <a:gd name="T28" fmla="*/ 0 w 336"/>
                <a:gd name="T29" fmla="*/ 292 h 371"/>
                <a:gd name="T30" fmla="*/ 3 w 336"/>
                <a:gd name="T31" fmla="*/ 269 h 371"/>
                <a:gd name="T32" fmla="*/ 47 w 336"/>
                <a:gd name="T33" fmla="*/ 189 h 371"/>
                <a:gd name="T34" fmla="*/ 51 w 336"/>
                <a:gd name="T35" fmla="*/ 169 h 371"/>
                <a:gd name="T36" fmla="*/ 48 w 336"/>
                <a:gd name="T37" fmla="*/ 152 h 371"/>
                <a:gd name="T38" fmla="*/ 46 w 336"/>
                <a:gd name="T39" fmla="*/ 123 h 371"/>
                <a:gd name="T40" fmla="*/ 47 w 336"/>
                <a:gd name="T41" fmla="*/ 100 h 371"/>
                <a:gd name="T42" fmla="*/ 100 w 336"/>
                <a:gd name="T43" fmla="*/ 32 h 371"/>
                <a:gd name="T44" fmla="*/ 142 w 336"/>
                <a:gd name="T45" fmla="*/ 20 h 371"/>
                <a:gd name="T46" fmla="*/ 143 w 336"/>
                <a:gd name="T47" fmla="*/ 20 h 371"/>
                <a:gd name="T48" fmla="*/ 184 w 336"/>
                <a:gd name="T49" fmla="*/ 10 h 371"/>
                <a:gd name="T50" fmla="*/ 233 w 336"/>
                <a:gd name="T51" fmla="*/ 0 h 371"/>
                <a:gd name="T52" fmla="*/ 256 w 336"/>
                <a:gd name="T53" fmla="*/ 2 h 371"/>
                <a:gd name="T54" fmla="*/ 336 w 336"/>
                <a:gd name="T55" fmla="*/ 87 h 371"/>
                <a:gd name="T56" fmla="*/ 336 w 336"/>
                <a:gd name="T57" fmla="*/ 89 h 371"/>
                <a:gd name="T58" fmla="*/ 334 w 336"/>
                <a:gd name="T59" fmla="*/ 10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71">
                  <a:moveTo>
                    <a:pt x="334" y="106"/>
                  </a:moveTo>
                  <a:cubicBezTo>
                    <a:pt x="331" y="117"/>
                    <a:pt x="324" y="126"/>
                    <a:pt x="315" y="132"/>
                  </a:cubicBezTo>
                  <a:cubicBezTo>
                    <a:pt x="305" y="138"/>
                    <a:pt x="299" y="148"/>
                    <a:pt x="297" y="159"/>
                  </a:cubicBezTo>
                  <a:cubicBezTo>
                    <a:pt x="296" y="166"/>
                    <a:pt x="295" y="173"/>
                    <a:pt x="295" y="180"/>
                  </a:cubicBezTo>
                  <a:cubicBezTo>
                    <a:pt x="295" y="184"/>
                    <a:pt x="295" y="189"/>
                    <a:pt x="296" y="193"/>
                  </a:cubicBezTo>
                  <a:cubicBezTo>
                    <a:pt x="296" y="195"/>
                    <a:pt x="296" y="197"/>
                    <a:pt x="296" y="200"/>
                  </a:cubicBezTo>
                  <a:cubicBezTo>
                    <a:pt x="296" y="210"/>
                    <a:pt x="292" y="221"/>
                    <a:pt x="283" y="228"/>
                  </a:cubicBezTo>
                  <a:cubicBezTo>
                    <a:pt x="277" y="233"/>
                    <a:pt x="277" y="237"/>
                    <a:pt x="270" y="242"/>
                  </a:cubicBezTo>
                  <a:cubicBezTo>
                    <a:pt x="260" y="251"/>
                    <a:pt x="263" y="261"/>
                    <a:pt x="260" y="272"/>
                  </a:cubicBezTo>
                  <a:cubicBezTo>
                    <a:pt x="257" y="284"/>
                    <a:pt x="251" y="296"/>
                    <a:pt x="242" y="305"/>
                  </a:cubicBezTo>
                  <a:cubicBezTo>
                    <a:pt x="225" y="321"/>
                    <a:pt x="205" y="333"/>
                    <a:pt x="182" y="339"/>
                  </a:cubicBezTo>
                  <a:cubicBezTo>
                    <a:pt x="159" y="350"/>
                    <a:pt x="134" y="360"/>
                    <a:pt x="109" y="368"/>
                  </a:cubicBezTo>
                  <a:cubicBezTo>
                    <a:pt x="101" y="370"/>
                    <a:pt x="92" y="371"/>
                    <a:pt x="84" y="371"/>
                  </a:cubicBezTo>
                  <a:cubicBezTo>
                    <a:pt x="66" y="371"/>
                    <a:pt x="48" y="366"/>
                    <a:pt x="32" y="356"/>
                  </a:cubicBezTo>
                  <a:cubicBezTo>
                    <a:pt x="12" y="341"/>
                    <a:pt x="0" y="317"/>
                    <a:pt x="0" y="292"/>
                  </a:cubicBezTo>
                  <a:cubicBezTo>
                    <a:pt x="0" y="284"/>
                    <a:pt x="1" y="276"/>
                    <a:pt x="3" y="269"/>
                  </a:cubicBezTo>
                  <a:cubicBezTo>
                    <a:pt x="12" y="239"/>
                    <a:pt x="35" y="217"/>
                    <a:pt x="47" y="189"/>
                  </a:cubicBezTo>
                  <a:cubicBezTo>
                    <a:pt x="49" y="183"/>
                    <a:pt x="51" y="176"/>
                    <a:pt x="51" y="169"/>
                  </a:cubicBezTo>
                  <a:cubicBezTo>
                    <a:pt x="51" y="163"/>
                    <a:pt x="50" y="158"/>
                    <a:pt x="48" y="152"/>
                  </a:cubicBezTo>
                  <a:cubicBezTo>
                    <a:pt x="47" y="143"/>
                    <a:pt x="46" y="133"/>
                    <a:pt x="46" y="123"/>
                  </a:cubicBezTo>
                  <a:cubicBezTo>
                    <a:pt x="46" y="116"/>
                    <a:pt x="47" y="108"/>
                    <a:pt x="47" y="100"/>
                  </a:cubicBezTo>
                  <a:cubicBezTo>
                    <a:pt x="54" y="71"/>
                    <a:pt x="73" y="46"/>
                    <a:pt x="100" y="32"/>
                  </a:cubicBezTo>
                  <a:cubicBezTo>
                    <a:pt x="112" y="24"/>
                    <a:pt x="127" y="20"/>
                    <a:pt x="142" y="20"/>
                  </a:cubicBezTo>
                  <a:cubicBezTo>
                    <a:pt x="142" y="20"/>
                    <a:pt x="143" y="20"/>
                    <a:pt x="143" y="20"/>
                  </a:cubicBezTo>
                  <a:cubicBezTo>
                    <a:pt x="157" y="19"/>
                    <a:pt x="171" y="16"/>
                    <a:pt x="184" y="10"/>
                  </a:cubicBezTo>
                  <a:cubicBezTo>
                    <a:pt x="200" y="3"/>
                    <a:pt x="216" y="0"/>
                    <a:pt x="233" y="0"/>
                  </a:cubicBezTo>
                  <a:cubicBezTo>
                    <a:pt x="241" y="0"/>
                    <a:pt x="248" y="1"/>
                    <a:pt x="256" y="2"/>
                  </a:cubicBezTo>
                  <a:cubicBezTo>
                    <a:pt x="300" y="7"/>
                    <a:pt x="334" y="43"/>
                    <a:pt x="336" y="87"/>
                  </a:cubicBezTo>
                  <a:cubicBezTo>
                    <a:pt x="336" y="87"/>
                    <a:pt x="336" y="88"/>
                    <a:pt x="336" y="89"/>
                  </a:cubicBezTo>
                  <a:cubicBezTo>
                    <a:pt x="336" y="94"/>
                    <a:pt x="336" y="100"/>
                    <a:pt x="334" y="10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861">
              <a:extLst>
                <a:ext uri="{FF2B5EF4-FFF2-40B4-BE49-F238E27FC236}">
                  <a16:creationId xmlns:a16="http://schemas.microsoft.com/office/drawing/2014/main" id="{1D4C257F-C91A-48B8-B465-68B3EB082E7B}"/>
                </a:ext>
              </a:extLst>
            </p:cNvPr>
            <p:cNvSpPr>
              <a:spLocks/>
            </p:cNvSpPr>
            <p:nvPr/>
          </p:nvSpPr>
          <p:spPr bwMode="auto">
            <a:xfrm>
              <a:off x="5324475" y="2232026"/>
              <a:ext cx="22225" cy="33338"/>
            </a:xfrm>
            <a:custGeom>
              <a:avLst/>
              <a:gdLst>
                <a:gd name="T0" fmla="*/ 57 w 64"/>
                <a:gd name="T1" fmla="*/ 44 h 96"/>
                <a:gd name="T2" fmla="*/ 16 w 64"/>
                <a:gd name="T3" fmla="*/ 6 h 96"/>
                <a:gd name="T4" fmla="*/ 11 w 64"/>
                <a:gd name="T5" fmla="*/ 64 h 96"/>
                <a:gd name="T6" fmla="*/ 48 w 64"/>
                <a:gd name="T7" fmla="*/ 91 h 96"/>
                <a:gd name="T8" fmla="*/ 57 w 64"/>
                <a:gd name="T9" fmla="*/ 44 h 96"/>
              </a:gdLst>
              <a:ahLst/>
              <a:cxnLst>
                <a:cxn ang="0">
                  <a:pos x="T0" y="T1"/>
                </a:cxn>
                <a:cxn ang="0">
                  <a:pos x="T2" y="T3"/>
                </a:cxn>
                <a:cxn ang="0">
                  <a:pos x="T4" y="T5"/>
                </a:cxn>
                <a:cxn ang="0">
                  <a:pos x="T6" y="T7"/>
                </a:cxn>
                <a:cxn ang="0">
                  <a:pos x="T8" y="T9"/>
                </a:cxn>
              </a:cxnLst>
              <a:rect l="0" t="0" r="r" b="b"/>
              <a:pathLst>
                <a:path w="64" h="96">
                  <a:moveTo>
                    <a:pt x="57" y="44"/>
                  </a:moveTo>
                  <a:cubicBezTo>
                    <a:pt x="49" y="19"/>
                    <a:pt x="30" y="0"/>
                    <a:pt x="16" y="6"/>
                  </a:cubicBezTo>
                  <a:cubicBezTo>
                    <a:pt x="1" y="12"/>
                    <a:pt x="0" y="40"/>
                    <a:pt x="11" y="64"/>
                  </a:cubicBezTo>
                  <a:cubicBezTo>
                    <a:pt x="21" y="85"/>
                    <a:pt x="37" y="96"/>
                    <a:pt x="48" y="91"/>
                  </a:cubicBezTo>
                  <a:cubicBezTo>
                    <a:pt x="59" y="87"/>
                    <a:pt x="64" y="67"/>
                    <a:pt x="57" y="4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62">
              <a:extLst>
                <a:ext uri="{FF2B5EF4-FFF2-40B4-BE49-F238E27FC236}">
                  <a16:creationId xmlns:a16="http://schemas.microsoft.com/office/drawing/2014/main" id="{E5799CAC-6C25-4BDF-8A97-1EE044F38D55}"/>
                </a:ext>
              </a:extLst>
            </p:cNvPr>
            <p:cNvSpPr>
              <a:spLocks/>
            </p:cNvSpPr>
            <p:nvPr/>
          </p:nvSpPr>
          <p:spPr bwMode="auto">
            <a:xfrm>
              <a:off x="5313363" y="2320926"/>
              <a:ext cx="112712" cy="158750"/>
            </a:xfrm>
            <a:custGeom>
              <a:avLst/>
              <a:gdLst>
                <a:gd name="T0" fmla="*/ 140 w 337"/>
                <a:gd name="T1" fmla="*/ 25 h 473"/>
                <a:gd name="T2" fmla="*/ 49 w 337"/>
                <a:gd name="T3" fmla="*/ 188 h 473"/>
                <a:gd name="T4" fmla="*/ 195 w 337"/>
                <a:gd name="T5" fmla="*/ 412 h 473"/>
                <a:gd name="T6" fmla="*/ 307 w 337"/>
                <a:gd name="T7" fmla="*/ 298 h 473"/>
                <a:gd name="T8" fmla="*/ 140 w 337"/>
                <a:gd name="T9" fmla="*/ 25 h 473"/>
              </a:gdLst>
              <a:ahLst/>
              <a:cxnLst>
                <a:cxn ang="0">
                  <a:pos x="T0" y="T1"/>
                </a:cxn>
                <a:cxn ang="0">
                  <a:pos x="T2" y="T3"/>
                </a:cxn>
                <a:cxn ang="0">
                  <a:pos x="T4" y="T5"/>
                </a:cxn>
                <a:cxn ang="0">
                  <a:pos x="T6" y="T7"/>
                </a:cxn>
                <a:cxn ang="0">
                  <a:pos x="T8" y="T9"/>
                </a:cxn>
              </a:cxnLst>
              <a:rect l="0" t="0" r="r" b="b"/>
              <a:pathLst>
                <a:path w="337" h="473">
                  <a:moveTo>
                    <a:pt x="140" y="25"/>
                  </a:moveTo>
                  <a:cubicBezTo>
                    <a:pt x="127" y="0"/>
                    <a:pt x="0" y="79"/>
                    <a:pt x="49" y="188"/>
                  </a:cubicBezTo>
                  <a:cubicBezTo>
                    <a:pt x="77" y="274"/>
                    <a:pt x="127" y="352"/>
                    <a:pt x="195" y="412"/>
                  </a:cubicBezTo>
                  <a:cubicBezTo>
                    <a:pt x="213" y="473"/>
                    <a:pt x="337" y="364"/>
                    <a:pt x="307" y="298"/>
                  </a:cubicBezTo>
                  <a:cubicBezTo>
                    <a:pt x="243" y="123"/>
                    <a:pt x="180" y="154"/>
                    <a:pt x="14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BE364318-D98E-49F0-B2D5-B357A1A2EF11}"/>
              </a:ext>
            </a:extLst>
          </p:cNvPr>
          <p:cNvGrpSpPr/>
          <p:nvPr/>
        </p:nvGrpSpPr>
        <p:grpSpPr>
          <a:xfrm>
            <a:off x="9597323" y="1906121"/>
            <a:ext cx="146522" cy="280390"/>
            <a:chOff x="5545138" y="625475"/>
            <a:chExt cx="1489075" cy="2849563"/>
          </a:xfrm>
        </p:grpSpPr>
        <p:sp>
          <p:nvSpPr>
            <p:cNvPr id="53" name="Freeform 117">
              <a:extLst>
                <a:ext uri="{FF2B5EF4-FFF2-40B4-BE49-F238E27FC236}">
                  <a16:creationId xmlns:a16="http://schemas.microsoft.com/office/drawing/2014/main" id="{9244C76E-C8CF-46FC-9BA9-BE6942BABC8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20">
              <a:extLst>
                <a:ext uri="{FF2B5EF4-FFF2-40B4-BE49-F238E27FC236}">
                  <a16:creationId xmlns:a16="http://schemas.microsoft.com/office/drawing/2014/main" id="{E3042D3D-E6B4-44C2-9830-32892FF8D97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Oval 62">
            <a:hlinkClick r:id="rId2" action="ppaction://hlinksldjump"/>
            <a:extLst>
              <a:ext uri="{FF2B5EF4-FFF2-40B4-BE49-F238E27FC236}">
                <a16:creationId xmlns:a16="http://schemas.microsoft.com/office/drawing/2014/main" id="{86A8F87E-996F-465A-83D1-6F3A8BF0AD87}"/>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4" name="Oval 63">
            <a:hlinkClick r:id="rId3" action="ppaction://hlinksldjump"/>
            <a:extLst>
              <a:ext uri="{FF2B5EF4-FFF2-40B4-BE49-F238E27FC236}">
                <a16:creationId xmlns:a16="http://schemas.microsoft.com/office/drawing/2014/main" id="{8EDBBB82-770D-4DBC-89F0-130CAAC4A426}"/>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5" name="Oval 64">
            <a:hlinkClick r:id="rId4" action="ppaction://hlinksldjump"/>
            <a:extLst>
              <a:ext uri="{FF2B5EF4-FFF2-40B4-BE49-F238E27FC236}">
                <a16:creationId xmlns:a16="http://schemas.microsoft.com/office/drawing/2014/main" id="{8B73626B-DC07-4D67-B0A4-A1F7663D3655}"/>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hlinkClick r:id="rId5" action="ppaction://hlinksldjump"/>
            <a:extLst>
              <a:ext uri="{FF2B5EF4-FFF2-40B4-BE49-F238E27FC236}">
                <a16:creationId xmlns:a16="http://schemas.microsoft.com/office/drawing/2014/main" id="{6D4C37C5-3E46-4B5C-9C10-6864623214EA}"/>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hlinkClick r:id="rId6" action="ppaction://hlinksldjump"/>
            <a:extLst>
              <a:ext uri="{FF2B5EF4-FFF2-40B4-BE49-F238E27FC236}">
                <a16:creationId xmlns:a16="http://schemas.microsoft.com/office/drawing/2014/main" id="{133218C0-61AF-4E3C-9724-7F2A034436A9}"/>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hlinkClick r:id="rId7" action="ppaction://hlinksldjump"/>
            <a:extLst>
              <a:ext uri="{FF2B5EF4-FFF2-40B4-BE49-F238E27FC236}">
                <a16:creationId xmlns:a16="http://schemas.microsoft.com/office/drawing/2014/main" id="{38EE600A-577B-4793-9EE0-38D3455126D7}"/>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hlinkClick r:id="rId8" action="ppaction://hlinksldjump"/>
            <a:extLst>
              <a:ext uri="{FF2B5EF4-FFF2-40B4-BE49-F238E27FC236}">
                <a16:creationId xmlns:a16="http://schemas.microsoft.com/office/drawing/2014/main" id="{2E636908-724C-4C50-90A6-1784ABBBCF00}"/>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hlinkClick r:id="rId9" action="ppaction://hlinksldjump"/>
            <a:extLst>
              <a:ext uri="{FF2B5EF4-FFF2-40B4-BE49-F238E27FC236}">
                <a16:creationId xmlns:a16="http://schemas.microsoft.com/office/drawing/2014/main" id="{B3A1FF97-7B28-4388-8060-1CBB00576CAD}"/>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10" action="ppaction://hlinksldjump"/>
            <a:extLst>
              <a:ext uri="{FF2B5EF4-FFF2-40B4-BE49-F238E27FC236}">
                <a16:creationId xmlns:a16="http://schemas.microsoft.com/office/drawing/2014/main" id="{5544CC31-075F-44F7-A4F4-B86B1F77E97C}"/>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864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Understanding lived experiences is vital to developing </a:t>
            </a:r>
            <a:br>
              <a:rPr lang="en-GB" sz="1200" b="0" dirty="0">
                <a:solidFill>
                  <a:schemeClr val="bg1"/>
                </a:solidFill>
              </a:rPr>
            </a:br>
            <a:r>
              <a:rPr lang="en-GB" sz="1200" b="0" dirty="0">
                <a:solidFill>
                  <a:schemeClr val="bg1"/>
                </a:solidFill>
              </a:rPr>
              <a:t>a full picture of EAP in your context. The EAPP aims </a:t>
            </a:r>
            <a:br>
              <a:rPr lang="en-GB" sz="1200" b="0" dirty="0">
                <a:solidFill>
                  <a:schemeClr val="bg1"/>
                </a:solidFill>
              </a:rPr>
            </a:br>
            <a:r>
              <a:rPr lang="en-GB" sz="1200" b="0" dirty="0">
                <a:solidFill>
                  <a:schemeClr val="bg1"/>
                </a:solidFill>
              </a:rPr>
              <a:t>to complement existing indicators within the </a:t>
            </a:r>
            <a:r>
              <a:rPr lang="en-GB" sz="1200" b="0" dirty="0">
                <a:solidFill>
                  <a:schemeClr val="bg1"/>
                </a:solidFill>
                <a:hlinkClick r:id="rId3">
                  <a:extLst>
                    <a:ext uri="{A12FA001-AC4F-418D-AE19-62706E023703}">
                      <ahyp:hlinkClr xmlns:ahyp="http://schemas.microsoft.com/office/drawing/2018/hyperlinkcolor" val="tx"/>
                    </a:ext>
                  </a:extLst>
                </a:hlinkClick>
              </a:rPr>
              <a:t>CRF</a:t>
            </a:r>
            <a:r>
              <a:rPr lang="en-GB" sz="1200" b="0" dirty="0">
                <a:solidFill>
                  <a:schemeClr val="bg1"/>
                </a:solidFill>
              </a:rPr>
              <a:t> by exploring energy access and energy poverty with the lens of lived experience, which adds contextual nuance to the EAPP’s indicators and targets, while unpacking the meaning of the data. </a:t>
            </a:r>
          </a:p>
          <a:p>
            <a:pPr>
              <a:lnSpc>
                <a:spcPct val="120000"/>
              </a:lnSpc>
            </a:pPr>
            <a:r>
              <a:rPr lang="en-GB" sz="1200" b="0" dirty="0">
                <a:solidFill>
                  <a:schemeClr val="bg1"/>
                </a:solidFill>
              </a:rPr>
              <a:t>From a systemic perspective, households and individuals’ interactions with energy supply and billing systems point to the infrastructural, technological and policy solutions that local governments can implement or advocate for. </a:t>
            </a:r>
          </a:p>
          <a:p>
            <a:pPr>
              <a:lnSpc>
                <a:spcPct val="120000"/>
              </a:lnSpc>
            </a:pPr>
            <a:r>
              <a:rPr lang="en-GB" sz="1200" b="0" dirty="0">
                <a:solidFill>
                  <a:schemeClr val="bg1"/>
                </a:solidFill>
              </a:rPr>
              <a:t>At the community level, lived experiences of energy poverty’s consequences provide qualitative data for local governments to tailor projects and socioeconomic support.</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pPr defTabSz="371475">
              <a:defRPr/>
            </a:pPr>
            <a:r>
              <a:rPr lang="en-GB" dirty="0">
                <a:solidFill>
                  <a:schemeClr val="bg1"/>
                </a:solidFill>
              </a:rPr>
              <a:t>Stories as data</a:t>
            </a:r>
            <a:endParaRPr lang="en-GB" sz="3200" b="1" dirty="0">
              <a:solidFill>
                <a:prstClr val="white"/>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dirty="0">
                <a:solidFill>
                  <a:schemeClr val="bg1"/>
                </a:solidFill>
              </a:rPr>
              <a:t>Module 2 – Lived experience as data</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828800"/>
            <a:ext cx="3962399" cy="4348163"/>
          </a:xfrm>
          <a:prstGeom prst="roundRect">
            <a:avLst>
              <a:gd name="adj" fmla="val 3248"/>
            </a:avLst>
          </a:prstGeom>
          <a:solidFill>
            <a:schemeClr val="bg1"/>
          </a:solidFill>
          <a:ln>
            <a:solidFill>
              <a:schemeClr val="tx2"/>
            </a:solidFill>
          </a:ln>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Module objectives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Brainstorm what community stories of </a:t>
            </a:r>
            <a:b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“lived experiences” provide starting points to understand EAP in your local government area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Note where stories indicate important contexts or solutions to be addressed in EAP interventions</a:t>
            </a:r>
          </a:p>
          <a:p>
            <a:pPr marR="0" lvl="0" algn="l" defTabSz="914400" rtl="0" eaLnBrk="1" fontAlgn="auto" latinLnBrk="0" hangingPunct="1">
              <a:lnSpc>
                <a:spcPct val="90000"/>
              </a:lnSpc>
              <a:spcBef>
                <a:spcPts val="1000"/>
              </a:spcBef>
              <a:spcAft>
                <a:spcPts val="0"/>
              </a:spcAft>
              <a:buClrTx/>
              <a:buSzTx/>
              <a:tabLst/>
              <a:defRPr/>
            </a:pPr>
            <a:endParaRPr lang="en-GB" sz="1200" b="0" dirty="0">
              <a:solidFill>
                <a:srgbClr val="008CBE"/>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rgbClr val="008CBE"/>
                </a:solidFill>
              </a:rPr>
              <a:t>Other useful resources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Supporting Fuel Poor and Vulnerable Households: </a:t>
            </a: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Local Authority Toolkit</a:t>
            </a:r>
            <a:endPar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C40 Cities’ </a:t>
            </a: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Inclusive Climate Action playbooks</a:t>
            </a:r>
            <a:endPar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5F87A9B5-DB69-E558-0DD0-AC00C50E589A}"/>
              </a:ext>
            </a:extLst>
          </p:cNvPr>
          <p:cNvSpPr>
            <a:spLocks noGrp="1"/>
          </p:cNvSpPr>
          <p:nvPr>
            <p:ph type="sldNum" sz="quarter" idx="12"/>
          </p:nvPr>
        </p:nvSpPr>
        <p:spPr/>
        <p:txBody>
          <a:bodyPr/>
          <a:lstStyle/>
          <a:p>
            <a:fld id="{CE97AC88-B9C7-4AEF-9990-0777AFA0136D}" type="slidenum">
              <a:rPr lang="en-US" smtClean="0">
                <a:solidFill>
                  <a:srgbClr val="848588"/>
                </a:solidFill>
              </a:rPr>
              <a:pPr/>
              <a:t>42</a:t>
            </a:fld>
            <a:endParaRPr lang="en-US" dirty="0">
              <a:solidFill>
                <a:srgbClr val="848588"/>
              </a:solidFill>
            </a:endParaRPr>
          </a:p>
        </p:txBody>
      </p:sp>
      <p:grpSp>
        <p:nvGrpSpPr>
          <p:cNvPr id="23" name="Group 22">
            <a:extLst>
              <a:ext uri="{FF2B5EF4-FFF2-40B4-BE49-F238E27FC236}">
                <a16:creationId xmlns:a16="http://schemas.microsoft.com/office/drawing/2014/main" id="{51BD16C8-0F00-4EF8-ABF8-BC29BE32E344}"/>
              </a:ext>
            </a:extLst>
          </p:cNvPr>
          <p:cNvGrpSpPr/>
          <p:nvPr/>
        </p:nvGrpSpPr>
        <p:grpSpPr>
          <a:xfrm>
            <a:off x="9597323" y="1906121"/>
            <a:ext cx="146522" cy="280390"/>
            <a:chOff x="5545138" y="625475"/>
            <a:chExt cx="1489075" cy="2849563"/>
          </a:xfrm>
        </p:grpSpPr>
        <p:sp>
          <p:nvSpPr>
            <p:cNvPr id="24" name="Freeform 117">
              <a:extLst>
                <a:ext uri="{FF2B5EF4-FFF2-40B4-BE49-F238E27FC236}">
                  <a16:creationId xmlns:a16="http://schemas.microsoft.com/office/drawing/2014/main" id="{58230375-981B-47BA-97F3-79E9F950C17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0">
              <a:extLst>
                <a:ext uri="{FF2B5EF4-FFF2-40B4-BE49-F238E27FC236}">
                  <a16:creationId xmlns:a16="http://schemas.microsoft.com/office/drawing/2014/main" id="{D84CB0E1-9B14-4B27-9A79-66D1543B7E8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Oval 25">
            <a:hlinkClick r:id="rId6" action="ppaction://hlinksldjump"/>
            <a:extLst>
              <a:ext uri="{FF2B5EF4-FFF2-40B4-BE49-F238E27FC236}">
                <a16:creationId xmlns:a16="http://schemas.microsoft.com/office/drawing/2014/main" id="{E9C7AA29-0211-4AE4-9E64-1B11B5578824}"/>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7" action="ppaction://hlinksldjump"/>
            <a:extLst>
              <a:ext uri="{FF2B5EF4-FFF2-40B4-BE49-F238E27FC236}">
                <a16:creationId xmlns:a16="http://schemas.microsoft.com/office/drawing/2014/main" id="{F1CC95E4-3BF3-4195-A726-1B0197AE731E}"/>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8" action="ppaction://hlinksldjump"/>
            <a:extLst>
              <a:ext uri="{FF2B5EF4-FFF2-40B4-BE49-F238E27FC236}">
                <a16:creationId xmlns:a16="http://schemas.microsoft.com/office/drawing/2014/main" id="{C79D7752-D09F-4079-9D39-8B738917F0E6}"/>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E7700413-8647-4EC3-AC94-A876BDA2027F}"/>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548220D7-0D79-4BCE-91A3-B955D8655574}"/>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18B87DAB-F27F-4923-A1B5-A04C108F77FE}"/>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2" action="ppaction://hlinksldjump"/>
            <a:extLst>
              <a:ext uri="{FF2B5EF4-FFF2-40B4-BE49-F238E27FC236}">
                <a16:creationId xmlns:a16="http://schemas.microsoft.com/office/drawing/2014/main" id="{FE5B77DF-024F-4DF0-A23A-AA7035FDBBD6}"/>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3" action="ppaction://hlinksldjump"/>
            <a:extLst>
              <a:ext uri="{FF2B5EF4-FFF2-40B4-BE49-F238E27FC236}">
                <a16:creationId xmlns:a16="http://schemas.microsoft.com/office/drawing/2014/main" id="{6470C7B5-1CAD-4CC8-A102-7F22A9199FAF}"/>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4" action="ppaction://hlinksldjump"/>
            <a:extLst>
              <a:ext uri="{FF2B5EF4-FFF2-40B4-BE49-F238E27FC236}">
                <a16:creationId xmlns:a16="http://schemas.microsoft.com/office/drawing/2014/main" id="{70491501-B369-4FC0-94AB-D85A207DA63F}"/>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9431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graphicFrame>
        <p:nvGraphicFramePr>
          <p:cNvPr id="54" name="Content Placeholder 53">
            <a:extLst>
              <a:ext uri="{FF2B5EF4-FFF2-40B4-BE49-F238E27FC236}">
                <a16:creationId xmlns:a16="http://schemas.microsoft.com/office/drawing/2014/main" id="{AC16EA01-C464-2AB7-3B91-C4E658B14878}"/>
              </a:ext>
            </a:extLst>
          </p:cNvPr>
          <p:cNvGraphicFramePr>
            <a:graphicFrameLocks noGrp="1"/>
          </p:cNvGraphicFramePr>
          <p:nvPr>
            <p:ph idx="13"/>
          </p:nvPr>
        </p:nvGraphicFramePr>
        <p:xfrm>
          <a:off x="5257800" y="1828800"/>
          <a:ext cx="3962400" cy="4343400"/>
        </p:xfrm>
        <a:graphic>
          <a:graphicData uri="http://schemas.openxmlformats.org/drawingml/2006/table">
            <a:tbl>
              <a:tblPr firstRow="1" bandRow="1">
                <a:tableStyleId>{5940675A-B579-460E-94D1-54222C63F5DA}</a:tableStyleId>
              </a:tblPr>
              <a:tblGrid>
                <a:gridCol w="487680">
                  <a:extLst>
                    <a:ext uri="{9D8B030D-6E8A-4147-A177-3AD203B41FA5}">
                      <a16:colId xmlns:a16="http://schemas.microsoft.com/office/drawing/2014/main" val="1344411031"/>
                    </a:ext>
                  </a:extLst>
                </a:gridCol>
                <a:gridCol w="3474720">
                  <a:extLst>
                    <a:ext uri="{9D8B030D-6E8A-4147-A177-3AD203B41FA5}">
                      <a16:colId xmlns:a16="http://schemas.microsoft.com/office/drawing/2014/main" val="1743179751"/>
                    </a:ext>
                  </a:extLst>
                </a:gridCol>
              </a:tblGrid>
              <a:tr h="723900">
                <a:tc>
                  <a:txBody>
                    <a:bodyPr/>
                    <a:lstStyle/>
                    <a:p>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dirty="0">
                          <a:solidFill>
                            <a:schemeClr val="tx2">
                              <a:lumMod val="20000"/>
                              <a:lumOff val="80000"/>
                            </a:schemeClr>
                          </a:solidFill>
                          <a:latin typeface="Arial" panose="020B0604020202020204" pitchFamily="34" charset="0"/>
                          <a:cs typeface="Arial" panose="020B0604020202020204" pitchFamily="34" charset="0"/>
                        </a:rPr>
                        <a:t>Age</a:t>
                      </a:r>
                    </a:p>
                    <a:p>
                      <a:r>
                        <a:rPr lang="en-GB" sz="1200" b="0" dirty="0">
                          <a:solidFill>
                            <a:schemeClr val="tx2">
                              <a:lumMod val="20000"/>
                              <a:lumOff val="80000"/>
                            </a:schemeClr>
                          </a:solidFill>
                          <a:latin typeface="Arial" panose="020B0604020202020204" pitchFamily="34" charset="0"/>
                          <a:cs typeface="Arial" panose="020B0604020202020204" pitchFamily="34" charset="0"/>
                        </a:rPr>
                        <a:t>Lack of thermal comfort could result in unhealthy healthy homes and educational disadvantages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7574881"/>
                  </a:ext>
                </a:extLst>
              </a:tr>
              <a:tr h="723900">
                <a:tc>
                  <a:txBody>
                    <a:bodyPr/>
                    <a:lstStyle/>
                    <a:p>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a:solidFill>
                            <a:schemeClr val="tx2">
                              <a:lumMod val="20000"/>
                              <a:lumOff val="80000"/>
                            </a:schemeClr>
                          </a:solidFill>
                          <a:latin typeface="Arial" panose="020B0604020202020204" pitchFamily="34" charset="0"/>
                          <a:cs typeface="Arial" panose="020B0604020202020204" pitchFamily="34" charset="0"/>
                        </a:rPr>
                        <a:t>Ethnicity</a:t>
                      </a:r>
                    </a:p>
                    <a:p>
                      <a:r>
                        <a:rPr lang="en-GB" sz="1200">
                          <a:solidFill>
                            <a:schemeClr val="tx2">
                              <a:lumMod val="20000"/>
                              <a:lumOff val="80000"/>
                            </a:schemeClr>
                          </a:solidFill>
                          <a:latin typeface="Arial" panose="020B0604020202020204" pitchFamily="34" charset="0"/>
                          <a:cs typeface="Arial" panose="020B0604020202020204" pitchFamily="34" charset="0"/>
                        </a:rPr>
                        <a:t>Zoning of marginalised or deprived ethnic groups could experience lack of energy and fuel supply</a:t>
                      </a:r>
                      <a:endParaRPr lang="en-GB" sz="1200" dirty="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364149"/>
                  </a:ext>
                </a:extLst>
              </a:tr>
              <a:tr h="723900">
                <a:tc>
                  <a:txBody>
                    <a:bodyPr/>
                    <a:lstStyle/>
                    <a:p>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a:solidFill>
                            <a:schemeClr val="tx2">
                              <a:lumMod val="20000"/>
                              <a:lumOff val="80000"/>
                            </a:schemeClr>
                          </a:solidFill>
                          <a:latin typeface="Arial" panose="020B0604020202020204" pitchFamily="34" charset="0"/>
                          <a:cs typeface="Arial" panose="020B0604020202020204" pitchFamily="34" charset="0"/>
                        </a:rPr>
                        <a:t>Gender</a:t>
                      </a:r>
                    </a:p>
                    <a:p>
                      <a:r>
                        <a:rPr lang="en-GB" sz="1200" b="0">
                          <a:solidFill>
                            <a:schemeClr val="tx2">
                              <a:lumMod val="20000"/>
                              <a:lumOff val="80000"/>
                            </a:schemeClr>
                          </a:solidFill>
                          <a:latin typeface="Arial" panose="020B0604020202020204" pitchFamily="34" charset="0"/>
                          <a:cs typeface="Arial" panose="020B0604020202020204" pitchFamily="34" charset="0"/>
                        </a:rPr>
                        <a:t>Lack of energy access could lead to increased home workload for women to gather fuel sources</a:t>
                      </a:r>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873377"/>
                  </a:ext>
                </a:extLst>
              </a:tr>
              <a:tr h="723900">
                <a:tc>
                  <a:txBody>
                    <a:bodyPr/>
                    <a:lstStyle/>
                    <a:p>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a:solidFill>
                            <a:schemeClr val="tx2">
                              <a:lumMod val="20000"/>
                              <a:lumOff val="80000"/>
                            </a:schemeClr>
                          </a:solidFill>
                          <a:latin typeface="Arial" panose="020B0604020202020204" pitchFamily="34" charset="0"/>
                          <a:cs typeface="Arial" panose="020B0604020202020204" pitchFamily="34" charset="0"/>
                        </a:rPr>
                        <a:t>Special needs</a:t>
                      </a:r>
                    </a:p>
                    <a:p>
                      <a:r>
                        <a:rPr lang="en-GB" sz="1200">
                          <a:solidFill>
                            <a:schemeClr val="tx2">
                              <a:lumMod val="20000"/>
                              <a:lumOff val="80000"/>
                            </a:schemeClr>
                          </a:solidFill>
                          <a:latin typeface="Arial" panose="020B0604020202020204" pitchFamily="34" charset="0"/>
                          <a:cs typeface="Arial" panose="020B0604020202020204" pitchFamily="34" charset="0"/>
                        </a:rPr>
                        <a:t>Reliable energy supply is critical for many technologies for people with special needs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7591435"/>
                  </a:ext>
                </a:extLst>
              </a:tr>
              <a:tr h="723900">
                <a:tc>
                  <a:txBody>
                    <a:bodyPr/>
                    <a:lstStyle/>
                    <a:p>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a:solidFill>
                            <a:schemeClr val="tx2">
                              <a:lumMod val="20000"/>
                              <a:lumOff val="80000"/>
                            </a:schemeClr>
                          </a:solidFill>
                          <a:latin typeface="Arial" panose="020B0604020202020204" pitchFamily="34" charset="0"/>
                          <a:cs typeface="Arial" panose="020B0604020202020204" pitchFamily="34" charset="0"/>
                        </a:rPr>
                        <a:t>Income level</a:t>
                      </a:r>
                    </a:p>
                    <a:p>
                      <a:r>
                        <a:rPr lang="en-GB" sz="1200">
                          <a:solidFill>
                            <a:schemeClr val="tx2">
                              <a:lumMod val="20000"/>
                              <a:lumOff val="80000"/>
                            </a:schemeClr>
                          </a:solidFill>
                          <a:latin typeface="Arial" panose="020B0604020202020204" pitchFamily="34" charset="0"/>
                          <a:cs typeface="Arial" panose="020B0604020202020204" pitchFamily="34" charset="0"/>
                        </a:rPr>
                        <a:t>People with relatively lower incomes are less able to cope with energy price instability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8368669"/>
                  </a:ext>
                </a:extLst>
              </a:tr>
              <a:tr h="723900">
                <a:tc>
                  <a:txBody>
                    <a:bodyPr/>
                    <a:lstStyle/>
                    <a:p>
                      <a:endParaRPr lang="en-GB" sz="1200">
                        <a:solidFill>
                          <a:schemeClr val="tx2">
                            <a:lumMod val="20000"/>
                            <a:lumOff val="8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dirty="0">
                          <a:solidFill>
                            <a:schemeClr val="tx2">
                              <a:lumMod val="20000"/>
                              <a:lumOff val="80000"/>
                            </a:schemeClr>
                          </a:solidFill>
                          <a:latin typeface="Arial" panose="020B0604020202020204" pitchFamily="34" charset="0"/>
                          <a:cs typeface="Arial" panose="020B0604020202020204" pitchFamily="34" charset="0"/>
                        </a:rPr>
                        <a:t>Living and working conditions</a:t>
                      </a:r>
                    </a:p>
                    <a:p>
                      <a:r>
                        <a:rPr lang="en-GB" sz="1200" dirty="0">
                          <a:solidFill>
                            <a:schemeClr val="tx2">
                              <a:lumMod val="20000"/>
                              <a:lumOff val="80000"/>
                            </a:schemeClr>
                          </a:solidFill>
                          <a:latin typeface="Arial" panose="020B0604020202020204" pitchFamily="34" charset="0"/>
                          <a:cs typeface="Arial" panose="020B0604020202020204" pitchFamily="34" charset="0"/>
                        </a:rPr>
                        <a:t>Lack of non-pollutive and efficient energy generation could lead to negative health impacts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4777986"/>
                  </a:ext>
                </a:extLst>
              </a:tr>
            </a:tbl>
          </a:graphicData>
        </a:graphic>
      </p:graphicFrame>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a:solidFill>
                  <a:schemeClr val="bg1"/>
                </a:solidFill>
              </a:rPr>
              <a:t>EAP being a real-life experience of deprivation for every-day people, it is important to ground it in the identities behind the stories. </a:t>
            </a:r>
          </a:p>
          <a:p>
            <a:pPr>
              <a:lnSpc>
                <a:spcPct val="120000"/>
              </a:lnSpc>
            </a:pPr>
            <a:r>
              <a:rPr lang="en-GB" sz="1200" b="0">
                <a:solidFill>
                  <a:schemeClr val="bg1"/>
                </a:solidFill>
              </a:rPr>
              <a:t>Taking note of the types of people affected by specific EAP challenges is key for local governments to understand which identities are most at risk. </a:t>
            </a:r>
          </a:p>
          <a:p>
            <a:pPr>
              <a:lnSpc>
                <a:spcPct val="120000"/>
              </a:lnSpc>
            </a:pPr>
            <a:r>
              <a:rPr lang="en-GB" sz="1200" b="0">
                <a:solidFill>
                  <a:schemeClr val="bg1"/>
                </a:solidFill>
              </a:rPr>
              <a:t>This could also allow local governments to prioritise and advocate support for specific combinations of identities (e.g. youth of minority ethnicity, the elderly with special needs, women in uncomfortable working conditions). </a:t>
            </a:r>
          </a:p>
          <a:p>
            <a:pPr>
              <a:lnSpc>
                <a:spcPct val="120000"/>
              </a:lnSpc>
            </a:pPr>
            <a:r>
              <a:rPr lang="en-GB" sz="1200" b="0">
                <a:solidFill>
                  <a:schemeClr val="bg1"/>
                </a:solidFill>
              </a:rPr>
              <a:t>Some examples of specific needs and experiences for each identity category are:</a:t>
            </a:r>
          </a:p>
        </p:txBody>
      </p:sp>
      <p:sp>
        <p:nvSpPr>
          <p:cNvPr id="6" name="Slide Number Placeholder 5">
            <a:extLst>
              <a:ext uri="{FF2B5EF4-FFF2-40B4-BE49-F238E27FC236}">
                <a16:creationId xmlns:a16="http://schemas.microsoft.com/office/drawing/2014/main" id="{5F87A9B5-DB69-E558-0DD0-AC00C50E589A}"/>
              </a:ext>
            </a:extLst>
          </p:cNvPr>
          <p:cNvSpPr>
            <a:spLocks noGrp="1"/>
          </p:cNvSpPr>
          <p:nvPr>
            <p:ph type="sldNum" sz="quarter" idx="12"/>
          </p:nvPr>
        </p:nvSpPr>
        <p:spPr/>
        <p:txBody>
          <a:bodyPr/>
          <a:lstStyle/>
          <a:p>
            <a:fld id="{CE97AC88-B9C7-4AEF-9990-0777AFA0136D}" type="slidenum">
              <a:rPr lang="en-US" smtClean="0">
                <a:solidFill>
                  <a:srgbClr val="848588"/>
                </a:solidFill>
              </a:rPr>
              <a:pPr/>
              <a:t>43</a:t>
            </a:fld>
            <a:endParaRPr lang="en-US" dirty="0">
              <a:solidFill>
                <a:srgbClr val="848588"/>
              </a:solidFill>
            </a:endParaRP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Placing people at the centre </a:t>
            </a:r>
          </a:p>
        </p:txBody>
      </p:sp>
      <p:sp>
        <p:nvSpPr>
          <p:cNvPr id="37" name="Content Placeholder 36">
            <a:extLst>
              <a:ext uri="{FF2B5EF4-FFF2-40B4-BE49-F238E27FC236}">
                <a16:creationId xmlns:a16="http://schemas.microsoft.com/office/drawing/2014/main" id="{2793A18A-9983-D17E-6D2B-2DCB4844A422}"/>
              </a:ext>
            </a:extLst>
          </p:cNvPr>
          <p:cNvSpPr>
            <a:spLocks noGrp="1"/>
          </p:cNvSpPr>
          <p:nvPr>
            <p:ph idx="14"/>
          </p:nvPr>
        </p:nvSpPr>
        <p:spPr/>
        <p:txBody>
          <a:bodyPr/>
          <a:lstStyle/>
          <a:p>
            <a:r>
              <a:rPr lang="en-GB" dirty="0">
                <a:solidFill>
                  <a:schemeClr val="bg1"/>
                </a:solidFill>
              </a:rPr>
              <a:t>Module 2 – Stories as data</a:t>
            </a:r>
          </a:p>
        </p:txBody>
      </p:sp>
      <p:pic>
        <p:nvPicPr>
          <p:cNvPr id="43" name="Graphic 42" descr="Wallet outline">
            <a:extLst>
              <a:ext uri="{FF2B5EF4-FFF2-40B4-BE49-F238E27FC236}">
                <a16:creationId xmlns:a16="http://schemas.microsoft.com/office/drawing/2014/main" id="{9A292F85-A238-F774-0D88-28F6D72EA82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5333419" y="4752304"/>
            <a:ext cx="375260" cy="348455"/>
          </a:xfrm>
          <a:prstGeom prst="rect">
            <a:avLst/>
          </a:prstGeom>
        </p:spPr>
      </p:pic>
      <p:pic>
        <p:nvPicPr>
          <p:cNvPr id="47" name="Graphic 46" descr="Modern architecture outline">
            <a:extLst>
              <a:ext uri="{FF2B5EF4-FFF2-40B4-BE49-F238E27FC236}">
                <a16:creationId xmlns:a16="http://schemas.microsoft.com/office/drawing/2014/main" id="{606ACE2A-B23D-7A4C-4D11-226A063BCD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2609" y="5468305"/>
            <a:ext cx="396070" cy="396000"/>
          </a:xfrm>
          <a:prstGeom prst="rect">
            <a:avLst/>
          </a:prstGeom>
        </p:spPr>
      </p:pic>
      <p:pic>
        <p:nvPicPr>
          <p:cNvPr id="48" name="Graphic 47" descr="Gender outline">
            <a:extLst>
              <a:ext uri="{FF2B5EF4-FFF2-40B4-BE49-F238E27FC236}">
                <a16:creationId xmlns:a16="http://schemas.microsoft.com/office/drawing/2014/main" id="{7577D3F7-08FE-13BC-120C-B8DE72353C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609" y="3301073"/>
            <a:ext cx="396070" cy="396000"/>
          </a:xfrm>
          <a:prstGeom prst="rect">
            <a:avLst/>
          </a:prstGeom>
        </p:spPr>
      </p:pic>
      <p:pic>
        <p:nvPicPr>
          <p:cNvPr id="49" name="Picture 48">
            <a:extLst>
              <a:ext uri="{FF2B5EF4-FFF2-40B4-BE49-F238E27FC236}">
                <a16:creationId xmlns:a16="http://schemas.microsoft.com/office/drawing/2014/main" id="{974424DD-A25C-07C4-20EA-B1AFD8799FF2}"/>
              </a:ext>
            </a:extLst>
          </p:cNvPr>
          <p:cNvPicPr>
            <a:picLocks noChangeAspect="1"/>
          </p:cNvPicPr>
          <p:nvPr/>
        </p:nvPicPr>
        <p:blipFill>
          <a:blip r:embed="rId9">
            <a:lum bright="70000" contrast="-70000"/>
          </a:blip>
          <a:stretch>
            <a:fillRect/>
          </a:stretch>
        </p:blipFill>
        <p:spPr>
          <a:xfrm>
            <a:off x="5312608" y="2575181"/>
            <a:ext cx="396072" cy="396000"/>
          </a:xfrm>
          <a:prstGeom prst="rect">
            <a:avLst/>
          </a:prstGeom>
        </p:spPr>
      </p:pic>
      <p:pic>
        <p:nvPicPr>
          <p:cNvPr id="50" name="Graphic 49" descr="Person in wheelchair outline">
            <a:extLst>
              <a:ext uri="{FF2B5EF4-FFF2-40B4-BE49-F238E27FC236}">
                <a16:creationId xmlns:a16="http://schemas.microsoft.com/office/drawing/2014/main" id="{2F5EACC8-E8A6-BD8E-455D-7858A5457B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12609" y="4052447"/>
            <a:ext cx="396070" cy="396000"/>
          </a:xfrm>
          <a:prstGeom prst="rect">
            <a:avLst/>
          </a:prstGeom>
        </p:spPr>
      </p:pic>
      <p:grpSp>
        <p:nvGrpSpPr>
          <p:cNvPr id="51" name="Group 50">
            <a:extLst>
              <a:ext uri="{FF2B5EF4-FFF2-40B4-BE49-F238E27FC236}">
                <a16:creationId xmlns:a16="http://schemas.microsoft.com/office/drawing/2014/main" id="{51CE2D91-3456-0635-9A17-7F2A531E8D3B}"/>
              </a:ext>
            </a:extLst>
          </p:cNvPr>
          <p:cNvGrpSpPr>
            <a:grpSpLocks noChangeAspect="1"/>
          </p:cNvGrpSpPr>
          <p:nvPr/>
        </p:nvGrpSpPr>
        <p:grpSpPr>
          <a:xfrm>
            <a:off x="5227320" y="1867728"/>
            <a:ext cx="566648" cy="396000"/>
            <a:chOff x="704209" y="4391273"/>
            <a:chExt cx="434961" cy="297526"/>
          </a:xfrm>
        </p:grpSpPr>
        <p:pic>
          <p:nvPicPr>
            <p:cNvPr id="52" name="Graphic 51" descr="Man with cane outline">
              <a:extLst>
                <a:ext uri="{FF2B5EF4-FFF2-40B4-BE49-F238E27FC236}">
                  <a16:creationId xmlns:a16="http://schemas.microsoft.com/office/drawing/2014/main" id="{B3B42E57-DD65-7B29-E8FA-29A67FDFF5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209" y="4400799"/>
              <a:ext cx="288052" cy="288000"/>
            </a:xfrm>
            <a:prstGeom prst="rect">
              <a:avLst/>
            </a:prstGeom>
          </p:spPr>
        </p:pic>
        <p:pic>
          <p:nvPicPr>
            <p:cNvPr id="53" name="Graphic 52" descr="Little Girl With Balloon outline">
              <a:extLst>
                <a:ext uri="{FF2B5EF4-FFF2-40B4-BE49-F238E27FC236}">
                  <a16:creationId xmlns:a16="http://schemas.microsoft.com/office/drawing/2014/main" id="{B0065746-B26C-0995-80C7-3BEC478EBD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1118" y="4391273"/>
              <a:ext cx="288052" cy="288000"/>
            </a:xfrm>
            <a:prstGeom prst="rect">
              <a:avLst/>
            </a:prstGeom>
          </p:spPr>
        </p:pic>
      </p:grpSp>
      <p:grpSp>
        <p:nvGrpSpPr>
          <p:cNvPr id="25" name="Group 24">
            <a:extLst>
              <a:ext uri="{FF2B5EF4-FFF2-40B4-BE49-F238E27FC236}">
                <a16:creationId xmlns:a16="http://schemas.microsoft.com/office/drawing/2014/main" id="{AAFAEECC-16F4-4AB9-8096-56DE4942FC8E}"/>
              </a:ext>
            </a:extLst>
          </p:cNvPr>
          <p:cNvGrpSpPr/>
          <p:nvPr/>
        </p:nvGrpSpPr>
        <p:grpSpPr>
          <a:xfrm>
            <a:off x="9597323" y="1906121"/>
            <a:ext cx="146522" cy="280390"/>
            <a:chOff x="5545138" y="625475"/>
            <a:chExt cx="1489075" cy="2849563"/>
          </a:xfrm>
        </p:grpSpPr>
        <p:sp>
          <p:nvSpPr>
            <p:cNvPr id="36" name="Freeform 117">
              <a:extLst>
                <a:ext uri="{FF2B5EF4-FFF2-40B4-BE49-F238E27FC236}">
                  <a16:creationId xmlns:a16="http://schemas.microsoft.com/office/drawing/2014/main" id="{96647297-7FE6-40D0-B025-2909167F976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0">
              <a:extLst>
                <a:ext uri="{FF2B5EF4-FFF2-40B4-BE49-F238E27FC236}">
                  <a16:creationId xmlns:a16="http://schemas.microsoft.com/office/drawing/2014/main" id="{16B0EBA0-BCA2-4F57-8C19-06723EF1A4A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Oval 38">
            <a:hlinkClick r:id="rId16" action="ppaction://hlinksldjump"/>
            <a:extLst>
              <a:ext uri="{FF2B5EF4-FFF2-40B4-BE49-F238E27FC236}">
                <a16:creationId xmlns:a16="http://schemas.microsoft.com/office/drawing/2014/main" id="{DD949AB8-02E6-4F74-8038-C9C61524DFBC}"/>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17" action="ppaction://hlinksldjump"/>
            <a:extLst>
              <a:ext uri="{FF2B5EF4-FFF2-40B4-BE49-F238E27FC236}">
                <a16:creationId xmlns:a16="http://schemas.microsoft.com/office/drawing/2014/main" id="{7C8E2D22-4ABF-48B5-AE1B-E80B31486A34}"/>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18" action="ppaction://hlinksldjump"/>
            <a:extLst>
              <a:ext uri="{FF2B5EF4-FFF2-40B4-BE49-F238E27FC236}">
                <a16:creationId xmlns:a16="http://schemas.microsoft.com/office/drawing/2014/main" id="{3DCBD287-66AF-4C84-9C93-D1B6501F3DA3}"/>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9" action="ppaction://hlinksldjump"/>
            <a:extLst>
              <a:ext uri="{FF2B5EF4-FFF2-40B4-BE49-F238E27FC236}">
                <a16:creationId xmlns:a16="http://schemas.microsoft.com/office/drawing/2014/main" id="{50632F62-FAF6-4B06-900C-2332BB14FA49}"/>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20" action="ppaction://hlinksldjump"/>
            <a:extLst>
              <a:ext uri="{FF2B5EF4-FFF2-40B4-BE49-F238E27FC236}">
                <a16:creationId xmlns:a16="http://schemas.microsoft.com/office/drawing/2014/main" id="{FAF3444E-0B7F-4A57-8ED7-4E32A983CDF2}"/>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21" action="ppaction://hlinksldjump"/>
            <a:extLst>
              <a:ext uri="{FF2B5EF4-FFF2-40B4-BE49-F238E27FC236}">
                <a16:creationId xmlns:a16="http://schemas.microsoft.com/office/drawing/2014/main" id="{AF014FFA-C894-4F2A-A76C-34ADA63EFAEC}"/>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22" action="ppaction://hlinksldjump"/>
            <a:extLst>
              <a:ext uri="{FF2B5EF4-FFF2-40B4-BE49-F238E27FC236}">
                <a16:creationId xmlns:a16="http://schemas.microsoft.com/office/drawing/2014/main" id="{9AEAB266-C8A6-40DE-9D19-4817A1A3C5BC}"/>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hlinkClick r:id="rId23" action="ppaction://hlinksldjump"/>
            <a:extLst>
              <a:ext uri="{FF2B5EF4-FFF2-40B4-BE49-F238E27FC236}">
                <a16:creationId xmlns:a16="http://schemas.microsoft.com/office/drawing/2014/main" id="{552361A0-C4DA-4689-93CD-54ADF6A1F5A5}"/>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24" action="ppaction://hlinksldjump"/>
            <a:extLst>
              <a:ext uri="{FF2B5EF4-FFF2-40B4-BE49-F238E27FC236}">
                <a16:creationId xmlns:a16="http://schemas.microsoft.com/office/drawing/2014/main" id="{C0C14003-B5F7-4EE5-9F66-5C1917825E57}"/>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590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lstStyle/>
          <a:p>
            <a:pPr>
              <a:lnSpc>
                <a:spcPct val="120000"/>
              </a:lnSpc>
            </a:pPr>
            <a:r>
              <a:rPr lang="en-GB" sz="1200" b="0" dirty="0">
                <a:solidFill>
                  <a:schemeClr val="tx1"/>
                </a:solidFill>
              </a:rPr>
              <a:t>This tool will enable you to identify and document the lived experiences of EAP that local government staff and other stakeholders are most aware of from your local communities. </a:t>
            </a:r>
          </a:p>
          <a:p>
            <a:pPr>
              <a:lnSpc>
                <a:spcPct val="120000"/>
              </a:lnSpc>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worksheet is particularly helpful at the very start of your local government’s EAP journey, especially if quantitative data is not available or collected yet.</a:t>
            </a:r>
            <a:endParaRPr lang="en-GB" sz="1200" b="0" dirty="0">
              <a:solidFill>
                <a:schemeClr val="tx1"/>
              </a:solidFill>
            </a:endParaRPr>
          </a:p>
          <a:p>
            <a:pPr>
              <a:lnSpc>
                <a:spcPct val="120000"/>
              </a:lnSpc>
            </a:pPr>
            <a:r>
              <a:rPr lang="en-GB" sz="1200" b="0" dirty="0">
                <a:solidFill>
                  <a:schemeClr val="tx1"/>
                </a:solidFill>
              </a:rPr>
              <a:t>It can also be used to assess how these stories can serve as “qualitative data” for measuring energy access and poverty.</a:t>
            </a:r>
          </a:p>
          <a:p>
            <a:pPr>
              <a:lnSpc>
                <a:spcPct val="120000"/>
              </a:lnSpc>
            </a:pPr>
            <a:r>
              <a:rPr lang="en-GB" sz="1200" b="0" dirty="0">
                <a:solidFill>
                  <a:schemeClr val="tx1"/>
                </a:solidFill>
              </a:rPr>
              <a:t>We recommend completing the exercise in a workshop format.</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dirty="0">
                <a:solidFill>
                  <a:srgbClr val="008CBE"/>
                </a:solidFill>
              </a:rPr>
              <a:t>Documenting stories</a:t>
            </a:r>
            <a:endParaRPr lang="en-GB" b="0" dirty="0">
              <a:solidFill>
                <a:srgbClr val="008CBE"/>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rgbClr val="008CBE"/>
                </a:solidFill>
              </a:rPr>
              <a:t>When to use this Tool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 starting point to understand EAP in your communities and households, and when engaging with communities.</a:t>
            </a:r>
          </a:p>
          <a:p>
            <a:r>
              <a:rPr lang="en-GB" sz="1200" dirty="0">
                <a:solidFill>
                  <a:srgbClr val="008CBE"/>
                </a:solidFill>
              </a:rPr>
              <a:t>Who should be part of the conversation</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a:solidFill>
                  <a:prstClr val="black"/>
                </a:solidFill>
              </a:rPr>
              <a:t>Local government departments related to energy infrastructure and regulation, social support, city planning</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organisations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a:solidFill>
                  <a:prstClr val="black"/>
                </a:solidFill>
              </a:rPr>
              <a:t>Representatives of “hard-to-reach” communities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dirty="0">
                <a:solidFill>
                  <a:srgbClr val="008CBE"/>
                </a:solidFill>
              </a:rPr>
              <a:t>Suggested set-up and logistics</a:t>
            </a:r>
          </a:p>
          <a:p>
            <a:pPr marR="0" lvl="0" algn="l" defTabSz="914400" rtl="0" eaLnBrk="1" fontAlgn="auto" latinLnBrk="0" hangingPunct="1">
              <a:lnSpc>
                <a:spcPct val="120000"/>
              </a:lnSpc>
              <a:spcBef>
                <a:spcPts val="0"/>
              </a:spcBef>
              <a:spcAft>
                <a:spcPts val="0"/>
              </a:spcAft>
              <a:buClrTx/>
              <a:buSzTx/>
              <a:tabLst/>
              <a:defRPr/>
            </a:pPr>
            <a:r>
              <a:rPr lang="en-GB" sz="1200" b="0" dirty="0">
                <a:solidFill>
                  <a:prstClr val="black"/>
                </a:solidFill>
              </a:rPr>
              <a:t>Worksheets can be printed as posters, or added to a virtual whiteboard for use with s</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ticky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Slide Number Placeholder 3">
            <a:extLst>
              <a:ext uri="{FF2B5EF4-FFF2-40B4-BE49-F238E27FC236}">
                <a16:creationId xmlns:a16="http://schemas.microsoft.com/office/drawing/2014/main" id="{CEC517FD-ECAC-6A30-A60D-9633894A09B9}"/>
              </a:ext>
            </a:extLst>
          </p:cNvPr>
          <p:cNvSpPr>
            <a:spLocks noGrp="1"/>
          </p:cNvSpPr>
          <p:nvPr>
            <p:ph type="sldNum" sz="quarter" idx="12"/>
          </p:nvPr>
        </p:nvSpPr>
        <p:spPr/>
        <p:txBody>
          <a:bodyPr/>
          <a:lstStyle/>
          <a:p>
            <a:fld id="{CE97AC88-B9C7-4AEF-9990-0777AFA0136D}" type="slidenum">
              <a:rPr lang="en-US" smtClean="0"/>
              <a:pPr/>
              <a:t>44</a:t>
            </a:fld>
            <a:endParaRPr lang="en-US"/>
          </a:p>
        </p:txBody>
      </p:sp>
      <p:sp>
        <p:nvSpPr>
          <p:cNvPr id="19" name="Content Placeholder 3">
            <a:extLst>
              <a:ext uri="{FF2B5EF4-FFF2-40B4-BE49-F238E27FC236}">
                <a16:creationId xmlns:a16="http://schemas.microsoft.com/office/drawing/2014/main" id="{183C6605-D5D8-4C81-8F21-A35C5ABCE3DF}"/>
              </a:ext>
            </a:extLst>
          </p:cNvPr>
          <p:cNvSpPr>
            <a:spLocks noGrp="1"/>
          </p:cNvSpPr>
          <p:nvPr>
            <p:ph idx="14"/>
          </p:nvPr>
        </p:nvSpPr>
        <p:spPr>
          <a:xfrm>
            <a:off x="6095999" y="457200"/>
            <a:ext cx="3124191" cy="218726"/>
          </a:xfrm>
        </p:spPr>
        <p:txBody>
          <a:bodyPr>
            <a:normAutofit/>
          </a:bodyPr>
          <a:lstStyle/>
          <a:p>
            <a:r>
              <a:rPr lang="en-GB" dirty="0">
                <a:solidFill>
                  <a:srgbClr val="008CBE"/>
                </a:solidFill>
              </a:rPr>
              <a:t>Module 2 – Stories as data</a:t>
            </a:r>
          </a:p>
        </p:txBody>
      </p:sp>
      <p:grpSp>
        <p:nvGrpSpPr>
          <p:cNvPr id="21" name="Group 20">
            <a:extLst>
              <a:ext uri="{FF2B5EF4-FFF2-40B4-BE49-F238E27FC236}">
                <a16:creationId xmlns:a16="http://schemas.microsoft.com/office/drawing/2014/main" id="{CFFF3BAB-AAA0-4A25-AEA0-7C93780644C0}"/>
              </a:ext>
            </a:extLst>
          </p:cNvPr>
          <p:cNvGrpSpPr/>
          <p:nvPr/>
        </p:nvGrpSpPr>
        <p:grpSpPr>
          <a:xfrm>
            <a:off x="9597323" y="1906121"/>
            <a:ext cx="146522" cy="280390"/>
            <a:chOff x="5545138" y="625475"/>
            <a:chExt cx="1489075" cy="2849563"/>
          </a:xfrm>
        </p:grpSpPr>
        <p:sp>
          <p:nvSpPr>
            <p:cNvPr id="22" name="Freeform 117">
              <a:extLst>
                <a:ext uri="{FF2B5EF4-FFF2-40B4-BE49-F238E27FC236}">
                  <a16:creationId xmlns:a16="http://schemas.microsoft.com/office/drawing/2014/main" id="{AAC62656-C35F-4B10-9E80-46CF955F11B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1A64D086-C21B-40D6-A9F3-C2548A05375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Oval 26">
            <a:hlinkClick r:id="rId3" action="ppaction://hlinksldjump"/>
            <a:extLst>
              <a:ext uri="{FF2B5EF4-FFF2-40B4-BE49-F238E27FC236}">
                <a16:creationId xmlns:a16="http://schemas.microsoft.com/office/drawing/2014/main" id="{88C00480-3872-4B9A-A928-5A514634A14B}"/>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4" action="ppaction://hlinksldjump"/>
            <a:extLst>
              <a:ext uri="{FF2B5EF4-FFF2-40B4-BE49-F238E27FC236}">
                <a16:creationId xmlns:a16="http://schemas.microsoft.com/office/drawing/2014/main" id="{F441B5B3-8F19-4794-90F7-A425BCD1A2D7}"/>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5" action="ppaction://hlinksldjump"/>
            <a:extLst>
              <a:ext uri="{FF2B5EF4-FFF2-40B4-BE49-F238E27FC236}">
                <a16:creationId xmlns:a16="http://schemas.microsoft.com/office/drawing/2014/main" id="{543EA05B-1287-4B03-BDC7-53D1349FFB4A}"/>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6" action="ppaction://hlinksldjump"/>
            <a:extLst>
              <a:ext uri="{FF2B5EF4-FFF2-40B4-BE49-F238E27FC236}">
                <a16:creationId xmlns:a16="http://schemas.microsoft.com/office/drawing/2014/main" id="{20436BEA-BBD4-4607-A9FA-432F65793AFE}"/>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7" action="ppaction://hlinksldjump"/>
            <a:extLst>
              <a:ext uri="{FF2B5EF4-FFF2-40B4-BE49-F238E27FC236}">
                <a16:creationId xmlns:a16="http://schemas.microsoft.com/office/drawing/2014/main" id="{C181B048-840E-408F-A0B2-EFC8FF5C95D9}"/>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8" action="ppaction://hlinksldjump"/>
            <a:extLst>
              <a:ext uri="{FF2B5EF4-FFF2-40B4-BE49-F238E27FC236}">
                <a16:creationId xmlns:a16="http://schemas.microsoft.com/office/drawing/2014/main" id="{515BD700-068E-4484-9BBD-DBA982CBEC4F}"/>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9" action="ppaction://hlinksldjump"/>
            <a:extLst>
              <a:ext uri="{FF2B5EF4-FFF2-40B4-BE49-F238E27FC236}">
                <a16:creationId xmlns:a16="http://schemas.microsoft.com/office/drawing/2014/main" id="{AF423C7E-FAFA-49AF-9CAB-180D5B619866}"/>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C7801421-B1B0-4845-AC14-75CE11B4264D}"/>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F496A675-0B88-49AD-A0E5-3970EBD7CF43}"/>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182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4663D-5861-CC46-52ED-F67F0258382B}"/>
              </a:ext>
            </a:extLst>
          </p:cNvPr>
          <p:cNvPicPr>
            <a:picLocks noChangeAspect="1"/>
          </p:cNvPicPr>
          <p:nvPr/>
        </p:nvPicPr>
        <p:blipFill rotWithShape="1">
          <a:blip r:embed="rId3">
            <a:alphaModFix amt="70000"/>
          </a:blip>
          <a:srcRect b="8320"/>
          <a:stretch/>
        </p:blipFill>
        <p:spPr>
          <a:xfrm>
            <a:off x="1411371" y="1676400"/>
            <a:ext cx="7083258" cy="4495800"/>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fontScale="90000"/>
          </a:bodyPr>
          <a:lstStyle/>
          <a:p>
            <a:r>
              <a:rPr lang="en-GB" dirty="0">
                <a:solidFill>
                  <a:srgbClr val="008CBE"/>
                </a:solidFill>
              </a:rPr>
              <a:t>Tool &amp; facilitation guide</a:t>
            </a:r>
            <a:br>
              <a:rPr lang="en-GB" dirty="0">
                <a:solidFill>
                  <a:srgbClr val="008CBE"/>
                </a:solidFill>
              </a:rPr>
            </a:br>
            <a:r>
              <a:rPr lang="en-GB" sz="2000" b="0" dirty="0">
                <a:solidFill>
                  <a:srgbClr val="008CBE"/>
                </a:solidFill>
              </a:rPr>
              <a:t>Stories brainstorming</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008CBE"/>
                </a:solidFill>
              </a:rPr>
              <a:t>Module 2 – Stories as data</a:t>
            </a:r>
          </a:p>
        </p:txBody>
      </p:sp>
      <p:sp>
        <p:nvSpPr>
          <p:cNvPr id="4" name="Slide Number Placeholder 3">
            <a:extLst>
              <a:ext uri="{FF2B5EF4-FFF2-40B4-BE49-F238E27FC236}">
                <a16:creationId xmlns:a16="http://schemas.microsoft.com/office/drawing/2014/main" id="{CEC517FD-ECAC-6A30-A60D-9633894A09B9}"/>
              </a:ext>
            </a:extLst>
          </p:cNvPr>
          <p:cNvSpPr>
            <a:spLocks noGrp="1"/>
          </p:cNvSpPr>
          <p:nvPr>
            <p:ph type="sldNum" sz="quarter" idx="12"/>
          </p:nvPr>
        </p:nvSpPr>
        <p:spPr/>
        <p:txBody>
          <a:bodyPr/>
          <a:lstStyle/>
          <a:p>
            <a:fld id="{CE97AC88-B9C7-4AEF-9990-0777AFA0136D}" type="slidenum">
              <a:rPr lang="en-US" smtClean="0"/>
              <a:pPr/>
              <a:t>45</a:t>
            </a:fld>
            <a:endParaRPr lang="en-US"/>
          </a:p>
        </p:txBody>
      </p:sp>
      <p:sp>
        <p:nvSpPr>
          <p:cNvPr id="20" name="Teardrop 19">
            <a:extLst>
              <a:ext uri="{FF2B5EF4-FFF2-40B4-BE49-F238E27FC236}">
                <a16:creationId xmlns:a16="http://schemas.microsoft.com/office/drawing/2014/main" id="{53F56746-89CC-6E75-7680-6B4CD2ECFF6A}"/>
              </a:ext>
            </a:extLst>
          </p:cNvPr>
          <p:cNvSpPr/>
          <p:nvPr/>
        </p:nvSpPr>
        <p:spPr>
          <a:xfrm flipH="1">
            <a:off x="2107077" y="2723836"/>
            <a:ext cx="2558584" cy="1128175"/>
          </a:xfrm>
          <a:custGeom>
            <a:avLst/>
            <a:gdLst>
              <a:gd name="connsiteX0" fmla="*/ 0 w 2558584"/>
              <a:gd name="connsiteY0" fmla="*/ 564088 h 1128175"/>
              <a:gd name="connsiteX1" fmla="*/ 1279292 w 2558584"/>
              <a:gd name="connsiteY1" fmla="*/ 0 h 1128175"/>
              <a:gd name="connsiteX2" fmla="*/ 2558584 w 2558584"/>
              <a:gd name="connsiteY2" fmla="*/ 0 h 1128175"/>
              <a:gd name="connsiteX3" fmla="*/ 2558584 w 2558584"/>
              <a:gd name="connsiteY3" fmla="*/ 564088 h 1128175"/>
              <a:gd name="connsiteX4" fmla="*/ 1279292 w 2558584"/>
              <a:gd name="connsiteY4" fmla="*/ 1128176 h 1128175"/>
              <a:gd name="connsiteX5" fmla="*/ 0 w 2558584"/>
              <a:gd name="connsiteY5" fmla="*/ 564088 h 112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584" h="1128175" fill="none" extrusionOk="0">
                <a:moveTo>
                  <a:pt x="0" y="564088"/>
                </a:moveTo>
                <a:cubicBezTo>
                  <a:pt x="12679" y="226592"/>
                  <a:pt x="575289" y="-13854"/>
                  <a:pt x="1279292" y="0"/>
                </a:cubicBezTo>
                <a:cubicBezTo>
                  <a:pt x="1588164" y="71794"/>
                  <a:pt x="2245181" y="81837"/>
                  <a:pt x="2558584" y="0"/>
                </a:cubicBezTo>
                <a:cubicBezTo>
                  <a:pt x="2596155" y="265017"/>
                  <a:pt x="2586102" y="282568"/>
                  <a:pt x="2558584" y="564088"/>
                </a:cubicBezTo>
                <a:cubicBezTo>
                  <a:pt x="2511912" y="869747"/>
                  <a:pt x="1901499" y="1182121"/>
                  <a:pt x="1279292" y="1128176"/>
                </a:cubicBezTo>
                <a:cubicBezTo>
                  <a:pt x="580788" y="1175051"/>
                  <a:pt x="8681" y="911719"/>
                  <a:pt x="0" y="564088"/>
                </a:cubicBezTo>
                <a:close/>
              </a:path>
              <a:path w="2558584" h="1128175" stroke="0" extrusionOk="0">
                <a:moveTo>
                  <a:pt x="0" y="564088"/>
                </a:moveTo>
                <a:cubicBezTo>
                  <a:pt x="-62276" y="196769"/>
                  <a:pt x="576930" y="17391"/>
                  <a:pt x="1279292" y="0"/>
                </a:cubicBezTo>
                <a:cubicBezTo>
                  <a:pt x="1472488" y="-42104"/>
                  <a:pt x="2261697" y="-83373"/>
                  <a:pt x="2558584" y="0"/>
                </a:cubicBezTo>
                <a:cubicBezTo>
                  <a:pt x="2559612" y="157916"/>
                  <a:pt x="2525221" y="354885"/>
                  <a:pt x="2558584" y="564088"/>
                </a:cubicBezTo>
                <a:cubicBezTo>
                  <a:pt x="2631919" y="878492"/>
                  <a:pt x="1934263" y="1222645"/>
                  <a:pt x="1279292" y="1128176"/>
                </a:cubicBezTo>
                <a:cubicBezTo>
                  <a:pt x="547695" y="1149237"/>
                  <a:pt x="5891" y="873689"/>
                  <a:pt x="0" y="564088"/>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1</a:t>
            </a:r>
          </a:p>
          <a:p>
            <a:r>
              <a:rPr lang="en-SG" sz="1200" dirty="0">
                <a:solidFill>
                  <a:sysClr val="windowText" lastClr="000000"/>
                </a:solidFill>
                <a:latin typeface="Arial" panose="020B0604020202020204" pitchFamily="34" charset="0"/>
                <a:cs typeface="Arial" panose="020B0604020202020204" pitchFamily="34" charset="0"/>
              </a:rPr>
              <a:t>Add sticky notes for each story about energy poverty (or lack of energy access)</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1" name="Wave 20">
            <a:extLst>
              <a:ext uri="{FF2B5EF4-FFF2-40B4-BE49-F238E27FC236}">
                <a16:creationId xmlns:a16="http://schemas.microsoft.com/office/drawing/2014/main" id="{74F66DC2-EEF7-C2FB-863A-5580A4AE08F8}"/>
              </a:ext>
            </a:extLst>
          </p:cNvPr>
          <p:cNvSpPr/>
          <p:nvPr/>
        </p:nvSpPr>
        <p:spPr>
          <a:xfrm flipH="1">
            <a:off x="5257800" y="4077878"/>
            <a:ext cx="3541388" cy="1718757"/>
          </a:xfrm>
          <a:custGeom>
            <a:avLst/>
            <a:gdLst>
              <a:gd name="connsiteX0" fmla="*/ 0 w 3541388"/>
              <a:gd name="connsiteY0" fmla="*/ 29855 h 1718757"/>
              <a:gd name="connsiteX1" fmla="*/ 3541388 w 3541388"/>
              <a:gd name="connsiteY1" fmla="*/ 29855 h 1718757"/>
              <a:gd name="connsiteX2" fmla="*/ 3541388 w 3541388"/>
              <a:gd name="connsiteY2" fmla="*/ 1688902 h 1718757"/>
              <a:gd name="connsiteX3" fmla="*/ 0 w 3541388"/>
              <a:gd name="connsiteY3" fmla="*/ 1688902 h 1718757"/>
              <a:gd name="connsiteX4" fmla="*/ 0 w 3541388"/>
              <a:gd name="connsiteY4" fmla="*/ 29855 h 1718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388" h="1718757" fill="none" extrusionOk="0">
                <a:moveTo>
                  <a:pt x="0" y="29855"/>
                </a:moveTo>
                <a:cubicBezTo>
                  <a:pt x="1076513" y="17686"/>
                  <a:pt x="2403711" y="115312"/>
                  <a:pt x="3541388" y="29855"/>
                </a:cubicBezTo>
                <a:cubicBezTo>
                  <a:pt x="3433135" y="759662"/>
                  <a:pt x="3400116" y="1075631"/>
                  <a:pt x="3541388" y="1688902"/>
                </a:cubicBezTo>
                <a:cubicBezTo>
                  <a:pt x="2388138" y="1827679"/>
                  <a:pt x="1127613" y="1506612"/>
                  <a:pt x="0" y="1688902"/>
                </a:cubicBezTo>
                <a:cubicBezTo>
                  <a:pt x="-81270" y="906984"/>
                  <a:pt x="-14564" y="548025"/>
                  <a:pt x="0" y="29855"/>
                </a:cubicBezTo>
                <a:close/>
              </a:path>
              <a:path w="3541388" h="1718757" stroke="0" extrusionOk="0">
                <a:moveTo>
                  <a:pt x="0" y="29855"/>
                </a:moveTo>
                <a:cubicBezTo>
                  <a:pt x="1088419" y="-152107"/>
                  <a:pt x="2390492" y="252638"/>
                  <a:pt x="3541388" y="29855"/>
                </a:cubicBezTo>
                <a:cubicBezTo>
                  <a:pt x="3501168" y="568061"/>
                  <a:pt x="3655870" y="978841"/>
                  <a:pt x="3541388" y="1688902"/>
                </a:cubicBezTo>
                <a:cubicBezTo>
                  <a:pt x="2393576" y="1805565"/>
                  <a:pt x="1224160" y="1458724"/>
                  <a:pt x="0" y="1688902"/>
                </a:cubicBezTo>
                <a:cubicBezTo>
                  <a:pt x="-74414" y="1230219"/>
                  <a:pt x="-83815" y="301479"/>
                  <a:pt x="0" y="2985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SG" sz="1200" dirty="0">
                <a:solidFill>
                  <a:sysClr val="windowText" lastClr="000000"/>
                </a:solidFill>
                <a:latin typeface="Arial" panose="020B0604020202020204" pitchFamily="34" charset="0"/>
                <a:cs typeface="Arial" panose="020B0604020202020204" pitchFamily="34" charset="0"/>
              </a:rPr>
              <a:t>Stories could be related (but not limited)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to challenges with: </a:t>
            </a:r>
          </a:p>
          <a:p>
            <a:pPr marL="171450" indent="-171450">
              <a:buFont typeface="Arial" panose="020B0604020202020204" pitchFamily="34" charset="0"/>
              <a:buChar char="•"/>
            </a:pPr>
            <a:r>
              <a:rPr lang="en-SG" sz="1200" dirty="0">
                <a:solidFill>
                  <a:sysClr val="windowText" lastClr="000000"/>
                </a:solidFill>
                <a:latin typeface="Arial" panose="020B0604020202020204" pitchFamily="34" charset="0"/>
                <a:cs typeface="Arial" panose="020B0604020202020204" pitchFamily="34" charset="0"/>
              </a:rPr>
              <a:t>Energy connection or reliability</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Bill affordability and payment systems</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Thermal comfort at home, workplaces, schools</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Health, economic and/or social consequences of energy poverty or lack of energy access</a:t>
            </a:r>
          </a:p>
        </p:txBody>
      </p:sp>
      <p:grpSp>
        <p:nvGrpSpPr>
          <p:cNvPr id="19" name="Group 18">
            <a:extLst>
              <a:ext uri="{FF2B5EF4-FFF2-40B4-BE49-F238E27FC236}">
                <a16:creationId xmlns:a16="http://schemas.microsoft.com/office/drawing/2014/main" id="{A9136E98-0F61-4EBF-B9D4-7C82258203C5}"/>
              </a:ext>
            </a:extLst>
          </p:cNvPr>
          <p:cNvGrpSpPr/>
          <p:nvPr/>
        </p:nvGrpSpPr>
        <p:grpSpPr>
          <a:xfrm>
            <a:off x="9597323" y="1906121"/>
            <a:ext cx="146522" cy="280390"/>
            <a:chOff x="5545138" y="625475"/>
            <a:chExt cx="1489075" cy="2849563"/>
          </a:xfrm>
        </p:grpSpPr>
        <p:sp>
          <p:nvSpPr>
            <p:cNvPr id="22" name="Freeform 117">
              <a:extLst>
                <a:ext uri="{FF2B5EF4-FFF2-40B4-BE49-F238E27FC236}">
                  <a16:creationId xmlns:a16="http://schemas.microsoft.com/office/drawing/2014/main" id="{8918BB78-F7E0-4986-A667-D9160CE0810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CBE726A0-1DDB-41D9-AFB4-820C2A2E6BB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Oval 23">
            <a:hlinkClick r:id="rId4" action="ppaction://hlinksldjump"/>
            <a:extLst>
              <a:ext uri="{FF2B5EF4-FFF2-40B4-BE49-F238E27FC236}">
                <a16:creationId xmlns:a16="http://schemas.microsoft.com/office/drawing/2014/main" id="{8F287646-037E-492F-88AD-B3B6C2FB7616}"/>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5" action="ppaction://hlinksldjump"/>
            <a:extLst>
              <a:ext uri="{FF2B5EF4-FFF2-40B4-BE49-F238E27FC236}">
                <a16:creationId xmlns:a16="http://schemas.microsoft.com/office/drawing/2014/main" id="{CBE14297-5768-4666-BFA2-7D4C3A483DCF}"/>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6" action="ppaction://hlinksldjump"/>
            <a:extLst>
              <a:ext uri="{FF2B5EF4-FFF2-40B4-BE49-F238E27FC236}">
                <a16:creationId xmlns:a16="http://schemas.microsoft.com/office/drawing/2014/main" id="{699845EB-99FD-42E3-BA82-C802BA786092}"/>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7" action="ppaction://hlinksldjump"/>
            <a:extLst>
              <a:ext uri="{FF2B5EF4-FFF2-40B4-BE49-F238E27FC236}">
                <a16:creationId xmlns:a16="http://schemas.microsoft.com/office/drawing/2014/main" id="{DF1648FD-D2BF-4E5C-97F2-AB3A3E7DD064}"/>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8" action="ppaction://hlinksldjump"/>
            <a:extLst>
              <a:ext uri="{FF2B5EF4-FFF2-40B4-BE49-F238E27FC236}">
                <a16:creationId xmlns:a16="http://schemas.microsoft.com/office/drawing/2014/main" id="{2E97AD69-6875-452D-A6BC-A6E06BE2EF25}"/>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68330462-AA67-4E16-9E5C-D6FC57E5C470}"/>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3B6C1CA3-60E4-4BF5-815E-A24D94753CE0}"/>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94D1514B-E2F7-4D35-A7EC-122F4B1DBCC3}"/>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2" action="ppaction://hlinksldjump"/>
            <a:extLst>
              <a:ext uri="{FF2B5EF4-FFF2-40B4-BE49-F238E27FC236}">
                <a16:creationId xmlns:a16="http://schemas.microsoft.com/office/drawing/2014/main" id="{786333A4-B9B9-4CAF-A4D5-47BACCD9228F}"/>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1529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7409-399D-73DC-7A95-6B0E1E2217C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9C8BD56-919C-BA90-B04C-FB6B350854E6}"/>
              </a:ext>
            </a:extLst>
          </p:cNvPr>
          <p:cNvPicPr>
            <a:picLocks noChangeAspect="1"/>
          </p:cNvPicPr>
          <p:nvPr/>
        </p:nvPicPr>
        <p:blipFill>
          <a:blip r:embed="rId3">
            <a:alphaModFix amt="70000"/>
          </a:blip>
          <a:stretch>
            <a:fillRect/>
          </a:stretch>
        </p:blipFill>
        <p:spPr>
          <a:xfrm>
            <a:off x="1719681" y="1676400"/>
            <a:ext cx="6493934" cy="4495800"/>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DE39FCF2-5B80-0799-F489-D00AE5C18D5B}"/>
              </a:ext>
            </a:extLst>
          </p:cNvPr>
          <p:cNvSpPr>
            <a:spLocks noGrp="1"/>
          </p:cNvSpPr>
          <p:nvPr>
            <p:ph type="title"/>
          </p:nvPr>
        </p:nvSpPr>
        <p:spPr/>
        <p:txBody>
          <a:bodyPr>
            <a:normAutofit fontScale="90000"/>
          </a:bodyPr>
          <a:lstStyle/>
          <a:p>
            <a:r>
              <a:rPr lang="en-GB" dirty="0">
                <a:solidFill>
                  <a:srgbClr val="008CBE"/>
                </a:solidFill>
              </a:rPr>
              <a:t>Tool &amp; facilitation guide</a:t>
            </a:r>
            <a:br>
              <a:rPr lang="en-GB" dirty="0">
                <a:solidFill>
                  <a:srgbClr val="008CBE"/>
                </a:solidFill>
              </a:rPr>
            </a:br>
            <a:r>
              <a:rPr lang="en-GB" sz="2000" b="0" dirty="0">
                <a:solidFill>
                  <a:srgbClr val="008CBE"/>
                </a:solidFill>
              </a:rPr>
              <a:t>Categorising into secure, sustainable and affordable energy</a:t>
            </a:r>
            <a:endParaRPr lang="en-GB" sz="2800" b="0" dirty="0">
              <a:solidFill>
                <a:srgbClr val="008CBE"/>
              </a:solidFill>
            </a:endParaRPr>
          </a:p>
        </p:txBody>
      </p:sp>
      <p:sp>
        <p:nvSpPr>
          <p:cNvPr id="5" name="Content Placeholder 4">
            <a:extLst>
              <a:ext uri="{FF2B5EF4-FFF2-40B4-BE49-F238E27FC236}">
                <a16:creationId xmlns:a16="http://schemas.microsoft.com/office/drawing/2014/main" id="{196D23CB-0DB5-6C0D-A724-49AD600D7F8A}"/>
              </a:ext>
            </a:extLst>
          </p:cNvPr>
          <p:cNvSpPr>
            <a:spLocks noGrp="1"/>
          </p:cNvSpPr>
          <p:nvPr>
            <p:ph idx="14"/>
          </p:nvPr>
        </p:nvSpPr>
        <p:spPr/>
        <p:txBody>
          <a:bodyPr/>
          <a:lstStyle/>
          <a:p>
            <a:r>
              <a:rPr lang="en-GB" dirty="0">
                <a:solidFill>
                  <a:srgbClr val="008CBE"/>
                </a:solidFill>
              </a:rPr>
              <a:t>Module 2 – Stories as data</a:t>
            </a:r>
          </a:p>
        </p:txBody>
      </p:sp>
      <p:sp>
        <p:nvSpPr>
          <p:cNvPr id="4" name="Slide Number Placeholder 3">
            <a:extLst>
              <a:ext uri="{FF2B5EF4-FFF2-40B4-BE49-F238E27FC236}">
                <a16:creationId xmlns:a16="http://schemas.microsoft.com/office/drawing/2014/main" id="{B96C18C7-F029-B065-D5B5-4C6C9A60A245}"/>
              </a:ext>
            </a:extLst>
          </p:cNvPr>
          <p:cNvSpPr>
            <a:spLocks noGrp="1"/>
          </p:cNvSpPr>
          <p:nvPr>
            <p:ph type="sldNum" sz="quarter" idx="12"/>
          </p:nvPr>
        </p:nvSpPr>
        <p:spPr/>
        <p:txBody>
          <a:bodyPr/>
          <a:lstStyle/>
          <a:p>
            <a:fld id="{CE97AC88-B9C7-4AEF-9990-0777AFA0136D}" type="slidenum">
              <a:rPr lang="en-US" smtClean="0"/>
              <a:pPr/>
              <a:t>46</a:t>
            </a:fld>
            <a:endParaRPr lang="en-US"/>
          </a:p>
        </p:txBody>
      </p:sp>
      <p:sp>
        <p:nvSpPr>
          <p:cNvPr id="20" name="Teardrop 19">
            <a:extLst>
              <a:ext uri="{FF2B5EF4-FFF2-40B4-BE49-F238E27FC236}">
                <a16:creationId xmlns:a16="http://schemas.microsoft.com/office/drawing/2014/main" id="{F46D720E-C6B9-4E02-0B69-8A7B23AE829A}"/>
              </a:ext>
            </a:extLst>
          </p:cNvPr>
          <p:cNvSpPr/>
          <p:nvPr/>
        </p:nvSpPr>
        <p:spPr>
          <a:xfrm flipH="1">
            <a:off x="5404513" y="3440506"/>
            <a:ext cx="3481210" cy="1280224"/>
          </a:xfrm>
          <a:custGeom>
            <a:avLst/>
            <a:gdLst>
              <a:gd name="connsiteX0" fmla="*/ 0 w 3481210"/>
              <a:gd name="connsiteY0" fmla="*/ 640112 h 1280224"/>
              <a:gd name="connsiteX1" fmla="*/ 1740605 w 3481210"/>
              <a:gd name="connsiteY1" fmla="*/ 0 h 1280224"/>
              <a:gd name="connsiteX2" fmla="*/ 3715043 w 3481210"/>
              <a:gd name="connsiteY2" fmla="*/ -85993 h 1280224"/>
              <a:gd name="connsiteX3" fmla="*/ 3481210 w 3481210"/>
              <a:gd name="connsiteY3" fmla="*/ 640112 h 1280224"/>
              <a:gd name="connsiteX4" fmla="*/ 1740605 w 3481210"/>
              <a:gd name="connsiteY4" fmla="*/ 1280224 h 1280224"/>
              <a:gd name="connsiteX5" fmla="*/ 0 w 3481210"/>
              <a:gd name="connsiteY5" fmla="*/ 640112 h 128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1210" h="1280224" fill="none" extrusionOk="0">
                <a:moveTo>
                  <a:pt x="0" y="640112"/>
                </a:moveTo>
                <a:cubicBezTo>
                  <a:pt x="16273" y="253273"/>
                  <a:pt x="792589" y="-72804"/>
                  <a:pt x="1740605" y="0"/>
                </a:cubicBezTo>
                <a:cubicBezTo>
                  <a:pt x="2458977" y="86889"/>
                  <a:pt x="2986155" y="-139461"/>
                  <a:pt x="3715043" y="-85993"/>
                </a:cubicBezTo>
                <a:cubicBezTo>
                  <a:pt x="3599680" y="180155"/>
                  <a:pt x="3481227" y="407485"/>
                  <a:pt x="3481210" y="640112"/>
                </a:cubicBezTo>
                <a:cubicBezTo>
                  <a:pt x="3384257" y="981425"/>
                  <a:pt x="2628064" y="1327467"/>
                  <a:pt x="1740605" y="1280224"/>
                </a:cubicBezTo>
                <a:cubicBezTo>
                  <a:pt x="780115" y="1285012"/>
                  <a:pt x="6135" y="1019143"/>
                  <a:pt x="0" y="640112"/>
                </a:cubicBezTo>
                <a:close/>
              </a:path>
              <a:path w="3481210" h="1280224" stroke="0" extrusionOk="0">
                <a:moveTo>
                  <a:pt x="0" y="640112"/>
                </a:moveTo>
                <a:cubicBezTo>
                  <a:pt x="-120266" y="178862"/>
                  <a:pt x="788732" y="39344"/>
                  <a:pt x="1740605" y="0"/>
                </a:cubicBezTo>
                <a:cubicBezTo>
                  <a:pt x="2421352" y="47571"/>
                  <a:pt x="3039710" y="-19895"/>
                  <a:pt x="3715043" y="-85993"/>
                </a:cubicBezTo>
                <a:cubicBezTo>
                  <a:pt x="3586341" y="170320"/>
                  <a:pt x="3482563" y="394033"/>
                  <a:pt x="3481210" y="640112"/>
                </a:cubicBezTo>
                <a:cubicBezTo>
                  <a:pt x="3638446" y="999784"/>
                  <a:pt x="2676471" y="1326841"/>
                  <a:pt x="1740605" y="1280224"/>
                </a:cubicBezTo>
                <a:cubicBezTo>
                  <a:pt x="771242" y="1286991"/>
                  <a:pt x="45740" y="978606"/>
                  <a:pt x="0" y="640112"/>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1343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2</a:t>
            </a:r>
          </a:p>
          <a:p>
            <a:r>
              <a:rPr lang="en-SG" sz="1200" dirty="0">
                <a:solidFill>
                  <a:sysClr val="windowText" lastClr="000000"/>
                </a:solidFill>
                <a:latin typeface="Arial" panose="020B0604020202020204" pitchFamily="34" charset="0"/>
                <a:cs typeface="Arial" panose="020B0604020202020204" pitchFamily="34" charset="0"/>
              </a:rPr>
              <a:t>Move the sticky notes to this page, placing them according to the relevant category of energy access</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1" name="Wave 20">
            <a:extLst>
              <a:ext uri="{FF2B5EF4-FFF2-40B4-BE49-F238E27FC236}">
                <a16:creationId xmlns:a16="http://schemas.microsoft.com/office/drawing/2014/main" id="{CC7CAC83-9C90-BC28-0CF3-4FDB01422E96}"/>
              </a:ext>
            </a:extLst>
          </p:cNvPr>
          <p:cNvSpPr/>
          <p:nvPr/>
        </p:nvSpPr>
        <p:spPr>
          <a:xfrm flipH="1">
            <a:off x="781054" y="3942834"/>
            <a:ext cx="2006844" cy="708138"/>
          </a:xfrm>
          <a:custGeom>
            <a:avLst/>
            <a:gdLst>
              <a:gd name="connsiteX0" fmla="*/ 0 w 2006844"/>
              <a:gd name="connsiteY0" fmla="*/ 12300 h 708138"/>
              <a:gd name="connsiteX1" fmla="*/ 2006844 w 2006844"/>
              <a:gd name="connsiteY1" fmla="*/ 12300 h 708138"/>
              <a:gd name="connsiteX2" fmla="*/ 2006844 w 2006844"/>
              <a:gd name="connsiteY2" fmla="*/ 695838 h 708138"/>
              <a:gd name="connsiteX3" fmla="*/ 0 w 2006844"/>
              <a:gd name="connsiteY3" fmla="*/ 695838 h 708138"/>
              <a:gd name="connsiteX4" fmla="*/ 0 w 2006844"/>
              <a:gd name="connsiteY4" fmla="*/ 12300 h 7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844" h="708138" fill="none" extrusionOk="0">
                <a:moveTo>
                  <a:pt x="0" y="12300"/>
                </a:moveTo>
                <a:cubicBezTo>
                  <a:pt x="658144" y="-19623"/>
                  <a:pt x="1362462" y="45230"/>
                  <a:pt x="2006844" y="12300"/>
                </a:cubicBezTo>
                <a:cubicBezTo>
                  <a:pt x="2029758" y="255351"/>
                  <a:pt x="2032430" y="505322"/>
                  <a:pt x="2006844" y="695838"/>
                </a:cubicBezTo>
                <a:cubicBezTo>
                  <a:pt x="1404504" y="832936"/>
                  <a:pt x="631650" y="596420"/>
                  <a:pt x="0" y="695838"/>
                </a:cubicBezTo>
                <a:cubicBezTo>
                  <a:pt x="-45470" y="403837"/>
                  <a:pt x="-17134" y="267821"/>
                  <a:pt x="0" y="12300"/>
                </a:cubicBezTo>
                <a:close/>
              </a:path>
              <a:path w="2006844" h="708138" stroke="0" extrusionOk="0">
                <a:moveTo>
                  <a:pt x="0" y="12300"/>
                </a:moveTo>
                <a:cubicBezTo>
                  <a:pt x="604325" y="-86585"/>
                  <a:pt x="1346855" y="90655"/>
                  <a:pt x="2006844" y="12300"/>
                </a:cubicBezTo>
                <a:cubicBezTo>
                  <a:pt x="2022157" y="110644"/>
                  <a:pt x="1949766" y="544896"/>
                  <a:pt x="2006844" y="695838"/>
                </a:cubicBezTo>
                <a:cubicBezTo>
                  <a:pt x="1423094" y="781582"/>
                  <a:pt x="690385" y="590735"/>
                  <a:pt x="0" y="695838"/>
                </a:cubicBezTo>
                <a:cubicBezTo>
                  <a:pt x="-7642" y="515650"/>
                  <a:pt x="20761" y="303217"/>
                  <a:pt x="0" y="12300"/>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SG" sz="1200" dirty="0">
                <a:solidFill>
                  <a:sysClr val="windowText" lastClr="000000"/>
                </a:solidFill>
                <a:latin typeface="Arial" panose="020B0604020202020204" pitchFamily="34" charset="0"/>
                <a:cs typeface="Arial" panose="020B0604020202020204" pitchFamily="34" charset="0"/>
              </a:rPr>
              <a:t>Some action may overlap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2 or more categories</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 name="Teardrop 1">
            <a:extLst>
              <a:ext uri="{FF2B5EF4-FFF2-40B4-BE49-F238E27FC236}">
                <a16:creationId xmlns:a16="http://schemas.microsoft.com/office/drawing/2014/main" id="{3F3D0879-25D2-D308-AE91-37A9CDDE2310}"/>
              </a:ext>
            </a:extLst>
          </p:cNvPr>
          <p:cNvSpPr/>
          <p:nvPr/>
        </p:nvSpPr>
        <p:spPr>
          <a:xfrm flipH="1">
            <a:off x="5738986" y="5281685"/>
            <a:ext cx="3481211" cy="890516"/>
          </a:xfrm>
          <a:custGeom>
            <a:avLst/>
            <a:gdLst>
              <a:gd name="connsiteX0" fmla="*/ 0 w 3481211"/>
              <a:gd name="connsiteY0" fmla="*/ 445258 h 890516"/>
              <a:gd name="connsiteX1" fmla="*/ 1740606 w 3481211"/>
              <a:gd name="connsiteY1" fmla="*/ 0 h 890516"/>
              <a:gd name="connsiteX2" fmla="*/ 3523978 w 3481211"/>
              <a:gd name="connsiteY2" fmla="*/ -10940 h 890516"/>
              <a:gd name="connsiteX3" fmla="*/ 3481211 w 3481211"/>
              <a:gd name="connsiteY3" fmla="*/ 445258 h 890516"/>
              <a:gd name="connsiteX4" fmla="*/ 1740605 w 3481211"/>
              <a:gd name="connsiteY4" fmla="*/ 890516 h 890516"/>
              <a:gd name="connsiteX5" fmla="*/ -1 w 3481211"/>
              <a:gd name="connsiteY5" fmla="*/ 445258 h 890516"/>
              <a:gd name="connsiteX6" fmla="*/ 0 w 3481211"/>
              <a:gd name="connsiteY6" fmla="*/ 445258 h 8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1211" h="890516" fill="none" extrusionOk="0">
                <a:moveTo>
                  <a:pt x="0" y="445258"/>
                </a:moveTo>
                <a:cubicBezTo>
                  <a:pt x="16128" y="166331"/>
                  <a:pt x="787344" y="-44078"/>
                  <a:pt x="1740606" y="0"/>
                </a:cubicBezTo>
                <a:cubicBezTo>
                  <a:pt x="2591047" y="-8249"/>
                  <a:pt x="3328056" y="-33982"/>
                  <a:pt x="3523978" y="-10940"/>
                </a:cubicBezTo>
                <a:cubicBezTo>
                  <a:pt x="3511299" y="150546"/>
                  <a:pt x="3481243" y="310953"/>
                  <a:pt x="3481211" y="445258"/>
                </a:cubicBezTo>
                <a:cubicBezTo>
                  <a:pt x="3410642" y="682279"/>
                  <a:pt x="2659546" y="917620"/>
                  <a:pt x="1740605" y="890516"/>
                </a:cubicBezTo>
                <a:cubicBezTo>
                  <a:pt x="782898" y="911550"/>
                  <a:pt x="7683" y="723115"/>
                  <a:pt x="-1" y="445258"/>
                </a:cubicBezTo>
                <a:lnTo>
                  <a:pt x="0" y="445258"/>
                </a:lnTo>
                <a:close/>
              </a:path>
              <a:path w="3481211" h="890516" stroke="0" extrusionOk="0">
                <a:moveTo>
                  <a:pt x="0" y="445258"/>
                </a:moveTo>
                <a:cubicBezTo>
                  <a:pt x="-93252" y="115821"/>
                  <a:pt x="800933" y="90208"/>
                  <a:pt x="1740606" y="0"/>
                </a:cubicBezTo>
                <a:cubicBezTo>
                  <a:pt x="1924587" y="14209"/>
                  <a:pt x="2707757" y="-71232"/>
                  <a:pt x="3523978" y="-10940"/>
                </a:cubicBezTo>
                <a:cubicBezTo>
                  <a:pt x="3507930" y="147671"/>
                  <a:pt x="3490574" y="265196"/>
                  <a:pt x="3481211" y="445258"/>
                </a:cubicBezTo>
                <a:cubicBezTo>
                  <a:pt x="3498214" y="691832"/>
                  <a:pt x="2633374" y="1016093"/>
                  <a:pt x="1740605" y="890516"/>
                </a:cubicBezTo>
                <a:cubicBezTo>
                  <a:pt x="768041" y="899972"/>
                  <a:pt x="42302" y="677266"/>
                  <a:pt x="-1" y="445258"/>
                </a:cubicBezTo>
                <a:lnTo>
                  <a:pt x="0" y="445258"/>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4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a:t>
            </a:r>
          </a:p>
          <a:p>
            <a:r>
              <a:rPr lang="en-SG" sz="1200" dirty="0">
                <a:solidFill>
                  <a:sysClr val="windowText" lastClr="000000"/>
                </a:solidFill>
                <a:latin typeface="Arial" panose="020B0604020202020204" pitchFamily="34" charset="0"/>
                <a:cs typeface="Arial" panose="020B0604020202020204" pitchFamily="34" charset="0"/>
              </a:rPr>
              <a:t>If possible, start to group the sticky notes into themes for the next step</a:t>
            </a:r>
            <a:endParaRPr lang="en-GB" sz="1200" dirty="0">
              <a:solidFill>
                <a:sysClr val="windowText" lastClr="000000"/>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D81B4A2-3563-4BC9-84B4-E3246B23D10C}"/>
              </a:ext>
            </a:extLst>
          </p:cNvPr>
          <p:cNvGrpSpPr/>
          <p:nvPr/>
        </p:nvGrpSpPr>
        <p:grpSpPr>
          <a:xfrm>
            <a:off x="9597323" y="1906121"/>
            <a:ext cx="146522" cy="280390"/>
            <a:chOff x="5545138" y="625475"/>
            <a:chExt cx="1489075" cy="2849563"/>
          </a:xfrm>
        </p:grpSpPr>
        <p:sp>
          <p:nvSpPr>
            <p:cNvPr id="23" name="Freeform 117">
              <a:extLst>
                <a:ext uri="{FF2B5EF4-FFF2-40B4-BE49-F238E27FC236}">
                  <a16:creationId xmlns:a16="http://schemas.microsoft.com/office/drawing/2014/main" id="{9F27C16A-45E6-4838-B48E-9A0F3A70F3D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0">
              <a:extLst>
                <a:ext uri="{FF2B5EF4-FFF2-40B4-BE49-F238E27FC236}">
                  <a16:creationId xmlns:a16="http://schemas.microsoft.com/office/drawing/2014/main" id="{0304CFFF-35D0-4129-96DA-980B65C5FBF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a:hlinkClick r:id="rId4" action="ppaction://hlinksldjump"/>
            <a:extLst>
              <a:ext uri="{FF2B5EF4-FFF2-40B4-BE49-F238E27FC236}">
                <a16:creationId xmlns:a16="http://schemas.microsoft.com/office/drawing/2014/main" id="{F4CF6A5C-F896-4B03-91F8-5F7863878DB1}"/>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5" action="ppaction://hlinksldjump"/>
            <a:extLst>
              <a:ext uri="{FF2B5EF4-FFF2-40B4-BE49-F238E27FC236}">
                <a16:creationId xmlns:a16="http://schemas.microsoft.com/office/drawing/2014/main" id="{CA19ED4B-92E1-4ED2-BCA0-9D7DC0914623}"/>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6" action="ppaction://hlinksldjump"/>
            <a:extLst>
              <a:ext uri="{FF2B5EF4-FFF2-40B4-BE49-F238E27FC236}">
                <a16:creationId xmlns:a16="http://schemas.microsoft.com/office/drawing/2014/main" id="{3B94B1E9-6FAA-4764-B35F-0CDC3789AE1D}"/>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7" action="ppaction://hlinksldjump"/>
            <a:extLst>
              <a:ext uri="{FF2B5EF4-FFF2-40B4-BE49-F238E27FC236}">
                <a16:creationId xmlns:a16="http://schemas.microsoft.com/office/drawing/2014/main" id="{F8EE2932-341C-4806-ACB9-28ACD05290C4}"/>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8" action="ppaction://hlinksldjump"/>
            <a:extLst>
              <a:ext uri="{FF2B5EF4-FFF2-40B4-BE49-F238E27FC236}">
                <a16:creationId xmlns:a16="http://schemas.microsoft.com/office/drawing/2014/main" id="{F831C50A-96BD-43D5-89E3-AFC42FEF2B3E}"/>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9" action="ppaction://hlinksldjump"/>
            <a:extLst>
              <a:ext uri="{FF2B5EF4-FFF2-40B4-BE49-F238E27FC236}">
                <a16:creationId xmlns:a16="http://schemas.microsoft.com/office/drawing/2014/main" id="{CE7F209D-6000-4342-817D-417CDFFE756E}"/>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0" action="ppaction://hlinksldjump"/>
            <a:extLst>
              <a:ext uri="{FF2B5EF4-FFF2-40B4-BE49-F238E27FC236}">
                <a16:creationId xmlns:a16="http://schemas.microsoft.com/office/drawing/2014/main" id="{C252BABB-A83D-4862-8A46-25B4AED8A783}"/>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1" action="ppaction://hlinksldjump"/>
            <a:extLst>
              <a:ext uri="{FF2B5EF4-FFF2-40B4-BE49-F238E27FC236}">
                <a16:creationId xmlns:a16="http://schemas.microsoft.com/office/drawing/2014/main" id="{53FD8801-B10E-4E88-841A-19B90663A8CB}"/>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2" action="ppaction://hlinksldjump"/>
            <a:extLst>
              <a:ext uri="{FF2B5EF4-FFF2-40B4-BE49-F238E27FC236}">
                <a16:creationId xmlns:a16="http://schemas.microsoft.com/office/drawing/2014/main" id="{844E29ED-0C71-4297-A38C-873D1EC87EE7}"/>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765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4D1C-ACB5-54B2-64D6-4C20C55D159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07B13A8-21D7-A823-F1E2-9A1949A0CB55}"/>
              </a:ext>
            </a:extLst>
          </p:cNvPr>
          <p:cNvPicPr>
            <a:picLocks noChangeAspect="1"/>
          </p:cNvPicPr>
          <p:nvPr/>
        </p:nvPicPr>
        <p:blipFill>
          <a:blip r:embed="rId3">
            <a:alphaModFix amt="70000"/>
          </a:blip>
          <a:stretch>
            <a:fillRect/>
          </a:stretch>
        </p:blipFill>
        <p:spPr>
          <a:xfrm>
            <a:off x="1710508" y="1678493"/>
            <a:ext cx="6484984" cy="4489605"/>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B02E4CBE-86E7-9E1F-6A4A-60C737A4F939}"/>
              </a:ext>
            </a:extLst>
          </p:cNvPr>
          <p:cNvSpPr>
            <a:spLocks noGrp="1"/>
          </p:cNvSpPr>
          <p:nvPr>
            <p:ph type="title"/>
          </p:nvPr>
        </p:nvSpPr>
        <p:spPr/>
        <p:txBody>
          <a:bodyPr>
            <a:normAutofit fontScale="90000"/>
          </a:bodyPr>
          <a:lstStyle/>
          <a:p>
            <a:r>
              <a:rPr lang="en-GB" dirty="0">
                <a:solidFill>
                  <a:srgbClr val="008CBE"/>
                </a:solidFill>
              </a:rPr>
              <a:t>Tool &amp; facilitation guide</a:t>
            </a:r>
            <a:br>
              <a:rPr lang="en-GB" dirty="0">
                <a:solidFill>
                  <a:srgbClr val="008CBE"/>
                </a:solidFill>
              </a:rPr>
            </a:br>
            <a:r>
              <a:rPr lang="en-GB" sz="2000" b="0" dirty="0">
                <a:solidFill>
                  <a:srgbClr val="008CBE"/>
                </a:solidFill>
              </a:rPr>
              <a:t>Problem statements</a:t>
            </a:r>
            <a:endParaRPr lang="en-GB" b="0" dirty="0">
              <a:solidFill>
                <a:srgbClr val="008CBE"/>
              </a:solidFill>
            </a:endParaRPr>
          </a:p>
        </p:txBody>
      </p:sp>
      <p:sp>
        <p:nvSpPr>
          <p:cNvPr id="5" name="Content Placeholder 4">
            <a:extLst>
              <a:ext uri="{FF2B5EF4-FFF2-40B4-BE49-F238E27FC236}">
                <a16:creationId xmlns:a16="http://schemas.microsoft.com/office/drawing/2014/main" id="{EC4949A5-43D5-84B8-CE11-B77670C9BFD8}"/>
              </a:ext>
            </a:extLst>
          </p:cNvPr>
          <p:cNvSpPr>
            <a:spLocks noGrp="1"/>
          </p:cNvSpPr>
          <p:nvPr>
            <p:ph idx="14"/>
          </p:nvPr>
        </p:nvSpPr>
        <p:spPr/>
        <p:txBody>
          <a:bodyPr/>
          <a:lstStyle/>
          <a:p>
            <a:r>
              <a:rPr lang="en-GB" dirty="0">
                <a:solidFill>
                  <a:srgbClr val="008CBE"/>
                </a:solidFill>
              </a:rPr>
              <a:t>Module 2 – Stories as data</a:t>
            </a:r>
          </a:p>
        </p:txBody>
      </p:sp>
      <p:sp>
        <p:nvSpPr>
          <p:cNvPr id="4" name="Slide Number Placeholder 3">
            <a:extLst>
              <a:ext uri="{FF2B5EF4-FFF2-40B4-BE49-F238E27FC236}">
                <a16:creationId xmlns:a16="http://schemas.microsoft.com/office/drawing/2014/main" id="{607829C9-33B1-78E2-186B-4FD79DB2C4D8}"/>
              </a:ext>
            </a:extLst>
          </p:cNvPr>
          <p:cNvSpPr>
            <a:spLocks noGrp="1"/>
          </p:cNvSpPr>
          <p:nvPr>
            <p:ph type="sldNum" sz="quarter" idx="12"/>
          </p:nvPr>
        </p:nvSpPr>
        <p:spPr/>
        <p:txBody>
          <a:bodyPr/>
          <a:lstStyle/>
          <a:p>
            <a:fld id="{CE97AC88-B9C7-4AEF-9990-0777AFA0136D}" type="slidenum">
              <a:rPr lang="en-US" smtClean="0"/>
              <a:pPr/>
              <a:t>47</a:t>
            </a:fld>
            <a:endParaRPr lang="en-US"/>
          </a:p>
        </p:txBody>
      </p:sp>
      <p:sp>
        <p:nvSpPr>
          <p:cNvPr id="7" name="Teardrop 6">
            <a:extLst>
              <a:ext uri="{FF2B5EF4-FFF2-40B4-BE49-F238E27FC236}">
                <a16:creationId xmlns:a16="http://schemas.microsoft.com/office/drawing/2014/main" id="{98AECC1B-4DDA-7571-A061-9897709C0E41}"/>
              </a:ext>
            </a:extLst>
          </p:cNvPr>
          <p:cNvSpPr/>
          <p:nvPr/>
        </p:nvSpPr>
        <p:spPr>
          <a:xfrm flipH="1">
            <a:off x="2881879" y="2966342"/>
            <a:ext cx="2685439" cy="1128228"/>
          </a:xfrm>
          <a:custGeom>
            <a:avLst/>
            <a:gdLst>
              <a:gd name="connsiteX0" fmla="*/ 0 w 2685439"/>
              <a:gd name="connsiteY0" fmla="*/ 564114 h 1128228"/>
              <a:gd name="connsiteX1" fmla="*/ 1342720 w 2685439"/>
              <a:gd name="connsiteY1" fmla="*/ 0 h 1128228"/>
              <a:gd name="connsiteX2" fmla="*/ 2730259 w 2685439"/>
              <a:gd name="connsiteY2" fmla="*/ -18830 h 1128228"/>
              <a:gd name="connsiteX3" fmla="*/ 2685439 w 2685439"/>
              <a:gd name="connsiteY3" fmla="*/ 564114 h 1128228"/>
              <a:gd name="connsiteX4" fmla="*/ 1342719 w 2685439"/>
              <a:gd name="connsiteY4" fmla="*/ 1128228 h 1128228"/>
              <a:gd name="connsiteX5" fmla="*/ -1 w 2685439"/>
              <a:gd name="connsiteY5" fmla="*/ 564114 h 1128228"/>
              <a:gd name="connsiteX6" fmla="*/ 0 w 2685439"/>
              <a:gd name="connsiteY6" fmla="*/ 564114 h 112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439" h="1128228" fill="none" extrusionOk="0">
                <a:moveTo>
                  <a:pt x="0" y="564114"/>
                </a:moveTo>
                <a:cubicBezTo>
                  <a:pt x="41116" y="168385"/>
                  <a:pt x="612714" y="-63302"/>
                  <a:pt x="1342720" y="0"/>
                </a:cubicBezTo>
                <a:cubicBezTo>
                  <a:pt x="1826653" y="30904"/>
                  <a:pt x="2238673" y="-51811"/>
                  <a:pt x="2730259" y="-18830"/>
                </a:cubicBezTo>
                <a:cubicBezTo>
                  <a:pt x="2703932" y="177599"/>
                  <a:pt x="2685444" y="372423"/>
                  <a:pt x="2685439" y="564114"/>
                </a:cubicBezTo>
                <a:cubicBezTo>
                  <a:pt x="2579107" y="862274"/>
                  <a:pt x="1985941" y="1191139"/>
                  <a:pt x="1342719" y="1128228"/>
                </a:cubicBezTo>
                <a:cubicBezTo>
                  <a:pt x="611152" y="1186590"/>
                  <a:pt x="2127" y="884514"/>
                  <a:pt x="-1" y="564114"/>
                </a:cubicBezTo>
                <a:lnTo>
                  <a:pt x="0" y="564114"/>
                </a:lnTo>
                <a:close/>
              </a:path>
              <a:path w="2685439" h="1128228" stroke="0" extrusionOk="0">
                <a:moveTo>
                  <a:pt x="0" y="564114"/>
                </a:moveTo>
                <a:cubicBezTo>
                  <a:pt x="-79563" y="181295"/>
                  <a:pt x="616811" y="65267"/>
                  <a:pt x="1342720" y="0"/>
                </a:cubicBezTo>
                <a:cubicBezTo>
                  <a:pt x="1840115" y="73420"/>
                  <a:pt x="2240203" y="7776"/>
                  <a:pt x="2730259" y="-18830"/>
                </a:cubicBezTo>
                <a:cubicBezTo>
                  <a:pt x="2712512" y="181857"/>
                  <a:pt x="2691235" y="352469"/>
                  <a:pt x="2685439" y="564114"/>
                </a:cubicBezTo>
                <a:cubicBezTo>
                  <a:pt x="2708493" y="876567"/>
                  <a:pt x="2028608" y="1230232"/>
                  <a:pt x="1342719" y="1128228"/>
                </a:cubicBezTo>
                <a:cubicBezTo>
                  <a:pt x="580172" y="1145860"/>
                  <a:pt x="30759" y="865558"/>
                  <a:pt x="-1" y="564114"/>
                </a:cubicBezTo>
                <a:lnTo>
                  <a:pt x="0" y="56411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333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3</a:t>
            </a:r>
          </a:p>
          <a:p>
            <a:r>
              <a:rPr lang="en-SG" sz="1200" dirty="0">
                <a:solidFill>
                  <a:sysClr val="windowText" lastClr="000000"/>
                </a:solidFill>
                <a:latin typeface="Arial" panose="020B0604020202020204" pitchFamily="34" charset="0"/>
                <a:cs typeface="Arial" panose="020B0604020202020204" pitchFamily="34" charset="0"/>
              </a:rPr>
              <a:t>For each theme group, summarise the challenge(s) as a problem statement</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17" name="Wave 16">
            <a:extLst>
              <a:ext uri="{FF2B5EF4-FFF2-40B4-BE49-F238E27FC236}">
                <a16:creationId xmlns:a16="http://schemas.microsoft.com/office/drawing/2014/main" id="{89953747-F5AF-6EEB-287D-4FE8203D7775}"/>
              </a:ext>
            </a:extLst>
          </p:cNvPr>
          <p:cNvSpPr/>
          <p:nvPr/>
        </p:nvSpPr>
        <p:spPr>
          <a:xfrm flipH="1">
            <a:off x="6567016" y="1418938"/>
            <a:ext cx="2432624" cy="1128228"/>
          </a:xfrm>
          <a:custGeom>
            <a:avLst/>
            <a:gdLst>
              <a:gd name="connsiteX0" fmla="*/ 0 w 2432624"/>
              <a:gd name="connsiteY0" fmla="*/ 19597 h 1128228"/>
              <a:gd name="connsiteX1" fmla="*/ 2432624 w 2432624"/>
              <a:gd name="connsiteY1" fmla="*/ 19597 h 1128228"/>
              <a:gd name="connsiteX2" fmla="*/ 2432624 w 2432624"/>
              <a:gd name="connsiteY2" fmla="*/ 1108631 h 1128228"/>
              <a:gd name="connsiteX3" fmla="*/ 0 w 2432624"/>
              <a:gd name="connsiteY3" fmla="*/ 1108631 h 1128228"/>
              <a:gd name="connsiteX4" fmla="*/ 0 w 2432624"/>
              <a:gd name="connsiteY4" fmla="*/ 19597 h 1128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24" h="1128228" fill="none" extrusionOk="0">
                <a:moveTo>
                  <a:pt x="0" y="19597"/>
                </a:moveTo>
                <a:cubicBezTo>
                  <a:pt x="746815" y="8102"/>
                  <a:pt x="1700676" y="58987"/>
                  <a:pt x="2432624" y="19597"/>
                </a:cubicBezTo>
                <a:cubicBezTo>
                  <a:pt x="2449323" y="473945"/>
                  <a:pt x="2359206" y="691587"/>
                  <a:pt x="2432624" y="1108631"/>
                </a:cubicBezTo>
                <a:cubicBezTo>
                  <a:pt x="1643526" y="1205373"/>
                  <a:pt x="735996" y="926030"/>
                  <a:pt x="0" y="1108631"/>
                </a:cubicBezTo>
                <a:cubicBezTo>
                  <a:pt x="25772" y="806805"/>
                  <a:pt x="-65869" y="387285"/>
                  <a:pt x="0" y="19597"/>
                </a:cubicBezTo>
                <a:close/>
              </a:path>
              <a:path w="2432624" h="1128228" stroke="0" extrusionOk="0">
                <a:moveTo>
                  <a:pt x="0" y="19597"/>
                </a:moveTo>
                <a:cubicBezTo>
                  <a:pt x="726772" y="-121060"/>
                  <a:pt x="1655858" y="227126"/>
                  <a:pt x="2432624" y="19597"/>
                </a:cubicBezTo>
                <a:cubicBezTo>
                  <a:pt x="2372717" y="464760"/>
                  <a:pt x="2399351" y="650039"/>
                  <a:pt x="2432624" y="1108631"/>
                </a:cubicBezTo>
                <a:cubicBezTo>
                  <a:pt x="1638175" y="1182581"/>
                  <a:pt x="837839" y="962679"/>
                  <a:pt x="0" y="1108631"/>
                </a:cubicBezTo>
                <a:cubicBezTo>
                  <a:pt x="-5795" y="856396"/>
                  <a:pt x="33393" y="213506"/>
                  <a:pt x="0" y="1959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GB" sz="1200" dirty="0">
                <a:solidFill>
                  <a:sysClr val="windowText" lastClr="000000"/>
                </a:solidFill>
                <a:latin typeface="Arial" panose="020B0604020202020204" pitchFamily="34" charset="0"/>
                <a:cs typeface="Arial" panose="020B0604020202020204" pitchFamily="34" charset="0"/>
              </a:rPr>
              <a:t>The problem statement should point out the EAP challenge as </a:t>
            </a:r>
            <a:br>
              <a:rPr lang="en-GB" sz="1200" dirty="0">
                <a:solidFill>
                  <a:sysClr val="windowText" lastClr="000000"/>
                </a:solidFill>
                <a:latin typeface="Arial" panose="020B0604020202020204" pitchFamily="34" charset="0"/>
                <a:cs typeface="Arial" panose="020B0604020202020204" pitchFamily="34" charset="0"/>
              </a:rPr>
            </a:br>
            <a:r>
              <a:rPr lang="en-GB" sz="1200" dirty="0">
                <a:solidFill>
                  <a:sysClr val="windowText" lastClr="000000"/>
                </a:solidFill>
                <a:latin typeface="Arial" panose="020B0604020202020204" pitchFamily="34" charset="0"/>
                <a:cs typeface="Arial" panose="020B0604020202020204" pitchFamily="34" charset="0"/>
              </a:rPr>
              <a:t>a situation that needs to be discussed and resolved</a:t>
            </a:r>
            <a:endParaRPr lang="en-GB" sz="1200" dirty="0">
              <a:solidFill>
                <a:sysClr val="windowText" lastClr="000000"/>
              </a:solidFill>
              <a:highlight>
                <a:srgbClr val="FFFF00"/>
              </a:highlight>
              <a:latin typeface="Arial" panose="020B0604020202020204" pitchFamily="34" charset="0"/>
              <a:cs typeface="Arial" panose="020B0604020202020204" pitchFamily="34" charset="0"/>
            </a:endParaRPr>
          </a:p>
        </p:txBody>
      </p:sp>
      <p:sp>
        <p:nvSpPr>
          <p:cNvPr id="18" name="Teardrop 17">
            <a:extLst>
              <a:ext uri="{FF2B5EF4-FFF2-40B4-BE49-F238E27FC236}">
                <a16:creationId xmlns:a16="http://schemas.microsoft.com/office/drawing/2014/main" id="{FF902621-176A-3B69-2A85-BA5A0E58BFF3}"/>
              </a:ext>
            </a:extLst>
          </p:cNvPr>
          <p:cNvSpPr/>
          <p:nvPr/>
        </p:nvSpPr>
        <p:spPr>
          <a:xfrm flipH="1">
            <a:off x="5739134" y="4774301"/>
            <a:ext cx="2895068" cy="1393797"/>
          </a:xfrm>
          <a:custGeom>
            <a:avLst/>
            <a:gdLst>
              <a:gd name="connsiteX0" fmla="*/ 0 w 2895068"/>
              <a:gd name="connsiteY0" fmla="*/ 696899 h 1393797"/>
              <a:gd name="connsiteX1" fmla="*/ 1447534 w 2895068"/>
              <a:gd name="connsiteY1" fmla="*/ 0 h 1393797"/>
              <a:gd name="connsiteX2" fmla="*/ 3022190 w 2895068"/>
              <a:gd name="connsiteY2" fmla="*/ -61202 h 1393797"/>
              <a:gd name="connsiteX3" fmla="*/ 2895068 w 2895068"/>
              <a:gd name="connsiteY3" fmla="*/ 696899 h 1393797"/>
              <a:gd name="connsiteX4" fmla="*/ 1447534 w 2895068"/>
              <a:gd name="connsiteY4" fmla="*/ 1393798 h 1393797"/>
              <a:gd name="connsiteX5" fmla="*/ 0 w 2895068"/>
              <a:gd name="connsiteY5" fmla="*/ 696899 h 1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068" h="1393797" fill="none" extrusionOk="0">
                <a:moveTo>
                  <a:pt x="0" y="696899"/>
                </a:moveTo>
                <a:cubicBezTo>
                  <a:pt x="56619" y="196095"/>
                  <a:pt x="651920" y="-21014"/>
                  <a:pt x="1447534" y="0"/>
                </a:cubicBezTo>
                <a:cubicBezTo>
                  <a:pt x="1991374" y="27348"/>
                  <a:pt x="2477199" y="-51892"/>
                  <a:pt x="3022190" y="-61202"/>
                </a:cubicBezTo>
                <a:cubicBezTo>
                  <a:pt x="2953762" y="201208"/>
                  <a:pt x="2895085" y="453565"/>
                  <a:pt x="2895068" y="696899"/>
                </a:cubicBezTo>
                <a:cubicBezTo>
                  <a:pt x="2829787" y="1073564"/>
                  <a:pt x="2145828" y="1458510"/>
                  <a:pt x="1447534" y="1393798"/>
                </a:cubicBezTo>
                <a:cubicBezTo>
                  <a:pt x="652070" y="1417073"/>
                  <a:pt x="13569" y="1138202"/>
                  <a:pt x="0" y="696899"/>
                </a:cubicBezTo>
                <a:close/>
              </a:path>
              <a:path w="2895068" h="1393797" stroke="0" extrusionOk="0">
                <a:moveTo>
                  <a:pt x="0" y="696899"/>
                </a:moveTo>
                <a:cubicBezTo>
                  <a:pt x="-64209" y="254498"/>
                  <a:pt x="650681" y="10833"/>
                  <a:pt x="1447534" y="0"/>
                </a:cubicBezTo>
                <a:cubicBezTo>
                  <a:pt x="2011991" y="83293"/>
                  <a:pt x="2488060" y="-15684"/>
                  <a:pt x="3022190" y="-61202"/>
                </a:cubicBezTo>
                <a:cubicBezTo>
                  <a:pt x="2958401" y="202505"/>
                  <a:pt x="2907206" y="407904"/>
                  <a:pt x="2895068" y="696899"/>
                </a:cubicBezTo>
                <a:cubicBezTo>
                  <a:pt x="3017054" y="1086555"/>
                  <a:pt x="2181142" y="1514432"/>
                  <a:pt x="1447534" y="1393798"/>
                </a:cubicBezTo>
                <a:cubicBezTo>
                  <a:pt x="598711" y="1435284"/>
                  <a:pt x="54715" y="1063807"/>
                  <a:pt x="0" y="696899"/>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87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4</a:t>
            </a:r>
          </a:p>
          <a:p>
            <a:r>
              <a:rPr lang="en-GB" sz="1200" dirty="0">
                <a:solidFill>
                  <a:sysClr val="windowText" lastClr="000000"/>
                </a:solidFill>
                <a:latin typeface="Arial" panose="020B0604020202020204" pitchFamily="34" charset="0"/>
                <a:cs typeface="Arial" panose="020B0604020202020204" pitchFamily="34" charset="0"/>
              </a:rPr>
              <a:t>Use the icons to note the EAP category and type of people or communities impacted by the problem statement</a:t>
            </a:r>
          </a:p>
        </p:txBody>
      </p:sp>
      <p:sp>
        <p:nvSpPr>
          <p:cNvPr id="19" name="Wave 18">
            <a:extLst>
              <a:ext uri="{FF2B5EF4-FFF2-40B4-BE49-F238E27FC236}">
                <a16:creationId xmlns:a16="http://schemas.microsoft.com/office/drawing/2014/main" id="{B27D43A9-0BDE-2BEE-D25A-46D6E2C265EF}"/>
              </a:ext>
            </a:extLst>
          </p:cNvPr>
          <p:cNvSpPr/>
          <p:nvPr/>
        </p:nvSpPr>
        <p:spPr>
          <a:xfrm flipH="1">
            <a:off x="792979" y="5123597"/>
            <a:ext cx="3757337" cy="936895"/>
          </a:xfrm>
          <a:custGeom>
            <a:avLst/>
            <a:gdLst>
              <a:gd name="connsiteX0" fmla="*/ 0 w 3757337"/>
              <a:gd name="connsiteY0" fmla="*/ 16274 h 936895"/>
              <a:gd name="connsiteX1" fmla="*/ 3757337 w 3757337"/>
              <a:gd name="connsiteY1" fmla="*/ 16274 h 936895"/>
              <a:gd name="connsiteX2" fmla="*/ 3757337 w 3757337"/>
              <a:gd name="connsiteY2" fmla="*/ 920621 h 936895"/>
              <a:gd name="connsiteX3" fmla="*/ 0 w 3757337"/>
              <a:gd name="connsiteY3" fmla="*/ 920621 h 936895"/>
              <a:gd name="connsiteX4" fmla="*/ 0 w 3757337"/>
              <a:gd name="connsiteY4" fmla="*/ 16274 h 93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337" h="936895" fill="none" extrusionOk="0">
                <a:moveTo>
                  <a:pt x="0" y="16274"/>
                </a:moveTo>
                <a:cubicBezTo>
                  <a:pt x="1119450" y="73783"/>
                  <a:pt x="2726591" y="-2330"/>
                  <a:pt x="3757337" y="16274"/>
                </a:cubicBezTo>
                <a:cubicBezTo>
                  <a:pt x="3832300" y="168201"/>
                  <a:pt x="3772265" y="531125"/>
                  <a:pt x="3757337" y="920621"/>
                </a:cubicBezTo>
                <a:cubicBezTo>
                  <a:pt x="2625779" y="1149275"/>
                  <a:pt x="1129904" y="674449"/>
                  <a:pt x="0" y="920621"/>
                </a:cubicBezTo>
                <a:cubicBezTo>
                  <a:pt x="-50908" y="483409"/>
                  <a:pt x="3512" y="162668"/>
                  <a:pt x="0" y="16274"/>
                </a:cubicBezTo>
                <a:close/>
              </a:path>
              <a:path w="3757337" h="936895" stroke="0" extrusionOk="0">
                <a:moveTo>
                  <a:pt x="0" y="16274"/>
                </a:moveTo>
                <a:cubicBezTo>
                  <a:pt x="1137969" y="-140512"/>
                  <a:pt x="2558820" y="295356"/>
                  <a:pt x="3757337" y="16274"/>
                </a:cubicBezTo>
                <a:cubicBezTo>
                  <a:pt x="3707195" y="337444"/>
                  <a:pt x="3687713" y="609540"/>
                  <a:pt x="3757337" y="920621"/>
                </a:cubicBezTo>
                <a:cubicBezTo>
                  <a:pt x="2699756" y="1077203"/>
                  <a:pt x="1265687" y="826783"/>
                  <a:pt x="0" y="920621"/>
                </a:cubicBezTo>
                <a:cubicBezTo>
                  <a:pt x="71741" y="725724"/>
                  <a:pt x="-59443" y="113271"/>
                  <a:pt x="0" y="16274"/>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GB" sz="1200" dirty="0">
                <a:solidFill>
                  <a:sysClr val="windowText" lastClr="000000"/>
                </a:solidFill>
                <a:latin typeface="Arial" panose="020B0604020202020204" pitchFamily="34" charset="0"/>
                <a:cs typeface="Arial" panose="020B0604020202020204" pitchFamily="34" charset="0"/>
              </a:rPr>
              <a:t>These problem statement cards can be printed and completed in a workshop, or for documentation and communication with stakeholders. </a:t>
            </a:r>
            <a:endParaRPr lang="en-GB" sz="1200" dirty="0">
              <a:solidFill>
                <a:sysClr val="windowText" lastClr="000000"/>
              </a:solidFill>
              <a:highlight>
                <a:srgbClr val="FFFF00"/>
              </a:highlight>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233217BC-498D-4883-969B-123AF962DD57}"/>
              </a:ext>
            </a:extLst>
          </p:cNvPr>
          <p:cNvGrpSpPr/>
          <p:nvPr/>
        </p:nvGrpSpPr>
        <p:grpSpPr>
          <a:xfrm>
            <a:off x="9597323" y="1906121"/>
            <a:ext cx="146522" cy="280390"/>
            <a:chOff x="5545138" y="625475"/>
            <a:chExt cx="1489075" cy="2849563"/>
          </a:xfrm>
        </p:grpSpPr>
        <p:sp>
          <p:nvSpPr>
            <p:cNvPr id="32" name="Freeform 117">
              <a:extLst>
                <a:ext uri="{FF2B5EF4-FFF2-40B4-BE49-F238E27FC236}">
                  <a16:creationId xmlns:a16="http://schemas.microsoft.com/office/drawing/2014/main" id="{C5B6CCA5-24B7-4FE0-98E0-37272E6649C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80189CDA-BAA7-420D-B972-D2C9EB1D92B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Oval 33">
            <a:hlinkClick r:id="rId4" action="ppaction://hlinksldjump"/>
            <a:extLst>
              <a:ext uri="{FF2B5EF4-FFF2-40B4-BE49-F238E27FC236}">
                <a16:creationId xmlns:a16="http://schemas.microsoft.com/office/drawing/2014/main" id="{E4316AD4-495D-44B0-A794-0C5E0D8FF4D1}"/>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A2543ED2-D58A-4902-83E6-3EA8E1EA4AE8}"/>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D1762D75-86EC-4AED-A6A3-5EB847B393E9}"/>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7" action="ppaction://hlinksldjump"/>
            <a:extLst>
              <a:ext uri="{FF2B5EF4-FFF2-40B4-BE49-F238E27FC236}">
                <a16:creationId xmlns:a16="http://schemas.microsoft.com/office/drawing/2014/main" id="{55081D99-618C-48C6-9CE0-20568A7DFAE4}"/>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BAAC75AA-3F6B-4546-8358-2EAF0C533F6B}"/>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E95508E2-FAD0-4C2D-BD9B-B9FE52EF5342}"/>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597FFDC5-4D44-4439-B2DA-1049BDF8183A}"/>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D5DC3704-17C8-4133-A6D0-6682A51EFF65}"/>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2" action="ppaction://hlinksldjump"/>
            <a:extLst>
              <a:ext uri="{FF2B5EF4-FFF2-40B4-BE49-F238E27FC236}">
                <a16:creationId xmlns:a16="http://schemas.microsoft.com/office/drawing/2014/main" id="{C577A7C2-C24A-4A2F-A7CE-A48C8205E8C2}"/>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952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0B5D0-056C-7B18-E3E7-F6ED74664DF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62EF164A-FCCF-BAE4-AC59-1504C050A6C6}"/>
              </a:ext>
            </a:extLst>
          </p:cNvPr>
          <p:cNvSpPr/>
          <p:nvPr/>
        </p:nvSpPr>
        <p:spPr>
          <a:xfrm>
            <a:off x="707271" y="1093863"/>
            <a:ext cx="8512919" cy="5078338"/>
          </a:xfrm>
          <a:prstGeom prst="roundRect">
            <a:avLst>
              <a:gd name="adj" fmla="val 5192"/>
            </a:avLst>
          </a:prstGeom>
          <a:noFill/>
          <a:ln w="19050">
            <a:solidFill>
              <a:srgbClr val="008C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
        <p:nvSpPr>
          <p:cNvPr id="3" name="Rectangle 2">
            <a:extLst>
              <a:ext uri="{FF2B5EF4-FFF2-40B4-BE49-F238E27FC236}">
                <a16:creationId xmlns:a16="http://schemas.microsoft.com/office/drawing/2014/main" id="{2124FD88-86ED-C963-9801-BFAC97165349}"/>
              </a:ext>
            </a:extLst>
          </p:cNvPr>
          <p:cNvSpPr/>
          <p:nvPr/>
        </p:nvSpPr>
        <p:spPr>
          <a:xfrm>
            <a:off x="685799" y="685800"/>
            <a:ext cx="8763001" cy="516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dirty="0">
                <a:solidFill>
                  <a:schemeClr val="tx1"/>
                </a:solidFill>
                <a:latin typeface="Arial" panose="020B0604020202020204" pitchFamily="34" charset="0"/>
                <a:cs typeface="Arial" panose="020B0604020202020204" pitchFamily="34" charset="0"/>
              </a:rPr>
              <a:t>1. Brainstorming </a:t>
            </a:r>
            <a:r>
              <a:rPr lang="en-GB" sz="1200" dirty="0">
                <a:solidFill>
                  <a:schemeClr val="tx1"/>
                </a:solidFill>
                <a:latin typeface="Arial" panose="020B0604020202020204" pitchFamily="34" charset="0"/>
                <a:cs typeface="Arial" panose="020B0604020202020204" pitchFamily="34" charset="0"/>
              </a:rPr>
              <a:t>– </a:t>
            </a:r>
            <a:r>
              <a:rPr lang="en-GB" sz="1200" dirty="0">
                <a:solidFill>
                  <a:sysClr val="windowText" lastClr="000000"/>
                </a:solidFill>
                <a:latin typeface="Arial" panose="020B0604020202020204" pitchFamily="34" charset="0"/>
                <a:cs typeface="Arial" panose="020B0604020202020204" pitchFamily="34" charset="0"/>
              </a:rPr>
              <a:t>Use this space to record any community stories or anecdotes about lived experiences of EAP</a:t>
            </a:r>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092DC03-4313-7DA5-D7F6-AF13B4425876}"/>
              </a:ext>
            </a:extLst>
          </p:cNvPr>
          <p:cNvSpPr>
            <a:spLocks noGrp="1"/>
          </p:cNvSpPr>
          <p:nvPr>
            <p:ph type="sldNum" sz="quarter" idx="12"/>
          </p:nvPr>
        </p:nvSpPr>
        <p:spPr/>
        <p:txBody>
          <a:bodyPr/>
          <a:lstStyle/>
          <a:p>
            <a:fld id="{CE97AC88-B9C7-4AEF-9990-0777AFA0136D}" type="slidenum">
              <a:rPr lang="en-US" smtClean="0"/>
              <a:t>48</a:t>
            </a:fld>
            <a:endParaRPr lang="en-US"/>
          </a:p>
        </p:txBody>
      </p:sp>
      <p:sp>
        <p:nvSpPr>
          <p:cNvPr id="11" name="Content Placeholder 3">
            <a:extLst>
              <a:ext uri="{FF2B5EF4-FFF2-40B4-BE49-F238E27FC236}">
                <a16:creationId xmlns:a16="http://schemas.microsoft.com/office/drawing/2014/main" id="{BA0226A9-DEB7-4D01-B887-B459CFC152DB}"/>
              </a:ext>
            </a:extLst>
          </p:cNvPr>
          <p:cNvSpPr>
            <a:spLocks noGrp="1"/>
          </p:cNvSpPr>
          <p:nvPr>
            <p:ph idx="13"/>
          </p:nvPr>
        </p:nvSpPr>
        <p:spPr>
          <a:xfrm>
            <a:off x="6096000" y="457200"/>
            <a:ext cx="3124200" cy="219075"/>
          </a:xfrm>
        </p:spPr>
        <p:txBody>
          <a:bodyPr>
            <a:normAutofit/>
          </a:bodyPr>
          <a:lstStyle/>
          <a:p>
            <a:r>
              <a:rPr lang="en-GB" dirty="0">
                <a:solidFill>
                  <a:srgbClr val="008CBE"/>
                </a:solidFill>
              </a:rPr>
              <a:t>Module 2 – Lived experience as data</a:t>
            </a:r>
          </a:p>
        </p:txBody>
      </p:sp>
    </p:spTree>
    <p:extLst>
      <p:ext uri="{BB962C8B-B14F-4D97-AF65-F5344CB8AC3E}">
        <p14:creationId xmlns:p14="http://schemas.microsoft.com/office/powerpoint/2010/main" val="3170508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0B5D0-056C-7B18-E3E7-F6ED74664DF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9215964-C0D7-0F54-CB72-CB85F3BFE241}"/>
              </a:ext>
            </a:extLst>
          </p:cNvPr>
          <p:cNvSpPr/>
          <p:nvPr/>
        </p:nvSpPr>
        <p:spPr>
          <a:xfrm>
            <a:off x="685800" y="685800"/>
            <a:ext cx="8534390" cy="526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latin typeface="Arial" panose="020B0604020202020204" pitchFamily="34" charset="0"/>
                <a:cs typeface="Arial" panose="020B0604020202020204" pitchFamily="34" charset="0"/>
              </a:rPr>
              <a:t>2. Categorising </a:t>
            </a:r>
            <a:r>
              <a:rPr lang="en-GB" sz="1200" dirty="0">
                <a:solidFill>
                  <a:schemeClr val="tx1"/>
                </a:solidFill>
                <a:latin typeface="Arial" panose="020B0604020202020204" pitchFamily="34" charset="0"/>
                <a:cs typeface="Arial" panose="020B0604020202020204" pitchFamily="34" charset="0"/>
              </a:rPr>
              <a:t>– Now consider which of the three (or multiple) categories of secure, sustainable, and affordable energy access these stories match with, and write them in the suitable section </a:t>
            </a:r>
          </a:p>
        </p:txBody>
      </p:sp>
      <p:graphicFrame>
        <p:nvGraphicFramePr>
          <p:cNvPr id="3" name="Diagram 2">
            <a:extLst>
              <a:ext uri="{FF2B5EF4-FFF2-40B4-BE49-F238E27FC236}">
                <a16:creationId xmlns:a16="http://schemas.microsoft.com/office/drawing/2014/main" id="{B1D38077-CD57-B1A5-2169-61B5457A11D2}"/>
              </a:ext>
            </a:extLst>
          </p:cNvPr>
          <p:cNvGraphicFramePr/>
          <p:nvPr>
            <p:extLst>
              <p:ext uri="{D42A27DB-BD31-4B8C-83A1-F6EECF244321}">
                <p14:modId xmlns:p14="http://schemas.microsoft.com/office/powerpoint/2010/main" val="2028707122"/>
              </p:ext>
            </p:extLst>
          </p:nvPr>
        </p:nvGraphicFramePr>
        <p:xfrm>
          <a:off x="265634" y="1120331"/>
          <a:ext cx="9374731" cy="565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392D907-B78F-778C-40AE-5A0ECBDFA288}"/>
              </a:ext>
            </a:extLst>
          </p:cNvPr>
          <p:cNvSpPr>
            <a:spLocks noGrp="1"/>
          </p:cNvSpPr>
          <p:nvPr>
            <p:ph type="sldNum" sz="quarter" idx="12"/>
          </p:nvPr>
        </p:nvSpPr>
        <p:spPr/>
        <p:txBody>
          <a:bodyPr/>
          <a:lstStyle/>
          <a:p>
            <a:fld id="{CE97AC88-B9C7-4AEF-9990-0777AFA0136D}" type="slidenum">
              <a:rPr lang="en-US" smtClean="0"/>
              <a:t>49</a:t>
            </a:fld>
            <a:endParaRPr lang="en-US"/>
          </a:p>
        </p:txBody>
      </p:sp>
      <p:sp>
        <p:nvSpPr>
          <p:cNvPr id="9" name="Content Placeholder 3">
            <a:extLst>
              <a:ext uri="{FF2B5EF4-FFF2-40B4-BE49-F238E27FC236}">
                <a16:creationId xmlns:a16="http://schemas.microsoft.com/office/drawing/2014/main" id="{E782FE81-608C-4C3B-BEDA-213D239E449B}"/>
              </a:ext>
            </a:extLst>
          </p:cNvPr>
          <p:cNvSpPr>
            <a:spLocks noGrp="1"/>
          </p:cNvSpPr>
          <p:nvPr>
            <p:ph idx="13"/>
          </p:nvPr>
        </p:nvSpPr>
        <p:spPr>
          <a:xfrm>
            <a:off x="6096000" y="457200"/>
            <a:ext cx="3124200" cy="219075"/>
          </a:xfrm>
        </p:spPr>
        <p:txBody>
          <a:bodyPr>
            <a:normAutofit/>
          </a:bodyPr>
          <a:lstStyle/>
          <a:p>
            <a:r>
              <a:rPr lang="en-GB" dirty="0">
                <a:solidFill>
                  <a:srgbClr val="008CBE"/>
                </a:solidFill>
              </a:rPr>
              <a:t>Module 2 – Lived experience as data</a:t>
            </a:r>
          </a:p>
        </p:txBody>
      </p:sp>
    </p:spTree>
    <p:extLst>
      <p:ext uri="{BB962C8B-B14F-4D97-AF65-F5344CB8AC3E}">
        <p14:creationId xmlns:p14="http://schemas.microsoft.com/office/powerpoint/2010/main" val="355045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9" name="Group 2278">
            <a:extLst>
              <a:ext uri="{FF2B5EF4-FFF2-40B4-BE49-F238E27FC236}">
                <a16:creationId xmlns:a16="http://schemas.microsoft.com/office/drawing/2014/main" id="{D4C1D953-6110-47F3-AA9E-C0C694A730F1}"/>
              </a:ext>
            </a:extLst>
          </p:cNvPr>
          <p:cNvGrpSpPr/>
          <p:nvPr/>
        </p:nvGrpSpPr>
        <p:grpSpPr>
          <a:xfrm>
            <a:off x="1820863" y="1665287"/>
            <a:ext cx="6148387" cy="4052889"/>
            <a:chOff x="1820863" y="1665287"/>
            <a:chExt cx="6148387" cy="4052889"/>
          </a:xfrm>
        </p:grpSpPr>
        <p:sp>
          <p:nvSpPr>
            <p:cNvPr id="2065" name="Freeform 1754">
              <a:extLst>
                <a:ext uri="{FF2B5EF4-FFF2-40B4-BE49-F238E27FC236}">
                  <a16:creationId xmlns:a16="http://schemas.microsoft.com/office/drawing/2014/main" id="{48162A2D-EF0C-4999-9D0F-3BD77DCC1807}"/>
                </a:ext>
              </a:extLst>
            </p:cNvPr>
            <p:cNvSpPr>
              <a:spLocks/>
            </p:cNvSpPr>
            <p:nvPr/>
          </p:nvSpPr>
          <p:spPr bwMode="auto">
            <a:xfrm>
              <a:off x="2278063" y="1665287"/>
              <a:ext cx="3355904" cy="1696359"/>
            </a:xfrm>
            <a:custGeom>
              <a:avLst/>
              <a:gdLst>
                <a:gd name="T0" fmla="*/ 7048 w 10062"/>
                <a:gd name="T1" fmla="*/ 3014 h 5047"/>
                <a:gd name="T2" fmla="*/ 3890 w 10062"/>
                <a:gd name="T3" fmla="*/ 3014 h 5047"/>
                <a:gd name="T4" fmla="*/ 328 w 10062"/>
                <a:gd name="T5" fmla="*/ 4926 h 5047"/>
                <a:gd name="T6" fmla="*/ 37 w 10062"/>
                <a:gd name="T7" fmla="*/ 5045 h 5047"/>
                <a:gd name="T8" fmla="*/ 0 w 10062"/>
                <a:gd name="T9" fmla="*/ 5044 h 5047"/>
                <a:gd name="T10" fmla="*/ 3312 w 10062"/>
                <a:gd name="T11" fmla="*/ 1420 h 5047"/>
                <a:gd name="T12" fmla="*/ 6617 w 10062"/>
                <a:gd name="T13" fmla="*/ 0 h 5047"/>
                <a:gd name="T14" fmla="*/ 10062 w 10062"/>
                <a:gd name="T15" fmla="*/ 0 h 5047"/>
                <a:gd name="T16" fmla="*/ 7048 w 10062"/>
                <a:gd name="T17" fmla="*/ 3014 h 5047"/>
                <a:gd name="connsiteX0" fmla="*/ 7019 w 10000"/>
                <a:gd name="connsiteY0" fmla="*/ 5972 h 9996"/>
                <a:gd name="connsiteX1" fmla="*/ 3866 w 10000"/>
                <a:gd name="connsiteY1" fmla="*/ 5972 h 9996"/>
                <a:gd name="connsiteX2" fmla="*/ 326 w 10000"/>
                <a:gd name="connsiteY2" fmla="*/ 9760 h 9996"/>
                <a:gd name="connsiteX3" fmla="*/ 37 w 10000"/>
                <a:gd name="connsiteY3" fmla="*/ 9996 h 9996"/>
                <a:gd name="connsiteX4" fmla="*/ 0 w 10000"/>
                <a:gd name="connsiteY4" fmla="*/ 9994 h 9996"/>
                <a:gd name="connsiteX5" fmla="*/ 3292 w 10000"/>
                <a:gd name="connsiteY5" fmla="*/ 2814 h 9996"/>
                <a:gd name="connsiteX6" fmla="*/ 6576 w 10000"/>
                <a:gd name="connsiteY6" fmla="*/ 0 h 9996"/>
                <a:gd name="connsiteX7" fmla="*/ 10000 w 10000"/>
                <a:gd name="connsiteY7" fmla="*/ 0 h 9996"/>
                <a:gd name="connsiteX8" fmla="*/ 7019 w 10000"/>
                <a:gd name="connsiteY8" fmla="*/ 5972 h 9996"/>
                <a:gd name="connsiteX0" fmla="*/ 7019 w 10014"/>
                <a:gd name="connsiteY0" fmla="*/ 5974 h 10000"/>
                <a:gd name="connsiteX1" fmla="*/ 3866 w 10014"/>
                <a:gd name="connsiteY1" fmla="*/ 5974 h 10000"/>
                <a:gd name="connsiteX2" fmla="*/ 326 w 10014"/>
                <a:gd name="connsiteY2" fmla="*/ 9764 h 10000"/>
                <a:gd name="connsiteX3" fmla="*/ 37 w 10014"/>
                <a:gd name="connsiteY3" fmla="*/ 10000 h 10000"/>
                <a:gd name="connsiteX4" fmla="*/ 0 w 10014"/>
                <a:gd name="connsiteY4" fmla="*/ 9998 h 10000"/>
                <a:gd name="connsiteX5" fmla="*/ 3292 w 10014"/>
                <a:gd name="connsiteY5" fmla="*/ 2815 h 10000"/>
                <a:gd name="connsiteX6" fmla="*/ 6576 w 10014"/>
                <a:gd name="connsiteY6" fmla="*/ 0 h 10000"/>
                <a:gd name="connsiteX7" fmla="*/ 10014 w 10014"/>
                <a:gd name="connsiteY7" fmla="*/ 0 h 10000"/>
                <a:gd name="connsiteX8" fmla="*/ 7019 w 10014"/>
                <a:gd name="connsiteY8" fmla="*/ 59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4" h="10000">
                  <a:moveTo>
                    <a:pt x="7019" y="5974"/>
                  </a:moveTo>
                  <a:lnTo>
                    <a:pt x="3866" y="5974"/>
                  </a:lnTo>
                  <a:cubicBezTo>
                    <a:pt x="2045" y="5974"/>
                    <a:pt x="1401" y="7596"/>
                    <a:pt x="326" y="9764"/>
                  </a:cubicBezTo>
                  <a:cubicBezTo>
                    <a:pt x="246" y="9925"/>
                    <a:pt x="149" y="10004"/>
                    <a:pt x="37" y="10000"/>
                  </a:cubicBezTo>
                  <a:cubicBezTo>
                    <a:pt x="25" y="9999"/>
                    <a:pt x="12" y="9999"/>
                    <a:pt x="0" y="9998"/>
                  </a:cubicBezTo>
                  <a:lnTo>
                    <a:pt x="3292" y="2815"/>
                  </a:lnTo>
                  <a:cubicBezTo>
                    <a:pt x="4400" y="396"/>
                    <a:pt x="4934" y="0"/>
                    <a:pt x="6576" y="0"/>
                  </a:cubicBezTo>
                  <a:lnTo>
                    <a:pt x="10014" y="0"/>
                  </a:lnTo>
                  <a:lnTo>
                    <a:pt x="7019" y="59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Freeform 1809">
              <a:extLst>
                <a:ext uri="{FF2B5EF4-FFF2-40B4-BE49-F238E27FC236}">
                  <a16:creationId xmlns:a16="http://schemas.microsoft.com/office/drawing/2014/main" id="{701534AE-683E-4FEA-A97A-15939B218263}"/>
                </a:ext>
              </a:extLst>
            </p:cNvPr>
            <p:cNvSpPr>
              <a:spLocks/>
            </p:cNvSpPr>
            <p:nvPr/>
          </p:nvSpPr>
          <p:spPr bwMode="auto">
            <a:xfrm>
              <a:off x="4625975" y="1665288"/>
              <a:ext cx="2686050" cy="1012825"/>
            </a:xfrm>
            <a:custGeom>
              <a:avLst/>
              <a:gdLst>
                <a:gd name="T0" fmla="*/ 5503 w 8069"/>
                <a:gd name="T1" fmla="*/ 3014 h 3014"/>
                <a:gd name="T2" fmla="*/ 0 w 8069"/>
                <a:gd name="T3" fmla="*/ 3014 h 3014"/>
                <a:gd name="T4" fmla="*/ 3013 w 8069"/>
                <a:gd name="T5" fmla="*/ 0 h 3014"/>
                <a:gd name="T6" fmla="*/ 6320 w 8069"/>
                <a:gd name="T7" fmla="*/ 0 h 3014"/>
                <a:gd name="T8" fmla="*/ 8069 w 8069"/>
                <a:gd name="T9" fmla="*/ 449 h 3014"/>
                <a:gd name="T10" fmla="*/ 5503 w 8069"/>
                <a:gd name="T11" fmla="*/ 3014 h 3014"/>
              </a:gdLst>
              <a:ahLst/>
              <a:cxnLst>
                <a:cxn ang="0">
                  <a:pos x="T0" y="T1"/>
                </a:cxn>
                <a:cxn ang="0">
                  <a:pos x="T2" y="T3"/>
                </a:cxn>
                <a:cxn ang="0">
                  <a:pos x="T4" y="T5"/>
                </a:cxn>
                <a:cxn ang="0">
                  <a:pos x="T6" y="T7"/>
                </a:cxn>
                <a:cxn ang="0">
                  <a:pos x="T8" y="T9"/>
                </a:cxn>
                <a:cxn ang="0">
                  <a:pos x="T10" y="T11"/>
                </a:cxn>
              </a:cxnLst>
              <a:rect l="0" t="0" r="r" b="b"/>
              <a:pathLst>
                <a:path w="8069" h="3014">
                  <a:moveTo>
                    <a:pt x="5503" y="3014"/>
                  </a:moveTo>
                  <a:lnTo>
                    <a:pt x="0" y="3014"/>
                  </a:lnTo>
                  <a:lnTo>
                    <a:pt x="3013" y="0"/>
                  </a:lnTo>
                  <a:lnTo>
                    <a:pt x="6320" y="0"/>
                  </a:lnTo>
                  <a:cubicBezTo>
                    <a:pt x="6939" y="0"/>
                    <a:pt x="7538" y="159"/>
                    <a:pt x="8069" y="449"/>
                  </a:cubicBezTo>
                  <a:lnTo>
                    <a:pt x="5503" y="3014"/>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1810">
              <a:extLst>
                <a:ext uri="{FF2B5EF4-FFF2-40B4-BE49-F238E27FC236}">
                  <a16:creationId xmlns:a16="http://schemas.microsoft.com/office/drawing/2014/main" id="{DD93DF95-5ADB-41B4-8395-722883608FE3}"/>
                </a:ext>
              </a:extLst>
            </p:cNvPr>
            <p:cNvSpPr>
              <a:spLocks/>
            </p:cNvSpPr>
            <p:nvPr/>
          </p:nvSpPr>
          <p:spPr bwMode="auto">
            <a:xfrm>
              <a:off x="6457950" y="1816101"/>
              <a:ext cx="1511300" cy="2227263"/>
            </a:xfrm>
            <a:custGeom>
              <a:avLst/>
              <a:gdLst>
                <a:gd name="T0" fmla="*/ 32 w 4540"/>
                <a:gd name="T1" fmla="*/ 4078 h 6625"/>
                <a:gd name="T2" fmla="*/ 773 w 4540"/>
                <a:gd name="T3" fmla="*/ 4072 h 6625"/>
                <a:gd name="T4" fmla="*/ 1526 w 4540"/>
                <a:gd name="T5" fmla="*/ 3318 h 6625"/>
                <a:gd name="T6" fmla="*/ 817 w 4540"/>
                <a:gd name="T7" fmla="*/ 2565 h 6625"/>
                <a:gd name="T8" fmla="*/ 0 w 4540"/>
                <a:gd name="T9" fmla="*/ 2565 h 6625"/>
                <a:gd name="T10" fmla="*/ 2566 w 4540"/>
                <a:gd name="T11" fmla="*/ 0 h 6625"/>
                <a:gd name="T12" fmla="*/ 4540 w 4540"/>
                <a:gd name="T13" fmla="*/ 3318 h 6625"/>
                <a:gd name="T14" fmla="*/ 2579 w 4540"/>
                <a:gd name="T15" fmla="*/ 6625 h 6625"/>
                <a:gd name="T16" fmla="*/ 32 w 4540"/>
                <a:gd name="T17" fmla="*/ 4078 h 6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0" h="6625">
                  <a:moveTo>
                    <a:pt x="32" y="4078"/>
                  </a:moveTo>
                  <a:lnTo>
                    <a:pt x="773" y="4072"/>
                  </a:lnTo>
                  <a:cubicBezTo>
                    <a:pt x="1189" y="4072"/>
                    <a:pt x="1526" y="3735"/>
                    <a:pt x="1526" y="3318"/>
                  </a:cubicBezTo>
                  <a:cubicBezTo>
                    <a:pt x="1526" y="2923"/>
                    <a:pt x="1224" y="2565"/>
                    <a:pt x="817" y="2565"/>
                  </a:cubicBezTo>
                  <a:lnTo>
                    <a:pt x="0" y="2565"/>
                  </a:lnTo>
                  <a:lnTo>
                    <a:pt x="2566" y="0"/>
                  </a:lnTo>
                  <a:cubicBezTo>
                    <a:pt x="3773" y="654"/>
                    <a:pt x="4540" y="1942"/>
                    <a:pt x="4540" y="3318"/>
                  </a:cubicBezTo>
                  <a:cubicBezTo>
                    <a:pt x="4540" y="4690"/>
                    <a:pt x="3787" y="5971"/>
                    <a:pt x="2579" y="6625"/>
                  </a:cubicBezTo>
                  <a:lnTo>
                    <a:pt x="32" y="4078"/>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1811">
              <a:extLst>
                <a:ext uri="{FF2B5EF4-FFF2-40B4-BE49-F238E27FC236}">
                  <a16:creationId xmlns:a16="http://schemas.microsoft.com/office/drawing/2014/main" id="{889F9526-5CE3-4A10-B198-2C65ACFAC9E4}"/>
                </a:ext>
              </a:extLst>
            </p:cNvPr>
            <p:cNvSpPr>
              <a:spLocks/>
            </p:cNvSpPr>
            <p:nvPr/>
          </p:nvSpPr>
          <p:spPr bwMode="auto">
            <a:xfrm>
              <a:off x="4557713" y="3187701"/>
              <a:ext cx="2759075" cy="1011238"/>
            </a:xfrm>
            <a:custGeom>
              <a:avLst/>
              <a:gdLst>
                <a:gd name="T0" fmla="*/ 0 w 8287"/>
                <a:gd name="T1" fmla="*/ 2 h 3008"/>
                <a:gd name="T2" fmla="*/ 5740 w 8287"/>
                <a:gd name="T3" fmla="*/ 0 h 3008"/>
                <a:gd name="T4" fmla="*/ 8287 w 8287"/>
                <a:gd name="T5" fmla="*/ 2547 h 3008"/>
                <a:gd name="T6" fmla="*/ 6481 w 8287"/>
                <a:gd name="T7" fmla="*/ 3008 h 3008"/>
                <a:gd name="T8" fmla="*/ 3002 w 8287"/>
                <a:gd name="T9" fmla="*/ 3004 h 3008"/>
                <a:gd name="T10" fmla="*/ 0 w 8287"/>
                <a:gd name="T11" fmla="*/ 2 h 3008"/>
              </a:gdLst>
              <a:ahLst/>
              <a:cxnLst>
                <a:cxn ang="0">
                  <a:pos x="T0" y="T1"/>
                </a:cxn>
                <a:cxn ang="0">
                  <a:pos x="T2" y="T3"/>
                </a:cxn>
                <a:cxn ang="0">
                  <a:pos x="T4" y="T5"/>
                </a:cxn>
                <a:cxn ang="0">
                  <a:pos x="T6" y="T7"/>
                </a:cxn>
                <a:cxn ang="0">
                  <a:pos x="T8" y="T9"/>
                </a:cxn>
                <a:cxn ang="0">
                  <a:pos x="T10" y="T11"/>
                </a:cxn>
              </a:cxnLst>
              <a:rect l="0" t="0" r="r" b="b"/>
              <a:pathLst>
                <a:path w="8287" h="3008">
                  <a:moveTo>
                    <a:pt x="0" y="2"/>
                  </a:moveTo>
                  <a:lnTo>
                    <a:pt x="5740" y="0"/>
                  </a:lnTo>
                  <a:lnTo>
                    <a:pt x="8287" y="2547"/>
                  </a:lnTo>
                  <a:cubicBezTo>
                    <a:pt x="7739" y="2847"/>
                    <a:pt x="7121" y="3008"/>
                    <a:pt x="6481" y="3008"/>
                  </a:cubicBezTo>
                  <a:lnTo>
                    <a:pt x="3002" y="3004"/>
                  </a:lnTo>
                  <a:lnTo>
                    <a:pt x="0" y="2"/>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1812">
              <a:extLst>
                <a:ext uri="{FF2B5EF4-FFF2-40B4-BE49-F238E27FC236}">
                  <a16:creationId xmlns:a16="http://schemas.microsoft.com/office/drawing/2014/main" id="{905715CA-1B38-4485-99CB-00CB233E2853}"/>
                </a:ext>
              </a:extLst>
            </p:cNvPr>
            <p:cNvSpPr>
              <a:spLocks/>
            </p:cNvSpPr>
            <p:nvPr/>
          </p:nvSpPr>
          <p:spPr bwMode="auto">
            <a:xfrm>
              <a:off x="2600366" y="3187701"/>
              <a:ext cx="2962967" cy="1009650"/>
            </a:xfrm>
            <a:custGeom>
              <a:avLst/>
              <a:gdLst>
                <a:gd name="T0" fmla="*/ 0 w 8865"/>
                <a:gd name="T1" fmla="*/ 278 h 3004"/>
                <a:gd name="T2" fmla="*/ 1411 w 8865"/>
                <a:gd name="T3" fmla="*/ 2 h 3004"/>
                <a:gd name="T4" fmla="*/ 5863 w 8865"/>
                <a:gd name="T5" fmla="*/ 0 h 3004"/>
                <a:gd name="T6" fmla="*/ 8865 w 8865"/>
                <a:gd name="T7" fmla="*/ 3002 h 3004"/>
                <a:gd name="T8" fmla="*/ 2726 w 8865"/>
                <a:gd name="T9" fmla="*/ 3004 h 3004"/>
                <a:gd name="T10" fmla="*/ 0 w 8865"/>
                <a:gd name="T11" fmla="*/ 278 h 3004"/>
                <a:gd name="connsiteX0" fmla="*/ 0 w 10024"/>
                <a:gd name="connsiteY0" fmla="*/ 925 h 10000"/>
                <a:gd name="connsiteX1" fmla="*/ 1592 w 10024"/>
                <a:gd name="connsiteY1" fmla="*/ 7 h 10000"/>
                <a:gd name="connsiteX2" fmla="*/ 6614 w 10024"/>
                <a:gd name="connsiteY2" fmla="*/ 0 h 10000"/>
                <a:gd name="connsiteX3" fmla="*/ 10024 w 10024"/>
                <a:gd name="connsiteY3" fmla="*/ 9993 h 10000"/>
                <a:gd name="connsiteX4" fmla="*/ 3075 w 10024"/>
                <a:gd name="connsiteY4" fmla="*/ 10000 h 10000"/>
                <a:gd name="connsiteX5" fmla="*/ 0 w 10024"/>
                <a:gd name="connsiteY5" fmla="*/ 925 h 10000"/>
                <a:gd name="connsiteX0" fmla="*/ 0 w 10024"/>
                <a:gd name="connsiteY0" fmla="*/ 925 h 10000"/>
                <a:gd name="connsiteX1" fmla="*/ 1592 w 10024"/>
                <a:gd name="connsiteY1" fmla="*/ 7 h 10000"/>
                <a:gd name="connsiteX2" fmla="*/ 6630 w 10024"/>
                <a:gd name="connsiteY2" fmla="*/ 0 h 10000"/>
                <a:gd name="connsiteX3" fmla="*/ 10024 w 10024"/>
                <a:gd name="connsiteY3" fmla="*/ 9993 h 10000"/>
                <a:gd name="connsiteX4" fmla="*/ 3075 w 10024"/>
                <a:gd name="connsiteY4" fmla="*/ 10000 h 10000"/>
                <a:gd name="connsiteX5" fmla="*/ 0 w 10024"/>
                <a:gd name="connsiteY5" fmla="*/ 925 h 10000"/>
                <a:gd name="connsiteX0" fmla="*/ 0 w 10040"/>
                <a:gd name="connsiteY0" fmla="*/ 925 h 10000"/>
                <a:gd name="connsiteX1" fmla="*/ 1608 w 10040"/>
                <a:gd name="connsiteY1" fmla="*/ 7 h 10000"/>
                <a:gd name="connsiteX2" fmla="*/ 6646 w 10040"/>
                <a:gd name="connsiteY2" fmla="*/ 0 h 10000"/>
                <a:gd name="connsiteX3" fmla="*/ 10040 w 10040"/>
                <a:gd name="connsiteY3" fmla="*/ 9993 h 10000"/>
                <a:gd name="connsiteX4" fmla="*/ 3091 w 10040"/>
                <a:gd name="connsiteY4" fmla="*/ 10000 h 10000"/>
                <a:gd name="connsiteX5" fmla="*/ 0 w 10040"/>
                <a:gd name="connsiteY5" fmla="*/ 925 h 10000"/>
                <a:gd name="connsiteX0" fmla="*/ 0 w 10040"/>
                <a:gd name="connsiteY0" fmla="*/ 925 h 10000"/>
                <a:gd name="connsiteX1" fmla="*/ 1608 w 10040"/>
                <a:gd name="connsiteY1" fmla="*/ 7 h 10000"/>
                <a:gd name="connsiteX2" fmla="*/ 6646 w 10040"/>
                <a:gd name="connsiteY2" fmla="*/ 0 h 10000"/>
                <a:gd name="connsiteX3" fmla="*/ 10040 w 10040"/>
                <a:gd name="connsiteY3" fmla="*/ 9993 h 10000"/>
                <a:gd name="connsiteX4" fmla="*/ 3075 w 10040"/>
                <a:gd name="connsiteY4" fmla="*/ 10000 h 10000"/>
                <a:gd name="connsiteX5" fmla="*/ 0 w 10040"/>
                <a:gd name="connsiteY5" fmla="*/ 9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10000">
                  <a:moveTo>
                    <a:pt x="0" y="925"/>
                  </a:moveTo>
                  <a:cubicBezTo>
                    <a:pt x="511" y="320"/>
                    <a:pt x="1057" y="13"/>
                    <a:pt x="1608" y="7"/>
                  </a:cubicBezTo>
                  <a:lnTo>
                    <a:pt x="6646" y="0"/>
                  </a:lnTo>
                  <a:lnTo>
                    <a:pt x="10040" y="9993"/>
                  </a:lnTo>
                  <a:lnTo>
                    <a:pt x="3075" y="10000"/>
                  </a:lnTo>
                  <a:lnTo>
                    <a:pt x="0" y="925"/>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4" name="Freeform 1813">
              <a:extLst>
                <a:ext uri="{FF2B5EF4-FFF2-40B4-BE49-F238E27FC236}">
                  <a16:creationId xmlns:a16="http://schemas.microsoft.com/office/drawing/2014/main" id="{04FBD085-EBF8-4C89-9847-1E788676166B}"/>
                </a:ext>
              </a:extLst>
            </p:cNvPr>
            <p:cNvSpPr>
              <a:spLocks/>
            </p:cNvSpPr>
            <p:nvPr/>
          </p:nvSpPr>
          <p:spPr bwMode="auto">
            <a:xfrm>
              <a:off x="4557764" y="4710113"/>
              <a:ext cx="2843161" cy="1008063"/>
            </a:xfrm>
            <a:custGeom>
              <a:avLst/>
              <a:gdLst>
                <a:gd name="T0" fmla="*/ 3002 w 8532"/>
                <a:gd name="T1" fmla="*/ 0 h 3002"/>
                <a:gd name="T2" fmla="*/ 8532 w 8532"/>
                <a:gd name="T3" fmla="*/ 0 h 3002"/>
                <a:gd name="T4" fmla="*/ 6978 w 8532"/>
                <a:gd name="T5" fmla="*/ 1554 h 3002"/>
                <a:gd name="T6" fmla="*/ 3655 w 8532"/>
                <a:gd name="T7" fmla="*/ 3002 h 3002"/>
                <a:gd name="T8" fmla="*/ 0 w 8532"/>
                <a:gd name="T9" fmla="*/ 3002 h 3002"/>
                <a:gd name="T10" fmla="*/ 3002 w 8532"/>
                <a:gd name="T11" fmla="*/ 0 h 3002"/>
                <a:gd name="connsiteX0" fmla="*/ 3508 w 10000"/>
                <a:gd name="connsiteY0" fmla="*/ 0 h 10000"/>
                <a:gd name="connsiteX1" fmla="*/ 10000 w 10000"/>
                <a:gd name="connsiteY1" fmla="*/ 0 h 10000"/>
                <a:gd name="connsiteX2" fmla="*/ 8179 w 10000"/>
                <a:gd name="connsiteY2" fmla="*/ 5177 h 10000"/>
                <a:gd name="connsiteX3" fmla="*/ 4284 w 10000"/>
                <a:gd name="connsiteY3" fmla="*/ 10000 h 10000"/>
                <a:gd name="connsiteX4" fmla="*/ 0 w 10000"/>
                <a:gd name="connsiteY4" fmla="*/ 10000 h 10000"/>
                <a:gd name="connsiteX5" fmla="*/ 3508 w 10000"/>
                <a:gd name="connsiteY5" fmla="*/ 0 h 10000"/>
                <a:gd name="connsiteX0" fmla="*/ 3519 w 10011"/>
                <a:gd name="connsiteY0" fmla="*/ 0 h 10000"/>
                <a:gd name="connsiteX1" fmla="*/ 10011 w 10011"/>
                <a:gd name="connsiteY1" fmla="*/ 0 h 10000"/>
                <a:gd name="connsiteX2" fmla="*/ 8190 w 10011"/>
                <a:gd name="connsiteY2" fmla="*/ 5177 h 10000"/>
                <a:gd name="connsiteX3" fmla="*/ 4295 w 10011"/>
                <a:gd name="connsiteY3" fmla="*/ 10000 h 10000"/>
                <a:gd name="connsiteX4" fmla="*/ 0 w 10011"/>
                <a:gd name="connsiteY4" fmla="*/ 10000 h 10000"/>
                <a:gd name="connsiteX5" fmla="*/ 3519 w 1001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1" h="10000">
                  <a:moveTo>
                    <a:pt x="3519" y="0"/>
                  </a:moveTo>
                  <a:lnTo>
                    <a:pt x="10011" y="0"/>
                  </a:lnTo>
                  <a:lnTo>
                    <a:pt x="8190" y="5177"/>
                  </a:lnTo>
                  <a:cubicBezTo>
                    <a:pt x="6827" y="9054"/>
                    <a:pt x="6223" y="10000"/>
                    <a:pt x="4295" y="10000"/>
                  </a:cubicBezTo>
                  <a:lnTo>
                    <a:pt x="0" y="10000"/>
                  </a:lnTo>
                  <a:lnTo>
                    <a:pt x="3519" y="0"/>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1814">
              <a:extLst>
                <a:ext uri="{FF2B5EF4-FFF2-40B4-BE49-F238E27FC236}">
                  <a16:creationId xmlns:a16="http://schemas.microsoft.com/office/drawing/2014/main" id="{AB6E26A5-8345-4026-8886-B61FED7CDC66}"/>
                </a:ext>
              </a:extLst>
            </p:cNvPr>
            <p:cNvSpPr>
              <a:spLocks/>
            </p:cNvSpPr>
            <p:nvPr/>
          </p:nvSpPr>
          <p:spPr bwMode="auto">
            <a:xfrm>
              <a:off x="2605131" y="4710113"/>
              <a:ext cx="2954294" cy="1008063"/>
            </a:xfrm>
            <a:custGeom>
              <a:avLst/>
              <a:gdLst>
                <a:gd name="T0" fmla="*/ 2733 w 8862"/>
                <a:gd name="T1" fmla="*/ 0 h 3002"/>
                <a:gd name="T2" fmla="*/ 8862 w 8862"/>
                <a:gd name="T3" fmla="*/ 0 h 3002"/>
                <a:gd name="T4" fmla="*/ 5860 w 8862"/>
                <a:gd name="T5" fmla="*/ 3002 h 3002"/>
                <a:gd name="T6" fmla="*/ 4061 w 8862"/>
                <a:gd name="T7" fmla="*/ 3002 h 3002"/>
                <a:gd name="T8" fmla="*/ 1399 w 8862"/>
                <a:gd name="T9" fmla="*/ 3002 h 3002"/>
                <a:gd name="T10" fmla="*/ 0 w 8862"/>
                <a:gd name="T11" fmla="*/ 2736 h 3002"/>
                <a:gd name="T12" fmla="*/ 2733 w 8862"/>
                <a:gd name="T13" fmla="*/ 0 h 3002"/>
                <a:gd name="connsiteX0" fmla="*/ 3100 w 10016"/>
                <a:gd name="connsiteY0" fmla="*/ 0 h 10000"/>
                <a:gd name="connsiteX1" fmla="*/ 10016 w 10016"/>
                <a:gd name="connsiteY1" fmla="*/ 0 h 10000"/>
                <a:gd name="connsiteX2" fmla="*/ 6629 w 10016"/>
                <a:gd name="connsiteY2" fmla="*/ 10000 h 10000"/>
                <a:gd name="connsiteX3" fmla="*/ 4598 w 10016"/>
                <a:gd name="connsiteY3" fmla="*/ 10000 h 10000"/>
                <a:gd name="connsiteX4" fmla="*/ 1595 w 10016"/>
                <a:gd name="connsiteY4" fmla="*/ 10000 h 10000"/>
                <a:gd name="connsiteX5" fmla="*/ 0 w 10016"/>
                <a:gd name="connsiteY5" fmla="*/ 9114 h 10000"/>
                <a:gd name="connsiteX6" fmla="*/ 3100 w 1001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6" h="10000">
                  <a:moveTo>
                    <a:pt x="3100" y="0"/>
                  </a:moveTo>
                  <a:lnTo>
                    <a:pt x="10016" y="0"/>
                  </a:lnTo>
                  <a:lnTo>
                    <a:pt x="6629" y="10000"/>
                  </a:lnTo>
                  <a:lnTo>
                    <a:pt x="4598" y="10000"/>
                  </a:lnTo>
                  <a:lnTo>
                    <a:pt x="1595" y="10000"/>
                  </a:lnTo>
                  <a:cubicBezTo>
                    <a:pt x="1047" y="10000"/>
                    <a:pt x="497" y="9697"/>
                    <a:pt x="0" y="9114"/>
                  </a:cubicBezTo>
                  <a:lnTo>
                    <a:pt x="3100" y="0"/>
                  </a:lnTo>
                  <a:close/>
                </a:path>
              </a:pathLst>
            </a:cu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1815">
              <a:extLst>
                <a:ext uri="{FF2B5EF4-FFF2-40B4-BE49-F238E27FC236}">
                  <a16:creationId xmlns:a16="http://schemas.microsoft.com/office/drawing/2014/main" id="{0B2ED993-A0F9-4E8E-BF71-F2509BC3184D}"/>
                </a:ext>
              </a:extLst>
            </p:cNvPr>
            <p:cNvSpPr>
              <a:spLocks/>
            </p:cNvSpPr>
            <p:nvPr/>
          </p:nvSpPr>
          <p:spPr bwMode="auto">
            <a:xfrm>
              <a:off x="1820863" y="3281363"/>
              <a:ext cx="1701003" cy="2347913"/>
            </a:xfrm>
            <a:custGeom>
              <a:avLst/>
              <a:gdLst>
                <a:gd name="T0" fmla="*/ 3767 w 5101"/>
                <a:gd name="T1" fmla="*/ 2726 h 6984"/>
                <a:gd name="T2" fmla="*/ 3014 w 5101"/>
                <a:gd name="T3" fmla="*/ 3490 h 6984"/>
                <a:gd name="T4" fmla="*/ 3767 w 5101"/>
                <a:gd name="T5" fmla="*/ 4249 h 6984"/>
                <a:gd name="T6" fmla="*/ 5101 w 5101"/>
                <a:gd name="T7" fmla="*/ 4249 h 6984"/>
                <a:gd name="T8" fmla="*/ 2366 w 5101"/>
                <a:gd name="T9" fmla="*/ 6984 h 6984"/>
                <a:gd name="T10" fmla="*/ 1104 w 5101"/>
                <a:gd name="T11" fmla="*/ 6154 h 6984"/>
                <a:gd name="T12" fmla="*/ 0 w 5101"/>
                <a:gd name="T13" fmla="*/ 3490 h 6984"/>
                <a:gd name="T14" fmla="*/ 1103 w 5101"/>
                <a:gd name="T15" fmla="*/ 832 h 6984"/>
                <a:gd name="T16" fmla="*/ 2356 w 5101"/>
                <a:gd name="T17" fmla="*/ 0 h 6984"/>
                <a:gd name="T18" fmla="*/ 5082 w 5101"/>
                <a:gd name="T19" fmla="*/ 2726 h 6984"/>
                <a:gd name="T20" fmla="*/ 3767 w 5101"/>
                <a:gd name="T21" fmla="*/ 2726 h 6984"/>
                <a:gd name="connsiteX0" fmla="*/ 7385 w 10014"/>
                <a:gd name="connsiteY0" fmla="*/ 3903 h 10000"/>
                <a:gd name="connsiteX1" fmla="*/ 5909 w 10014"/>
                <a:gd name="connsiteY1" fmla="*/ 4997 h 10000"/>
                <a:gd name="connsiteX2" fmla="*/ 7385 w 10014"/>
                <a:gd name="connsiteY2" fmla="*/ 6084 h 10000"/>
                <a:gd name="connsiteX3" fmla="*/ 10014 w 10014"/>
                <a:gd name="connsiteY3" fmla="*/ 6084 h 10000"/>
                <a:gd name="connsiteX4" fmla="*/ 4638 w 10014"/>
                <a:gd name="connsiteY4" fmla="*/ 10000 h 10000"/>
                <a:gd name="connsiteX5" fmla="*/ 2164 w 10014"/>
                <a:gd name="connsiteY5" fmla="*/ 8812 h 10000"/>
                <a:gd name="connsiteX6" fmla="*/ 0 w 10014"/>
                <a:gd name="connsiteY6" fmla="*/ 4997 h 10000"/>
                <a:gd name="connsiteX7" fmla="*/ 2162 w 10014"/>
                <a:gd name="connsiteY7" fmla="*/ 1191 h 10000"/>
                <a:gd name="connsiteX8" fmla="*/ 4619 w 10014"/>
                <a:gd name="connsiteY8" fmla="*/ 0 h 10000"/>
                <a:gd name="connsiteX9" fmla="*/ 9963 w 10014"/>
                <a:gd name="connsiteY9" fmla="*/ 3903 h 10000"/>
                <a:gd name="connsiteX10" fmla="*/ 7385 w 10014"/>
                <a:gd name="connsiteY10" fmla="*/ 39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4" h="10000">
                  <a:moveTo>
                    <a:pt x="7385" y="3903"/>
                  </a:moveTo>
                  <a:cubicBezTo>
                    <a:pt x="6563" y="3906"/>
                    <a:pt x="5909" y="4399"/>
                    <a:pt x="5909" y="4997"/>
                  </a:cubicBezTo>
                  <a:cubicBezTo>
                    <a:pt x="5909" y="5587"/>
                    <a:pt x="6575" y="6084"/>
                    <a:pt x="7385" y="6084"/>
                  </a:cubicBezTo>
                  <a:lnTo>
                    <a:pt x="10014" y="6084"/>
                  </a:lnTo>
                  <a:lnTo>
                    <a:pt x="4638" y="10000"/>
                  </a:lnTo>
                  <a:cubicBezTo>
                    <a:pt x="3721" y="9734"/>
                    <a:pt x="2878" y="9333"/>
                    <a:pt x="2164" y="8812"/>
                  </a:cubicBezTo>
                  <a:cubicBezTo>
                    <a:pt x="827" y="7835"/>
                    <a:pt x="0" y="6486"/>
                    <a:pt x="0" y="4997"/>
                  </a:cubicBezTo>
                  <a:cubicBezTo>
                    <a:pt x="0" y="3514"/>
                    <a:pt x="827" y="2169"/>
                    <a:pt x="2162" y="1191"/>
                  </a:cubicBezTo>
                  <a:cubicBezTo>
                    <a:pt x="2862" y="679"/>
                    <a:pt x="3701" y="272"/>
                    <a:pt x="4619" y="0"/>
                  </a:cubicBezTo>
                  <a:lnTo>
                    <a:pt x="9963" y="3903"/>
                  </a:lnTo>
                  <a:lnTo>
                    <a:pt x="7385" y="3903"/>
                  </a:lnTo>
                  <a:close/>
                </a:path>
              </a:pathLst>
            </a:custGeom>
            <a:solidFill>
              <a:srgbClr val="99B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Slide Number Placeholder 37">
            <a:extLst>
              <a:ext uri="{FF2B5EF4-FFF2-40B4-BE49-F238E27FC236}">
                <a16:creationId xmlns:a16="http://schemas.microsoft.com/office/drawing/2014/main" id="{A0F980AD-D37F-9F18-F25E-D35A9DCA20F6}"/>
              </a:ext>
            </a:extLst>
          </p:cNvPr>
          <p:cNvSpPr>
            <a:spLocks noGrp="1"/>
          </p:cNvSpPr>
          <p:nvPr>
            <p:ph type="sldNum" sz="quarter" idx="12"/>
          </p:nvPr>
        </p:nvSpPr>
        <p:spPr/>
        <p:txBody>
          <a:bodyPr/>
          <a:lstStyle/>
          <a:p>
            <a:pPr defTabSz="371475">
              <a:defRPr/>
            </a:pPr>
            <a:fld id="{CE97AC88-B9C7-4AEF-9990-0777AFA0136D}" type="slidenum">
              <a:rPr lang="en-US">
                <a:solidFill>
                  <a:prstClr val="black">
                    <a:tint val="75000"/>
                  </a:prstClr>
                </a:solidFill>
              </a:rPr>
              <a:pPr defTabSz="371475">
                <a:defRPr/>
              </a:pPr>
              <a:t>5</a:t>
            </a:fld>
            <a:endParaRPr lang="en-US">
              <a:solidFill>
                <a:prstClr val="black">
                  <a:tint val="75000"/>
                </a:prstClr>
              </a:solidFill>
            </a:endParaRPr>
          </a:p>
        </p:txBody>
      </p:sp>
      <p:sp>
        <p:nvSpPr>
          <p:cNvPr id="47" name="Title 46">
            <a:extLst>
              <a:ext uri="{FF2B5EF4-FFF2-40B4-BE49-F238E27FC236}">
                <a16:creationId xmlns:a16="http://schemas.microsoft.com/office/drawing/2014/main" id="{5A59D4C4-61C3-D354-2DBE-8DCBD88EBC68}"/>
              </a:ext>
            </a:extLst>
          </p:cNvPr>
          <p:cNvSpPr>
            <a:spLocks noGrp="1"/>
          </p:cNvSpPr>
          <p:nvPr>
            <p:ph type="title"/>
          </p:nvPr>
        </p:nvSpPr>
        <p:spPr/>
        <p:txBody>
          <a:bodyPr lIns="74295" tIns="37148" rIns="74295" bIns="37148" anchor="t"/>
          <a:lstStyle/>
          <a:p>
            <a:r>
              <a:rPr lang="en-GB" dirty="0">
                <a:latin typeface="Arial"/>
                <a:cs typeface="Arial"/>
              </a:rPr>
              <a:t>Module overview</a:t>
            </a:r>
            <a:endParaRPr lang="en-GB" dirty="0"/>
          </a:p>
        </p:txBody>
      </p:sp>
      <p:sp>
        <p:nvSpPr>
          <p:cNvPr id="48" name="TextBox 47">
            <a:extLst>
              <a:ext uri="{FF2B5EF4-FFF2-40B4-BE49-F238E27FC236}">
                <a16:creationId xmlns:a16="http://schemas.microsoft.com/office/drawing/2014/main" id="{6ECDA266-5E0A-D1DD-DB69-283EF90FE39E}"/>
              </a:ext>
            </a:extLst>
          </p:cNvPr>
          <p:cNvSpPr txBox="1"/>
          <p:nvPr/>
        </p:nvSpPr>
        <p:spPr>
          <a:xfrm>
            <a:off x="6883816" y="2687419"/>
            <a:ext cx="184731" cy="242374"/>
          </a:xfrm>
          <a:prstGeom prst="rect">
            <a:avLst/>
          </a:prstGeom>
          <a:noFill/>
        </p:spPr>
        <p:txBody>
          <a:bodyPr wrap="non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2F7BAB4-050E-C009-865C-90451DE99B33}"/>
              </a:ext>
            </a:extLst>
          </p:cNvPr>
          <p:cNvSpPr txBox="1"/>
          <p:nvPr/>
        </p:nvSpPr>
        <p:spPr>
          <a:xfrm>
            <a:off x="4986718" y="3208698"/>
            <a:ext cx="398318" cy="242374"/>
          </a:xfrm>
          <a:prstGeom prst="rect">
            <a:avLst/>
          </a:prstGeom>
          <a:noFill/>
        </p:spPr>
        <p:txBody>
          <a:bodyPr wrap="squar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grpSp>
        <p:nvGrpSpPr>
          <p:cNvPr id="2280" name="Group 2279">
            <a:extLst>
              <a:ext uri="{FF2B5EF4-FFF2-40B4-BE49-F238E27FC236}">
                <a16:creationId xmlns:a16="http://schemas.microsoft.com/office/drawing/2014/main" id="{D09EF765-02BB-4216-AFC3-4692B03F4E31}"/>
              </a:ext>
            </a:extLst>
          </p:cNvPr>
          <p:cNvGrpSpPr/>
          <p:nvPr/>
        </p:nvGrpSpPr>
        <p:grpSpPr>
          <a:xfrm>
            <a:off x="1937441" y="1780785"/>
            <a:ext cx="5991610" cy="3643852"/>
            <a:chOff x="1937441" y="1780785"/>
            <a:chExt cx="5991610" cy="3643852"/>
          </a:xfrm>
        </p:grpSpPr>
        <p:sp>
          <p:nvSpPr>
            <p:cNvPr id="45" name="TextBox 44">
              <a:extLst>
                <a:ext uri="{FF2B5EF4-FFF2-40B4-BE49-F238E27FC236}">
                  <a16:creationId xmlns:a16="http://schemas.microsoft.com/office/drawing/2014/main" id="{374AEAA2-BACA-50B0-C868-0122FA77F4CA}"/>
                </a:ext>
              </a:extLst>
            </p:cNvPr>
            <p:cNvSpPr txBox="1"/>
            <p:nvPr/>
          </p:nvSpPr>
          <p:spPr>
            <a:xfrm>
              <a:off x="5806445" y="1780786"/>
              <a:ext cx="652743" cy="507831"/>
            </a:xfrm>
            <a:prstGeom prst="rect">
              <a:avLst/>
            </a:prstGeom>
            <a:noFill/>
          </p:spPr>
          <p:txBody>
            <a:bodyPr wrap="none" rtlCol="0">
              <a:spAutoFit/>
            </a:bodyPr>
            <a:lstStyle/>
            <a:p>
              <a:pPr defTabSz="371475">
                <a:defRPr/>
              </a:pPr>
              <a:r>
                <a:rPr lang="en-GB" sz="700" dirty="0">
                  <a:solidFill>
                    <a:prstClr val="white"/>
                  </a:solidFill>
                  <a:latin typeface="Arial" panose="020B0604020202020204" pitchFamily="34" charset="0"/>
                  <a:cs typeface="Arial" panose="020B0604020202020204" pitchFamily="34" charset="0"/>
                </a:rPr>
                <a:t>Module 2</a:t>
              </a:r>
            </a:p>
            <a:p>
              <a:pPr defTabSz="371475">
                <a:defRPr/>
              </a:pPr>
              <a:r>
                <a:rPr lang="en-GB" sz="1000" b="1" dirty="0">
                  <a:solidFill>
                    <a:prstClr val="white"/>
                  </a:solidFill>
                  <a:latin typeface="Arial" panose="020B0604020202020204" pitchFamily="34" charset="0"/>
                  <a:cs typeface="Arial" panose="020B0604020202020204" pitchFamily="34" charset="0"/>
                </a:rPr>
                <a:t>Stories </a:t>
              </a:r>
              <a:br>
                <a:rPr lang="en-GB" sz="10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as data</a:t>
              </a:r>
            </a:p>
          </p:txBody>
        </p:sp>
        <p:sp>
          <p:nvSpPr>
            <p:cNvPr id="49" name="TextBox 48">
              <a:extLst>
                <a:ext uri="{FF2B5EF4-FFF2-40B4-BE49-F238E27FC236}">
                  <a16:creationId xmlns:a16="http://schemas.microsoft.com/office/drawing/2014/main" id="{238E1977-A9DF-A092-8271-3482F71D2241}"/>
                </a:ext>
              </a:extLst>
            </p:cNvPr>
            <p:cNvSpPr txBox="1"/>
            <p:nvPr/>
          </p:nvSpPr>
          <p:spPr>
            <a:xfrm>
              <a:off x="1937441" y="4089999"/>
              <a:ext cx="1130832" cy="804066"/>
            </a:xfrm>
            <a:prstGeom prst="rect">
              <a:avLst/>
            </a:prstGeom>
            <a:noFill/>
          </p:spPr>
          <p:txBody>
            <a:bodyPr wrap="square" rtlCol="0">
              <a:spAutoFit/>
            </a:bodyPr>
            <a:lstStyle/>
            <a:p>
              <a:pPr defTabSz="371475">
                <a:defRPr/>
              </a:pPr>
              <a:r>
                <a:rPr lang="en-GB" sz="700" dirty="0">
                  <a:solidFill>
                    <a:prstClr val="white"/>
                  </a:solidFill>
                  <a:latin typeface="Arial" panose="020B0604020202020204" pitchFamily="34" charset="0"/>
                  <a:cs typeface="Arial" panose="020B0604020202020204" pitchFamily="34" charset="0"/>
                </a:rPr>
                <a:t>Module 6</a:t>
              </a:r>
            </a:p>
            <a:p>
              <a:pPr defTabSz="371475">
                <a:defRPr/>
              </a:pPr>
              <a:r>
                <a:rPr lang="en-GB" sz="1000" b="1" dirty="0">
                  <a:solidFill>
                    <a:prstClr val="white"/>
                  </a:solidFill>
                  <a:latin typeface="Arial" panose="020B0604020202020204" pitchFamily="34" charset="0"/>
                  <a:cs typeface="Arial" panose="020B0604020202020204" pitchFamily="34" charset="0"/>
                </a:rPr>
                <a:t>Maximising available</a:t>
              </a:r>
              <a:br>
                <a:rPr lang="en-GB" sz="10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city powers</a:t>
              </a:r>
            </a:p>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A81B53BC-90FF-52B9-EBF6-F42A5E5DEAB1}"/>
                </a:ext>
              </a:extLst>
            </p:cNvPr>
            <p:cNvSpPr txBox="1"/>
            <p:nvPr/>
          </p:nvSpPr>
          <p:spPr>
            <a:xfrm>
              <a:off x="3281276" y="3232347"/>
              <a:ext cx="1088760" cy="657872"/>
            </a:xfrm>
            <a:prstGeom prst="rect">
              <a:avLst/>
            </a:prstGeom>
            <a:noFill/>
          </p:spPr>
          <p:txBody>
            <a:bodyPr wrap="none" rtlCol="0">
              <a:spAutoFit/>
            </a:bodyPr>
            <a:lstStyle/>
            <a:p>
              <a:pPr defTabSz="371475">
                <a:defRPr/>
              </a:pPr>
              <a:r>
                <a:rPr lang="en-GB" sz="700" dirty="0">
                  <a:solidFill>
                    <a:prstClr val="white"/>
                  </a:solidFill>
                  <a:latin typeface="Arial" panose="020B0604020202020204" pitchFamily="34" charset="0"/>
                  <a:cs typeface="Arial" panose="020B0604020202020204" pitchFamily="34" charset="0"/>
                </a:rPr>
                <a:t>Module 5</a:t>
              </a:r>
            </a:p>
            <a:p>
              <a:pPr defTabSz="371475">
                <a:defRPr/>
              </a:pPr>
              <a:r>
                <a:rPr lang="en-GB" sz="1000" b="1" dirty="0">
                  <a:solidFill>
                    <a:prstClr val="white"/>
                  </a:solidFill>
                  <a:latin typeface="Arial" panose="020B0604020202020204" pitchFamily="34" charset="0"/>
                  <a:cs typeface="Arial" panose="020B0604020202020204" pitchFamily="34" charset="0"/>
                </a:rPr>
                <a:t>Understanding</a:t>
              </a:r>
              <a:br>
                <a:rPr lang="en-GB" sz="10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local barriers</a:t>
              </a:r>
            </a:p>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350A976-8542-068A-AEE7-5C75AB0CCD20}"/>
                </a:ext>
              </a:extLst>
            </p:cNvPr>
            <p:cNvSpPr txBox="1"/>
            <p:nvPr/>
          </p:nvSpPr>
          <p:spPr>
            <a:xfrm>
              <a:off x="3590219" y="4772787"/>
              <a:ext cx="1339819" cy="507831"/>
            </a:xfrm>
            <a:prstGeom prst="rect">
              <a:avLst/>
            </a:prstGeom>
            <a:noFill/>
          </p:spPr>
          <p:txBody>
            <a:bodyPr wrap="square" rtlCol="0">
              <a:spAutoFit/>
            </a:bodyPr>
            <a:lstStyle/>
            <a:p>
              <a:pPr defTabSz="371475">
                <a:defRPr/>
              </a:pPr>
              <a:r>
                <a:rPr lang="en-GB" sz="700" dirty="0">
                  <a:solidFill>
                    <a:prstClr val="white"/>
                  </a:solidFill>
                  <a:latin typeface="Arial" panose="020B0604020202020204" pitchFamily="34" charset="0"/>
                  <a:cs typeface="Arial" panose="020B0604020202020204" pitchFamily="34" charset="0"/>
                </a:rPr>
                <a:t>Module 7</a:t>
              </a:r>
            </a:p>
            <a:p>
              <a:pPr defTabSz="371475">
                <a:defRPr/>
              </a:pPr>
              <a:r>
                <a:rPr lang="en-GB" sz="1000" b="1" dirty="0">
                  <a:solidFill>
                    <a:prstClr val="white"/>
                  </a:solidFill>
                  <a:latin typeface="Arial" panose="020B0604020202020204" pitchFamily="34" charset="0"/>
                  <a:cs typeface="Arial" panose="020B0604020202020204" pitchFamily="34" charset="0"/>
                </a:rPr>
                <a:t>Designing EAP interventions</a:t>
              </a:r>
            </a:p>
          </p:txBody>
        </p:sp>
        <p:sp>
          <p:nvSpPr>
            <p:cNvPr id="53" name="TextBox 52">
              <a:extLst>
                <a:ext uri="{FF2B5EF4-FFF2-40B4-BE49-F238E27FC236}">
                  <a16:creationId xmlns:a16="http://schemas.microsoft.com/office/drawing/2014/main" id="{A132704A-66F2-B20E-42FB-842CF381DF32}"/>
                </a:ext>
              </a:extLst>
            </p:cNvPr>
            <p:cNvSpPr txBox="1"/>
            <p:nvPr/>
          </p:nvSpPr>
          <p:spPr>
            <a:xfrm>
              <a:off x="5535538" y="4762917"/>
              <a:ext cx="1205779" cy="661720"/>
            </a:xfrm>
            <a:prstGeom prst="rect">
              <a:avLst/>
            </a:prstGeom>
            <a:noFill/>
          </p:spPr>
          <p:txBody>
            <a:bodyPr wrap="none" rtlCol="0">
              <a:spAutoFit/>
            </a:bodyPr>
            <a:lstStyle/>
            <a:p>
              <a:pPr defTabSz="371475">
                <a:defRPr/>
              </a:pPr>
              <a:r>
                <a:rPr lang="en-GB" sz="700" dirty="0">
                  <a:solidFill>
                    <a:prstClr val="white"/>
                  </a:solidFill>
                  <a:latin typeface="Arial" panose="020B0604020202020204" pitchFamily="34" charset="0"/>
                  <a:cs typeface="Arial" panose="020B0604020202020204" pitchFamily="34" charset="0"/>
                </a:rPr>
                <a:t>Module 8</a:t>
              </a:r>
            </a:p>
            <a:p>
              <a:pPr defTabSz="371475">
                <a:defRPr/>
              </a:pPr>
              <a:r>
                <a:rPr lang="en-GB" sz="1000" b="1" dirty="0">
                  <a:solidFill>
                    <a:prstClr val="white"/>
                  </a:solidFill>
                  <a:latin typeface="Arial" panose="020B0604020202020204" pitchFamily="34" charset="0"/>
                  <a:cs typeface="Arial" panose="020B0604020202020204" pitchFamily="34" charset="0"/>
                </a:rPr>
                <a:t>Making the case </a:t>
              </a:r>
              <a:br>
                <a:rPr lang="en-GB" sz="10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for Energy </a:t>
              </a:r>
            </a:p>
            <a:p>
              <a:pPr defTabSz="371475">
                <a:defRPr/>
              </a:pPr>
              <a:r>
                <a:rPr lang="en-GB" sz="1000" b="1" dirty="0">
                  <a:solidFill>
                    <a:prstClr val="white"/>
                  </a:solidFill>
                  <a:latin typeface="Arial" panose="020B0604020202020204" pitchFamily="34" charset="0"/>
                  <a:cs typeface="Arial" panose="020B0604020202020204" pitchFamily="34" charset="0"/>
                </a:rPr>
                <a:t>Access</a:t>
              </a:r>
              <a:endParaRPr lang="en-GB" sz="975" b="1" dirty="0">
                <a:solidFill>
                  <a:prstClr val="whit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2E2058D-020B-681E-AE6A-D80519118302}"/>
                </a:ext>
              </a:extLst>
            </p:cNvPr>
            <p:cNvSpPr txBox="1"/>
            <p:nvPr/>
          </p:nvSpPr>
          <p:spPr>
            <a:xfrm>
              <a:off x="3798076" y="1780785"/>
              <a:ext cx="1301959" cy="507831"/>
            </a:xfrm>
            <a:prstGeom prst="rect">
              <a:avLst/>
            </a:prstGeom>
            <a:noFill/>
          </p:spPr>
          <p:txBody>
            <a:bodyPr wrap="none" rtlCol="0">
              <a:spAutoFit/>
            </a:bodyPr>
            <a:lstStyle/>
            <a:p>
              <a:pPr defTabSz="371475">
                <a:defRPr/>
              </a:pPr>
              <a:r>
                <a:rPr lang="en-GB" sz="700" dirty="0">
                  <a:solidFill>
                    <a:prstClr val="white"/>
                  </a:solidFill>
                  <a:latin typeface="Arial" panose="020B0604020202020204" pitchFamily="34" charset="0"/>
                  <a:cs typeface="Arial" panose="020B0604020202020204" pitchFamily="34" charset="0"/>
                </a:rPr>
                <a:t>Module 1</a:t>
              </a:r>
            </a:p>
            <a:p>
              <a:pPr defTabSz="371475">
                <a:defRPr/>
              </a:pPr>
              <a:r>
                <a:rPr lang="en-GB" sz="1000" b="1" dirty="0">
                  <a:solidFill>
                    <a:prstClr val="white"/>
                  </a:solidFill>
                  <a:latin typeface="Arial" panose="020B0604020202020204" pitchFamily="34" charset="0"/>
                  <a:cs typeface="Arial" panose="020B0604020202020204" pitchFamily="34" charset="0"/>
                </a:rPr>
                <a:t>Knowing our EAP </a:t>
              </a:r>
            </a:p>
            <a:p>
              <a:pPr defTabSz="371475">
                <a:defRPr/>
              </a:pPr>
              <a:r>
                <a:rPr lang="en-GB" sz="1000" b="1" dirty="0">
                  <a:solidFill>
                    <a:prstClr val="white"/>
                  </a:solidFill>
                  <a:latin typeface="Arial" panose="020B0604020202020204" pitchFamily="34" charset="0"/>
                  <a:cs typeface="Arial" panose="020B0604020202020204" pitchFamily="34" charset="0"/>
                </a:rPr>
                <a:t>stakeholders</a:t>
              </a:r>
            </a:p>
          </p:txBody>
        </p:sp>
        <p:sp>
          <p:nvSpPr>
            <p:cNvPr id="16" name="TextBox 15">
              <a:extLst>
                <a:ext uri="{FF2B5EF4-FFF2-40B4-BE49-F238E27FC236}">
                  <a16:creationId xmlns:a16="http://schemas.microsoft.com/office/drawing/2014/main" id="{917BDCA3-630A-49DD-51E4-8537A5B77075}"/>
                </a:ext>
              </a:extLst>
            </p:cNvPr>
            <p:cNvSpPr txBox="1"/>
            <p:nvPr/>
          </p:nvSpPr>
          <p:spPr>
            <a:xfrm>
              <a:off x="5185877" y="3229776"/>
              <a:ext cx="1538846" cy="507831"/>
            </a:xfrm>
            <a:prstGeom prst="rect">
              <a:avLst/>
            </a:prstGeom>
            <a:noFill/>
          </p:spPr>
          <p:txBody>
            <a:bodyPr wrap="square">
              <a:spAutoFit/>
            </a:bodyPr>
            <a:lstStyle/>
            <a:p>
              <a:pPr defTabSz="371475">
                <a:defRPr/>
              </a:pPr>
              <a:r>
                <a:rPr lang="en-GB" sz="700" dirty="0">
                  <a:solidFill>
                    <a:prstClr val="white"/>
                  </a:solidFill>
                  <a:latin typeface="Arial" panose="020B0604020202020204" pitchFamily="34" charset="0"/>
                  <a:cs typeface="Arial" panose="020B0604020202020204" pitchFamily="34" charset="0"/>
                </a:rPr>
                <a:t>Module 4</a:t>
              </a:r>
            </a:p>
            <a:p>
              <a:pPr defTabSz="371475">
                <a:defRPr/>
              </a:pPr>
              <a:r>
                <a:rPr lang="en-GB" sz="1000" b="1" dirty="0">
                  <a:solidFill>
                    <a:prstClr val="white"/>
                  </a:solidFill>
                  <a:latin typeface="Arial" panose="020B0604020202020204" pitchFamily="34" charset="0"/>
                  <a:cs typeface="Arial" panose="020B0604020202020204" pitchFamily="34" charset="0"/>
                </a:rPr>
                <a:t>Developing</a:t>
              </a:r>
              <a:br>
                <a:rPr lang="en-GB" sz="10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an EAP baseline</a:t>
              </a:r>
            </a:p>
          </p:txBody>
        </p:sp>
        <p:sp>
          <p:nvSpPr>
            <p:cNvPr id="27" name="TextBox 26">
              <a:extLst>
                <a:ext uri="{FF2B5EF4-FFF2-40B4-BE49-F238E27FC236}">
                  <a16:creationId xmlns:a16="http://schemas.microsoft.com/office/drawing/2014/main" id="{1B5C44B6-AABE-6547-3B82-45E4876FC4D9}"/>
                </a:ext>
              </a:extLst>
            </p:cNvPr>
            <p:cNvSpPr txBox="1"/>
            <p:nvPr/>
          </p:nvSpPr>
          <p:spPr>
            <a:xfrm>
              <a:off x="7055594" y="2345325"/>
              <a:ext cx="873457" cy="661720"/>
            </a:xfrm>
            <a:prstGeom prst="rect">
              <a:avLst/>
            </a:prstGeom>
            <a:noFill/>
          </p:spPr>
          <p:txBody>
            <a:bodyPr wrap="square">
              <a:spAutoFit/>
            </a:bodyPr>
            <a:lstStyle/>
            <a:p>
              <a:pPr defTabSz="371475">
                <a:defRPr/>
              </a:pPr>
              <a:r>
                <a:rPr lang="en-GB" sz="700" dirty="0">
                  <a:solidFill>
                    <a:prstClr val="white"/>
                  </a:solidFill>
                  <a:latin typeface="Arial" panose="020B0604020202020204" pitchFamily="34" charset="0"/>
                  <a:cs typeface="Arial" panose="020B0604020202020204" pitchFamily="34" charset="0"/>
                </a:rPr>
                <a:t>Module 3</a:t>
              </a:r>
            </a:p>
            <a:p>
              <a:pPr defTabSz="371475">
                <a:defRPr/>
              </a:pPr>
              <a:r>
                <a:rPr lang="en-GB" sz="1000" b="1" dirty="0">
                  <a:solidFill>
                    <a:prstClr val="white"/>
                  </a:solidFill>
                  <a:latin typeface="Arial" panose="020B0604020202020204" pitchFamily="34" charset="0"/>
                  <a:cs typeface="Arial" panose="020B0604020202020204" pitchFamily="34" charset="0"/>
                </a:rPr>
                <a:t>Mapping available</a:t>
              </a:r>
              <a:br>
                <a:rPr lang="en-GB" sz="1000" b="1" dirty="0">
                  <a:solidFill>
                    <a:prstClr val="white"/>
                  </a:solidFill>
                  <a:latin typeface="Arial" panose="020B0604020202020204" pitchFamily="34" charset="0"/>
                  <a:cs typeface="Arial" panose="020B0604020202020204" pitchFamily="34" charset="0"/>
                </a:rPr>
              </a:br>
              <a:r>
                <a:rPr lang="en-GB" sz="1000" b="1" dirty="0">
                  <a:solidFill>
                    <a:prstClr val="white"/>
                  </a:solidFill>
                  <a:latin typeface="Arial" panose="020B0604020202020204" pitchFamily="34" charset="0"/>
                  <a:cs typeface="Arial" panose="020B0604020202020204" pitchFamily="34" charset="0"/>
                </a:rPr>
                <a:t>local data</a:t>
              </a:r>
            </a:p>
          </p:txBody>
        </p:sp>
      </p:grpSp>
      <p:grpSp>
        <p:nvGrpSpPr>
          <p:cNvPr id="2275" name="Group 2274">
            <a:extLst>
              <a:ext uri="{FF2B5EF4-FFF2-40B4-BE49-F238E27FC236}">
                <a16:creationId xmlns:a16="http://schemas.microsoft.com/office/drawing/2014/main" id="{8E1712D0-CE6D-47A4-9E3F-1B19B0424FCC}"/>
              </a:ext>
            </a:extLst>
          </p:cNvPr>
          <p:cNvGrpSpPr/>
          <p:nvPr/>
        </p:nvGrpSpPr>
        <p:grpSpPr>
          <a:xfrm>
            <a:off x="3924300" y="2273301"/>
            <a:ext cx="635000" cy="404813"/>
            <a:chOff x="3924300" y="2273301"/>
            <a:chExt cx="635000" cy="404813"/>
          </a:xfrm>
        </p:grpSpPr>
        <p:sp>
          <p:nvSpPr>
            <p:cNvPr id="2066" name="Freeform 1755">
              <a:extLst>
                <a:ext uri="{FF2B5EF4-FFF2-40B4-BE49-F238E27FC236}">
                  <a16:creationId xmlns:a16="http://schemas.microsoft.com/office/drawing/2014/main" id="{88BE3BF9-64BC-4936-A782-FBB92197E0B7}"/>
                </a:ext>
              </a:extLst>
            </p:cNvPr>
            <p:cNvSpPr>
              <a:spLocks/>
            </p:cNvSpPr>
            <p:nvPr/>
          </p:nvSpPr>
          <p:spPr bwMode="auto">
            <a:xfrm>
              <a:off x="4213225" y="2384426"/>
              <a:ext cx="100012" cy="127000"/>
            </a:xfrm>
            <a:custGeom>
              <a:avLst/>
              <a:gdLst>
                <a:gd name="T0" fmla="*/ 148 w 300"/>
                <a:gd name="T1" fmla="*/ 68 h 376"/>
                <a:gd name="T2" fmla="*/ 279 w 300"/>
                <a:gd name="T3" fmla="*/ 256 h 376"/>
                <a:gd name="T4" fmla="*/ 285 w 300"/>
                <a:gd name="T5" fmla="*/ 343 h 376"/>
                <a:gd name="T6" fmla="*/ 258 w 300"/>
                <a:gd name="T7" fmla="*/ 361 h 376"/>
                <a:gd name="T8" fmla="*/ 119 w 300"/>
                <a:gd name="T9" fmla="*/ 321 h 376"/>
                <a:gd name="T10" fmla="*/ 37 w 300"/>
                <a:gd name="T11" fmla="*/ 268 h 376"/>
                <a:gd name="T12" fmla="*/ 0 w 300"/>
                <a:gd name="T13" fmla="*/ 226 h 376"/>
                <a:gd name="T14" fmla="*/ 0 w 300"/>
                <a:gd name="T15" fmla="*/ 221 h 376"/>
                <a:gd name="T16" fmla="*/ 7 w 300"/>
                <a:gd name="T17" fmla="*/ 194 h 376"/>
                <a:gd name="T18" fmla="*/ 148 w 300"/>
                <a:gd name="T19" fmla="*/ 6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6">
                  <a:moveTo>
                    <a:pt x="148" y="68"/>
                  </a:moveTo>
                  <a:cubicBezTo>
                    <a:pt x="172" y="135"/>
                    <a:pt x="242" y="194"/>
                    <a:pt x="279" y="256"/>
                  </a:cubicBezTo>
                  <a:cubicBezTo>
                    <a:pt x="292" y="279"/>
                    <a:pt x="300" y="322"/>
                    <a:pt x="285" y="343"/>
                  </a:cubicBezTo>
                  <a:cubicBezTo>
                    <a:pt x="278" y="352"/>
                    <a:pt x="268" y="358"/>
                    <a:pt x="258" y="361"/>
                  </a:cubicBezTo>
                  <a:cubicBezTo>
                    <a:pt x="210" y="376"/>
                    <a:pt x="161" y="348"/>
                    <a:pt x="119" y="321"/>
                  </a:cubicBezTo>
                  <a:lnTo>
                    <a:pt x="37" y="268"/>
                  </a:lnTo>
                  <a:cubicBezTo>
                    <a:pt x="21" y="257"/>
                    <a:pt x="3" y="245"/>
                    <a:pt x="0" y="226"/>
                  </a:cubicBezTo>
                  <a:cubicBezTo>
                    <a:pt x="0" y="224"/>
                    <a:pt x="0" y="223"/>
                    <a:pt x="0" y="221"/>
                  </a:cubicBezTo>
                  <a:cubicBezTo>
                    <a:pt x="0" y="212"/>
                    <a:pt x="2" y="202"/>
                    <a:pt x="7" y="194"/>
                  </a:cubicBezTo>
                  <a:cubicBezTo>
                    <a:pt x="34" y="134"/>
                    <a:pt x="88" y="0"/>
                    <a:pt x="148" y="6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1756">
              <a:extLst>
                <a:ext uri="{FF2B5EF4-FFF2-40B4-BE49-F238E27FC236}">
                  <a16:creationId xmlns:a16="http://schemas.microsoft.com/office/drawing/2014/main" id="{B74E0586-DC26-491E-8379-44E2992BF4D9}"/>
                </a:ext>
              </a:extLst>
            </p:cNvPr>
            <p:cNvSpPr>
              <a:spLocks/>
            </p:cNvSpPr>
            <p:nvPr/>
          </p:nvSpPr>
          <p:spPr bwMode="auto">
            <a:xfrm>
              <a:off x="4140200" y="2374901"/>
              <a:ext cx="149225" cy="271463"/>
            </a:xfrm>
            <a:custGeom>
              <a:avLst/>
              <a:gdLst>
                <a:gd name="T0" fmla="*/ 421 w 445"/>
                <a:gd name="T1" fmla="*/ 569 h 811"/>
                <a:gd name="T2" fmla="*/ 392 w 445"/>
                <a:gd name="T3" fmla="*/ 394 h 811"/>
                <a:gd name="T4" fmla="*/ 417 w 445"/>
                <a:gd name="T5" fmla="*/ 320 h 811"/>
                <a:gd name="T6" fmla="*/ 389 w 445"/>
                <a:gd name="T7" fmla="*/ 214 h 811"/>
                <a:gd name="T8" fmla="*/ 342 w 445"/>
                <a:gd name="T9" fmla="*/ 77 h 811"/>
                <a:gd name="T10" fmla="*/ 223 w 445"/>
                <a:gd name="T11" fmla="*/ 10 h 811"/>
                <a:gd name="T12" fmla="*/ 187 w 445"/>
                <a:gd name="T13" fmla="*/ 0 h 811"/>
                <a:gd name="T14" fmla="*/ 158 w 445"/>
                <a:gd name="T15" fmla="*/ 6 h 811"/>
                <a:gd name="T16" fmla="*/ 112 w 445"/>
                <a:gd name="T17" fmla="*/ 44 h 811"/>
                <a:gd name="T18" fmla="*/ 14 w 445"/>
                <a:gd name="T19" fmla="*/ 129 h 811"/>
                <a:gd name="T20" fmla="*/ 13 w 445"/>
                <a:gd name="T21" fmla="*/ 225 h 811"/>
                <a:gd name="T22" fmla="*/ 84 w 445"/>
                <a:gd name="T23" fmla="*/ 398 h 811"/>
                <a:gd name="T24" fmla="*/ 55 w 445"/>
                <a:gd name="T25" fmla="*/ 590 h 811"/>
                <a:gd name="T26" fmla="*/ 75 w 445"/>
                <a:gd name="T27" fmla="*/ 737 h 811"/>
                <a:gd name="T28" fmla="*/ 365 w 445"/>
                <a:gd name="T29" fmla="*/ 801 h 811"/>
                <a:gd name="T30" fmla="*/ 432 w 445"/>
                <a:gd name="T31" fmla="*/ 736 h 811"/>
                <a:gd name="T32" fmla="*/ 421 w 445"/>
                <a:gd name="T33" fmla="*/ 5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11">
                  <a:moveTo>
                    <a:pt x="421" y="569"/>
                  </a:moveTo>
                  <a:cubicBezTo>
                    <a:pt x="409" y="511"/>
                    <a:pt x="381" y="453"/>
                    <a:pt x="392" y="394"/>
                  </a:cubicBezTo>
                  <a:cubicBezTo>
                    <a:pt x="399" y="369"/>
                    <a:pt x="408" y="344"/>
                    <a:pt x="417" y="320"/>
                  </a:cubicBezTo>
                  <a:cubicBezTo>
                    <a:pt x="428" y="286"/>
                    <a:pt x="395" y="249"/>
                    <a:pt x="389" y="214"/>
                  </a:cubicBezTo>
                  <a:cubicBezTo>
                    <a:pt x="382" y="175"/>
                    <a:pt x="384" y="94"/>
                    <a:pt x="342" y="77"/>
                  </a:cubicBezTo>
                  <a:cubicBezTo>
                    <a:pt x="300" y="60"/>
                    <a:pt x="281" y="36"/>
                    <a:pt x="223" y="10"/>
                  </a:cubicBezTo>
                  <a:cubicBezTo>
                    <a:pt x="212" y="3"/>
                    <a:pt x="199" y="0"/>
                    <a:pt x="187" y="0"/>
                  </a:cubicBezTo>
                  <a:cubicBezTo>
                    <a:pt x="177" y="0"/>
                    <a:pt x="167" y="2"/>
                    <a:pt x="158" y="6"/>
                  </a:cubicBezTo>
                  <a:cubicBezTo>
                    <a:pt x="133" y="14"/>
                    <a:pt x="134" y="28"/>
                    <a:pt x="112" y="44"/>
                  </a:cubicBezTo>
                  <a:cubicBezTo>
                    <a:pt x="79" y="66"/>
                    <a:pt x="34" y="91"/>
                    <a:pt x="14" y="129"/>
                  </a:cubicBezTo>
                  <a:cubicBezTo>
                    <a:pt x="0" y="156"/>
                    <a:pt x="4" y="195"/>
                    <a:pt x="13" y="225"/>
                  </a:cubicBezTo>
                  <a:cubicBezTo>
                    <a:pt x="25" y="268"/>
                    <a:pt x="84" y="353"/>
                    <a:pt x="84" y="398"/>
                  </a:cubicBezTo>
                  <a:cubicBezTo>
                    <a:pt x="83" y="443"/>
                    <a:pt x="56" y="544"/>
                    <a:pt x="55" y="590"/>
                  </a:cubicBezTo>
                  <a:cubicBezTo>
                    <a:pt x="56" y="639"/>
                    <a:pt x="63" y="689"/>
                    <a:pt x="75" y="737"/>
                  </a:cubicBezTo>
                  <a:cubicBezTo>
                    <a:pt x="88" y="785"/>
                    <a:pt x="320" y="811"/>
                    <a:pt x="365" y="801"/>
                  </a:cubicBezTo>
                  <a:cubicBezTo>
                    <a:pt x="409" y="791"/>
                    <a:pt x="432" y="736"/>
                    <a:pt x="432" y="736"/>
                  </a:cubicBezTo>
                  <a:cubicBezTo>
                    <a:pt x="445" y="689"/>
                    <a:pt x="429" y="614"/>
                    <a:pt x="421" y="56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1757">
              <a:extLst>
                <a:ext uri="{FF2B5EF4-FFF2-40B4-BE49-F238E27FC236}">
                  <a16:creationId xmlns:a16="http://schemas.microsoft.com/office/drawing/2014/main" id="{5BEC67A2-E743-49FC-9D8C-43BA0B029922}"/>
                </a:ext>
              </a:extLst>
            </p:cNvPr>
            <p:cNvSpPr>
              <a:spLocks/>
            </p:cNvSpPr>
            <p:nvPr/>
          </p:nvSpPr>
          <p:spPr bwMode="auto">
            <a:xfrm>
              <a:off x="4191000" y="2371726"/>
              <a:ext cx="79375" cy="250825"/>
            </a:xfrm>
            <a:custGeom>
              <a:avLst/>
              <a:gdLst>
                <a:gd name="T0" fmla="*/ 73 w 236"/>
                <a:gd name="T1" fmla="*/ 1 h 745"/>
                <a:gd name="T2" fmla="*/ 156 w 236"/>
                <a:gd name="T3" fmla="*/ 55 h 745"/>
                <a:gd name="T4" fmla="*/ 153 w 236"/>
                <a:gd name="T5" fmla="*/ 147 h 745"/>
                <a:gd name="T6" fmla="*/ 196 w 236"/>
                <a:gd name="T7" fmla="*/ 309 h 745"/>
                <a:gd name="T8" fmla="*/ 201 w 236"/>
                <a:gd name="T9" fmla="*/ 397 h 745"/>
                <a:gd name="T10" fmla="*/ 218 w 236"/>
                <a:gd name="T11" fmla="*/ 505 h 745"/>
                <a:gd name="T12" fmla="*/ 229 w 236"/>
                <a:gd name="T13" fmla="*/ 745 h 745"/>
                <a:gd name="T14" fmla="*/ 79 w 236"/>
                <a:gd name="T15" fmla="*/ 745 h 745"/>
                <a:gd name="T16" fmla="*/ 60 w 236"/>
                <a:gd name="T17" fmla="*/ 560 h 745"/>
                <a:gd name="T18" fmla="*/ 59 w 236"/>
                <a:gd name="T19" fmla="*/ 518 h 745"/>
                <a:gd name="T20" fmla="*/ 75 w 236"/>
                <a:gd name="T21" fmla="*/ 371 h 745"/>
                <a:gd name="T22" fmla="*/ 72 w 236"/>
                <a:gd name="T23" fmla="*/ 249 h 745"/>
                <a:gd name="T24" fmla="*/ 36 w 236"/>
                <a:gd name="T25" fmla="*/ 163 h 745"/>
                <a:gd name="T26" fmla="*/ 22 w 236"/>
                <a:gd name="T27" fmla="*/ 33 h 745"/>
                <a:gd name="T28" fmla="*/ 73 w 236"/>
                <a:gd name="T2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745">
                  <a:moveTo>
                    <a:pt x="73" y="1"/>
                  </a:moveTo>
                  <a:cubicBezTo>
                    <a:pt x="111" y="0"/>
                    <a:pt x="138" y="22"/>
                    <a:pt x="156" y="55"/>
                  </a:cubicBezTo>
                  <a:cubicBezTo>
                    <a:pt x="180" y="99"/>
                    <a:pt x="175" y="157"/>
                    <a:pt x="153" y="147"/>
                  </a:cubicBezTo>
                  <a:cubicBezTo>
                    <a:pt x="181" y="219"/>
                    <a:pt x="222" y="244"/>
                    <a:pt x="196" y="309"/>
                  </a:cubicBezTo>
                  <a:cubicBezTo>
                    <a:pt x="184" y="336"/>
                    <a:pt x="196" y="370"/>
                    <a:pt x="201" y="397"/>
                  </a:cubicBezTo>
                  <a:cubicBezTo>
                    <a:pt x="208" y="433"/>
                    <a:pt x="211" y="469"/>
                    <a:pt x="218" y="505"/>
                  </a:cubicBezTo>
                  <a:cubicBezTo>
                    <a:pt x="236" y="590"/>
                    <a:pt x="229" y="652"/>
                    <a:pt x="229" y="745"/>
                  </a:cubicBezTo>
                  <a:lnTo>
                    <a:pt x="79" y="745"/>
                  </a:lnTo>
                  <a:cubicBezTo>
                    <a:pt x="70" y="684"/>
                    <a:pt x="63" y="622"/>
                    <a:pt x="60" y="560"/>
                  </a:cubicBezTo>
                  <a:cubicBezTo>
                    <a:pt x="60" y="546"/>
                    <a:pt x="59" y="532"/>
                    <a:pt x="59" y="518"/>
                  </a:cubicBezTo>
                  <a:cubicBezTo>
                    <a:pt x="59" y="468"/>
                    <a:pt x="65" y="419"/>
                    <a:pt x="75" y="371"/>
                  </a:cubicBezTo>
                  <a:cubicBezTo>
                    <a:pt x="84" y="331"/>
                    <a:pt x="88" y="287"/>
                    <a:pt x="72" y="249"/>
                  </a:cubicBezTo>
                  <a:cubicBezTo>
                    <a:pt x="61" y="224"/>
                    <a:pt x="50" y="186"/>
                    <a:pt x="36" y="163"/>
                  </a:cubicBezTo>
                  <a:cubicBezTo>
                    <a:pt x="13" y="125"/>
                    <a:pt x="0" y="75"/>
                    <a:pt x="22" y="33"/>
                  </a:cubicBezTo>
                  <a:cubicBezTo>
                    <a:pt x="37" y="3"/>
                    <a:pt x="39" y="2"/>
                    <a:pt x="7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1758">
              <a:extLst>
                <a:ext uri="{FF2B5EF4-FFF2-40B4-BE49-F238E27FC236}">
                  <a16:creationId xmlns:a16="http://schemas.microsoft.com/office/drawing/2014/main" id="{6B48BEA3-461B-4548-B8E5-D92E168FA614}"/>
                </a:ext>
              </a:extLst>
            </p:cNvPr>
            <p:cNvSpPr>
              <a:spLocks/>
            </p:cNvSpPr>
            <p:nvPr/>
          </p:nvSpPr>
          <p:spPr bwMode="auto">
            <a:xfrm>
              <a:off x="4235450" y="2463801"/>
              <a:ext cx="61912" cy="44450"/>
            </a:xfrm>
            <a:custGeom>
              <a:avLst/>
              <a:gdLst>
                <a:gd name="T0" fmla="*/ 122 w 186"/>
                <a:gd name="T1" fmla="*/ 105 h 134"/>
                <a:gd name="T2" fmla="*/ 162 w 186"/>
                <a:gd name="T3" fmla="*/ 51 h 134"/>
                <a:gd name="T4" fmla="*/ 185 w 186"/>
                <a:gd name="T5" fmla="*/ 38 h 134"/>
                <a:gd name="T6" fmla="*/ 178 w 186"/>
                <a:gd name="T7" fmla="*/ 30 h 134"/>
                <a:gd name="T8" fmla="*/ 137 w 186"/>
                <a:gd name="T9" fmla="*/ 4 h 134"/>
                <a:gd name="T10" fmla="*/ 128 w 186"/>
                <a:gd name="T11" fmla="*/ 0 h 134"/>
                <a:gd name="T12" fmla="*/ 127 w 186"/>
                <a:gd name="T13" fmla="*/ 0 h 134"/>
                <a:gd name="T14" fmla="*/ 107 w 186"/>
                <a:gd name="T15" fmla="*/ 14 h 134"/>
                <a:gd name="T16" fmla="*/ 99 w 186"/>
                <a:gd name="T17" fmla="*/ 38 h 134"/>
                <a:gd name="T18" fmla="*/ 10 w 186"/>
                <a:gd name="T19" fmla="*/ 70 h 134"/>
                <a:gd name="T20" fmla="*/ 16 w 186"/>
                <a:gd name="T21" fmla="*/ 131 h 134"/>
                <a:gd name="T22" fmla="*/ 89 w 186"/>
                <a:gd name="T23" fmla="*/ 118 h 134"/>
                <a:gd name="T24" fmla="*/ 122 w 186"/>
                <a:gd name="T25" fmla="*/ 10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34">
                  <a:moveTo>
                    <a:pt x="122" y="105"/>
                  </a:moveTo>
                  <a:cubicBezTo>
                    <a:pt x="148" y="93"/>
                    <a:pt x="149" y="78"/>
                    <a:pt x="162" y="51"/>
                  </a:cubicBezTo>
                  <a:cubicBezTo>
                    <a:pt x="164" y="49"/>
                    <a:pt x="186" y="40"/>
                    <a:pt x="185" y="38"/>
                  </a:cubicBezTo>
                  <a:cubicBezTo>
                    <a:pt x="184" y="34"/>
                    <a:pt x="182" y="32"/>
                    <a:pt x="178" y="30"/>
                  </a:cubicBezTo>
                  <a:lnTo>
                    <a:pt x="137" y="4"/>
                  </a:lnTo>
                  <a:cubicBezTo>
                    <a:pt x="134" y="2"/>
                    <a:pt x="131" y="1"/>
                    <a:pt x="128" y="0"/>
                  </a:cubicBezTo>
                  <a:cubicBezTo>
                    <a:pt x="127" y="0"/>
                    <a:pt x="127" y="0"/>
                    <a:pt x="127" y="0"/>
                  </a:cubicBezTo>
                  <a:cubicBezTo>
                    <a:pt x="118" y="0"/>
                    <a:pt x="110" y="5"/>
                    <a:pt x="107" y="14"/>
                  </a:cubicBezTo>
                  <a:cubicBezTo>
                    <a:pt x="104" y="22"/>
                    <a:pt x="103" y="31"/>
                    <a:pt x="99" y="38"/>
                  </a:cubicBezTo>
                  <a:cubicBezTo>
                    <a:pt x="83" y="71"/>
                    <a:pt x="35" y="53"/>
                    <a:pt x="10" y="70"/>
                  </a:cubicBezTo>
                  <a:cubicBezTo>
                    <a:pt x="0" y="76"/>
                    <a:pt x="2" y="115"/>
                    <a:pt x="16" y="131"/>
                  </a:cubicBezTo>
                  <a:cubicBezTo>
                    <a:pt x="22" y="134"/>
                    <a:pt x="72" y="121"/>
                    <a:pt x="89" y="118"/>
                  </a:cubicBezTo>
                  <a:cubicBezTo>
                    <a:pt x="101" y="115"/>
                    <a:pt x="112" y="111"/>
                    <a:pt x="122" y="10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1759">
              <a:extLst>
                <a:ext uri="{FF2B5EF4-FFF2-40B4-BE49-F238E27FC236}">
                  <a16:creationId xmlns:a16="http://schemas.microsoft.com/office/drawing/2014/main" id="{300792A1-384F-47CE-A66E-4C6EF30102A3}"/>
                </a:ext>
              </a:extLst>
            </p:cNvPr>
            <p:cNvSpPr>
              <a:spLocks/>
            </p:cNvSpPr>
            <p:nvPr/>
          </p:nvSpPr>
          <p:spPr bwMode="auto">
            <a:xfrm>
              <a:off x="4171950" y="2481263"/>
              <a:ext cx="95250" cy="53975"/>
            </a:xfrm>
            <a:custGeom>
              <a:avLst/>
              <a:gdLst>
                <a:gd name="T0" fmla="*/ 251 w 287"/>
                <a:gd name="T1" fmla="*/ 0 h 161"/>
                <a:gd name="T2" fmla="*/ 267 w 287"/>
                <a:gd name="T3" fmla="*/ 99 h 161"/>
                <a:gd name="T4" fmla="*/ 89 w 287"/>
                <a:gd name="T5" fmla="*/ 156 h 161"/>
                <a:gd name="T6" fmla="*/ 71 w 287"/>
                <a:gd name="T7" fmla="*/ 161 h 161"/>
                <a:gd name="T8" fmla="*/ 55 w 287"/>
                <a:gd name="T9" fmla="*/ 157 h 161"/>
                <a:gd name="T10" fmla="*/ 39 w 287"/>
                <a:gd name="T11" fmla="*/ 140 h 161"/>
                <a:gd name="T12" fmla="*/ 43 w 287"/>
                <a:gd name="T13" fmla="*/ 27 h 161"/>
                <a:gd name="T14" fmla="*/ 201 w 287"/>
                <a:gd name="T15" fmla="*/ 6 h 161"/>
                <a:gd name="T16" fmla="*/ 251 w 28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61">
                  <a:moveTo>
                    <a:pt x="251" y="0"/>
                  </a:moveTo>
                  <a:cubicBezTo>
                    <a:pt x="273" y="23"/>
                    <a:pt x="287" y="93"/>
                    <a:pt x="267" y="99"/>
                  </a:cubicBezTo>
                  <a:cubicBezTo>
                    <a:pt x="195" y="122"/>
                    <a:pt x="162" y="133"/>
                    <a:pt x="89" y="156"/>
                  </a:cubicBezTo>
                  <a:cubicBezTo>
                    <a:pt x="84" y="159"/>
                    <a:pt x="77" y="161"/>
                    <a:pt x="71" y="161"/>
                  </a:cubicBezTo>
                  <a:cubicBezTo>
                    <a:pt x="66" y="161"/>
                    <a:pt x="60" y="159"/>
                    <a:pt x="55" y="157"/>
                  </a:cubicBezTo>
                  <a:cubicBezTo>
                    <a:pt x="49" y="153"/>
                    <a:pt x="43" y="147"/>
                    <a:pt x="39" y="140"/>
                  </a:cubicBezTo>
                  <a:cubicBezTo>
                    <a:pt x="20" y="109"/>
                    <a:pt x="0" y="36"/>
                    <a:pt x="43" y="27"/>
                  </a:cubicBezTo>
                  <a:cubicBezTo>
                    <a:pt x="95" y="18"/>
                    <a:pt x="148" y="11"/>
                    <a:pt x="201" y="6"/>
                  </a:cubicBezTo>
                  <a:cubicBezTo>
                    <a:pt x="232" y="2"/>
                    <a:pt x="219" y="1"/>
                    <a:pt x="251"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1760">
              <a:extLst>
                <a:ext uri="{FF2B5EF4-FFF2-40B4-BE49-F238E27FC236}">
                  <a16:creationId xmlns:a16="http://schemas.microsoft.com/office/drawing/2014/main" id="{F3B4F91C-974A-42A3-A4F8-FA1123FE9915}"/>
                </a:ext>
              </a:extLst>
            </p:cNvPr>
            <p:cNvSpPr>
              <a:spLocks/>
            </p:cNvSpPr>
            <p:nvPr/>
          </p:nvSpPr>
          <p:spPr bwMode="auto">
            <a:xfrm>
              <a:off x="4181475" y="2473326"/>
              <a:ext cx="41275" cy="39688"/>
            </a:xfrm>
            <a:custGeom>
              <a:avLst/>
              <a:gdLst>
                <a:gd name="T0" fmla="*/ 35 w 127"/>
                <a:gd name="T1" fmla="*/ 17 h 117"/>
                <a:gd name="T2" fmla="*/ 2 w 127"/>
                <a:gd name="T3" fmla="*/ 97 h 117"/>
                <a:gd name="T4" fmla="*/ 0 w 127"/>
                <a:gd name="T5" fmla="*/ 105 h 117"/>
                <a:gd name="T6" fmla="*/ 3 w 127"/>
                <a:gd name="T7" fmla="*/ 114 h 117"/>
                <a:gd name="T8" fmla="*/ 12 w 127"/>
                <a:gd name="T9" fmla="*/ 117 h 117"/>
                <a:gd name="T10" fmla="*/ 13 w 127"/>
                <a:gd name="T11" fmla="*/ 117 h 117"/>
                <a:gd name="T12" fmla="*/ 40 w 127"/>
                <a:gd name="T13" fmla="*/ 104 h 117"/>
                <a:gd name="T14" fmla="*/ 79 w 127"/>
                <a:gd name="T15" fmla="*/ 62 h 117"/>
                <a:gd name="T16" fmla="*/ 92 w 127"/>
                <a:gd name="T17" fmla="*/ 48 h 117"/>
                <a:gd name="T18" fmla="*/ 102 w 127"/>
                <a:gd name="T19" fmla="*/ 45 h 117"/>
                <a:gd name="T20" fmla="*/ 127 w 127"/>
                <a:gd name="T21" fmla="*/ 35 h 117"/>
                <a:gd name="T22" fmla="*/ 90 w 127"/>
                <a:gd name="T23" fmla="*/ 15 h 117"/>
                <a:gd name="T24" fmla="*/ 35 w 127"/>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7">
                  <a:moveTo>
                    <a:pt x="35" y="17"/>
                  </a:moveTo>
                  <a:cubicBezTo>
                    <a:pt x="21" y="42"/>
                    <a:pt x="10" y="70"/>
                    <a:pt x="2" y="97"/>
                  </a:cubicBezTo>
                  <a:cubicBezTo>
                    <a:pt x="1" y="100"/>
                    <a:pt x="0" y="102"/>
                    <a:pt x="0" y="105"/>
                  </a:cubicBezTo>
                  <a:cubicBezTo>
                    <a:pt x="0" y="108"/>
                    <a:pt x="1" y="111"/>
                    <a:pt x="3" y="114"/>
                  </a:cubicBezTo>
                  <a:cubicBezTo>
                    <a:pt x="5" y="116"/>
                    <a:pt x="9" y="117"/>
                    <a:pt x="12" y="117"/>
                  </a:cubicBezTo>
                  <a:cubicBezTo>
                    <a:pt x="12" y="117"/>
                    <a:pt x="13" y="117"/>
                    <a:pt x="13" y="117"/>
                  </a:cubicBezTo>
                  <a:cubicBezTo>
                    <a:pt x="23" y="116"/>
                    <a:pt x="33" y="111"/>
                    <a:pt x="40" y="104"/>
                  </a:cubicBezTo>
                  <a:cubicBezTo>
                    <a:pt x="54" y="91"/>
                    <a:pt x="67" y="77"/>
                    <a:pt x="79" y="62"/>
                  </a:cubicBezTo>
                  <a:cubicBezTo>
                    <a:pt x="82" y="56"/>
                    <a:pt x="86" y="52"/>
                    <a:pt x="92" y="48"/>
                  </a:cubicBezTo>
                  <a:cubicBezTo>
                    <a:pt x="95" y="47"/>
                    <a:pt x="99" y="46"/>
                    <a:pt x="102" y="45"/>
                  </a:cubicBezTo>
                  <a:cubicBezTo>
                    <a:pt x="111" y="44"/>
                    <a:pt x="120" y="40"/>
                    <a:pt x="127" y="35"/>
                  </a:cubicBezTo>
                  <a:cubicBezTo>
                    <a:pt x="118" y="23"/>
                    <a:pt x="105" y="16"/>
                    <a:pt x="90" y="15"/>
                  </a:cubicBezTo>
                  <a:cubicBezTo>
                    <a:pt x="75" y="13"/>
                    <a:pt x="43" y="0"/>
                    <a:pt x="35" y="1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1761">
              <a:extLst>
                <a:ext uri="{FF2B5EF4-FFF2-40B4-BE49-F238E27FC236}">
                  <a16:creationId xmlns:a16="http://schemas.microsoft.com/office/drawing/2014/main" id="{889B0E86-E536-4108-9EF2-59ADE268EE17}"/>
                </a:ext>
              </a:extLst>
            </p:cNvPr>
            <p:cNvSpPr>
              <a:spLocks/>
            </p:cNvSpPr>
            <p:nvPr/>
          </p:nvSpPr>
          <p:spPr bwMode="auto">
            <a:xfrm>
              <a:off x="4225925" y="2355851"/>
              <a:ext cx="34925" cy="76200"/>
            </a:xfrm>
            <a:custGeom>
              <a:avLst/>
              <a:gdLst>
                <a:gd name="T0" fmla="*/ 60 w 105"/>
                <a:gd name="T1" fmla="*/ 28 h 229"/>
                <a:gd name="T2" fmla="*/ 103 w 105"/>
                <a:gd name="T3" fmla="*/ 148 h 229"/>
                <a:gd name="T4" fmla="*/ 105 w 105"/>
                <a:gd name="T5" fmla="*/ 158 h 229"/>
                <a:gd name="T6" fmla="*/ 96 w 105"/>
                <a:gd name="T7" fmla="*/ 183 h 229"/>
                <a:gd name="T8" fmla="*/ 51 w 105"/>
                <a:gd name="T9" fmla="*/ 219 h 229"/>
                <a:gd name="T10" fmla="*/ 11 w 105"/>
                <a:gd name="T11" fmla="*/ 229 h 229"/>
                <a:gd name="T12" fmla="*/ 0 w 105"/>
                <a:gd name="T13" fmla="*/ 228 h 229"/>
                <a:gd name="T14" fmla="*/ 60 w 105"/>
                <a:gd name="T15" fmla="*/ 2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29">
                  <a:moveTo>
                    <a:pt x="60" y="28"/>
                  </a:moveTo>
                  <a:cubicBezTo>
                    <a:pt x="60" y="131"/>
                    <a:pt x="93" y="127"/>
                    <a:pt x="103" y="148"/>
                  </a:cubicBezTo>
                  <a:cubicBezTo>
                    <a:pt x="104" y="151"/>
                    <a:pt x="105" y="154"/>
                    <a:pt x="105" y="158"/>
                  </a:cubicBezTo>
                  <a:cubicBezTo>
                    <a:pt x="105" y="167"/>
                    <a:pt x="101" y="176"/>
                    <a:pt x="96" y="183"/>
                  </a:cubicBezTo>
                  <a:cubicBezTo>
                    <a:pt x="84" y="198"/>
                    <a:pt x="68" y="211"/>
                    <a:pt x="51" y="219"/>
                  </a:cubicBezTo>
                  <a:cubicBezTo>
                    <a:pt x="39" y="226"/>
                    <a:pt x="25" y="229"/>
                    <a:pt x="11" y="229"/>
                  </a:cubicBezTo>
                  <a:cubicBezTo>
                    <a:pt x="8" y="229"/>
                    <a:pt x="4" y="229"/>
                    <a:pt x="0" y="228"/>
                  </a:cubicBezTo>
                  <a:cubicBezTo>
                    <a:pt x="9" y="219"/>
                    <a:pt x="63" y="0"/>
                    <a:pt x="60" y="2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1762">
              <a:extLst>
                <a:ext uri="{FF2B5EF4-FFF2-40B4-BE49-F238E27FC236}">
                  <a16:creationId xmlns:a16="http://schemas.microsoft.com/office/drawing/2014/main" id="{E6DE026A-7683-48BC-B06C-21B1CC71FCBB}"/>
                </a:ext>
              </a:extLst>
            </p:cNvPr>
            <p:cNvSpPr>
              <a:spLocks/>
            </p:cNvSpPr>
            <p:nvPr/>
          </p:nvSpPr>
          <p:spPr bwMode="auto">
            <a:xfrm>
              <a:off x="4191000" y="2355851"/>
              <a:ext cx="46037" cy="73025"/>
            </a:xfrm>
            <a:custGeom>
              <a:avLst/>
              <a:gdLst>
                <a:gd name="T0" fmla="*/ 15 w 140"/>
                <a:gd name="T1" fmla="*/ 144 h 219"/>
                <a:gd name="T2" fmla="*/ 11 w 140"/>
                <a:gd name="T3" fmla="*/ 114 h 219"/>
                <a:gd name="T4" fmla="*/ 13 w 140"/>
                <a:gd name="T5" fmla="*/ 94 h 219"/>
                <a:gd name="T6" fmla="*/ 14 w 140"/>
                <a:gd name="T7" fmla="*/ 78 h 219"/>
                <a:gd name="T8" fmla="*/ 0 w 140"/>
                <a:gd name="T9" fmla="*/ 0 h 219"/>
                <a:gd name="T10" fmla="*/ 41 w 140"/>
                <a:gd name="T11" fmla="*/ 12 h 219"/>
                <a:gd name="T12" fmla="*/ 81 w 140"/>
                <a:gd name="T13" fmla="*/ 33 h 219"/>
                <a:gd name="T14" fmla="*/ 132 w 140"/>
                <a:gd name="T15" fmla="*/ 84 h 219"/>
                <a:gd name="T16" fmla="*/ 130 w 140"/>
                <a:gd name="T17" fmla="*/ 117 h 219"/>
                <a:gd name="T18" fmla="*/ 135 w 140"/>
                <a:gd name="T19" fmla="*/ 166 h 219"/>
                <a:gd name="T20" fmla="*/ 15 w 140"/>
                <a:gd name="T21"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19">
                  <a:moveTo>
                    <a:pt x="15" y="144"/>
                  </a:moveTo>
                  <a:cubicBezTo>
                    <a:pt x="13" y="135"/>
                    <a:pt x="11" y="125"/>
                    <a:pt x="11" y="114"/>
                  </a:cubicBezTo>
                  <a:cubicBezTo>
                    <a:pt x="11" y="108"/>
                    <a:pt x="12" y="101"/>
                    <a:pt x="13" y="94"/>
                  </a:cubicBezTo>
                  <a:cubicBezTo>
                    <a:pt x="13" y="89"/>
                    <a:pt x="14" y="83"/>
                    <a:pt x="14" y="78"/>
                  </a:cubicBezTo>
                  <a:cubicBezTo>
                    <a:pt x="14" y="51"/>
                    <a:pt x="9" y="25"/>
                    <a:pt x="0" y="0"/>
                  </a:cubicBezTo>
                  <a:cubicBezTo>
                    <a:pt x="1" y="2"/>
                    <a:pt x="37" y="10"/>
                    <a:pt x="41" y="12"/>
                  </a:cubicBezTo>
                  <a:cubicBezTo>
                    <a:pt x="55" y="17"/>
                    <a:pt x="68" y="25"/>
                    <a:pt x="81" y="33"/>
                  </a:cubicBezTo>
                  <a:cubicBezTo>
                    <a:pt x="100" y="45"/>
                    <a:pt x="124" y="62"/>
                    <a:pt x="132" y="84"/>
                  </a:cubicBezTo>
                  <a:cubicBezTo>
                    <a:pt x="131" y="95"/>
                    <a:pt x="130" y="106"/>
                    <a:pt x="130" y="117"/>
                  </a:cubicBezTo>
                  <a:cubicBezTo>
                    <a:pt x="130" y="133"/>
                    <a:pt x="132" y="150"/>
                    <a:pt x="135" y="166"/>
                  </a:cubicBezTo>
                  <a:cubicBezTo>
                    <a:pt x="140" y="199"/>
                    <a:pt x="49" y="219"/>
                    <a:pt x="15" y="14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1763">
              <a:extLst>
                <a:ext uri="{FF2B5EF4-FFF2-40B4-BE49-F238E27FC236}">
                  <a16:creationId xmlns:a16="http://schemas.microsoft.com/office/drawing/2014/main" id="{311C662A-8EEB-4F6E-B379-A5F3F10BF6FC}"/>
                </a:ext>
              </a:extLst>
            </p:cNvPr>
            <p:cNvSpPr>
              <a:spLocks/>
            </p:cNvSpPr>
            <p:nvPr/>
          </p:nvSpPr>
          <p:spPr bwMode="auto">
            <a:xfrm>
              <a:off x="4194175" y="2286001"/>
              <a:ext cx="76200" cy="109538"/>
            </a:xfrm>
            <a:custGeom>
              <a:avLst/>
              <a:gdLst>
                <a:gd name="T0" fmla="*/ 23 w 228"/>
                <a:gd name="T1" fmla="*/ 49 h 322"/>
                <a:gd name="T2" fmla="*/ 111 w 228"/>
                <a:gd name="T3" fmla="*/ 0 h 322"/>
                <a:gd name="T4" fmla="*/ 133 w 228"/>
                <a:gd name="T5" fmla="*/ 2 h 322"/>
                <a:gd name="T6" fmla="*/ 211 w 228"/>
                <a:gd name="T7" fmla="*/ 132 h 322"/>
                <a:gd name="T8" fmla="*/ 203 w 228"/>
                <a:gd name="T9" fmla="*/ 164 h 322"/>
                <a:gd name="T10" fmla="*/ 228 w 228"/>
                <a:gd name="T11" fmla="*/ 209 h 322"/>
                <a:gd name="T12" fmla="*/ 228 w 228"/>
                <a:gd name="T13" fmla="*/ 212 h 322"/>
                <a:gd name="T14" fmla="*/ 224 w 228"/>
                <a:gd name="T15" fmla="*/ 219 h 322"/>
                <a:gd name="T16" fmla="*/ 206 w 228"/>
                <a:gd name="T17" fmla="*/ 225 h 322"/>
                <a:gd name="T18" fmla="*/ 196 w 228"/>
                <a:gd name="T19" fmla="*/ 249 h 322"/>
                <a:gd name="T20" fmla="*/ 184 w 228"/>
                <a:gd name="T21" fmla="*/ 271 h 322"/>
                <a:gd name="T22" fmla="*/ 181 w 228"/>
                <a:gd name="T23" fmla="*/ 286 h 322"/>
                <a:gd name="T24" fmla="*/ 160 w 228"/>
                <a:gd name="T25" fmla="*/ 299 h 322"/>
                <a:gd name="T26" fmla="*/ 117 w 228"/>
                <a:gd name="T27" fmla="*/ 321 h 322"/>
                <a:gd name="T28" fmla="*/ 15 w 228"/>
                <a:gd name="T29" fmla="*/ 179 h 322"/>
                <a:gd name="T30" fmla="*/ 23 w 228"/>
                <a:gd name="T31" fmla="*/ 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322">
                  <a:moveTo>
                    <a:pt x="23" y="49"/>
                  </a:moveTo>
                  <a:cubicBezTo>
                    <a:pt x="42" y="18"/>
                    <a:pt x="75" y="0"/>
                    <a:pt x="111" y="0"/>
                  </a:cubicBezTo>
                  <a:cubicBezTo>
                    <a:pt x="118" y="0"/>
                    <a:pt x="126" y="0"/>
                    <a:pt x="133" y="2"/>
                  </a:cubicBezTo>
                  <a:cubicBezTo>
                    <a:pt x="192" y="15"/>
                    <a:pt x="217" y="80"/>
                    <a:pt x="211" y="132"/>
                  </a:cubicBezTo>
                  <a:cubicBezTo>
                    <a:pt x="210" y="146"/>
                    <a:pt x="198" y="151"/>
                    <a:pt x="203" y="164"/>
                  </a:cubicBezTo>
                  <a:cubicBezTo>
                    <a:pt x="207" y="176"/>
                    <a:pt x="224" y="196"/>
                    <a:pt x="228" y="209"/>
                  </a:cubicBezTo>
                  <a:cubicBezTo>
                    <a:pt x="228" y="210"/>
                    <a:pt x="228" y="211"/>
                    <a:pt x="228" y="212"/>
                  </a:cubicBezTo>
                  <a:cubicBezTo>
                    <a:pt x="228" y="215"/>
                    <a:pt x="227" y="218"/>
                    <a:pt x="224" y="219"/>
                  </a:cubicBezTo>
                  <a:cubicBezTo>
                    <a:pt x="219" y="222"/>
                    <a:pt x="213" y="224"/>
                    <a:pt x="206" y="225"/>
                  </a:cubicBezTo>
                  <a:cubicBezTo>
                    <a:pt x="204" y="233"/>
                    <a:pt x="200" y="241"/>
                    <a:pt x="196" y="249"/>
                  </a:cubicBezTo>
                  <a:cubicBezTo>
                    <a:pt x="192" y="260"/>
                    <a:pt x="186" y="264"/>
                    <a:pt x="184" y="271"/>
                  </a:cubicBezTo>
                  <a:cubicBezTo>
                    <a:pt x="183" y="276"/>
                    <a:pt x="182" y="281"/>
                    <a:pt x="181" y="286"/>
                  </a:cubicBezTo>
                  <a:cubicBezTo>
                    <a:pt x="177" y="295"/>
                    <a:pt x="170" y="297"/>
                    <a:pt x="160" y="299"/>
                  </a:cubicBezTo>
                  <a:cubicBezTo>
                    <a:pt x="151" y="301"/>
                    <a:pt x="128" y="302"/>
                    <a:pt x="117" y="321"/>
                  </a:cubicBezTo>
                  <a:cubicBezTo>
                    <a:pt x="114" y="322"/>
                    <a:pt x="35" y="233"/>
                    <a:pt x="15" y="179"/>
                  </a:cubicBezTo>
                  <a:cubicBezTo>
                    <a:pt x="1" y="137"/>
                    <a:pt x="0" y="88"/>
                    <a:pt x="23" y="49"/>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1764">
              <a:extLst>
                <a:ext uri="{FF2B5EF4-FFF2-40B4-BE49-F238E27FC236}">
                  <a16:creationId xmlns:a16="http://schemas.microsoft.com/office/drawing/2014/main" id="{4D20D7E4-2195-4857-B46F-44F3D883378B}"/>
                </a:ext>
              </a:extLst>
            </p:cNvPr>
            <p:cNvSpPr>
              <a:spLocks/>
            </p:cNvSpPr>
            <p:nvPr/>
          </p:nvSpPr>
          <p:spPr bwMode="auto">
            <a:xfrm>
              <a:off x="4213225" y="2309813"/>
              <a:ext cx="52387" cy="31750"/>
            </a:xfrm>
            <a:custGeom>
              <a:avLst/>
              <a:gdLst>
                <a:gd name="T0" fmla="*/ 154 w 160"/>
                <a:gd name="T1" fmla="*/ 0 h 98"/>
                <a:gd name="T2" fmla="*/ 160 w 160"/>
                <a:gd name="T3" fmla="*/ 37 h 98"/>
                <a:gd name="T4" fmla="*/ 105 w 160"/>
                <a:gd name="T5" fmla="*/ 56 h 98"/>
                <a:gd name="T6" fmla="*/ 48 w 160"/>
                <a:gd name="T7" fmla="*/ 66 h 98"/>
                <a:gd name="T8" fmla="*/ 0 w 160"/>
                <a:gd name="T9" fmla="*/ 98 h 98"/>
                <a:gd name="T10" fmla="*/ 0 w 160"/>
                <a:gd name="T11" fmla="*/ 95 h 98"/>
                <a:gd name="T12" fmla="*/ 33 w 160"/>
                <a:gd name="T13" fmla="*/ 26 h 98"/>
                <a:gd name="T14" fmla="*/ 105 w 160"/>
                <a:gd name="T15" fmla="*/ 0 h 98"/>
                <a:gd name="T16" fmla="*/ 109 w 160"/>
                <a:gd name="T17" fmla="*/ 0 h 98"/>
                <a:gd name="T18" fmla="*/ 154 w 160"/>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98">
                  <a:moveTo>
                    <a:pt x="154" y="0"/>
                  </a:moveTo>
                  <a:lnTo>
                    <a:pt x="160" y="37"/>
                  </a:lnTo>
                  <a:cubicBezTo>
                    <a:pt x="148" y="54"/>
                    <a:pt x="122" y="55"/>
                    <a:pt x="105" y="56"/>
                  </a:cubicBezTo>
                  <a:cubicBezTo>
                    <a:pt x="85" y="57"/>
                    <a:pt x="66" y="60"/>
                    <a:pt x="48" y="66"/>
                  </a:cubicBezTo>
                  <a:cubicBezTo>
                    <a:pt x="29" y="72"/>
                    <a:pt x="13" y="83"/>
                    <a:pt x="0" y="98"/>
                  </a:cubicBezTo>
                  <a:cubicBezTo>
                    <a:pt x="0" y="97"/>
                    <a:pt x="0" y="96"/>
                    <a:pt x="0" y="95"/>
                  </a:cubicBezTo>
                  <a:cubicBezTo>
                    <a:pt x="0" y="68"/>
                    <a:pt x="12" y="43"/>
                    <a:pt x="33" y="26"/>
                  </a:cubicBezTo>
                  <a:cubicBezTo>
                    <a:pt x="53" y="9"/>
                    <a:pt x="79" y="0"/>
                    <a:pt x="105" y="0"/>
                  </a:cubicBezTo>
                  <a:cubicBezTo>
                    <a:pt x="106" y="0"/>
                    <a:pt x="108" y="0"/>
                    <a:pt x="109" y="0"/>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Freeform 1765">
              <a:extLst>
                <a:ext uri="{FF2B5EF4-FFF2-40B4-BE49-F238E27FC236}">
                  <a16:creationId xmlns:a16="http://schemas.microsoft.com/office/drawing/2014/main" id="{F22A441A-FA1F-41A5-A28C-60F3924B2936}"/>
                </a:ext>
              </a:extLst>
            </p:cNvPr>
            <p:cNvSpPr>
              <a:spLocks/>
            </p:cNvSpPr>
            <p:nvPr/>
          </p:nvSpPr>
          <p:spPr bwMode="auto">
            <a:xfrm>
              <a:off x="4152900" y="2273301"/>
              <a:ext cx="112712" cy="163513"/>
            </a:xfrm>
            <a:custGeom>
              <a:avLst/>
              <a:gdLst>
                <a:gd name="T0" fmla="*/ 97 w 337"/>
                <a:gd name="T1" fmla="*/ 95 h 488"/>
                <a:gd name="T2" fmla="*/ 50 w 337"/>
                <a:gd name="T3" fmla="*/ 152 h 488"/>
                <a:gd name="T4" fmla="*/ 42 w 337"/>
                <a:gd name="T5" fmla="*/ 191 h 488"/>
                <a:gd name="T6" fmla="*/ 53 w 337"/>
                <a:gd name="T7" fmla="*/ 236 h 488"/>
                <a:gd name="T8" fmla="*/ 71 w 337"/>
                <a:gd name="T9" fmla="*/ 260 h 488"/>
                <a:gd name="T10" fmla="*/ 54 w 337"/>
                <a:gd name="T11" fmla="*/ 356 h 488"/>
                <a:gd name="T12" fmla="*/ 0 w 337"/>
                <a:gd name="T13" fmla="*/ 400 h 488"/>
                <a:gd name="T14" fmla="*/ 113 w 337"/>
                <a:gd name="T15" fmla="*/ 437 h 488"/>
                <a:gd name="T16" fmla="*/ 271 w 337"/>
                <a:gd name="T17" fmla="*/ 466 h 488"/>
                <a:gd name="T18" fmla="*/ 309 w 337"/>
                <a:gd name="T19" fmla="*/ 403 h 488"/>
                <a:gd name="T20" fmla="*/ 309 w 337"/>
                <a:gd name="T21" fmla="*/ 402 h 488"/>
                <a:gd name="T22" fmla="*/ 222 w 337"/>
                <a:gd name="T23" fmla="*/ 342 h 488"/>
                <a:gd name="T24" fmla="*/ 218 w 337"/>
                <a:gd name="T25" fmla="*/ 152 h 488"/>
                <a:gd name="T26" fmla="*/ 337 w 337"/>
                <a:gd name="T27" fmla="*/ 121 h 488"/>
                <a:gd name="T28" fmla="*/ 108 w 337"/>
                <a:gd name="T29" fmla="*/ 84 h 488"/>
                <a:gd name="T30" fmla="*/ 97 w 337"/>
                <a:gd name="T31" fmla="*/ 9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488">
                  <a:moveTo>
                    <a:pt x="97" y="95"/>
                  </a:moveTo>
                  <a:cubicBezTo>
                    <a:pt x="79" y="112"/>
                    <a:pt x="64" y="131"/>
                    <a:pt x="50" y="152"/>
                  </a:cubicBezTo>
                  <a:cubicBezTo>
                    <a:pt x="45" y="164"/>
                    <a:pt x="42" y="178"/>
                    <a:pt x="42" y="191"/>
                  </a:cubicBezTo>
                  <a:cubicBezTo>
                    <a:pt x="42" y="207"/>
                    <a:pt x="46" y="222"/>
                    <a:pt x="53" y="236"/>
                  </a:cubicBezTo>
                  <a:cubicBezTo>
                    <a:pt x="58" y="245"/>
                    <a:pt x="66" y="252"/>
                    <a:pt x="71" y="260"/>
                  </a:cubicBezTo>
                  <a:cubicBezTo>
                    <a:pt x="96" y="299"/>
                    <a:pt x="81" y="327"/>
                    <a:pt x="54" y="356"/>
                  </a:cubicBezTo>
                  <a:cubicBezTo>
                    <a:pt x="47" y="363"/>
                    <a:pt x="14" y="381"/>
                    <a:pt x="0" y="400"/>
                  </a:cubicBezTo>
                  <a:cubicBezTo>
                    <a:pt x="27" y="396"/>
                    <a:pt x="52" y="386"/>
                    <a:pt x="113" y="437"/>
                  </a:cubicBezTo>
                  <a:cubicBezTo>
                    <a:pt x="173" y="488"/>
                    <a:pt x="249" y="480"/>
                    <a:pt x="271" y="466"/>
                  </a:cubicBezTo>
                  <a:cubicBezTo>
                    <a:pt x="294" y="453"/>
                    <a:pt x="309" y="429"/>
                    <a:pt x="309" y="403"/>
                  </a:cubicBezTo>
                  <a:cubicBezTo>
                    <a:pt x="309" y="402"/>
                    <a:pt x="309" y="402"/>
                    <a:pt x="309" y="402"/>
                  </a:cubicBezTo>
                  <a:cubicBezTo>
                    <a:pt x="271" y="406"/>
                    <a:pt x="239" y="375"/>
                    <a:pt x="222" y="342"/>
                  </a:cubicBezTo>
                  <a:cubicBezTo>
                    <a:pt x="185" y="273"/>
                    <a:pt x="183" y="222"/>
                    <a:pt x="218" y="152"/>
                  </a:cubicBezTo>
                  <a:cubicBezTo>
                    <a:pt x="238" y="113"/>
                    <a:pt x="295" y="130"/>
                    <a:pt x="337" y="121"/>
                  </a:cubicBezTo>
                  <a:cubicBezTo>
                    <a:pt x="316" y="7"/>
                    <a:pt x="164" y="0"/>
                    <a:pt x="108" y="84"/>
                  </a:cubicBezTo>
                  <a:cubicBezTo>
                    <a:pt x="104" y="87"/>
                    <a:pt x="100" y="91"/>
                    <a:pt x="97"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1766">
              <a:extLst>
                <a:ext uri="{FF2B5EF4-FFF2-40B4-BE49-F238E27FC236}">
                  <a16:creationId xmlns:a16="http://schemas.microsoft.com/office/drawing/2014/main" id="{E9D2893A-ABBD-44BC-96CC-331D5260E161}"/>
                </a:ext>
              </a:extLst>
            </p:cNvPr>
            <p:cNvSpPr>
              <a:spLocks/>
            </p:cNvSpPr>
            <p:nvPr/>
          </p:nvSpPr>
          <p:spPr bwMode="auto">
            <a:xfrm>
              <a:off x="4217988" y="2376488"/>
              <a:ext cx="33337" cy="33338"/>
            </a:xfrm>
            <a:custGeom>
              <a:avLst/>
              <a:gdLst>
                <a:gd name="T0" fmla="*/ 93 w 102"/>
                <a:gd name="T1" fmla="*/ 33 h 99"/>
                <a:gd name="T2" fmla="*/ 78 w 102"/>
                <a:gd name="T3" fmla="*/ 34 h 99"/>
                <a:gd name="T4" fmla="*/ 0 w 102"/>
                <a:gd name="T5" fmla="*/ 0 h 99"/>
                <a:gd name="T6" fmla="*/ 21 w 102"/>
                <a:gd name="T7" fmla="*/ 49 h 99"/>
                <a:gd name="T8" fmla="*/ 52 w 102"/>
                <a:gd name="T9" fmla="*/ 91 h 99"/>
                <a:gd name="T10" fmla="*/ 78 w 102"/>
                <a:gd name="T11" fmla="*/ 99 h 99"/>
                <a:gd name="T12" fmla="*/ 102 w 102"/>
                <a:gd name="T13" fmla="*/ 93 h 99"/>
                <a:gd name="T14" fmla="*/ 93 w 102"/>
                <a:gd name="T15" fmla="*/ 3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9">
                  <a:moveTo>
                    <a:pt x="93" y="33"/>
                  </a:moveTo>
                  <a:cubicBezTo>
                    <a:pt x="88" y="34"/>
                    <a:pt x="83" y="34"/>
                    <a:pt x="78" y="34"/>
                  </a:cubicBezTo>
                  <a:cubicBezTo>
                    <a:pt x="49" y="34"/>
                    <a:pt x="20" y="22"/>
                    <a:pt x="0" y="0"/>
                  </a:cubicBezTo>
                  <a:cubicBezTo>
                    <a:pt x="9" y="15"/>
                    <a:pt x="14" y="32"/>
                    <a:pt x="21" y="49"/>
                  </a:cubicBezTo>
                  <a:cubicBezTo>
                    <a:pt x="27" y="65"/>
                    <a:pt x="38" y="80"/>
                    <a:pt x="52" y="91"/>
                  </a:cubicBezTo>
                  <a:cubicBezTo>
                    <a:pt x="60" y="96"/>
                    <a:pt x="69" y="99"/>
                    <a:pt x="78" y="99"/>
                  </a:cubicBezTo>
                  <a:cubicBezTo>
                    <a:pt x="87" y="99"/>
                    <a:pt x="95" y="97"/>
                    <a:pt x="102" y="93"/>
                  </a:cubicBezTo>
                  <a:lnTo>
                    <a:pt x="93" y="3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1767">
              <a:extLst>
                <a:ext uri="{FF2B5EF4-FFF2-40B4-BE49-F238E27FC236}">
                  <a16:creationId xmlns:a16="http://schemas.microsoft.com/office/drawing/2014/main" id="{F1687D67-6BCD-446C-8FE8-32E01D496AF5}"/>
                </a:ext>
              </a:extLst>
            </p:cNvPr>
            <p:cNvSpPr>
              <a:spLocks/>
            </p:cNvSpPr>
            <p:nvPr/>
          </p:nvSpPr>
          <p:spPr bwMode="auto">
            <a:xfrm>
              <a:off x="4249738" y="2611438"/>
              <a:ext cx="26987" cy="66675"/>
            </a:xfrm>
            <a:custGeom>
              <a:avLst/>
              <a:gdLst>
                <a:gd name="T0" fmla="*/ 0 w 83"/>
                <a:gd name="T1" fmla="*/ 83 h 198"/>
                <a:gd name="T2" fmla="*/ 83 w 83"/>
                <a:gd name="T3" fmla="*/ 0 h 198"/>
                <a:gd name="T4" fmla="*/ 83 w 83"/>
                <a:gd name="T5" fmla="*/ 198 h 198"/>
                <a:gd name="T6" fmla="*/ 0 w 83"/>
                <a:gd name="T7" fmla="*/ 198 h 198"/>
                <a:gd name="T8" fmla="*/ 0 w 83"/>
                <a:gd name="T9" fmla="*/ 83 h 198"/>
              </a:gdLst>
              <a:ahLst/>
              <a:cxnLst>
                <a:cxn ang="0">
                  <a:pos x="T0" y="T1"/>
                </a:cxn>
                <a:cxn ang="0">
                  <a:pos x="T2" y="T3"/>
                </a:cxn>
                <a:cxn ang="0">
                  <a:pos x="T4" y="T5"/>
                </a:cxn>
                <a:cxn ang="0">
                  <a:pos x="T6" y="T7"/>
                </a:cxn>
                <a:cxn ang="0">
                  <a:pos x="T8" y="T9"/>
                </a:cxn>
              </a:cxnLst>
              <a:rect l="0" t="0" r="r" b="b"/>
              <a:pathLst>
                <a:path w="83" h="198">
                  <a:moveTo>
                    <a:pt x="0" y="83"/>
                  </a:moveTo>
                  <a:lnTo>
                    <a:pt x="83" y="0"/>
                  </a:lnTo>
                  <a:lnTo>
                    <a:pt x="83" y="198"/>
                  </a:lnTo>
                  <a:lnTo>
                    <a:pt x="0" y="198"/>
                  </a:lnTo>
                  <a:lnTo>
                    <a:pt x="0" y="8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1768">
              <a:extLst>
                <a:ext uri="{FF2B5EF4-FFF2-40B4-BE49-F238E27FC236}">
                  <a16:creationId xmlns:a16="http://schemas.microsoft.com/office/drawing/2014/main" id="{A6C8A6CD-9660-4DAB-8234-AB46AA4C00C4}"/>
                </a:ext>
              </a:extLst>
            </p:cNvPr>
            <p:cNvSpPr>
              <a:spLocks noChangeArrowheads="1"/>
            </p:cNvSpPr>
            <p:nvPr/>
          </p:nvSpPr>
          <p:spPr bwMode="auto">
            <a:xfrm>
              <a:off x="4124325" y="2640013"/>
              <a:ext cx="125412" cy="38100"/>
            </a:xfrm>
            <a:prstGeom prst="rect">
              <a:avLst/>
            </a:prstGeom>
            <a:solidFill>
              <a:srgbClr val="008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1769">
              <a:extLst>
                <a:ext uri="{FF2B5EF4-FFF2-40B4-BE49-F238E27FC236}">
                  <a16:creationId xmlns:a16="http://schemas.microsoft.com/office/drawing/2014/main" id="{C355ADA4-4383-49BB-8962-DE99D88B1D3E}"/>
                </a:ext>
              </a:extLst>
            </p:cNvPr>
            <p:cNvSpPr>
              <a:spLocks/>
            </p:cNvSpPr>
            <p:nvPr/>
          </p:nvSpPr>
          <p:spPr bwMode="auto">
            <a:xfrm>
              <a:off x="4124325" y="2611438"/>
              <a:ext cx="152400" cy="28575"/>
            </a:xfrm>
            <a:custGeom>
              <a:avLst/>
              <a:gdLst>
                <a:gd name="T0" fmla="*/ 0 w 457"/>
                <a:gd name="T1" fmla="*/ 83 h 83"/>
                <a:gd name="T2" fmla="*/ 83 w 457"/>
                <a:gd name="T3" fmla="*/ 0 h 83"/>
                <a:gd name="T4" fmla="*/ 457 w 457"/>
                <a:gd name="T5" fmla="*/ 0 h 83"/>
                <a:gd name="T6" fmla="*/ 374 w 457"/>
                <a:gd name="T7" fmla="*/ 83 h 83"/>
                <a:gd name="T8" fmla="*/ 0 w 457"/>
                <a:gd name="T9" fmla="*/ 83 h 83"/>
              </a:gdLst>
              <a:ahLst/>
              <a:cxnLst>
                <a:cxn ang="0">
                  <a:pos x="T0" y="T1"/>
                </a:cxn>
                <a:cxn ang="0">
                  <a:pos x="T2" y="T3"/>
                </a:cxn>
                <a:cxn ang="0">
                  <a:pos x="T4" y="T5"/>
                </a:cxn>
                <a:cxn ang="0">
                  <a:pos x="T6" y="T7"/>
                </a:cxn>
                <a:cxn ang="0">
                  <a:pos x="T8" y="T9"/>
                </a:cxn>
              </a:cxnLst>
              <a:rect l="0" t="0" r="r" b="b"/>
              <a:pathLst>
                <a:path w="457" h="83">
                  <a:moveTo>
                    <a:pt x="0" y="83"/>
                  </a:moveTo>
                  <a:lnTo>
                    <a:pt x="83" y="0"/>
                  </a:lnTo>
                  <a:lnTo>
                    <a:pt x="457" y="0"/>
                  </a:lnTo>
                  <a:lnTo>
                    <a:pt x="374"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1770">
              <a:extLst>
                <a:ext uri="{FF2B5EF4-FFF2-40B4-BE49-F238E27FC236}">
                  <a16:creationId xmlns:a16="http://schemas.microsoft.com/office/drawing/2014/main" id="{B1282869-64E3-4CE5-B1E4-23929A460FF4}"/>
                </a:ext>
              </a:extLst>
            </p:cNvPr>
            <p:cNvSpPr>
              <a:spLocks/>
            </p:cNvSpPr>
            <p:nvPr/>
          </p:nvSpPr>
          <p:spPr bwMode="auto">
            <a:xfrm>
              <a:off x="4143375" y="2570163"/>
              <a:ext cx="131762" cy="50800"/>
            </a:xfrm>
            <a:custGeom>
              <a:avLst/>
              <a:gdLst>
                <a:gd name="T0" fmla="*/ 56 w 396"/>
                <a:gd name="T1" fmla="*/ 0 h 150"/>
                <a:gd name="T2" fmla="*/ 396 w 396"/>
                <a:gd name="T3" fmla="*/ 0 h 150"/>
                <a:gd name="T4" fmla="*/ 340 w 396"/>
                <a:gd name="T5" fmla="*/ 150 h 150"/>
                <a:gd name="T6" fmla="*/ 0 w 396"/>
                <a:gd name="T7" fmla="*/ 150 h 150"/>
                <a:gd name="T8" fmla="*/ 56 w 396"/>
                <a:gd name="T9" fmla="*/ 0 h 150"/>
              </a:gdLst>
              <a:ahLst/>
              <a:cxnLst>
                <a:cxn ang="0">
                  <a:pos x="T0" y="T1"/>
                </a:cxn>
                <a:cxn ang="0">
                  <a:pos x="T2" y="T3"/>
                </a:cxn>
                <a:cxn ang="0">
                  <a:pos x="T4" y="T5"/>
                </a:cxn>
                <a:cxn ang="0">
                  <a:pos x="T6" y="T7"/>
                </a:cxn>
                <a:cxn ang="0">
                  <a:pos x="T8" y="T9"/>
                </a:cxn>
              </a:cxnLst>
              <a:rect l="0" t="0" r="r" b="b"/>
              <a:pathLst>
                <a:path w="396" h="150">
                  <a:moveTo>
                    <a:pt x="56" y="0"/>
                  </a:moveTo>
                  <a:lnTo>
                    <a:pt x="396" y="0"/>
                  </a:lnTo>
                  <a:lnTo>
                    <a:pt x="340" y="150"/>
                  </a:lnTo>
                  <a:lnTo>
                    <a:pt x="0" y="150"/>
                  </a:lnTo>
                  <a:lnTo>
                    <a:pt x="5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1771">
              <a:extLst>
                <a:ext uri="{FF2B5EF4-FFF2-40B4-BE49-F238E27FC236}">
                  <a16:creationId xmlns:a16="http://schemas.microsoft.com/office/drawing/2014/main" id="{EFF7F8DF-DB62-42CF-A11F-933520A04FFB}"/>
                </a:ext>
              </a:extLst>
            </p:cNvPr>
            <p:cNvSpPr>
              <a:spLocks/>
            </p:cNvSpPr>
            <p:nvPr/>
          </p:nvSpPr>
          <p:spPr bwMode="auto">
            <a:xfrm>
              <a:off x="4159250" y="2570163"/>
              <a:ext cx="22225" cy="50800"/>
            </a:xfrm>
            <a:custGeom>
              <a:avLst/>
              <a:gdLst>
                <a:gd name="T0" fmla="*/ 57 w 67"/>
                <a:gd name="T1" fmla="*/ 0 h 150"/>
                <a:gd name="T2" fmla="*/ 0 w 67"/>
                <a:gd name="T3" fmla="*/ 150 h 150"/>
                <a:gd name="T4" fmla="*/ 10 w 67"/>
                <a:gd name="T5" fmla="*/ 150 h 150"/>
                <a:gd name="T6" fmla="*/ 67 w 67"/>
                <a:gd name="T7" fmla="*/ 0 h 150"/>
                <a:gd name="T8" fmla="*/ 57 w 67"/>
                <a:gd name="T9" fmla="*/ 0 h 150"/>
              </a:gdLst>
              <a:ahLst/>
              <a:cxnLst>
                <a:cxn ang="0">
                  <a:pos x="T0" y="T1"/>
                </a:cxn>
                <a:cxn ang="0">
                  <a:pos x="T2" y="T3"/>
                </a:cxn>
                <a:cxn ang="0">
                  <a:pos x="T4" y="T5"/>
                </a:cxn>
                <a:cxn ang="0">
                  <a:pos x="T6" y="T7"/>
                </a:cxn>
                <a:cxn ang="0">
                  <a:pos x="T8" y="T9"/>
                </a:cxn>
              </a:cxnLst>
              <a:rect l="0" t="0" r="r" b="b"/>
              <a:pathLst>
                <a:path w="67" h="150">
                  <a:moveTo>
                    <a:pt x="57" y="0"/>
                  </a:moveTo>
                  <a:lnTo>
                    <a:pt x="0" y="150"/>
                  </a:lnTo>
                  <a:lnTo>
                    <a:pt x="10" y="150"/>
                  </a:lnTo>
                  <a:lnTo>
                    <a:pt x="67" y="0"/>
                  </a:lnTo>
                  <a:lnTo>
                    <a:pt x="5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1772">
              <a:extLst>
                <a:ext uri="{FF2B5EF4-FFF2-40B4-BE49-F238E27FC236}">
                  <a16:creationId xmlns:a16="http://schemas.microsoft.com/office/drawing/2014/main" id="{A7740A9B-A809-4593-B77B-96F49BBF72E9}"/>
                </a:ext>
              </a:extLst>
            </p:cNvPr>
            <p:cNvSpPr>
              <a:spLocks/>
            </p:cNvSpPr>
            <p:nvPr/>
          </p:nvSpPr>
          <p:spPr bwMode="auto">
            <a:xfrm>
              <a:off x="417830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1773">
              <a:extLst>
                <a:ext uri="{FF2B5EF4-FFF2-40B4-BE49-F238E27FC236}">
                  <a16:creationId xmlns:a16="http://schemas.microsoft.com/office/drawing/2014/main" id="{7358CBAB-D556-4768-AAD0-A8725026E555}"/>
                </a:ext>
              </a:extLst>
            </p:cNvPr>
            <p:cNvSpPr>
              <a:spLocks/>
            </p:cNvSpPr>
            <p:nvPr/>
          </p:nvSpPr>
          <p:spPr bwMode="auto">
            <a:xfrm>
              <a:off x="419735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1774">
              <a:extLst>
                <a:ext uri="{FF2B5EF4-FFF2-40B4-BE49-F238E27FC236}">
                  <a16:creationId xmlns:a16="http://schemas.microsoft.com/office/drawing/2014/main" id="{8DF39253-B599-4EC4-8983-8326ACDF7E67}"/>
                </a:ext>
              </a:extLst>
            </p:cNvPr>
            <p:cNvSpPr>
              <a:spLocks/>
            </p:cNvSpPr>
            <p:nvPr/>
          </p:nvSpPr>
          <p:spPr bwMode="auto">
            <a:xfrm>
              <a:off x="4216400" y="2570163"/>
              <a:ext cx="22225"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1775">
              <a:extLst>
                <a:ext uri="{FF2B5EF4-FFF2-40B4-BE49-F238E27FC236}">
                  <a16:creationId xmlns:a16="http://schemas.microsoft.com/office/drawing/2014/main" id="{DA2FC54E-9925-46A6-97AF-1AA75E17B4DA}"/>
                </a:ext>
              </a:extLst>
            </p:cNvPr>
            <p:cNvSpPr>
              <a:spLocks/>
            </p:cNvSpPr>
            <p:nvPr/>
          </p:nvSpPr>
          <p:spPr bwMode="auto">
            <a:xfrm>
              <a:off x="4237038" y="2570163"/>
              <a:ext cx="20637"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1776">
              <a:extLst>
                <a:ext uri="{FF2B5EF4-FFF2-40B4-BE49-F238E27FC236}">
                  <a16:creationId xmlns:a16="http://schemas.microsoft.com/office/drawing/2014/main" id="{2F98D23E-7A6B-4265-9B72-FF45F2212762}"/>
                </a:ext>
              </a:extLst>
            </p:cNvPr>
            <p:cNvSpPr>
              <a:spLocks/>
            </p:cNvSpPr>
            <p:nvPr/>
          </p:nvSpPr>
          <p:spPr bwMode="auto">
            <a:xfrm>
              <a:off x="4144963" y="2609851"/>
              <a:ext cx="114300" cy="3175"/>
            </a:xfrm>
            <a:custGeom>
              <a:avLst/>
              <a:gdLst>
                <a:gd name="T0" fmla="*/ 4 w 344"/>
                <a:gd name="T1" fmla="*/ 0 h 11"/>
                <a:gd name="T2" fmla="*/ 0 w 344"/>
                <a:gd name="T3" fmla="*/ 11 h 11"/>
                <a:gd name="T4" fmla="*/ 340 w 344"/>
                <a:gd name="T5" fmla="*/ 11 h 11"/>
                <a:gd name="T6" fmla="*/ 344 w 344"/>
                <a:gd name="T7" fmla="*/ 0 h 11"/>
                <a:gd name="T8" fmla="*/ 4 w 344"/>
                <a:gd name="T9" fmla="*/ 0 h 11"/>
              </a:gdLst>
              <a:ahLst/>
              <a:cxnLst>
                <a:cxn ang="0">
                  <a:pos x="T0" y="T1"/>
                </a:cxn>
                <a:cxn ang="0">
                  <a:pos x="T2" y="T3"/>
                </a:cxn>
                <a:cxn ang="0">
                  <a:pos x="T4" y="T5"/>
                </a:cxn>
                <a:cxn ang="0">
                  <a:pos x="T6" y="T7"/>
                </a:cxn>
                <a:cxn ang="0">
                  <a:pos x="T8" y="T9"/>
                </a:cxn>
              </a:cxnLst>
              <a:rect l="0" t="0" r="r" b="b"/>
              <a:pathLst>
                <a:path w="344" h="11">
                  <a:moveTo>
                    <a:pt x="4" y="0"/>
                  </a:moveTo>
                  <a:lnTo>
                    <a:pt x="0" y="11"/>
                  </a:lnTo>
                  <a:lnTo>
                    <a:pt x="340" y="11"/>
                  </a:lnTo>
                  <a:lnTo>
                    <a:pt x="344" y="0"/>
                  </a:lnTo>
                  <a:lnTo>
                    <a:pt x="4"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1777">
              <a:extLst>
                <a:ext uri="{FF2B5EF4-FFF2-40B4-BE49-F238E27FC236}">
                  <a16:creationId xmlns:a16="http://schemas.microsoft.com/office/drawing/2014/main" id="{7F2073B4-DD85-4637-9D2E-7F99A9DAF2E4}"/>
                </a:ext>
              </a:extLst>
            </p:cNvPr>
            <p:cNvSpPr>
              <a:spLocks/>
            </p:cNvSpPr>
            <p:nvPr/>
          </p:nvSpPr>
          <p:spPr bwMode="auto">
            <a:xfrm>
              <a:off x="4151313" y="2593976"/>
              <a:ext cx="114300" cy="3175"/>
            </a:xfrm>
            <a:custGeom>
              <a:avLst/>
              <a:gdLst>
                <a:gd name="T0" fmla="*/ 340 w 344"/>
                <a:gd name="T1" fmla="*/ 10 h 10"/>
                <a:gd name="T2" fmla="*/ 344 w 344"/>
                <a:gd name="T3" fmla="*/ 0 h 10"/>
                <a:gd name="T4" fmla="*/ 4 w 344"/>
                <a:gd name="T5" fmla="*/ 0 h 10"/>
                <a:gd name="T6" fmla="*/ 0 w 344"/>
                <a:gd name="T7" fmla="*/ 10 h 10"/>
                <a:gd name="T8" fmla="*/ 340 w 344"/>
                <a:gd name="T9" fmla="*/ 10 h 10"/>
              </a:gdLst>
              <a:ahLst/>
              <a:cxnLst>
                <a:cxn ang="0">
                  <a:pos x="T0" y="T1"/>
                </a:cxn>
                <a:cxn ang="0">
                  <a:pos x="T2" y="T3"/>
                </a:cxn>
                <a:cxn ang="0">
                  <a:pos x="T4" y="T5"/>
                </a:cxn>
                <a:cxn ang="0">
                  <a:pos x="T6" y="T7"/>
                </a:cxn>
                <a:cxn ang="0">
                  <a:pos x="T8" y="T9"/>
                </a:cxn>
              </a:cxnLst>
              <a:rect l="0" t="0" r="r" b="b"/>
              <a:pathLst>
                <a:path w="344" h="10">
                  <a:moveTo>
                    <a:pt x="340" y="10"/>
                  </a:moveTo>
                  <a:lnTo>
                    <a:pt x="344" y="0"/>
                  </a:lnTo>
                  <a:lnTo>
                    <a:pt x="4" y="0"/>
                  </a:lnTo>
                  <a:lnTo>
                    <a:pt x="0" y="10"/>
                  </a:lnTo>
                  <a:lnTo>
                    <a:pt x="340" y="1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1778">
              <a:extLst>
                <a:ext uri="{FF2B5EF4-FFF2-40B4-BE49-F238E27FC236}">
                  <a16:creationId xmlns:a16="http://schemas.microsoft.com/office/drawing/2014/main" id="{A5E5A96D-1C04-42A2-A4C4-8BA651E2E6AE}"/>
                </a:ext>
              </a:extLst>
            </p:cNvPr>
            <p:cNvSpPr>
              <a:spLocks/>
            </p:cNvSpPr>
            <p:nvPr/>
          </p:nvSpPr>
          <p:spPr bwMode="auto">
            <a:xfrm>
              <a:off x="4157663" y="2578101"/>
              <a:ext cx="114300" cy="3175"/>
            </a:xfrm>
            <a:custGeom>
              <a:avLst/>
              <a:gdLst>
                <a:gd name="T0" fmla="*/ 340 w 344"/>
                <a:gd name="T1" fmla="*/ 11 h 11"/>
                <a:gd name="T2" fmla="*/ 344 w 344"/>
                <a:gd name="T3" fmla="*/ 0 h 11"/>
                <a:gd name="T4" fmla="*/ 5 w 344"/>
                <a:gd name="T5" fmla="*/ 0 h 11"/>
                <a:gd name="T6" fmla="*/ 0 w 344"/>
                <a:gd name="T7" fmla="*/ 11 h 11"/>
                <a:gd name="T8" fmla="*/ 340 w 344"/>
                <a:gd name="T9" fmla="*/ 11 h 11"/>
              </a:gdLst>
              <a:ahLst/>
              <a:cxnLst>
                <a:cxn ang="0">
                  <a:pos x="T0" y="T1"/>
                </a:cxn>
                <a:cxn ang="0">
                  <a:pos x="T2" y="T3"/>
                </a:cxn>
                <a:cxn ang="0">
                  <a:pos x="T4" y="T5"/>
                </a:cxn>
                <a:cxn ang="0">
                  <a:pos x="T6" y="T7"/>
                </a:cxn>
                <a:cxn ang="0">
                  <a:pos x="T8" y="T9"/>
                </a:cxn>
              </a:cxnLst>
              <a:rect l="0" t="0" r="r" b="b"/>
              <a:pathLst>
                <a:path w="344" h="11">
                  <a:moveTo>
                    <a:pt x="340" y="11"/>
                  </a:moveTo>
                  <a:lnTo>
                    <a:pt x="344" y="0"/>
                  </a:lnTo>
                  <a:lnTo>
                    <a:pt x="5" y="0"/>
                  </a:lnTo>
                  <a:lnTo>
                    <a:pt x="0" y="11"/>
                  </a:lnTo>
                  <a:lnTo>
                    <a:pt x="340"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1779">
              <a:extLst>
                <a:ext uri="{FF2B5EF4-FFF2-40B4-BE49-F238E27FC236}">
                  <a16:creationId xmlns:a16="http://schemas.microsoft.com/office/drawing/2014/main" id="{24C8D39E-0859-4AB0-A8C8-DA21091EED45}"/>
                </a:ext>
              </a:extLst>
            </p:cNvPr>
            <p:cNvSpPr>
              <a:spLocks/>
            </p:cNvSpPr>
            <p:nvPr/>
          </p:nvSpPr>
          <p:spPr bwMode="auto">
            <a:xfrm>
              <a:off x="3946525" y="2568576"/>
              <a:ext cx="131762" cy="109538"/>
            </a:xfrm>
            <a:custGeom>
              <a:avLst/>
              <a:gdLst>
                <a:gd name="T0" fmla="*/ 394 w 394"/>
                <a:gd name="T1" fmla="*/ 325 h 325"/>
                <a:gd name="T2" fmla="*/ 387 w 394"/>
                <a:gd name="T3" fmla="*/ 90 h 325"/>
                <a:gd name="T4" fmla="*/ 366 w 394"/>
                <a:gd name="T5" fmla="*/ 3 h 325"/>
                <a:gd name="T6" fmla="*/ 39 w 394"/>
                <a:gd name="T7" fmla="*/ 50 h 325"/>
                <a:gd name="T8" fmla="*/ 10 w 394"/>
                <a:gd name="T9" fmla="*/ 253 h 325"/>
                <a:gd name="T10" fmla="*/ 9 w 394"/>
                <a:gd name="T11" fmla="*/ 325 h 325"/>
                <a:gd name="T12" fmla="*/ 394 w 39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94" h="325">
                  <a:moveTo>
                    <a:pt x="394" y="325"/>
                  </a:moveTo>
                  <a:cubicBezTo>
                    <a:pt x="390" y="204"/>
                    <a:pt x="388" y="107"/>
                    <a:pt x="387" y="90"/>
                  </a:cubicBezTo>
                  <a:cubicBezTo>
                    <a:pt x="386" y="70"/>
                    <a:pt x="383" y="13"/>
                    <a:pt x="366" y="3"/>
                  </a:cubicBezTo>
                  <a:cubicBezTo>
                    <a:pt x="360" y="0"/>
                    <a:pt x="66" y="13"/>
                    <a:pt x="39" y="50"/>
                  </a:cubicBezTo>
                  <a:cubicBezTo>
                    <a:pt x="0" y="103"/>
                    <a:pt x="4" y="182"/>
                    <a:pt x="10" y="253"/>
                  </a:cubicBezTo>
                  <a:lnTo>
                    <a:pt x="9" y="325"/>
                  </a:lnTo>
                  <a:lnTo>
                    <a:pt x="394" y="32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1780">
              <a:extLst>
                <a:ext uri="{FF2B5EF4-FFF2-40B4-BE49-F238E27FC236}">
                  <a16:creationId xmlns:a16="http://schemas.microsoft.com/office/drawing/2014/main" id="{A64EA240-719D-4DB6-B8CE-F5323081BC34}"/>
                </a:ext>
              </a:extLst>
            </p:cNvPr>
            <p:cNvSpPr>
              <a:spLocks/>
            </p:cNvSpPr>
            <p:nvPr/>
          </p:nvSpPr>
          <p:spPr bwMode="auto">
            <a:xfrm>
              <a:off x="3951288" y="2390776"/>
              <a:ext cx="125412" cy="260350"/>
            </a:xfrm>
            <a:custGeom>
              <a:avLst/>
              <a:gdLst>
                <a:gd name="T0" fmla="*/ 378 w 378"/>
                <a:gd name="T1" fmla="*/ 612 h 772"/>
                <a:gd name="T2" fmla="*/ 0 w 378"/>
                <a:gd name="T3" fmla="*/ 646 h 772"/>
                <a:gd name="T4" fmla="*/ 7 w 378"/>
                <a:gd name="T5" fmla="*/ 279 h 772"/>
                <a:gd name="T6" fmla="*/ 37 w 378"/>
                <a:gd name="T7" fmla="*/ 140 h 772"/>
                <a:gd name="T8" fmla="*/ 142 w 378"/>
                <a:gd name="T9" fmla="*/ 69 h 772"/>
                <a:gd name="T10" fmla="*/ 288 w 378"/>
                <a:gd name="T11" fmla="*/ 76 h 772"/>
                <a:gd name="T12" fmla="*/ 345 w 378"/>
                <a:gd name="T13" fmla="*/ 109 h 772"/>
                <a:gd name="T14" fmla="*/ 378 w 378"/>
                <a:gd name="T15" fmla="*/ 295 h 772"/>
                <a:gd name="T16" fmla="*/ 378 w 378"/>
                <a:gd name="T17"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72">
                  <a:moveTo>
                    <a:pt x="378" y="612"/>
                  </a:moveTo>
                  <a:cubicBezTo>
                    <a:pt x="367" y="772"/>
                    <a:pt x="214" y="704"/>
                    <a:pt x="0" y="646"/>
                  </a:cubicBezTo>
                  <a:cubicBezTo>
                    <a:pt x="12" y="590"/>
                    <a:pt x="3" y="336"/>
                    <a:pt x="7" y="279"/>
                  </a:cubicBezTo>
                  <a:cubicBezTo>
                    <a:pt x="10" y="225"/>
                    <a:pt x="11" y="186"/>
                    <a:pt x="37" y="140"/>
                  </a:cubicBezTo>
                  <a:cubicBezTo>
                    <a:pt x="55" y="107"/>
                    <a:pt x="126" y="88"/>
                    <a:pt x="142" y="69"/>
                  </a:cubicBezTo>
                  <a:cubicBezTo>
                    <a:pt x="168" y="41"/>
                    <a:pt x="152" y="0"/>
                    <a:pt x="288" y="76"/>
                  </a:cubicBezTo>
                  <a:cubicBezTo>
                    <a:pt x="305" y="86"/>
                    <a:pt x="313" y="89"/>
                    <a:pt x="345" y="109"/>
                  </a:cubicBezTo>
                  <a:cubicBezTo>
                    <a:pt x="377" y="130"/>
                    <a:pt x="376" y="196"/>
                    <a:pt x="378" y="295"/>
                  </a:cubicBezTo>
                  <a:cubicBezTo>
                    <a:pt x="378" y="339"/>
                    <a:pt x="375" y="486"/>
                    <a:pt x="378" y="6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1781">
              <a:extLst>
                <a:ext uri="{FF2B5EF4-FFF2-40B4-BE49-F238E27FC236}">
                  <a16:creationId xmlns:a16="http://schemas.microsoft.com/office/drawing/2014/main" id="{29500B34-2BAF-47FE-BE38-AD231E1AF2D2}"/>
                </a:ext>
              </a:extLst>
            </p:cNvPr>
            <p:cNvSpPr>
              <a:spLocks/>
            </p:cNvSpPr>
            <p:nvPr/>
          </p:nvSpPr>
          <p:spPr bwMode="auto">
            <a:xfrm>
              <a:off x="4073525" y="2509838"/>
              <a:ext cx="123825" cy="71438"/>
            </a:xfrm>
            <a:custGeom>
              <a:avLst/>
              <a:gdLst>
                <a:gd name="T0" fmla="*/ 48 w 368"/>
                <a:gd name="T1" fmla="*/ 130 h 213"/>
                <a:gd name="T2" fmla="*/ 181 w 368"/>
                <a:gd name="T3" fmla="*/ 159 h 213"/>
                <a:gd name="T4" fmla="*/ 267 w 368"/>
                <a:gd name="T5" fmla="*/ 187 h 213"/>
                <a:gd name="T6" fmla="*/ 338 w 368"/>
                <a:gd name="T7" fmla="*/ 211 h 213"/>
                <a:gd name="T8" fmla="*/ 352 w 368"/>
                <a:gd name="T9" fmla="*/ 195 h 213"/>
                <a:gd name="T10" fmla="*/ 322 w 368"/>
                <a:gd name="T11" fmla="*/ 175 h 213"/>
                <a:gd name="T12" fmla="*/ 354 w 368"/>
                <a:gd name="T13" fmla="*/ 178 h 213"/>
                <a:gd name="T14" fmla="*/ 365 w 368"/>
                <a:gd name="T15" fmla="*/ 172 h 213"/>
                <a:gd name="T16" fmla="*/ 359 w 368"/>
                <a:gd name="T17" fmla="*/ 156 h 213"/>
                <a:gd name="T18" fmla="*/ 332 w 368"/>
                <a:gd name="T19" fmla="*/ 133 h 213"/>
                <a:gd name="T20" fmla="*/ 317 w 368"/>
                <a:gd name="T21" fmla="*/ 123 h 213"/>
                <a:gd name="T22" fmla="*/ 298 w 368"/>
                <a:gd name="T23" fmla="*/ 118 h 213"/>
                <a:gd name="T24" fmla="*/ 225 w 368"/>
                <a:gd name="T25" fmla="*/ 103 h 213"/>
                <a:gd name="T26" fmla="*/ 106 w 368"/>
                <a:gd name="T27" fmla="*/ 38 h 213"/>
                <a:gd name="T28" fmla="*/ 75 w 368"/>
                <a:gd name="T29" fmla="*/ 1 h 213"/>
                <a:gd name="T30" fmla="*/ 0 w 368"/>
                <a:gd name="T31" fmla="*/ 75 h 213"/>
                <a:gd name="T32" fmla="*/ 48 w 368"/>
                <a:gd name="T33" fmla="*/ 13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213">
                  <a:moveTo>
                    <a:pt x="48" y="130"/>
                  </a:moveTo>
                  <a:cubicBezTo>
                    <a:pt x="91" y="145"/>
                    <a:pt x="136" y="154"/>
                    <a:pt x="181" y="159"/>
                  </a:cubicBezTo>
                  <a:cubicBezTo>
                    <a:pt x="211" y="162"/>
                    <a:pt x="241" y="171"/>
                    <a:pt x="267" y="187"/>
                  </a:cubicBezTo>
                  <a:cubicBezTo>
                    <a:pt x="312" y="193"/>
                    <a:pt x="324" y="208"/>
                    <a:pt x="338" y="211"/>
                  </a:cubicBezTo>
                  <a:cubicBezTo>
                    <a:pt x="353" y="213"/>
                    <a:pt x="362" y="202"/>
                    <a:pt x="352" y="195"/>
                  </a:cubicBezTo>
                  <a:cubicBezTo>
                    <a:pt x="342" y="188"/>
                    <a:pt x="327" y="179"/>
                    <a:pt x="322" y="175"/>
                  </a:cubicBezTo>
                  <a:cubicBezTo>
                    <a:pt x="333" y="177"/>
                    <a:pt x="343" y="178"/>
                    <a:pt x="354" y="178"/>
                  </a:cubicBezTo>
                  <a:cubicBezTo>
                    <a:pt x="358" y="178"/>
                    <a:pt x="362" y="176"/>
                    <a:pt x="365" y="172"/>
                  </a:cubicBezTo>
                  <a:cubicBezTo>
                    <a:pt x="368" y="167"/>
                    <a:pt x="363" y="160"/>
                    <a:pt x="359" y="156"/>
                  </a:cubicBezTo>
                  <a:cubicBezTo>
                    <a:pt x="351" y="148"/>
                    <a:pt x="342" y="140"/>
                    <a:pt x="332" y="133"/>
                  </a:cubicBezTo>
                  <a:cubicBezTo>
                    <a:pt x="327" y="129"/>
                    <a:pt x="322" y="126"/>
                    <a:pt x="317" y="123"/>
                  </a:cubicBezTo>
                  <a:cubicBezTo>
                    <a:pt x="311" y="120"/>
                    <a:pt x="305" y="119"/>
                    <a:pt x="298" y="118"/>
                  </a:cubicBezTo>
                  <a:cubicBezTo>
                    <a:pt x="285" y="116"/>
                    <a:pt x="234" y="105"/>
                    <a:pt x="225" y="103"/>
                  </a:cubicBezTo>
                  <a:cubicBezTo>
                    <a:pt x="185" y="91"/>
                    <a:pt x="118" y="46"/>
                    <a:pt x="106" y="38"/>
                  </a:cubicBezTo>
                  <a:cubicBezTo>
                    <a:pt x="94" y="31"/>
                    <a:pt x="89" y="25"/>
                    <a:pt x="75" y="1"/>
                  </a:cubicBezTo>
                  <a:cubicBezTo>
                    <a:pt x="57" y="0"/>
                    <a:pt x="0" y="56"/>
                    <a:pt x="0" y="75"/>
                  </a:cubicBezTo>
                  <a:cubicBezTo>
                    <a:pt x="32" y="125"/>
                    <a:pt x="33" y="124"/>
                    <a:pt x="48" y="13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1782">
              <a:extLst>
                <a:ext uri="{FF2B5EF4-FFF2-40B4-BE49-F238E27FC236}">
                  <a16:creationId xmlns:a16="http://schemas.microsoft.com/office/drawing/2014/main" id="{844DA6D8-A657-4388-A922-5EB7B4484131}"/>
                </a:ext>
              </a:extLst>
            </p:cNvPr>
            <p:cNvSpPr>
              <a:spLocks/>
            </p:cNvSpPr>
            <p:nvPr/>
          </p:nvSpPr>
          <p:spPr bwMode="auto">
            <a:xfrm>
              <a:off x="4144963" y="2557463"/>
              <a:ext cx="31750" cy="34925"/>
            </a:xfrm>
            <a:custGeom>
              <a:avLst/>
              <a:gdLst>
                <a:gd name="T0" fmla="*/ 68 w 92"/>
                <a:gd name="T1" fmla="*/ 91 h 103"/>
                <a:gd name="T2" fmla="*/ 25 w 92"/>
                <a:gd name="T3" fmla="*/ 53 h 103"/>
                <a:gd name="T4" fmla="*/ 9 w 92"/>
                <a:gd name="T5" fmla="*/ 30 h 103"/>
                <a:gd name="T6" fmla="*/ 0 w 92"/>
                <a:gd name="T7" fmla="*/ 0 h 103"/>
                <a:gd name="T8" fmla="*/ 65 w 92"/>
                <a:gd name="T9" fmla="*/ 35 h 103"/>
                <a:gd name="T10" fmla="*/ 82 w 92"/>
                <a:gd name="T11" fmla="*/ 72 h 103"/>
                <a:gd name="T12" fmla="*/ 68 w 92"/>
                <a:gd name="T13" fmla="*/ 91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68" y="91"/>
                  </a:moveTo>
                  <a:cubicBezTo>
                    <a:pt x="55" y="76"/>
                    <a:pt x="41" y="64"/>
                    <a:pt x="25" y="53"/>
                  </a:cubicBezTo>
                  <a:cubicBezTo>
                    <a:pt x="14" y="45"/>
                    <a:pt x="14" y="44"/>
                    <a:pt x="9" y="30"/>
                  </a:cubicBezTo>
                  <a:cubicBezTo>
                    <a:pt x="4" y="21"/>
                    <a:pt x="1" y="11"/>
                    <a:pt x="0" y="0"/>
                  </a:cubicBezTo>
                  <a:cubicBezTo>
                    <a:pt x="21" y="2"/>
                    <a:pt x="62" y="22"/>
                    <a:pt x="65" y="35"/>
                  </a:cubicBezTo>
                  <a:cubicBezTo>
                    <a:pt x="68" y="53"/>
                    <a:pt x="73" y="51"/>
                    <a:pt x="82" y="72"/>
                  </a:cubicBezTo>
                  <a:cubicBezTo>
                    <a:pt x="92" y="94"/>
                    <a:pt x="75" y="103"/>
                    <a:pt x="68" y="91"/>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1783">
              <a:extLst>
                <a:ext uri="{FF2B5EF4-FFF2-40B4-BE49-F238E27FC236}">
                  <a16:creationId xmlns:a16="http://schemas.microsoft.com/office/drawing/2014/main" id="{B8E68666-DA23-4A73-82B9-8A81FF9E42A7}"/>
                </a:ext>
              </a:extLst>
            </p:cNvPr>
            <p:cNvSpPr>
              <a:spLocks/>
            </p:cNvSpPr>
            <p:nvPr/>
          </p:nvSpPr>
          <p:spPr bwMode="auto">
            <a:xfrm>
              <a:off x="4044950" y="2420938"/>
              <a:ext cx="58737" cy="119063"/>
            </a:xfrm>
            <a:custGeom>
              <a:avLst/>
              <a:gdLst>
                <a:gd name="T0" fmla="*/ 31 w 178"/>
                <a:gd name="T1" fmla="*/ 0 h 355"/>
                <a:gd name="T2" fmla="*/ 106 w 178"/>
                <a:gd name="T3" fmla="*/ 84 h 355"/>
                <a:gd name="T4" fmla="*/ 178 w 178"/>
                <a:gd name="T5" fmla="*/ 274 h 355"/>
                <a:gd name="T6" fmla="*/ 76 w 178"/>
                <a:gd name="T7" fmla="*/ 355 h 355"/>
                <a:gd name="T8" fmla="*/ 1 w 178"/>
                <a:gd name="T9" fmla="*/ 198 h 355"/>
                <a:gd name="T10" fmla="*/ 31 w 178"/>
                <a:gd name="T11" fmla="*/ 0 h 355"/>
              </a:gdLst>
              <a:ahLst/>
              <a:cxnLst>
                <a:cxn ang="0">
                  <a:pos x="T0" y="T1"/>
                </a:cxn>
                <a:cxn ang="0">
                  <a:pos x="T2" y="T3"/>
                </a:cxn>
                <a:cxn ang="0">
                  <a:pos x="T4" y="T5"/>
                </a:cxn>
                <a:cxn ang="0">
                  <a:pos x="T6" y="T7"/>
                </a:cxn>
                <a:cxn ang="0">
                  <a:pos x="T8" y="T9"/>
                </a:cxn>
                <a:cxn ang="0">
                  <a:pos x="T10" y="T11"/>
                </a:cxn>
              </a:cxnLst>
              <a:rect l="0" t="0" r="r" b="b"/>
              <a:pathLst>
                <a:path w="178" h="355">
                  <a:moveTo>
                    <a:pt x="31" y="0"/>
                  </a:moveTo>
                  <a:cubicBezTo>
                    <a:pt x="85" y="30"/>
                    <a:pt x="92" y="38"/>
                    <a:pt x="106" y="84"/>
                  </a:cubicBezTo>
                  <a:cubicBezTo>
                    <a:pt x="116" y="114"/>
                    <a:pt x="156" y="220"/>
                    <a:pt x="178" y="274"/>
                  </a:cubicBezTo>
                  <a:cubicBezTo>
                    <a:pt x="143" y="303"/>
                    <a:pt x="112" y="350"/>
                    <a:pt x="76" y="355"/>
                  </a:cubicBezTo>
                  <a:cubicBezTo>
                    <a:pt x="37" y="348"/>
                    <a:pt x="1" y="198"/>
                    <a:pt x="1" y="198"/>
                  </a:cubicBezTo>
                  <a:cubicBezTo>
                    <a:pt x="0" y="192"/>
                    <a:pt x="7" y="164"/>
                    <a:pt x="31" y="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Freeform 1784">
              <a:extLst>
                <a:ext uri="{FF2B5EF4-FFF2-40B4-BE49-F238E27FC236}">
                  <a16:creationId xmlns:a16="http://schemas.microsoft.com/office/drawing/2014/main" id="{B6964AE5-4B7B-456B-90FC-452E6B3B7700}"/>
                </a:ext>
              </a:extLst>
            </p:cNvPr>
            <p:cNvSpPr>
              <a:spLocks/>
            </p:cNvSpPr>
            <p:nvPr/>
          </p:nvSpPr>
          <p:spPr bwMode="auto">
            <a:xfrm>
              <a:off x="3970338" y="2538413"/>
              <a:ext cx="0" cy="1588"/>
            </a:xfrm>
            <a:custGeom>
              <a:avLst/>
              <a:gdLst>
                <a:gd name="T0" fmla="*/ 0 w 1"/>
                <a:gd name="T1" fmla="*/ 2 h 2"/>
                <a:gd name="T2" fmla="*/ 0 w 1"/>
                <a:gd name="T3" fmla="*/ 2 h 2"/>
              </a:gdLst>
              <a:ahLst/>
              <a:cxnLst>
                <a:cxn ang="0">
                  <a:pos x="T0" y="T1"/>
                </a:cxn>
                <a:cxn ang="0">
                  <a:pos x="T2" y="T3"/>
                </a:cxn>
              </a:cxnLst>
              <a:rect l="0" t="0" r="r" b="b"/>
              <a:pathLst>
                <a:path w="1" h="2">
                  <a:moveTo>
                    <a:pt x="0" y="2"/>
                  </a:moveTo>
                  <a:cubicBezTo>
                    <a:pt x="0" y="1"/>
                    <a:pt x="1" y="0"/>
                    <a:pt x="0" y="2"/>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1785">
              <a:extLst>
                <a:ext uri="{FF2B5EF4-FFF2-40B4-BE49-F238E27FC236}">
                  <a16:creationId xmlns:a16="http://schemas.microsoft.com/office/drawing/2014/main" id="{F21C9357-468E-48EA-B110-57682A8760BE}"/>
                </a:ext>
              </a:extLst>
            </p:cNvPr>
            <p:cNvSpPr>
              <a:spLocks/>
            </p:cNvSpPr>
            <p:nvPr/>
          </p:nvSpPr>
          <p:spPr bwMode="auto">
            <a:xfrm>
              <a:off x="3924300" y="2420938"/>
              <a:ext cx="77787" cy="133350"/>
            </a:xfrm>
            <a:custGeom>
              <a:avLst/>
              <a:gdLst>
                <a:gd name="T0" fmla="*/ 169 w 234"/>
                <a:gd name="T1" fmla="*/ 371 h 397"/>
                <a:gd name="T2" fmla="*/ 197 w 234"/>
                <a:gd name="T3" fmla="*/ 232 h 397"/>
                <a:gd name="T4" fmla="*/ 234 w 234"/>
                <a:gd name="T5" fmla="*/ 24 h 397"/>
                <a:gd name="T6" fmla="*/ 192 w 234"/>
                <a:gd name="T7" fmla="*/ 0 h 397"/>
                <a:gd name="T8" fmla="*/ 119 w 234"/>
                <a:gd name="T9" fmla="*/ 38 h 397"/>
                <a:gd name="T10" fmla="*/ 10 w 234"/>
                <a:gd name="T11" fmla="*/ 352 h 397"/>
                <a:gd name="T12" fmla="*/ 169 w 234"/>
                <a:gd name="T13" fmla="*/ 371 h 397"/>
              </a:gdLst>
              <a:ahLst/>
              <a:cxnLst>
                <a:cxn ang="0">
                  <a:pos x="T0" y="T1"/>
                </a:cxn>
                <a:cxn ang="0">
                  <a:pos x="T2" y="T3"/>
                </a:cxn>
                <a:cxn ang="0">
                  <a:pos x="T4" y="T5"/>
                </a:cxn>
                <a:cxn ang="0">
                  <a:pos x="T6" y="T7"/>
                </a:cxn>
                <a:cxn ang="0">
                  <a:pos x="T8" y="T9"/>
                </a:cxn>
                <a:cxn ang="0">
                  <a:pos x="T10" y="T11"/>
                </a:cxn>
                <a:cxn ang="0">
                  <a:pos x="T12" y="T13"/>
                </a:cxn>
              </a:cxnLst>
              <a:rect l="0" t="0" r="r" b="b"/>
              <a:pathLst>
                <a:path w="234" h="397">
                  <a:moveTo>
                    <a:pt x="169" y="371"/>
                  </a:moveTo>
                  <a:cubicBezTo>
                    <a:pt x="184" y="314"/>
                    <a:pt x="178" y="281"/>
                    <a:pt x="197" y="232"/>
                  </a:cubicBezTo>
                  <a:cubicBezTo>
                    <a:pt x="229" y="151"/>
                    <a:pt x="234" y="111"/>
                    <a:pt x="234" y="24"/>
                  </a:cubicBezTo>
                  <a:cubicBezTo>
                    <a:pt x="234" y="18"/>
                    <a:pt x="192" y="6"/>
                    <a:pt x="192" y="0"/>
                  </a:cubicBezTo>
                  <a:cubicBezTo>
                    <a:pt x="192" y="0"/>
                    <a:pt x="186" y="2"/>
                    <a:pt x="119" y="38"/>
                  </a:cubicBezTo>
                  <a:cubicBezTo>
                    <a:pt x="52" y="74"/>
                    <a:pt x="27" y="189"/>
                    <a:pt x="10" y="352"/>
                  </a:cubicBezTo>
                  <a:cubicBezTo>
                    <a:pt x="0" y="397"/>
                    <a:pt x="164" y="390"/>
                    <a:pt x="169" y="37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1786">
              <a:extLst>
                <a:ext uri="{FF2B5EF4-FFF2-40B4-BE49-F238E27FC236}">
                  <a16:creationId xmlns:a16="http://schemas.microsoft.com/office/drawing/2014/main" id="{BD09297B-7198-4F9B-9EAB-78F79F19E668}"/>
                </a:ext>
              </a:extLst>
            </p:cNvPr>
            <p:cNvSpPr>
              <a:spLocks/>
            </p:cNvSpPr>
            <p:nvPr/>
          </p:nvSpPr>
          <p:spPr bwMode="auto">
            <a:xfrm>
              <a:off x="3930650" y="2520951"/>
              <a:ext cx="117475" cy="73025"/>
            </a:xfrm>
            <a:custGeom>
              <a:avLst/>
              <a:gdLst>
                <a:gd name="T0" fmla="*/ 243 w 354"/>
                <a:gd name="T1" fmla="*/ 0 h 215"/>
                <a:gd name="T2" fmla="*/ 114 w 354"/>
                <a:gd name="T3" fmla="*/ 49 h 215"/>
                <a:gd name="T4" fmla="*/ 2 w 354"/>
                <a:gd name="T5" fmla="*/ 30 h 215"/>
                <a:gd name="T6" fmla="*/ 0 w 354"/>
                <a:gd name="T7" fmla="*/ 79 h 215"/>
                <a:gd name="T8" fmla="*/ 5 w 354"/>
                <a:gd name="T9" fmla="*/ 148 h 215"/>
                <a:gd name="T10" fmla="*/ 114 w 354"/>
                <a:gd name="T11" fmla="*/ 166 h 215"/>
                <a:gd name="T12" fmla="*/ 273 w 354"/>
                <a:gd name="T13" fmla="*/ 62 h 215"/>
                <a:gd name="T14" fmla="*/ 243 w 35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15">
                  <a:moveTo>
                    <a:pt x="243" y="0"/>
                  </a:moveTo>
                  <a:cubicBezTo>
                    <a:pt x="207" y="27"/>
                    <a:pt x="188" y="30"/>
                    <a:pt x="114" y="49"/>
                  </a:cubicBezTo>
                  <a:cubicBezTo>
                    <a:pt x="93" y="29"/>
                    <a:pt x="12" y="14"/>
                    <a:pt x="2" y="30"/>
                  </a:cubicBezTo>
                  <a:cubicBezTo>
                    <a:pt x="1" y="46"/>
                    <a:pt x="0" y="63"/>
                    <a:pt x="0" y="79"/>
                  </a:cubicBezTo>
                  <a:cubicBezTo>
                    <a:pt x="0" y="102"/>
                    <a:pt x="2" y="125"/>
                    <a:pt x="5" y="148"/>
                  </a:cubicBezTo>
                  <a:cubicBezTo>
                    <a:pt x="15" y="215"/>
                    <a:pt x="79" y="188"/>
                    <a:pt x="114" y="166"/>
                  </a:cubicBezTo>
                  <a:cubicBezTo>
                    <a:pt x="193" y="118"/>
                    <a:pt x="218" y="73"/>
                    <a:pt x="273" y="62"/>
                  </a:cubicBezTo>
                  <a:cubicBezTo>
                    <a:pt x="354" y="45"/>
                    <a:pt x="258" y="11"/>
                    <a:pt x="243" y="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Freeform 1787">
              <a:extLst>
                <a:ext uri="{FF2B5EF4-FFF2-40B4-BE49-F238E27FC236}">
                  <a16:creationId xmlns:a16="http://schemas.microsoft.com/office/drawing/2014/main" id="{87585819-4D04-4F93-ADEB-7EB1735DC9F7}"/>
                </a:ext>
              </a:extLst>
            </p:cNvPr>
            <p:cNvSpPr>
              <a:spLocks/>
            </p:cNvSpPr>
            <p:nvPr/>
          </p:nvSpPr>
          <p:spPr bwMode="auto">
            <a:xfrm>
              <a:off x="4008438" y="2501901"/>
              <a:ext cx="42862" cy="22225"/>
            </a:xfrm>
            <a:custGeom>
              <a:avLst/>
              <a:gdLst>
                <a:gd name="T0" fmla="*/ 95 w 127"/>
                <a:gd name="T1" fmla="*/ 44 h 68"/>
                <a:gd name="T2" fmla="*/ 122 w 127"/>
                <a:gd name="T3" fmla="*/ 4 h 68"/>
                <a:gd name="T4" fmla="*/ 114 w 127"/>
                <a:gd name="T5" fmla="*/ 0 h 68"/>
                <a:gd name="T6" fmla="*/ 111 w 127"/>
                <a:gd name="T7" fmla="*/ 1 h 68"/>
                <a:gd name="T8" fmla="*/ 100 w 127"/>
                <a:gd name="T9" fmla="*/ 6 h 68"/>
                <a:gd name="T10" fmla="*/ 74 w 127"/>
                <a:gd name="T11" fmla="*/ 19 h 68"/>
                <a:gd name="T12" fmla="*/ 40 w 127"/>
                <a:gd name="T13" fmla="*/ 28 h 68"/>
                <a:gd name="T14" fmla="*/ 0 w 127"/>
                <a:gd name="T15" fmla="*/ 64 h 68"/>
                <a:gd name="T16" fmla="*/ 82 w 127"/>
                <a:gd name="T17" fmla="*/ 68 h 68"/>
                <a:gd name="T18" fmla="*/ 95 w 127"/>
                <a:gd name="T19"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8">
                  <a:moveTo>
                    <a:pt x="95" y="44"/>
                  </a:moveTo>
                  <a:cubicBezTo>
                    <a:pt x="118" y="38"/>
                    <a:pt x="127" y="10"/>
                    <a:pt x="122" y="4"/>
                  </a:cubicBezTo>
                  <a:cubicBezTo>
                    <a:pt x="120" y="2"/>
                    <a:pt x="117" y="0"/>
                    <a:pt x="114" y="0"/>
                  </a:cubicBezTo>
                  <a:cubicBezTo>
                    <a:pt x="113" y="0"/>
                    <a:pt x="112" y="0"/>
                    <a:pt x="111" y="1"/>
                  </a:cubicBezTo>
                  <a:cubicBezTo>
                    <a:pt x="107" y="2"/>
                    <a:pt x="103" y="4"/>
                    <a:pt x="100" y="6"/>
                  </a:cubicBezTo>
                  <a:cubicBezTo>
                    <a:pt x="92" y="11"/>
                    <a:pt x="83" y="15"/>
                    <a:pt x="74" y="19"/>
                  </a:cubicBezTo>
                  <a:cubicBezTo>
                    <a:pt x="61" y="24"/>
                    <a:pt x="52" y="20"/>
                    <a:pt x="40" y="28"/>
                  </a:cubicBezTo>
                  <a:cubicBezTo>
                    <a:pt x="25" y="38"/>
                    <a:pt x="12" y="51"/>
                    <a:pt x="0" y="64"/>
                  </a:cubicBezTo>
                  <a:lnTo>
                    <a:pt x="82" y="68"/>
                  </a:lnTo>
                  <a:cubicBezTo>
                    <a:pt x="82" y="68"/>
                    <a:pt x="72" y="50"/>
                    <a:pt x="95" y="4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Freeform 1788">
              <a:extLst>
                <a:ext uri="{FF2B5EF4-FFF2-40B4-BE49-F238E27FC236}">
                  <a16:creationId xmlns:a16="http://schemas.microsoft.com/office/drawing/2014/main" id="{16BCA71A-0636-4B1B-99B2-54B531FF0EE2}"/>
                </a:ext>
              </a:extLst>
            </p:cNvPr>
            <p:cNvSpPr>
              <a:spLocks/>
            </p:cNvSpPr>
            <p:nvPr/>
          </p:nvSpPr>
          <p:spPr bwMode="auto">
            <a:xfrm>
              <a:off x="3998913" y="2516188"/>
              <a:ext cx="68262" cy="28575"/>
            </a:xfrm>
            <a:custGeom>
              <a:avLst/>
              <a:gdLst>
                <a:gd name="T0" fmla="*/ 10 w 205"/>
                <a:gd name="T1" fmla="*/ 65 h 84"/>
                <a:gd name="T2" fmla="*/ 76 w 205"/>
                <a:gd name="T3" fmla="*/ 0 h 84"/>
                <a:gd name="T4" fmla="*/ 121 w 205"/>
                <a:gd name="T5" fmla="*/ 15 h 84"/>
                <a:gd name="T6" fmla="*/ 194 w 205"/>
                <a:gd name="T7" fmla="*/ 5 h 84"/>
                <a:gd name="T8" fmla="*/ 196 w 205"/>
                <a:gd name="T9" fmla="*/ 5 h 84"/>
                <a:gd name="T10" fmla="*/ 205 w 205"/>
                <a:gd name="T11" fmla="*/ 14 h 84"/>
                <a:gd name="T12" fmla="*/ 204 w 205"/>
                <a:gd name="T13" fmla="*/ 19 h 84"/>
                <a:gd name="T14" fmla="*/ 197 w 205"/>
                <a:gd name="T15" fmla="*/ 28 h 84"/>
                <a:gd name="T16" fmla="*/ 167 w 205"/>
                <a:gd name="T17" fmla="*/ 55 h 84"/>
                <a:gd name="T18" fmla="*/ 152 w 205"/>
                <a:gd name="T19" fmla="*/ 68 h 84"/>
                <a:gd name="T20" fmla="*/ 137 w 205"/>
                <a:gd name="T21" fmla="*/ 71 h 84"/>
                <a:gd name="T22" fmla="*/ 135 w 205"/>
                <a:gd name="T23" fmla="*/ 71 h 84"/>
                <a:gd name="T24" fmla="*/ 64 w 205"/>
                <a:gd name="T25" fmla="*/ 77 h 84"/>
                <a:gd name="T26" fmla="*/ 10 w 205"/>
                <a:gd name="T2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84">
                  <a:moveTo>
                    <a:pt x="10" y="65"/>
                  </a:moveTo>
                  <a:cubicBezTo>
                    <a:pt x="25" y="43"/>
                    <a:pt x="27" y="0"/>
                    <a:pt x="76" y="0"/>
                  </a:cubicBezTo>
                  <a:cubicBezTo>
                    <a:pt x="101" y="0"/>
                    <a:pt x="100" y="14"/>
                    <a:pt x="121" y="15"/>
                  </a:cubicBezTo>
                  <a:cubicBezTo>
                    <a:pt x="121" y="15"/>
                    <a:pt x="161" y="12"/>
                    <a:pt x="194" y="5"/>
                  </a:cubicBezTo>
                  <a:cubicBezTo>
                    <a:pt x="195" y="5"/>
                    <a:pt x="196" y="5"/>
                    <a:pt x="196" y="5"/>
                  </a:cubicBezTo>
                  <a:cubicBezTo>
                    <a:pt x="201" y="5"/>
                    <a:pt x="205" y="9"/>
                    <a:pt x="205" y="14"/>
                  </a:cubicBezTo>
                  <a:cubicBezTo>
                    <a:pt x="205" y="16"/>
                    <a:pt x="205" y="17"/>
                    <a:pt x="204" y="19"/>
                  </a:cubicBezTo>
                  <a:cubicBezTo>
                    <a:pt x="202" y="22"/>
                    <a:pt x="200" y="25"/>
                    <a:pt x="197" y="28"/>
                  </a:cubicBezTo>
                  <a:cubicBezTo>
                    <a:pt x="190" y="34"/>
                    <a:pt x="174" y="49"/>
                    <a:pt x="167" y="55"/>
                  </a:cubicBezTo>
                  <a:cubicBezTo>
                    <a:pt x="163" y="60"/>
                    <a:pt x="158" y="64"/>
                    <a:pt x="152" y="68"/>
                  </a:cubicBezTo>
                  <a:cubicBezTo>
                    <a:pt x="147" y="70"/>
                    <a:pt x="142" y="71"/>
                    <a:pt x="137" y="71"/>
                  </a:cubicBezTo>
                  <a:cubicBezTo>
                    <a:pt x="136" y="71"/>
                    <a:pt x="136" y="71"/>
                    <a:pt x="135" y="71"/>
                  </a:cubicBezTo>
                  <a:cubicBezTo>
                    <a:pt x="122" y="71"/>
                    <a:pt x="90" y="76"/>
                    <a:pt x="64" y="77"/>
                  </a:cubicBezTo>
                  <a:cubicBezTo>
                    <a:pt x="57" y="81"/>
                    <a:pt x="0" y="84"/>
                    <a:pt x="10" y="65"/>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789">
              <a:extLst>
                <a:ext uri="{FF2B5EF4-FFF2-40B4-BE49-F238E27FC236}">
                  <a16:creationId xmlns:a16="http://schemas.microsoft.com/office/drawing/2014/main" id="{BA991394-093E-4D80-BB00-6A506278F481}"/>
                </a:ext>
              </a:extLst>
            </p:cNvPr>
            <p:cNvSpPr>
              <a:spLocks/>
            </p:cNvSpPr>
            <p:nvPr/>
          </p:nvSpPr>
          <p:spPr bwMode="auto">
            <a:xfrm>
              <a:off x="3994150" y="2319338"/>
              <a:ext cx="79375" cy="134938"/>
            </a:xfrm>
            <a:custGeom>
              <a:avLst/>
              <a:gdLst>
                <a:gd name="T0" fmla="*/ 164 w 239"/>
                <a:gd name="T1" fmla="*/ 320 h 403"/>
                <a:gd name="T2" fmla="*/ 126 w 239"/>
                <a:gd name="T3" fmla="*/ 403 h 403"/>
                <a:gd name="T4" fmla="*/ 45 w 239"/>
                <a:gd name="T5" fmla="*/ 329 h 403"/>
                <a:gd name="T6" fmla="*/ 31 w 239"/>
                <a:gd name="T7" fmla="*/ 235 h 403"/>
                <a:gd name="T8" fmla="*/ 4 w 239"/>
                <a:gd name="T9" fmla="*/ 169 h 403"/>
                <a:gd name="T10" fmla="*/ 0 w 239"/>
                <a:gd name="T11" fmla="*/ 131 h 403"/>
                <a:gd name="T12" fmla="*/ 12 w 239"/>
                <a:gd name="T13" fmla="*/ 66 h 403"/>
                <a:gd name="T14" fmla="*/ 44 w 239"/>
                <a:gd name="T15" fmla="*/ 23 h 403"/>
                <a:gd name="T16" fmla="*/ 71 w 239"/>
                <a:gd name="T17" fmla="*/ 6 h 403"/>
                <a:gd name="T18" fmla="*/ 103 w 239"/>
                <a:gd name="T19" fmla="*/ 0 h 403"/>
                <a:gd name="T20" fmla="*/ 115 w 239"/>
                <a:gd name="T21" fmla="*/ 0 h 403"/>
                <a:gd name="T22" fmla="*/ 149 w 239"/>
                <a:gd name="T23" fmla="*/ 3 h 403"/>
                <a:gd name="T24" fmla="*/ 178 w 239"/>
                <a:gd name="T25" fmla="*/ 14 h 403"/>
                <a:gd name="T26" fmla="*/ 230 w 239"/>
                <a:gd name="T27" fmla="*/ 85 h 403"/>
                <a:gd name="T28" fmla="*/ 239 w 239"/>
                <a:gd name="T29" fmla="*/ 136 h 403"/>
                <a:gd name="T30" fmla="*/ 239 w 239"/>
                <a:gd name="T31" fmla="*/ 143 h 403"/>
                <a:gd name="T32" fmla="*/ 237 w 239"/>
                <a:gd name="T33" fmla="*/ 161 h 403"/>
                <a:gd name="T34" fmla="*/ 209 w 239"/>
                <a:gd name="T35" fmla="*/ 269 h 403"/>
                <a:gd name="T36" fmla="*/ 202 w 239"/>
                <a:gd name="T37" fmla="*/ 294 h 403"/>
                <a:gd name="T38" fmla="*/ 164 w 239"/>
                <a:gd name="T39" fmla="*/ 3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03">
                  <a:moveTo>
                    <a:pt x="164" y="320"/>
                  </a:moveTo>
                  <a:cubicBezTo>
                    <a:pt x="163" y="356"/>
                    <a:pt x="134" y="387"/>
                    <a:pt x="126" y="403"/>
                  </a:cubicBezTo>
                  <a:cubicBezTo>
                    <a:pt x="93" y="386"/>
                    <a:pt x="65" y="360"/>
                    <a:pt x="45" y="329"/>
                  </a:cubicBezTo>
                  <a:cubicBezTo>
                    <a:pt x="24" y="293"/>
                    <a:pt x="34" y="259"/>
                    <a:pt x="31" y="235"/>
                  </a:cubicBezTo>
                  <a:cubicBezTo>
                    <a:pt x="29" y="219"/>
                    <a:pt x="7" y="185"/>
                    <a:pt x="4" y="169"/>
                  </a:cubicBezTo>
                  <a:cubicBezTo>
                    <a:pt x="1" y="157"/>
                    <a:pt x="0" y="144"/>
                    <a:pt x="0" y="131"/>
                  </a:cubicBezTo>
                  <a:cubicBezTo>
                    <a:pt x="0" y="109"/>
                    <a:pt x="4" y="87"/>
                    <a:pt x="12" y="66"/>
                  </a:cubicBezTo>
                  <a:cubicBezTo>
                    <a:pt x="18" y="49"/>
                    <a:pt x="30" y="34"/>
                    <a:pt x="44" y="23"/>
                  </a:cubicBezTo>
                  <a:cubicBezTo>
                    <a:pt x="52" y="16"/>
                    <a:pt x="61" y="10"/>
                    <a:pt x="71" y="6"/>
                  </a:cubicBezTo>
                  <a:cubicBezTo>
                    <a:pt x="82" y="2"/>
                    <a:pt x="92" y="0"/>
                    <a:pt x="103" y="0"/>
                  </a:cubicBezTo>
                  <a:cubicBezTo>
                    <a:pt x="107" y="0"/>
                    <a:pt x="111" y="0"/>
                    <a:pt x="115" y="0"/>
                  </a:cubicBezTo>
                  <a:cubicBezTo>
                    <a:pt x="127" y="0"/>
                    <a:pt x="138" y="1"/>
                    <a:pt x="149" y="3"/>
                  </a:cubicBezTo>
                  <a:cubicBezTo>
                    <a:pt x="159" y="5"/>
                    <a:pt x="169" y="9"/>
                    <a:pt x="178" y="14"/>
                  </a:cubicBezTo>
                  <a:cubicBezTo>
                    <a:pt x="203" y="31"/>
                    <a:pt x="222" y="56"/>
                    <a:pt x="230" y="85"/>
                  </a:cubicBezTo>
                  <a:cubicBezTo>
                    <a:pt x="236" y="102"/>
                    <a:pt x="239" y="119"/>
                    <a:pt x="239" y="136"/>
                  </a:cubicBezTo>
                  <a:cubicBezTo>
                    <a:pt x="239" y="138"/>
                    <a:pt x="239" y="141"/>
                    <a:pt x="239" y="143"/>
                  </a:cubicBezTo>
                  <a:cubicBezTo>
                    <a:pt x="239" y="149"/>
                    <a:pt x="238" y="155"/>
                    <a:pt x="237" y="161"/>
                  </a:cubicBezTo>
                  <a:cubicBezTo>
                    <a:pt x="225" y="197"/>
                    <a:pt x="235" y="235"/>
                    <a:pt x="209" y="269"/>
                  </a:cubicBezTo>
                  <a:cubicBezTo>
                    <a:pt x="204" y="275"/>
                    <a:pt x="205" y="286"/>
                    <a:pt x="202" y="294"/>
                  </a:cubicBezTo>
                  <a:cubicBezTo>
                    <a:pt x="190" y="319"/>
                    <a:pt x="177" y="312"/>
                    <a:pt x="164" y="32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1790">
              <a:extLst>
                <a:ext uri="{FF2B5EF4-FFF2-40B4-BE49-F238E27FC236}">
                  <a16:creationId xmlns:a16="http://schemas.microsoft.com/office/drawing/2014/main" id="{16C59D4B-17CC-42BA-A310-0C6E9DC9B0D5}"/>
                </a:ext>
              </a:extLst>
            </p:cNvPr>
            <p:cNvSpPr>
              <a:spLocks/>
            </p:cNvSpPr>
            <p:nvPr/>
          </p:nvSpPr>
          <p:spPr bwMode="auto">
            <a:xfrm>
              <a:off x="4005263" y="2371726"/>
              <a:ext cx="65087" cy="65088"/>
            </a:xfrm>
            <a:custGeom>
              <a:avLst/>
              <a:gdLst>
                <a:gd name="T0" fmla="*/ 18 w 194"/>
                <a:gd name="T1" fmla="*/ 120 h 192"/>
                <a:gd name="T2" fmla="*/ 58 w 194"/>
                <a:gd name="T3" fmla="*/ 159 h 192"/>
                <a:gd name="T4" fmla="*/ 115 w 194"/>
                <a:gd name="T5" fmla="*/ 190 h 192"/>
                <a:gd name="T6" fmla="*/ 151 w 194"/>
                <a:gd name="T7" fmla="*/ 175 h 192"/>
                <a:gd name="T8" fmla="*/ 178 w 194"/>
                <a:gd name="T9" fmla="*/ 139 h 192"/>
                <a:gd name="T10" fmla="*/ 192 w 194"/>
                <a:gd name="T11" fmla="*/ 70 h 192"/>
                <a:gd name="T12" fmla="*/ 169 w 194"/>
                <a:gd name="T13" fmla="*/ 107 h 192"/>
                <a:gd name="T14" fmla="*/ 152 w 194"/>
                <a:gd name="T15" fmla="*/ 73 h 192"/>
                <a:gd name="T16" fmla="*/ 129 w 194"/>
                <a:gd name="T17" fmla="*/ 67 h 192"/>
                <a:gd name="T18" fmla="*/ 120 w 194"/>
                <a:gd name="T19" fmla="*/ 68 h 192"/>
                <a:gd name="T20" fmla="*/ 69 w 194"/>
                <a:gd name="T21" fmla="*/ 101 h 192"/>
                <a:gd name="T22" fmla="*/ 27 w 194"/>
                <a:gd name="T23" fmla="*/ 42 h 192"/>
                <a:gd name="T24" fmla="*/ 0 w 194"/>
                <a:gd name="T25" fmla="*/ 3 h 192"/>
                <a:gd name="T26" fmla="*/ 18 w 194"/>
                <a:gd name="T2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2">
                  <a:moveTo>
                    <a:pt x="18" y="120"/>
                  </a:moveTo>
                  <a:cubicBezTo>
                    <a:pt x="28" y="136"/>
                    <a:pt x="42" y="149"/>
                    <a:pt x="58" y="159"/>
                  </a:cubicBezTo>
                  <a:cubicBezTo>
                    <a:pt x="70" y="167"/>
                    <a:pt x="93" y="192"/>
                    <a:pt x="115" y="190"/>
                  </a:cubicBezTo>
                  <a:cubicBezTo>
                    <a:pt x="138" y="188"/>
                    <a:pt x="136" y="181"/>
                    <a:pt x="151" y="175"/>
                  </a:cubicBezTo>
                  <a:cubicBezTo>
                    <a:pt x="176" y="167"/>
                    <a:pt x="165" y="152"/>
                    <a:pt x="178" y="139"/>
                  </a:cubicBezTo>
                  <a:cubicBezTo>
                    <a:pt x="192" y="126"/>
                    <a:pt x="194" y="92"/>
                    <a:pt x="192" y="70"/>
                  </a:cubicBezTo>
                  <a:cubicBezTo>
                    <a:pt x="186" y="84"/>
                    <a:pt x="179" y="97"/>
                    <a:pt x="169" y="107"/>
                  </a:cubicBezTo>
                  <a:cubicBezTo>
                    <a:pt x="167" y="95"/>
                    <a:pt x="161" y="82"/>
                    <a:pt x="152" y="73"/>
                  </a:cubicBezTo>
                  <a:cubicBezTo>
                    <a:pt x="145" y="69"/>
                    <a:pt x="137" y="67"/>
                    <a:pt x="129" y="67"/>
                  </a:cubicBezTo>
                  <a:cubicBezTo>
                    <a:pt x="126" y="67"/>
                    <a:pt x="123" y="67"/>
                    <a:pt x="120" y="68"/>
                  </a:cubicBezTo>
                  <a:cubicBezTo>
                    <a:pt x="99" y="72"/>
                    <a:pt x="84" y="71"/>
                    <a:pt x="69" y="101"/>
                  </a:cubicBezTo>
                  <a:cubicBezTo>
                    <a:pt x="47" y="94"/>
                    <a:pt x="34" y="67"/>
                    <a:pt x="27" y="42"/>
                  </a:cubicBezTo>
                  <a:cubicBezTo>
                    <a:pt x="21" y="19"/>
                    <a:pt x="10" y="0"/>
                    <a:pt x="0" y="3"/>
                  </a:cubicBezTo>
                  <a:cubicBezTo>
                    <a:pt x="16" y="42"/>
                    <a:pt x="0" y="83"/>
                    <a:pt x="18" y="12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1791">
              <a:extLst>
                <a:ext uri="{FF2B5EF4-FFF2-40B4-BE49-F238E27FC236}">
                  <a16:creationId xmlns:a16="http://schemas.microsoft.com/office/drawing/2014/main" id="{31B6F557-1B64-4CA9-9BDD-465A59B9B8D7}"/>
                </a:ext>
              </a:extLst>
            </p:cNvPr>
            <p:cNvSpPr>
              <a:spLocks/>
            </p:cNvSpPr>
            <p:nvPr/>
          </p:nvSpPr>
          <p:spPr bwMode="auto">
            <a:xfrm>
              <a:off x="4035425" y="2401888"/>
              <a:ext cx="23812" cy="12700"/>
            </a:xfrm>
            <a:custGeom>
              <a:avLst/>
              <a:gdLst>
                <a:gd name="T0" fmla="*/ 0 w 70"/>
                <a:gd name="T1" fmla="*/ 24 h 37"/>
                <a:gd name="T2" fmla="*/ 30 w 70"/>
                <a:gd name="T3" fmla="*/ 30 h 37"/>
                <a:gd name="T4" fmla="*/ 35 w 70"/>
                <a:gd name="T5" fmla="*/ 24 h 37"/>
                <a:gd name="T6" fmla="*/ 42 w 70"/>
                <a:gd name="T7" fmla="*/ 22 h 37"/>
                <a:gd name="T8" fmla="*/ 52 w 70"/>
                <a:gd name="T9" fmla="*/ 28 h 37"/>
                <a:gd name="T10" fmla="*/ 58 w 70"/>
                <a:gd name="T11" fmla="*/ 32 h 37"/>
                <a:gd name="T12" fmla="*/ 70 w 70"/>
                <a:gd name="T13" fmla="*/ 32 h 37"/>
                <a:gd name="T14" fmla="*/ 59 w 70"/>
                <a:gd name="T15" fmla="*/ 5 h 37"/>
                <a:gd name="T16" fmla="*/ 39 w 70"/>
                <a:gd name="T17" fmla="*/ 0 h 37"/>
                <a:gd name="T18" fmla="*/ 28 w 70"/>
                <a:gd name="T19" fmla="*/ 2 h 37"/>
                <a:gd name="T20" fmla="*/ 0 w 70"/>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7">
                  <a:moveTo>
                    <a:pt x="0" y="24"/>
                  </a:moveTo>
                  <a:cubicBezTo>
                    <a:pt x="5" y="29"/>
                    <a:pt x="24" y="37"/>
                    <a:pt x="30" y="30"/>
                  </a:cubicBezTo>
                  <a:cubicBezTo>
                    <a:pt x="32" y="27"/>
                    <a:pt x="32" y="25"/>
                    <a:pt x="35" y="24"/>
                  </a:cubicBezTo>
                  <a:cubicBezTo>
                    <a:pt x="37" y="22"/>
                    <a:pt x="39" y="22"/>
                    <a:pt x="42" y="22"/>
                  </a:cubicBezTo>
                  <a:cubicBezTo>
                    <a:pt x="46" y="22"/>
                    <a:pt x="50" y="24"/>
                    <a:pt x="52" y="28"/>
                  </a:cubicBezTo>
                  <a:cubicBezTo>
                    <a:pt x="54" y="29"/>
                    <a:pt x="56" y="31"/>
                    <a:pt x="58" y="32"/>
                  </a:cubicBezTo>
                  <a:cubicBezTo>
                    <a:pt x="61" y="35"/>
                    <a:pt x="66" y="33"/>
                    <a:pt x="70" y="32"/>
                  </a:cubicBezTo>
                  <a:cubicBezTo>
                    <a:pt x="67" y="23"/>
                    <a:pt x="70" y="14"/>
                    <a:pt x="59" y="5"/>
                  </a:cubicBezTo>
                  <a:cubicBezTo>
                    <a:pt x="53" y="2"/>
                    <a:pt x="46" y="0"/>
                    <a:pt x="39" y="0"/>
                  </a:cubicBezTo>
                  <a:cubicBezTo>
                    <a:pt x="36" y="0"/>
                    <a:pt x="32" y="1"/>
                    <a:pt x="28" y="2"/>
                  </a:cubicBezTo>
                  <a:cubicBezTo>
                    <a:pt x="15" y="3"/>
                    <a:pt x="4" y="11"/>
                    <a:pt x="0" y="2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Freeform 1792">
              <a:extLst>
                <a:ext uri="{FF2B5EF4-FFF2-40B4-BE49-F238E27FC236}">
                  <a16:creationId xmlns:a16="http://schemas.microsoft.com/office/drawing/2014/main" id="{63E401F1-7EF5-4E0B-8C79-CE9FFA150FDB}"/>
                </a:ext>
              </a:extLst>
            </p:cNvPr>
            <p:cNvSpPr>
              <a:spLocks/>
            </p:cNvSpPr>
            <p:nvPr/>
          </p:nvSpPr>
          <p:spPr bwMode="auto">
            <a:xfrm>
              <a:off x="4043363" y="2386013"/>
              <a:ext cx="12700" cy="12700"/>
            </a:xfrm>
            <a:custGeom>
              <a:avLst/>
              <a:gdLst>
                <a:gd name="T0" fmla="*/ 33 w 37"/>
                <a:gd name="T1" fmla="*/ 34 h 37"/>
                <a:gd name="T2" fmla="*/ 36 w 37"/>
                <a:gd name="T3" fmla="*/ 18 h 37"/>
                <a:gd name="T4" fmla="*/ 36 w 37"/>
                <a:gd name="T5" fmla="*/ 18 h 37"/>
                <a:gd name="T6" fmla="*/ 29 w 37"/>
                <a:gd name="T7" fmla="*/ 3 h 37"/>
                <a:gd name="T8" fmla="*/ 23 w 37"/>
                <a:gd name="T9" fmla="*/ 0 h 37"/>
                <a:gd name="T10" fmla="*/ 20 w 37"/>
                <a:gd name="T11" fmla="*/ 0 h 37"/>
                <a:gd name="T12" fmla="*/ 0 w 37"/>
                <a:gd name="T13" fmla="*/ 20 h 37"/>
                <a:gd name="T14" fmla="*/ 0 w 37"/>
                <a:gd name="T15" fmla="*/ 24 h 37"/>
                <a:gd name="T16" fmla="*/ 21 w 37"/>
                <a:gd name="T17" fmla="*/ 37 h 37"/>
                <a:gd name="T18" fmla="*/ 33 w 37"/>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33" y="34"/>
                  </a:moveTo>
                  <a:cubicBezTo>
                    <a:pt x="37" y="30"/>
                    <a:pt x="37" y="24"/>
                    <a:pt x="36" y="18"/>
                  </a:cubicBezTo>
                  <a:cubicBezTo>
                    <a:pt x="36" y="18"/>
                    <a:pt x="36" y="18"/>
                    <a:pt x="36" y="18"/>
                  </a:cubicBezTo>
                  <a:cubicBezTo>
                    <a:pt x="36" y="12"/>
                    <a:pt x="34" y="7"/>
                    <a:pt x="29" y="3"/>
                  </a:cubicBezTo>
                  <a:cubicBezTo>
                    <a:pt x="27" y="1"/>
                    <a:pt x="25" y="1"/>
                    <a:pt x="23" y="0"/>
                  </a:cubicBezTo>
                  <a:cubicBezTo>
                    <a:pt x="22" y="0"/>
                    <a:pt x="21" y="0"/>
                    <a:pt x="20" y="0"/>
                  </a:cubicBezTo>
                  <a:cubicBezTo>
                    <a:pt x="9" y="0"/>
                    <a:pt x="0" y="9"/>
                    <a:pt x="0" y="20"/>
                  </a:cubicBezTo>
                  <a:cubicBezTo>
                    <a:pt x="0" y="21"/>
                    <a:pt x="0" y="23"/>
                    <a:pt x="0" y="24"/>
                  </a:cubicBezTo>
                  <a:cubicBezTo>
                    <a:pt x="4" y="32"/>
                    <a:pt x="12" y="37"/>
                    <a:pt x="21" y="37"/>
                  </a:cubicBezTo>
                  <a:cubicBezTo>
                    <a:pt x="25" y="37"/>
                    <a:pt x="29" y="36"/>
                    <a:pt x="33" y="3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Freeform 1793">
              <a:extLst>
                <a:ext uri="{FF2B5EF4-FFF2-40B4-BE49-F238E27FC236}">
                  <a16:creationId xmlns:a16="http://schemas.microsoft.com/office/drawing/2014/main" id="{AE7A8FF3-8EF7-45D7-8D93-ACD1C66F0EED}"/>
                </a:ext>
              </a:extLst>
            </p:cNvPr>
            <p:cNvSpPr>
              <a:spLocks/>
            </p:cNvSpPr>
            <p:nvPr/>
          </p:nvSpPr>
          <p:spPr bwMode="auto">
            <a:xfrm>
              <a:off x="3990975" y="2362201"/>
              <a:ext cx="19050" cy="31750"/>
            </a:xfrm>
            <a:custGeom>
              <a:avLst/>
              <a:gdLst>
                <a:gd name="T0" fmla="*/ 49 w 56"/>
                <a:gd name="T1" fmla="*/ 38 h 95"/>
                <a:gd name="T2" fmla="*/ 16 w 56"/>
                <a:gd name="T3" fmla="*/ 5 h 95"/>
                <a:gd name="T4" fmla="*/ 7 w 56"/>
                <a:gd name="T5" fmla="*/ 57 h 95"/>
                <a:gd name="T6" fmla="*/ 40 w 56"/>
                <a:gd name="T7" fmla="*/ 90 h 95"/>
                <a:gd name="T8" fmla="*/ 49 w 56"/>
                <a:gd name="T9" fmla="*/ 38 h 95"/>
              </a:gdLst>
              <a:ahLst/>
              <a:cxnLst>
                <a:cxn ang="0">
                  <a:pos x="T0" y="T1"/>
                </a:cxn>
                <a:cxn ang="0">
                  <a:pos x="T2" y="T3"/>
                </a:cxn>
                <a:cxn ang="0">
                  <a:pos x="T4" y="T5"/>
                </a:cxn>
                <a:cxn ang="0">
                  <a:pos x="T6" y="T7"/>
                </a:cxn>
                <a:cxn ang="0">
                  <a:pos x="T8" y="T9"/>
                </a:cxn>
              </a:cxnLst>
              <a:rect l="0" t="0" r="r" b="b"/>
              <a:pathLst>
                <a:path w="56" h="95">
                  <a:moveTo>
                    <a:pt x="49" y="38"/>
                  </a:moveTo>
                  <a:cubicBezTo>
                    <a:pt x="42" y="15"/>
                    <a:pt x="27" y="0"/>
                    <a:pt x="16" y="5"/>
                  </a:cubicBezTo>
                  <a:cubicBezTo>
                    <a:pt x="4" y="10"/>
                    <a:pt x="0" y="33"/>
                    <a:pt x="7" y="57"/>
                  </a:cubicBezTo>
                  <a:cubicBezTo>
                    <a:pt x="14" y="80"/>
                    <a:pt x="28" y="95"/>
                    <a:pt x="40" y="90"/>
                  </a:cubicBezTo>
                  <a:cubicBezTo>
                    <a:pt x="52" y="85"/>
                    <a:pt x="56" y="62"/>
                    <a:pt x="49" y="38"/>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Freeform 1794">
              <a:extLst>
                <a:ext uri="{FF2B5EF4-FFF2-40B4-BE49-F238E27FC236}">
                  <a16:creationId xmlns:a16="http://schemas.microsoft.com/office/drawing/2014/main" id="{1D05F82E-9B47-4AA2-BC06-73E9816329EE}"/>
                </a:ext>
              </a:extLst>
            </p:cNvPr>
            <p:cNvSpPr>
              <a:spLocks/>
            </p:cNvSpPr>
            <p:nvPr/>
          </p:nvSpPr>
          <p:spPr bwMode="auto">
            <a:xfrm>
              <a:off x="4440238" y="2622551"/>
              <a:ext cx="26987" cy="55563"/>
            </a:xfrm>
            <a:custGeom>
              <a:avLst/>
              <a:gdLst>
                <a:gd name="T0" fmla="*/ 83 w 84"/>
                <a:gd name="T1" fmla="*/ 165 h 165"/>
                <a:gd name="T2" fmla="*/ 84 w 84"/>
                <a:gd name="T3" fmla="*/ 157 h 165"/>
                <a:gd name="T4" fmla="*/ 79 w 84"/>
                <a:gd name="T5" fmla="*/ 129 h 165"/>
                <a:gd name="T6" fmla="*/ 41 w 84"/>
                <a:gd name="T7" fmla="*/ 0 h 165"/>
                <a:gd name="T8" fmla="*/ 4 w 84"/>
                <a:gd name="T9" fmla="*/ 129 h 165"/>
                <a:gd name="T10" fmla="*/ 0 w 84"/>
                <a:gd name="T11" fmla="*/ 157 h 165"/>
                <a:gd name="T12" fmla="*/ 0 w 84"/>
                <a:gd name="T13" fmla="*/ 165 h 165"/>
                <a:gd name="T14" fmla="*/ 83 w 8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5">
                  <a:moveTo>
                    <a:pt x="83" y="165"/>
                  </a:moveTo>
                  <a:cubicBezTo>
                    <a:pt x="83" y="162"/>
                    <a:pt x="84" y="159"/>
                    <a:pt x="84" y="157"/>
                  </a:cubicBezTo>
                  <a:cubicBezTo>
                    <a:pt x="84" y="147"/>
                    <a:pt x="82" y="138"/>
                    <a:pt x="79" y="129"/>
                  </a:cubicBezTo>
                  <a:lnTo>
                    <a:pt x="41" y="0"/>
                  </a:lnTo>
                  <a:lnTo>
                    <a:pt x="4" y="129"/>
                  </a:lnTo>
                  <a:cubicBezTo>
                    <a:pt x="1" y="138"/>
                    <a:pt x="0" y="147"/>
                    <a:pt x="0" y="157"/>
                  </a:cubicBezTo>
                  <a:cubicBezTo>
                    <a:pt x="0" y="159"/>
                    <a:pt x="0" y="162"/>
                    <a:pt x="0" y="165"/>
                  </a:cubicBezTo>
                  <a:lnTo>
                    <a:pt x="83" y="165"/>
                  </a:lnTo>
                  <a:close/>
                </a:path>
              </a:pathLst>
            </a:custGeom>
            <a:solidFill>
              <a:srgbClr val="68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Freeform 1795">
              <a:extLst>
                <a:ext uri="{FF2B5EF4-FFF2-40B4-BE49-F238E27FC236}">
                  <a16:creationId xmlns:a16="http://schemas.microsoft.com/office/drawing/2014/main" id="{D6F78134-DF6E-4FD9-829A-B3579EF849CB}"/>
                </a:ext>
              </a:extLst>
            </p:cNvPr>
            <p:cNvSpPr>
              <a:spLocks/>
            </p:cNvSpPr>
            <p:nvPr/>
          </p:nvSpPr>
          <p:spPr bwMode="auto">
            <a:xfrm>
              <a:off x="4394200" y="2452688"/>
              <a:ext cx="165100" cy="225425"/>
            </a:xfrm>
            <a:custGeom>
              <a:avLst/>
              <a:gdLst>
                <a:gd name="T0" fmla="*/ 2 w 492"/>
                <a:gd name="T1" fmla="*/ 670 h 670"/>
                <a:gd name="T2" fmla="*/ 4 w 492"/>
                <a:gd name="T3" fmla="*/ 583 h 670"/>
                <a:gd name="T4" fmla="*/ 50 w 492"/>
                <a:gd name="T5" fmla="*/ 333 h 670"/>
                <a:gd name="T6" fmla="*/ 62 w 492"/>
                <a:gd name="T7" fmla="*/ 75 h 670"/>
                <a:gd name="T8" fmla="*/ 123 w 492"/>
                <a:gd name="T9" fmla="*/ 7 h 670"/>
                <a:gd name="T10" fmla="*/ 177 w 492"/>
                <a:gd name="T11" fmla="*/ 0 h 670"/>
                <a:gd name="T12" fmla="*/ 257 w 492"/>
                <a:gd name="T13" fmla="*/ 17 h 670"/>
                <a:gd name="T14" fmla="*/ 398 w 492"/>
                <a:gd name="T15" fmla="*/ 179 h 670"/>
                <a:gd name="T16" fmla="*/ 426 w 492"/>
                <a:gd name="T17" fmla="*/ 269 h 670"/>
                <a:gd name="T18" fmla="*/ 421 w 492"/>
                <a:gd name="T19" fmla="*/ 364 h 670"/>
                <a:gd name="T20" fmla="*/ 488 w 492"/>
                <a:gd name="T21" fmla="*/ 652 h 670"/>
                <a:gd name="T22" fmla="*/ 487 w 492"/>
                <a:gd name="T23" fmla="*/ 670 h 670"/>
                <a:gd name="T24" fmla="*/ 2 w 492"/>
                <a:gd name="T2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670">
                  <a:moveTo>
                    <a:pt x="2" y="670"/>
                  </a:moveTo>
                  <a:cubicBezTo>
                    <a:pt x="0" y="642"/>
                    <a:pt x="0" y="613"/>
                    <a:pt x="4" y="583"/>
                  </a:cubicBezTo>
                  <a:cubicBezTo>
                    <a:pt x="16" y="499"/>
                    <a:pt x="55" y="418"/>
                    <a:pt x="50" y="333"/>
                  </a:cubicBezTo>
                  <a:cubicBezTo>
                    <a:pt x="45" y="243"/>
                    <a:pt x="30" y="164"/>
                    <a:pt x="62" y="75"/>
                  </a:cubicBezTo>
                  <a:cubicBezTo>
                    <a:pt x="73" y="43"/>
                    <a:pt x="90" y="18"/>
                    <a:pt x="123" y="7"/>
                  </a:cubicBezTo>
                  <a:cubicBezTo>
                    <a:pt x="141" y="2"/>
                    <a:pt x="159" y="0"/>
                    <a:pt x="177" y="0"/>
                  </a:cubicBezTo>
                  <a:cubicBezTo>
                    <a:pt x="204" y="0"/>
                    <a:pt x="232" y="6"/>
                    <a:pt x="257" y="17"/>
                  </a:cubicBezTo>
                  <a:cubicBezTo>
                    <a:pt x="323" y="48"/>
                    <a:pt x="370" y="112"/>
                    <a:pt x="398" y="179"/>
                  </a:cubicBezTo>
                  <a:cubicBezTo>
                    <a:pt x="411" y="208"/>
                    <a:pt x="420" y="238"/>
                    <a:pt x="426" y="269"/>
                  </a:cubicBezTo>
                  <a:cubicBezTo>
                    <a:pt x="431" y="301"/>
                    <a:pt x="422" y="333"/>
                    <a:pt x="421" y="364"/>
                  </a:cubicBezTo>
                  <a:cubicBezTo>
                    <a:pt x="416" y="463"/>
                    <a:pt x="492" y="553"/>
                    <a:pt x="488" y="652"/>
                  </a:cubicBezTo>
                  <a:cubicBezTo>
                    <a:pt x="488" y="658"/>
                    <a:pt x="487" y="664"/>
                    <a:pt x="487" y="670"/>
                  </a:cubicBezTo>
                  <a:lnTo>
                    <a:pt x="2" y="67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Freeform 1796">
              <a:extLst>
                <a:ext uri="{FF2B5EF4-FFF2-40B4-BE49-F238E27FC236}">
                  <a16:creationId xmlns:a16="http://schemas.microsoft.com/office/drawing/2014/main" id="{5FC68416-464F-4438-9895-8194A03E0D86}"/>
                </a:ext>
              </a:extLst>
            </p:cNvPr>
            <p:cNvSpPr>
              <a:spLocks/>
            </p:cNvSpPr>
            <p:nvPr/>
          </p:nvSpPr>
          <p:spPr bwMode="auto">
            <a:xfrm>
              <a:off x="4427538" y="2551113"/>
              <a:ext cx="96837" cy="127000"/>
            </a:xfrm>
            <a:custGeom>
              <a:avLst/>
              <a:gdLst>
                <a:gd name="T0" fmla="*/ 218 w 289"/>
                <a:gd name="T1" fmla="*/ 52 h 380"/>
                <a:gd name="T2" fmla="*/ 0 w 289"/>
                <a:gd name="T3" fmla="*/ 380 h 380"/>
                <a:gd name="T4" fmla="*/ 289 w 289"/>
                <a:gd name="T5" fmla="*/ 0 h 380"/>
                <a:gd name="T6" fmla="*/ 218 w 289"/>
                <a:gd name="T7" fmla="*/ 52 h 380"/>
              </a:gdLst>
              <a:ahLst/>
              <a:cxnLst>
                <a:cxn ang="0">
                  <a:pos x="T0" y="T1"/>
                </a:cxn>
                <a:cxn ang="0">
                  <a:pos x="T2" y="T3"/>
                </a:cxn>
                <a:cxn ang="0">
                  <a:pos x="T4" y="T5"/>
                </a:cxn>
                <a:cxn ang="0">
                  <a:pos x="T6" y="T7"/>
                </a:cxn>
              </a:cxnLst>
              <a:rect l="0" t="0" r="r" b="b"/>
              <a:pathLst>
                <a:path w="289" h="380">
                  <a:moveTo>
                    <a:pt x="218" y="52"/>
                  </a:moveTo>
                  <a:cubicBezTo>
                    <a:pt x="193" y="170"/>
                    <a:pt x="76" y="311"/>
                    <a:pt x="0" y="380"/>
                  </a:cubicBezTo>
                  <a:cubicBezTo>
                    <a:pt x="102" y="313"/>
                    <a:pt x="249" y="145"/>
                    <a:pt x="289" y="0"/>
                  </a:cubicBezTo>
                  <a:lnTo>
                    <a:pt x="218" y="52"/>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1797">
              <a:extLst>
                <a:ext uri="{FF2B5EF4-FFF2-40B4-BE49-F238E27FC236}">
                  <a16:creationId xmlns:a16="http://schemas.microsoft.com/office/drawing/2014/main" id="{67674F87-E762-472D-A8B4-7E2285DB07E3}"/>
                </a:ext>
              </a:extLst>
            </p:cNvPr>
            <p:cNvSpPr>
              <a:spLocks/>
            </p:cNvSpPr>
            <p:nvPr/>
          </p:nvSpPr>
          <p:spPr bwMode="auto">
            <a:xfrm>
              <a:off x="4398963" y="2430463"/>
              <a:ext cx="128587" cy="219075"/>
            </a:xfrm>
            <a:custGeom>
              <a:avLst/>
              <a:gdLst>
                <a:gd name="T0" fmla="*/ 3 w 387"/>
                <a:gd name="T1" fmla="*/ 325 h 652"/>
                <a:gd name="T2" fmla="*/ 1 w 387"/>
                <a:gd name="T3" fmla="*/ 301 h 652"/>
                <a:gd name="T4" fmla="*/ 2 w 387"/>
                <a:gd name="T5" fmla="*/ 282 h 652"/>
                <a:gd name="T6" fmla="*/ 14 w 387"/>
                <a:gd name="T7" fmla="*/ 225 h 652"/>
                <a:gd name="T8" fmla="*/ 6 w 387"/>
                <a:gd name="T9" fmla="*/ 132 h 652"/>
                <a:gd name="T10" fmla="*/ 45 w 387"/>
                <a:gd name="T11" fmla="*/ 77 h 652"/>
                <a:gd name="T12" fmla="*/ 222 w 387"/>
                <a:gd name="T13" fmla="*/ 10 h 652"/>
                <a:gd name="T14" fmla="*/ 375 w 387"/>
                <a:gd name="T15" fmla="*/ 62 h 652"/>
                <a:gd name="T16" fmla="*/ 383 w 387"/>
                <a:gd name="T17" fmla="*/ 111 h 652"/>
                <a:gd name="T18" fmla="*/ 383 w 387"/>
                <a:gd name="T19" fmla="*/ 118 h 652"/>
                <a:gd name="T20" fmla="*/ 386 w 387"/>
                <a:gd name="T21" fmla="*/ 302 h 652"/>
                <a:gd name="T22" fmla="*/ 387 w 387"/>
                <a:gd name="T23" fmla="*/ 312 h 652"/>
                <a:gd name="T24" fmla="*/ 382 w 387"/>
                <a:gd name="T25" fmla="*/ 347 h 652"/>
                <a:gd name="T26" fmla="*/ 353 w 387"/>
                <a:gd name="T27" fmla="*/ 394 h 652"/>
                <a:gd name="T28" fmla="*/ 28 w 387"/>
                <a:gd name="T29" fmla="*/ 652 h 652"/>
                <a:gd name="T30" fmla="*/ 38 w 387"/>
                <a:gd name="T31" fmla="*/ 441 h 652"/>
                <a:gd name="T32" fmla="*/ 3 w 387"/>
                <a:gd name="T33"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652">
                  <a:moveTo>
                    <a:pt x="3" y="325"/>
                  </a:moveTo>
                  <a:cubicBezTo>
                    <a:pt x="2" y="317"/>
                    <a:pt x="1" y="309"/>
                    <a:pt x="1" y="301"/>
                  </a:cubicBezTo>
                  <a:cubicBezTo>
                    <a:pt x="1" y="294"/>
                    <a:pt x="1" y="288"/>
                    <a:pt x="2" y="282"/>
                  </a:cubicBezTo>
                  <a:cubicBezTo>
                    <a:pt x="7" y="263"/>
                    <a:pt x="11" y="244"/>
                    <a:pt x="14" y="225"/>
                  </a:cubicBezTo>
                  <a:cubicBezTo>
                    <a:pt x="16" y="194"/>
                    <a:pt x="0" y="163"/>
                    <a:pt x="6" y="132"/>
                  </a:cubicBezTo>
                  <a:cubicBezTo>
                    <a:pt x="11" y="110"/>
                    <a:pt x="25" y="90"/>
                    <a:pt x="45" y="77"/>
                  </a:cubicBezTo>
                  <a:cubicBezTo>
                    <a:pt x="98" y="42"/>
                    <a:pt x="159" y="19"/>
                    <a:pt x="222" y="10"/>
                  </a:cubicBezTo>
                  <a:cubicBezTo>
                    <a:pt x="280" y="0"/>
                    <a:pt x="352" y="9"/>
                    <a:pt x="375" y="62"/>
                  </a:cubicBezTo>
                  <a:cubicBezTo>
                    <a:pt x="380" y="78"/>
                    <a:pt x="383" y="95"/>
                    <a:pt x="383" y="111"/>
                  </a:cubicBezTo>
                  <a:cubicBezTo>
                    <a:pt x="383" y="114"/>
                    <a:pt x="383" y="116"/>
                    <a:pt x="383" y="118"/>
                  </a:cubicBezTo>
                  <a:lnTo>
                    <a:pt x="386" y="302"/>
                  </a:lnTo>
                  <a:cubicBezTo>
                    <a:pt x="387" y="306"/>
                    <a:pt x="387" y="309"/>
                    <a:pt x="387" y="312"/>
                  </a:cubicBezTo>
                  <a:cubicBezTo>
                    <a:pt x="387" y="324"/>
                    <a:pt x="385" y="336"/>
                    <a:pt x="382" y="347"/>
                  </a:cubicBezTo>
                  <a:cubicBezTo>
                    <a:pt x="376" y="365"/>
                    <a:pt x="366" y="381"/>
                    <a:pt x="353" y="394"/>
                  </a:cubicBezTo>
                  <a:cubicBezTo>
                    <a:pt x="249" y="518"/>
                    <a:pt x="190" y="606"/>
                    <a:pt x="28" y="652"/>
                  </a:cubicBezTo>
                  <a:cubicBezTo>
                    <a:pt x="46" y="572"/>
                    <a:pt x="52" y="523"/>
                    <a:pt x="38" y="441"/>
                  </a:cubicBezTo>
                  <a:cubicBezTo>
                    <a:pt x="31" y="402"/>
                    <a:pt x="10" y="364"/>
                    <a:pt x="3" y="32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1798">
              <a:extLst>
                <a:ext uri="{FF2B5EF4-FFF2-40B4-BE49-F238E27FC236}">
                  <a16:creationId xmlns:a16="http://schemas.microsoft.com/office/drawing/2014/main" id="{96456701-AEBE-455C-8309-32D84956F1DB}"/>
                </a:ext>
              </a:extLst>
            </p:cNvPr>
            <p:cNvSpPr>
              <a:spLocks/>
            </p:cNvSpPr>
            <p:nvPr/>
          </p:nvSpPr>
          <p:spPr bwMode="auto">
            <a:xfrm>
              <a:off x="4405313" y="2333626"/>
              <a:ext cx="131762" cy="198438"/>
            </a:xfrm>
            <a:custGeom>
              <a:avLst/>
              <a:gdLst>
                <a:gd name="T0" fmla="*/ 49 w 398"/>
                <a:gd name="T1" fmla="*/ 298 h 592"/>
                <a:gd name="T2" fmla="*/ 39 w 398"/>
                <a:gd name="T3" fmla="*/ 355 h 592"/>
                <a:gd name="T4" fmla="*/ 0 w 398"/>
                <a:gd name="T5" fmla="*/ 393 h 592"/>
                <a:gd name="T6" fmla="*/ 3 w 398"/>
                <a:gd name="T7" fmla="*/ 393 h 592"/>
                <a:gd name="T8" fmla="*/ 52 w 398"/>
                <a:gd name="T9" fmla="*/ 411 h 592"/>
                <a:gd name="T10" fmla="*/ 92 w 398"/>
                <a:gd name="T11" fmla="*/ 422 h 592"/>
                <a:gd name="T12" fmla="*/ 134 w 398"/>
                <a:gd name="T13" fmla="*/ 453 h 592"/>
                <a:gd name="T14" fmla="*/ 216 w 398"/>
                <a:gd name="T15" fmla="*/ 542 h 592"/>
                <a:gd name="T16" fmla="*/ 354 w 398"/>
                <a:gd name="T17" fmla="*/ 592 h 592"/>
                <a:gd name="T18" fmla="*/ 386 w 398"/>
                <a:gd name="T19" fmla="*/ 589 h 592"/>
                <a:gd name="T20" fmla="*/ 366 w 398"/>
                <a:gd name="T21" fmla="*/ 368 h 592"/>
                <a:gd name="T22" fmla="*/ 301 w 398"/>
                <a:gd name="T23" fmla="*/ 263 h 592"/>
                <a:gd name="T24" fmla="*/ 289 w 398"/>
                <a:gd name="T25" fmla="*/ 129 h 592"/>
                <a:gd name="T26" fmla="*/ 149 w 398"/>
                <a:gd name="T27" fmla="*/ 0 h 592"/>
                <a:gd name="T28" fmla="*/ 55 w 398"/>
                <a:gd name="T29" fmla="*/ 53 h 592"/>
                <a:gd name="T30" fmla="*/ 36 w 398"/>
                <a:gd name="T31" fmla="*/ 118 h 592"/>
                <a:gd name="T32" fmla="*/ 44 w 398"/>
                <a:gd name="T33" fmla="*/ 161 h 592"/>
                <a:gd name="T34" fmla="*/ 49 w 398"/>
                <a:gd name="T35"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592">
                  <a:moveTo>
                    <a:pt x="49" y="298"/>
                  </a:moveTo>
                  <a:cubicBezTo>
                    <a:pt x="54" y="320"/>
                    <a:pt x="57" y="341"/>
                    <a:pt x="39" y="355"/>
                  </a:cubicBezTo>
                  <a:cubicBezTo>
                    <a:pt x="22" y="370"/>
                    <a:pt x="9" y="370"/>
                    <a:pt x="0" y="393"/>
                  </a:cubicBezTo>
                  <a:cubicBezTo>
                    <a:pt x="1" y="393"/>
                    <a:pt x="2" y="393"/>
                    <a:pt x="3" y="393"/>
                  </a:cubicBezTo>
                  <a:cubicBezTo>
                    <a:pt x="21" y="393"/>
                    <a:pt x="39" y="399"/>
                    <a:pt x="52" y="411"/>
                  </a:cubicBezTo>
                  <a:cubicBezTo>
                    <a:pt x="65" y="421"/>
                    <a:pt x="79" y="417"/>
                    <a:pt x="92" y="422"/>
                  </a:cubicBezTo>
                  <a:cubicBezTo>
                    <a:pt x="108" y="429"/>
                    <a:pt x="123" y="439"/>
                    <a:pt x="134" y="453"/>
                  </a:cubicBezTo>
                  <a:cubicBezTo>
                    <a:pt x="162" y="482"/>
                    <a:pt x="185" y="516"/>
                    <a:pt x="216" y="542"/>
                  </a:cubicBezTo>
                  <a:cubicBezTo>
                    <a:pt x="254" y="574"/>
                    <a:pt x="303" y="592"/>
                    <a:pt x="354" y="592"/>
                  </a:cubicBezTo>
                  <a:cubicBezTo>
                    <a:pt x="364" y="592"/>
                    <a:pt x="375" y="591"/>
                    <a:pt x="386" y="589"/>
                  </a:cubicBezTo>
                  <a:cubicBezTo>
                    <a:pt x="357" y="520"/>
                    <a:pt x="398" y="435"/>
                    <a:pt x="366" y="368"/>
                  </a:cubicBezTo>
                  <a:cubicBezTo>
                    <a:pt x="348" y="331"/>
                    <a:pt x="308" y="304"/>
                    <a:pt x="301" y="263"/>
                  </a:cubicBezTo>
                  <a:cubicBezTo>
                    <a:pt x="293" y="219"/>
                    <a:pt x="303" y="173"/>
                    <a:pt x="289" y="129"/>
                  </a:cubicBezTo>
                  <a:cubicBezTo>
                    <a:pt x="282" y="105"/>
                    <a:pt x="272" y="9"/>
                    <a:pt x="149" y="0"/>
                  </a:cubicBezTo>
                  <a:cubicBezTo>
                    <a:pt x="111" y="1"/>
                    <a:pt x="75" y="21"/>
                    <a:pt x="55" y="53"/>
                  </a:cubicBezTo>
                  <a:cubicBezTo>
                    <a:pt x="43" y="72"/>
                    <a:pt x="36" y="95"/>
                    <a:pt x="36" y="118"/>
                  </a:cubicBezTo>
                  <a:cubicBezTo>
                    <a:pt x="36" y="132"/>
                    <a:pt x="39" y="147"/>
                    <a:pt x="44" y="161"/>
                  </a:cubicBezTo>
                  <a:lnTo>
                    <a:pt x="49" y="29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1799">
              <a:extLst>
                <a:ext uri="{FF2B5EF4-FFF2-40B4-BE49-F238E27FC236}">
                  <a16:creationId xmlns:a16="http://schemas.microsoft.com/office/drawing/2014/main" id="{3066FAF1-CAB8-46E7-BE95-DE08FA686997}"/>
                </a:ext>
              </a:extLst>
            </p:cNvPr>
            <p:cNvSpPr>
              <a:spLocks/>
            </p:cNvSpPr>
            <p:nvPr/>
          </p:nvSpPr>
          <p:spPr bwMode="auto">
            <a:xfrm>
              <a:off x="4422775" y="2436813"/>
              <a:ext cx="82550" cy="44450"/>
            </a:xfrm>
            <a:custGeom>
              <a:avLst/>
              <a:gdLst>
                <a:gd name="T0" fmla="*/ 221 w 250"/>
                <a:gd name="T1" fmla="*/ 0 h 134"/>
                <a:gd name="T2" fmla="*/ 126 w 250"/>
                <a:gd name="T3" fmla="*/ 84 h 134"/>
                <a:gd name="T4" fmla="*/ 0 w 250"/>
                <a:gd name="T5" fmla="*/ 106 h 134"/>
                <a:gd name="T6" fmla="*/ 171 w 250"/>
                <a:gd name="T7" fmla="*/ 110 h 134"/>
                <a:gd name="T8" fmla="*/ 250 w 250"/>
                <a:gd name="T9" fmla="*/ 38 h 134"/>
                <a:gd name="T10" fmla="*/ 221 w 250"/>
                <a:gd name="T11" fmla="*/ 0 h 134"/>
              </a:gdLst>
              <a:ahLst/>
              <a:cxnLst>
                <a:cxn ang="0">
                  <a:pos x="T0" y="T1"/>
                </a:cxn>
                <a:cxn ang="0">
                  <a:pos x="T2" y="T3"/>
                </a:cxn>
                <a:cxn ang="0">
                  <a:pos x="T4" y="T5"/>
                </a:cxn>
                <a:cxn ang="0">
                  <a:pos x="T6" y="T7"/>
                </a:cxn>
                <a:cxn ang="0">
                  <a:pos x="T8" y="T9"/>
                </a:cxn>
                <a:cxn ang="0">
                  <a:pos x="T10" y="T11"/>
                </a:cxn>
              </a:cxnLst>
              <a:rect l="0" t="0" r="r" b="b"/>
              <a:pathLst>
                <a:path w="250" h="134">
                  <a:moveTo>
                    <a:pt x="221" y="0"/>
                  </a:moveTo>
                  <a:cubicBezTo>
                    <a:pt x="202" y="40"/>
                    <a:pt x="168" y="70"/>
                    <a:pt x="126" y="84"/>
                  </a:cubicBezTo>
                  <a:cubicBezTo>
                    <a:pt x="85" y="98"/>
                    <a:pt x="43" y="105"/>
                    <a:pt x="0" y="106"/>
                  </a:cubicBezTo>
                  <a:cubicBezTo>
                    <a:pt x="52" y="134"/>
                    <a:pt x="116" y="129"/>
                    <a:pt x="171" y="110"/>
                  </a:cubicBezTo>
                  <a:cubicBezTo>
                    <a:pt x="206" y="97"/>
                    <a:pt x="243" y="75"/>
                    <a:pt x="250" y="38"/>
                  </a:cubicBezTo>
                  <a:lnTo>
                    <a:pt x="221"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1800">
              <a:extLst>
                <a:ext uri="{FF2B5EF4-FFF2-40B4-BE49-F238E27FC236}">
                  <a16:creationId xmlns:a16="http://schemas.microsoft.com/office/drawing/2014/main" id="{A9136C67-005E-45B0-A7FF-0FB5F5FD846D}"/>
                </a:ext>
              </a:extLst>
            </p:cNvPr>
            <p:cNvSpPr>
              <a:spLocks/>
            </p:cNvSpPr>
            <p:nvPr/>
          </p:nvSpPr>
          <p:spPr bwMode="auto">
            <a:xfrm>
              <a:off x="4421188" y="2436813"/>
              <a:ext cx="38100" cy="26988"/>
            </a:xfrm>
            <a:custGeom>
              <a:avLst/>
              <a:gdLst>
                <a:gd name="T0" fmla="*/ 27 w 114"/>
                <a:gd name="T1" fmla="*/ 0 h 82"/>
                <a:gd name="T2" fmla="*/ 0 w 114"/>
                <a:gd name="T3" fmla="*/ 82 h 82"/>
                <a:gd name="T4" fmla="*/ 114 w 114"/>
                <a:gd name="T5" fmla="*/ 16 h 82"/>
                <a:gd name="T6" fmla="*/ 27 w 114"/>
                <a:gd name="T7" fmla="*/ 0 h 82"/>
              </a:gdLst>
              <a:ahLst/>
              <a:cxnLst>
                <a:cxn ang="0">
                  <a:pos x="T0" y="T1"/>
                </a:cxn>
                <a:cxn ang="0">
                  <a:pos x="T2" y="T3"/>
                </a:cxn>
                <a:cxn ang="0">
                  <a:pos x="T4" y="T5"/>
                </a:cxn>
                <a:cxn ang="0">
                  <a:pos x="T6" y="T7"/>
                </a:cxn>
              </a:cxnLst>
              <a:rect l="0" t="0" r="r" b="b"/>
              <a:pathLst>
                <a:path w="114" h="82">
                  <a:moveTo>
                    <a:pt x="27" y="0"/>
                  </a:moveTo>
                  <a:cubicBezTo>
                    <a:pt x="23" y="29"/>
                    <a:pt x="14" y="57"/>
                    <a:pt x="0" y="82"/>
                  </a:cubicBezTo>
                  <a:cubicBezTo>
                    <a:pt x="45" y="76"/>
                    <a:pt x="86" y="52"/>
                    <a:pt x="114" y="16"/>
                  </a:cubicBezTo>
                  <a:lnTo>
                    <a:pt x="27"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Freeform 1801">
              <a:extLst>
                <a:ext uri="{FF2B5EF4-FFF2-40B4-BE49-F238E27FC236}">
                  <a16:creationId xmlns:a16="http://schemas.microsoft.com/office/drawing/2014/main" id="{ACD0F13B-D2CA-45AD-ABD4-FE2DFAB9BA34}"/>
                </a:ext>
              </a:extLst>
            </p:cNvPr>
            <p:cNvSpPr>
              <a:spLocks/>
            </p:cNvSpPr>
            <p:nvPr/>
          </p:nvSpPr>
          <p:spPr bwMode="auto">
            <a:xfrm>
              <a:off x="4408488" y="2335213"/>
              <a:ext cx="74612" cy="119063"/>
            </a:xfrm>
            <a:custGeom>
              <a:avLst/>
              <a:gdLst>
                <a:gd name="T0" fmla="*/ 115 w 226"/>
                <a:gd name="T1" fmla="*/ 339 h 357"/>
                <a:gd name="T2" fmla="*/ 84 w 226"/>
                <a:gd name="T3" fmla="*/ 356 h 357"/>
                <a:gd name="T4" fmla="*/ 85 w 226"/>
                <a:gd name="T5" fmla="*/ 299 h 357"/>
                <a:gd name="T6" fmla="*/ 73 w 226"/>
                <a:gd name="T7" fmla="*/ 301 h 357"/>
                <a:gd name="T8" fmla="*/ 33 w 226"/>
                <a:gd name="T9" fmla="*/ 279 h 357"/>
                <a:gd name="T10" fmla="*/ 23 w 226"/>
                <a:gd name="T11" fmla="*/ 166 h 357"/>
                <a:gd name="T12" fmla="*/ 22 w 226"/>
                <a:gd name="T13" fmla="*/ 74 h 357"/>
                <a:gd name="T14" fmla="*/ 135 w 226"/>
                <a:gd name="T15" fmla="*/ 6 h 357"/>
                <a:gd name="T16" fmla="*/ 225 w 226"/>
                <a:gd name="T17" fmla="*/ 121 h 357"/>
                <a:gd name="T18" fmla="*/ 226 w 226"/>
                <a:gd name="T19" fmla="*/ 151 h 357"/>
                <a:gd name="T20" fmla="*/ 208 w 226"/>
                <a:gd name="T21" fmla="*/ 269 h 357"/>
                <a:gd name="T22" fmla="*/ 129 w 226"/>
                <a:gd name="T23" fmla="*/ 337 h 357"/>
                <a:gd name="T24" fmla="*/ 115 w 226"/>
                <a:gd name="T25" fmla="*/ 3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357">
                  <a:moveTo>
                    <a:pt x="115" y="339"/>
                  </a:moveTo>
                  <a:cubicBezTo>
                    <a:pt x="112" y="339"/>
                    <a:pt x="87" y="357"/>
                    <a:pt x="84" y="356"/>
                  </a:cubicBezTo>
                  <a:cubicBezTo>
                    <a:pt x="90" y="340"/>
                    <a:pt x="83" y="300"/>
                    <a:pt x="85" y="299"/>
                  </a:cubicBezTo>
                  <a:cubicBezTo>
                    <a:pt x="81" y="300"/>
                    <a:pt x="77" y="301"/>
                    <a:pt x="73" y="301"/>
                  </a:cubicBezTo>
                  <a:cubicBezTo>
                    <a:pt x="57" y="301"/>
                    <a:pt x="42" y="293"/>
                    <a:pt x="33" y="279"/>
                  </a:cubicBezTo>
                  <a:cubicBezTo>
                    <a:pt x="21" y="263"/>
                    <a:pt x="33" y="183"/>
                    <a:pt x="23" y="166"/>
                  </a:cubicBezTo>
                  <a:cubicBezTo>
                    <a:pt x="0" y="129"/>
                    <a:pt x="10" y="116"/>
                    <a:pt x="22" y="74"/>
                  </a:cubicBezTo>
                  <a:cubicBezTo>
                    <a:pt x="33" y="32"/>
                    <a:pt x="91" y="0"/>
                    <a:pt x="135" y="6"/>
                  </a:cubicBezTo>
                  <a:cubicBezTo>
                    <a:pt x="187" y="12"/>
                    <a:pt x="221" y="68"/>
                    <a:pt x="225" y="121"/>
                  </a:cubicBezTo>
                  <a:cubicBezTo>
                    <a:pt x="226" y="131"/>
                    <a:pt x="226" y="141"/>
                    <a:pt x="226" y="151"/>
                  </a:cubicBezTo>
                  <a:cubicBezTo>
                    <a:pt x="226" y="191"/>
                    <a:pt x="220" y="231"/>
                    <a:pt x="208" y="269"/>
                  </a:cubicBezTo>
                  <a:cubicBezTo>
                    <a:pt x="197" y="302"/>
                    <a:pt x="162" y="327"/>
                    <a:pt x="129" y="337"/>
                  </a:cubicBezTo>
                  <a:cubicBezTo>
                    <a:pt x="125" y="338"/>
                    <a:pt x="120" y="339"/>
                    <a:pt x="115" y="33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Freeform 1802">
              <a:extLst>
                <a:ext uri="{FF2B5EF4-FFF2-40B4-BE49-F238E27FC236}">
                  <a16:creationId xmlns:a16="http://schemas.microsoft.com/office/drawing/2014/main" id="{13BD38DE-E00E-4FEF-895C-F8A43926367A}"/>
                </a:ext>
              </a:extLst>
            </p:cNvPr>
            <p:cNvSpPr>
              <a:spLocks/>
            </p:cNvSpPr>
            <p:nvPr/>
          </p:nvSpPr>
          <p:spPr bwMode="auto">
            <a:xfrm>
              <a:off x="4411663" y="2338388"/>
              <a:ext cx="68262" cy="104775"/>
            </a:xfrm>
            <a:custGeom>
              <a:avLst/>
              <a:gdLst>
                <a:gd name="T0" fmla="*/ 5 w 209"/>
                <a:gd name="T1" fmla="*/ 140 h 311"/>
                <a:gd name="T2" fmla="*/ 8 w 209"/>
                <a:gd name="T3" fmla="*/ 157 h 311"/>
                <a:gd name="T4" fmla="*/ 5 w 209"/>
                <a:gd name="T5" fmla="*/ 174 h 311"/>
                <a:gd name="T6" fmla="*/ 4 w 209"/>
                <a:gd name="T7" fmla="*/ 193 h 311"/>
                <a:gd name="T8" fmla="*/ 6 w 209"/>
                <a:gd name="T9" fmla="*/ 217 h 311"/>
                <a:gd name="T10" fmla="*/ 19 w 209"/>
                <a:gd name="T11" fmla="*/ 264 h 311"/>
                <a:gd name="T12" fmla="*/ 21 w 209"/>
                <a:gd name="T13" fmla="*/ 278 h 311"/>
                <a:gd name="T14" fmla="*/ 42 w 209"/>
                <a:gd name="T15" fmla="*/ 297 h 311"/>
                <a:gd name="T16" fmla="*/ 79 w 209"/>
                <a:gd name="T17" fmla="*/ 311 h 311"/>
                <a:gd name="T18" fmla="*/ 194 w 209"/>
                <a:gd name="T19" fmla="*/ 191 h 311"/>
                <a:gd name="T20" fmla="*/ 209 w 209"/>
                <a:gd name="T21" fmla="*/ 121 h 311"/>
                <a:gd name="T22" fmla="*/ 197 w 209"/>
                <a:gd name="T23" fmla="*/ 60 h 311"/>
                <a:gd name="T24" fmla="*/ 103 w 209"/>
                <a:gd name="T25" fmla="*/ 0 h 311"/>
                <a:gd name="T26" fmla="*/ 95 w 209"/>
                <a:gd name="T27" fmla="*/ 0 h 311"/>
                <a:gd name="T28" fmla="*/ 5 w 209"/>
                <a:gd name="T29" fmla="*/ 1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311">
                  <a:moveTo>
                    <a:pt x="5" y="140"/>
                  </a:moveTo>
                  <a:cubicBezTo>
                    <a:pt x="7" y="145"/>
                    <a:pt x="8" y="151"/>
                    <a:pt x="8" y="157"/>
                  </a:cubicBezTo>
                  <a:cubicBezTo>
                    <a:pt x="8" y="163"/>
                    <a:pt x="7" y="169"/>
                    <a:pt x="5" y="174"/>
                  </a:cubicBezTo>
                  <a:cubicBezTo>
                    <a:pt x="4" y="181"/>
                    <a:pt x="4" y="187"/>
                    <a:pt x="4" y="193"/>
                  </a:cubicBezTo>
                  <a:cubicBezTo>
                    <a:pt x="4" y="201"/>
                    <a:pt x="4" y="209"/>
                    <a:pt x="6" y="217"/>
                  </a:cubicBezTo>
                  <a:cubicBezTo>
                    <a:pt x="8" y="229"/>
                    <a:pt x="17" y="252"/>
                    <a:pt x="19" y="264"/>
                  </a:cubicBezTo>
                  <a:cubicBezTo>
                    <a:pt x="20" y="269"/>
                    <a:pt x="19" y="274"/>
                    <a:pt x="21" y="278"/>
                  </a:cubicBezTo>
                  <a:cubicBezTo>
                    <a:pt x="25" y="287"/>
                    <a:pt x="33" y="294"/>
                    <a:pt x="42" y="297"/>
                  </a:cubicBezTo>
                  <a:cubicBezTo>
                    <a:pt x="51" y="300"/>
                    <a:pt x="70" y="294"/>
                    <a:pt x="79" y="311"/>
                  </a:cubicBezTo>
                  <a:cubicBezTo>
                    <a:pt x="91" y="311"/>
                    <a:pt x="169" y="243"/>
                    <a:pt x="194" y="191"/>
                  </a:cubicBezTo>
                  <a:cubicBezTo>
                    <a:pt x="204" y="169"/>
                    <a:pt x="209" y="146"/>
                    <a:pt x="209" y="121"/>
                  </a:cubicBezTo>
                  <a:cubicBezTo>
                    <a:pt x="209" y="100"/>
                    <a:pt x="205" y="79"/>
                    <a:pt x="197" y="60"/>
                  </a:cubicBezTo>
                  <a:cubicBezTo>
                    <a:pt x="180" y="23"/>
                    <a:pt x="144" y="0"/>
                    <a:pt x="103" y="0"/>
                  </a:cubicBezTo>
                  <a:cubicBezTo>
                    <a:pt x="100" y="0"/>
                    <a:pt x="98" y="0"/>
                    <a:pt x="95" y="0"/>
                  </a:cubicBezTo>
                  <a:cubicBezTo>
                    <a:pt x="36" y="7"/>
                    <a:pt x="0" y="116"/>
                    <a:pt x="5" y="1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1803">
              <a:extLst>
                <a:ext uri="{FF2B5EF4-FFF2-40B4-BE49-F238E27FC236}">
                  <a16:creationId xmlns:a16="http://schemas.microsoft.com/office/drawing/2014/main" id="{C0F90B64-E9C4-4478-A3C4-2FCBED814299}"/>
                </a:ext>
              </a:extLst>
            </p:cNvPr>
            <p:cNvSpPr>
              <a:spLocks/>
            </p:cNvSpPr>
            <p:nvPr/>
          </p:nvSpPr>
          <p:spPr bwMode="auto">
            <a:xfrm>
              <a:off x="4413250" y="2330451"/>
              <a:ext cx="74612" cy="88900"/>
            </a:xfrm>
            <a:custGeom>
              <a:avLst/>
              <a:gdLst>
                <a:gd name="T0" fmla="*/ 35 w 223"/>
                <a:gd name="T1" fmla="*/ 111 h 265"/>
                <a:gd name="T2" fmla="*/ 110 w 223"/>
                <a:gd name="T3" fmla="*/ 160 h 265"/>
                <a:gd name="T4" fmla="*/ 132 w 223"/>
                <a:gd name="T5" fmla="*/ 166 h 265"/>
                <a:gd name="T6" fmla="*/ 136 w 223"/>
                <a:gd name="T7" fmla="*/ 185 h 265"/>
                <a:gd name="T8" fmla="*/ 155 w 223"/>
                <a:gd name="T9" fmla="*/ 220 h 265"/>
                <a:gd name="T10" fmla="*/ 220 w 223"/>
                <a:gd name="T11" fmla="*/ 134 h 265"/>
                <a:gd name="T12" fmla="*/ 179 w 223"/>
                <a:gd name="T13" fmla="*/ 37 h 265"/>
                <a:gd name="T14" fmla="*/ 93 w 223"/>
                <a:gd name="T15" fmla="*/ 0 h 265"/>
                <a:gd name="T16" fmla="*/ 82 w 223"/>
                <a:gd name="T17" fmla="*/ 0 h 265"/>
                <a:gd name="T18" fmla="*/ 17 w 223"/>
                <a:gd name="T19" fmla="*/ 40 h 265"/>
                <a:gd name="T20" fmla="*/ 35 w 223"/>
                <a:gd name="T21"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65">
                  <a:moveTo>
                    <a:pt x="35" y="111"/>
                  </a:moveTo>
                  <a:cubicBezTo>
                    <a:pt x="56" y="133"/>
                    <a:pt x="82" y="149"/>
                    <a:pt x="110" y="160"/>
                  </a:cubicBezTo>
                  <a:cubicBezTo>
                    <a:pt x="115" y="161"/>
                    <a:pt x="129" y="163"/>
                    <a:pt x="132" y="166"/>
                  </a:cubicBezTo>
                  <a:cubicBezTo>
                    <a:pt x="135" y="169"/>
                    <a:pt x="135" y="179"/>
                    <a:pt x="136" y="185"/>
                  </a:cubicBezTo>
                  <a:cubicBezTo>
                    <a:pt x="139" y="198"/>
                    <a:pt x="146" y="210"/>
                    <a:pt x="155" y="220"/>
                  </a:cubicBezTo>
                  <a:cubicBezTo>
                    <a:pt x="207" y="265"/>
                    <a:pt x="223" y="168"/>
                    <a:pt x="220" y="134"/>
                  </a:cubicBezTo>
                  <a:cubicBezTo>
                    <a:pt x="218" y="98"/>
                    <a:pt x="203" y="64"/>
                    <a:pt x="179" y="37"/>
                  </a:cubicBezTo>
                  <a:cubicBezTo>
                    <a:pt x="157" y="13"/>
                    <a:pt x="126" y="0"/>
                    <a:pt x="93" y="0"/>
                  </a:cubicBezTo>
                  <a:cubicBezTo>
                    <a:pt x="90" y="0"/>
                    <a:pt x="86" y="0"/>
                    <a:pt x="82" y="0"/>
                  </a:cubicBezTo>
                  <a:cubicBezTo>
                    <a:pt x="56" y="4"/>
                    <a:pt x="32" y="18"/>
                    <a:pt x="17" y="40"/>
                  </a:cubicBezTo>
                  <a:cubicBezTo>
                    <a:pt x="0" y="65"/>
                    <a:pt x="15" y="91"/>
                    <a:pt x="35" y="11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Oval 1804">
              <a:extLst>
                <a:ext uri="{FF2B5EF4-FFF2-40B4-BE49-F238E27FC236}">
                  <a16:creationId xmlns:a16="http://schemas.microsoft.com/office/drawing/2014/main" id="{462A1B62-92A2-4388-B99D-D4E2FE30B83B}"/>
                </a:ext>
              </a:extLst>
            </p:cNvPr>
            <p:cNvSpPr>
              <a:spLocks noChangeArrowheads="1"/>
            </p:cNvSpPr>
            <p:nvPr/>
          </p:nvSpPr>
          <p:spPr bwMode="auto">
            <a:xfrm>
              <a:off x="4324350" y="2582863"/>
              <a:ext cx="30162" cy="30163"/>
            </a:xfrm>
            <a:prstGeom prst="ellipse">
              <a:avLst/>
            </a:pr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Freeform 1805">
              <a:extLst>
                <a:ext uri="{FF2B5EF4-FFF2-40B4-BE49-F238E27FC236}">
                  <a16:creationId xmlns:a16="http://schemas.microsoft.com/office/drawing/2014/main" id="{F1FBD96D-4F2F-401B-A60C-2195BE09F8D3}"/>
                </a:ext>
              </a:extLst>
            </p:cNvPr>
            <p:cNvSpPr>
              <a:spLocks/>
            </p:cNvSpPr>
            <p:nvPr/>
          </p:nvSpPr>
          <p:spPr bwMode="auto">
            <a:xfrm>
              <a:off x="4324350" y="2519363"/>
              <a:ext cx="166687" cy="90488"/>
            </a:xfrm>
            <a:custGeom>
              <a:avLst/>
              <a:gdLst>
                <a:gd name="T0" fmla="*/ 386 w 502"/>
                <a:gd name="T1" fmla="*/ 0 h 266"/>
                <a:gd name="T2" fmla="*/ 296 w 502"/>
                <a:gd name="T3" fmla="*/ 98 h 266"/>
                <a:gd name="T4" fmla="*/ 13 w 502"/>
                <a:gd name="T5" fmla="*/ 207 h 266"/>
                <a:gd name="T6" fmla="*/ 49 w 502"/>
                <a:gd name="T7" fmla="*/ 266 h 266"/>
                <a:gd name="T8" fmla="*/ 269 w 502"/>
                <a:gd name="T9" fmla="*/ 228 h 266"/>
                <a:gd name="T10" fmla="*/ 357 w 502"/>
                <a:gd name="T11" fmla="*/ 203 h 266"/>
                <a:gd name="T12" fmla="*/ 502 w 502"/>
                <a:gd name="T13" fmla="*/ 50 h 266"/>
                <a:gd name="T14" fmla="*/ 386 w 502"/>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266">
                  <a:moveTo>
                    <a:pt x="386" y="0"/>
                  </a:moveTo>
                  <a:cubicBezTo>
                    <a:pt x="324" y="84"/>
                    <a:pt x="331" y="86"/>
                    <a:pt x="296" y="98"/>
                  </a:cubicBezTo>
                  <a:cubicBezTo>
                    <a:pt x="250" y="114"/>
                    <a:pt x="58" y="191"/>
                    <a:pt x="13" y="207"/>
                  </a:cubicBezTo>
                  <a:cubicBezTo>
                    <a:pt x="0" y="212"/>
                    <a:pt x="34" y="265"/>
                    <a:pt x="49" y="266"/>
                  </a:cubicBezTo>
                  <a:cubicBezTo>
                    <a:pt x="132" y="236"/>
                    <a:pt x="181" y="239"/>
                    <a:pt x="269" y="228"/>
                  </a:cubicBezTo>
                  <a:cubicBezTo>
                    <a:pt x="299" y="225"/>
                    <a:pt x="329" y="217"/>
                    <a:pt x="357" y="203"/>
                  </a:cubicBezTo>
                  <a:cubicBezTo>
                    <a:pt x="386" y="190"/>
                    <a:pt x="481" y="79"/>
                    <a:pt x="502" y="50"/>
                  </a:cubicBezTo>
                  <a:cubicBezTo>
                    <a:pt x="502" y="50"/>
                    <a:pt x="425" y="35"/>
                    <a:pt x="386"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Freeform 1806">
              <a:extLst>
                <a:ext uri="{FF2B5EF4-FFF2-40B4-BE49-F238E27FC236}">
                  <a16:creationId xmlns:a16="http://schemas.microsoft.com/office/drawing/2014/main" id="{E41162C9-DAAF-45F7-ADB9-97B3C1899D80}"/>
                </a:ext>
              </a:extLst>
            </p:cNvPr>
            <p:cNvSpPr>
              <a:spLocks/>
            </p:cNvSpPr>
            <p:nvPr/>
          </p:nvSpPr>
          <p:spPr bwMode="auto">
            <a:xfrm>
              <a:off x="4335463" y="2578101"/>
              <a:ext cx="33337" cy="34925"/>
            </a:xfrm>
            <a:custGeom>
              <a:avLst/>
              <a:gdLst>
                <a:gd name="T0" fmla="*/ 26 w 103"/>
                <a:gd name="T1" fmla="*/ 102 h 102"/>
                <a:gd name="T2" fmla="*/ 58 w 103"/>
                <a:gd name="T3" fmla="*/ 59 h 102"/>
                <a:gd name="T4" fmla="*/ 13 w 103"/>
                <a:gd name="T5" fmla="*/ 14 h 102"/>
                <a:gd name="T6" fmla="*/ 0 w 103"/>
                <a:gd name="T7" fmla="*/ 16 h 102"/>
                <a:gd name="T8" fmla="*/ 42 w 103"/>
                <a:gd name="T9" fmla="*/ 3 h 102"/>
                <a:gd name="T10" fmla="*/ 58 w 103"/>
                <a:gd name="T11" fmla="*/ 0 h 102"/>
                <a:gd name="T12" fmla="*/ 103 w 103"/>
                <a:gd name="T13" fmla="*/ 45 h 102"/>
                <a:gd name="T14" fmla="*/ 69 w 103"/>
                <a:gd name="T15" fmla="*/ 89 h 102"/>
                <a:gd name="T16" fmla="*/ 2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26" y="102"/>
                  </a:moveTo>
                  <a:cubicBezTo>
                    <a:pt x="45" y="96"/>
                    <a:pt x="58" y="79"/>
                    <a:pt x="58" y="59"/>
                  </a:cubicBezTo>
                  <a:cubicBezTo>
                    <a:pt x="58" y="34"/>
                    <a:pt x="38" y="14"/>
                    <a:pt x="13" y="14"/>
                  </a:cubicBezTo>
                  <a:cubicBezTo>
                    <a:pt x="8" y="14"/>
                    <a:pt x="4" y="15"/>
                    <a:pt x="0" y="16"/>
                  </a:cubicBezTo>
                  <a:lnTo>
                    <a:pt x="42" y="3"/>
                  </a:lnTo>
                  <a:cubicBezTo>
                    <a:pt x="47" y="1"/>
                    <a:pt x="53" y="0"/>
                    <a:pt x="58" y="0"/>
                  </a:cubicBezTo>
                  <a:cubicBezTo>
                    <a:pt x="83" y="0"/>
                    <a:pt x="103" y="20"/>
                    <a:pt x="103" y="45"/>
                  </a:cubicBezTo>
                  <a:cubicBezTo>
                    <a:pt x="103" y="66"/>
                    <a:pt x="89" y="84"/>
                    <a:pt x="69" y="89"/>
                  </a:cubicBezTo>
                  <a:lnTo>
                    <a:pt x="26" y="102"/>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Freeform 1807">
              <a:extLst>
                <a:ext uri="{FF2B5EF4-FFF2-40B4-BE49-F238E27FC236}">
                  <a16:creationId xmlns:a16="http://schemas.microsoft.com/office/drawing/2014/main" id="{FC7710A9-6142-4904-B15A-1F5B668E898D}"/>
                </a:ext>
              </a:extLst>
            </p:cNvPr>
            <p:cNvSpPr>
              <a:spLocks/>
            </p:cNvSpPr>
            <p:nvPr/>
          </p:nvSpPr>
          <p:spPr bwMode="auto">
            <a:xfrm>
              <a:off x="4298950" y="2582863"/>
              <a:ext cx="53975" cy="60325"/>
            </a:xfrm>
            <a:custGeom>
              <a:avLst/>
              <a:gdLst>
                <a:gd name="T0" fmla="*/ 52 w 162"/>
                <a:gd name="T1" fmla="*/ 19 h 180"/>
                <a:gd name="T2" fmla="*/ 9 w 162"/>
                <a:gd name="T3" fmla="*/ 41 h 180"/>
                <a:gd name="T4" fmla="*/ 0 w 162"/>
                <a:gd name="T5" fmla="*/ 48 h 180"/>
                <a:gd name="T6" fmla="*/ 2 w 162"/>
                <a:gd name="T7" fmla="*/ 52 h 180"/>
                <a:gd name="T8" fmla="*/ 18 w 162"/>
                <a:gd name="T9" fmla="*/ 58 h 180"/>
                <a:gd name="T10" fmla="*/ 23 w 162"/>
                <a:gd name="T11" fmla="*/ 57 h 180"/>
                <a:gd name="T12" fmla="*/ 45 w 162"/>
                <a:gd name="T13" fmla="*/ 53 h 180"/>
                <a:gd name="T14" fmla="*/ 48 w 162"/>
                <a:gd name="T15" fmla="*/ 53 h 180"/>
                <a:gd name="T16" fmla="*/ 65 w 162"/>
                <a:gd name="T17" fmla="*/ 57 h 180"/>
                <a:gd name="T18" fmla="*/ 70 w 162"/>
                <a:gd name="T19" fmla="*/ 61 h 180"/>
                <a:gd name="T20" fmla="*/ 72 w 162"/>
                <a:gd name="T21" fmla="*/ 69 h 180"/>
                <a:gd name="T22" fmla="*/ 71 w 162"/>
                <a:gd name="T23" fmla="*/ 75 h 180"/>
                <a:gd name="T24" fmla="*/ 44 w 162"/>
                <a:gd name="T25" fmla="*/ 136 h 180"/>
                <a:gd name="T26" fmla="*/ 31 w 162"/>
                <a:gd name="T27" fmla="*/ 175 h 180"/>
                <a:gd name="T28" fmla="*/ 32 w 162"/>
                <a:gd name="T29" fmla="*/ 178 h 180"/>
                <a:gd name="T30" fmla="*/ 41 w 162"/>
                <a:gd name="T31" fmla="*/ 176 h 180"/>
                <a:gd name="T32" fmla="*/ 108 w 162"/>
                <a:gd name="T33" fmla="*/ 140 h 180"/>
                <a:gd name="T34" fmla="*/ 126 w 162"/>
                <a:gd name="T35" fmla="*/ 112 h 180"/>
                <a:gd name="T36" fmla="*/ 144 w 162"/>
                <a:gd name="T37" fmla="*/ 89 h 180"/>
                <a:gd name="T38" fmla="*/ 154 w 162"/>
                <a:gd name="T39" fmla="*/ 69 h 180"/>
                <a:gd name="T40" fmla="*/ 162 w 162"/>
                <a:gd name="T41" fmla="*/ 52 h 180"/>
                <a:gd name="T42" fmla="*/ 161 w 162"/>
                <a:gd name="T43" fmla="*/ 45 h 180"/>
                <a:gd name="T44" fmla="*/ 119 w 162"/>
                <a:gd name="T45" fmla="*/ 7 h 180"/>
                <a:gd name="T46" fmla="*/ 52 w 162"/>
                <a:gd name="T4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80">
                  <a:moveTo>
                    <a:pt x="52" y="19"/>
                  </a:moveTo>
                  <a:cubicBezTo>
                    <a:pt x="39" y="28"/>
                    <a:pt x="24" y="35"/>
                    <a:pt x="9" y="41"/>
                  </a:cubicBezTo>
                  <a:cubicBezTo>
                    <a:pt x="5" y="42"/>
                    <a:pt x="0" y="44"/>
                    <a:pt x="0" y="48"/>
                  </a:cubicBezTo>
                  <a:cubicBezTo>
                    <a:pt x="1" y="50"/>
                    <a:pt x="1" y="51"/>
                    <a:pt x="2" y="52"/>
                  </a:cubicBezTo>
                  <a:cubicBezTo>
                    <a:pt x="7" y="56"/>
                    <a:pt x="12" y="58"/>
                    <a:pt x="18" y="58"/>
                  </a:cubicBezTo>
                  <a:cubicBezTo>
                    <a:pt x="20" y="58"/>
                    <a:pt x="21" y="58"/>
                    <a:pt x="23" y="57"/>
                  </a:cubicBezTo>
                  <a:cubicBezTo>
                    <a:pt x="30" y="56"/>
                    <a:pt x="37" y="54"/>
                    <a:pt x="45" y="53"/>
                  </a:cubicBezTo>
                  <a:cubicBezTo>
                    <a:pt x="46" y="53"/>
                    <a:pt x="47" y="53"/>
                    <a:pt x="48" y="53"/>
                  </a:cubicBezTo>
                  <a:cubicBezTo>
                    <a:pt x="54" y="53"/>
                    <a:pt x="59" y="55"/>
                    <a:pt x="65" y="57"/>
                  </a:cubicBezTo>
                  <a:cubicBezTo>
                    <a:pt x="67" y="58"/>
                    <a:pt x="69" y="59"/>
                    <a:pt x="70" y="61"/>
                  </a:cubicBezTo>
                  <a:cubicBezTo>
                    <a:pt x="72" y="63"/>
                    <a:pt x="72" y="66"/>
                    <a:pt x="72" y="69"/>
                  </a:cubicBezTo>
                  <a:cubicBezTo>
                    <a:pt x="72" y="71"/>
                    <a:pt x="72" y="73"/>
                    <a:pt x="71" y="75"/>
                  </a:cubicBezTo>
                  <a:cubicBezTo>
                    <a:pt x="66" y="97"/>
                    <a:pt x="56" y="118"/>
                    <a:pt x="44" y="136"/>
                  </a:cubicBezTo>
                  <a:cubicBezTo>
                    <a:pt x="37" y="148"/>
                    <a:pt x="28" y="161"/>
                    <a:pt x="31" y="175"/>
                  </a:cubicBezTo>
                  <a:cubicBezTo>
                    <a:pt x="31" y="176"/>
                    <a:pt x="31" y="177"/>
                    <a:pt x="32" y="178"/>
                  </a:cubicBezTo>
                  <a:cubicBezTo>
                    <a:pt x="34" y="180"/>
                    <a:pt x="38" y="178"/>
                    <a:pt x="41" y="176"/>
                  </a:cubicBezTo>
                  <a:cubicBezTo>
                    <a:pt x="60" y="159"/>
                    <a:pt x="98" y="147"/>
                    <a:pt x="108" y="140"/>
                  </a:cubicBezTo>
                  <a:cubicBezTo>
                    <a:pt x="118" y="132"/>
                    <a:pt x="118" y="126"/>
                    <a:pt x="126" y="112"/>
                  </a:cubicBezTo>
                  <a:cubicBezTo>
                    <a:pt x="131" y="104"/>
                    <a:pt x="137" y="96"/>
                    <a:pt x="144" y="89"/>
                  </a:cubicBezTo>
                  <a:cubicBezTo>
                    <a:pt x="147" y="84"/>
                    <a:pt x="146" y="77"/>
                    <a:pt x="154" y="69"/>
                  </a:cubicBezTo>
                  <a:cubicBezTo>
                    <a:pt x="159" y="65"/>
                    <a:pt x="162" y="59"/>
                    <a:pt x="162" y="52"/>
                  </a:cubicBezTo>
                  <a:cubicBezTo>
                    <a:pt x="162" y="50"/>
                    <a:pt x="162" y="47"/>
                    <a:pt x="161" y="45"/>
                  </a:cubicBezTo>
                  <a:cubicBezTo>
                    <a:pt x="152" y="20"/>
                    <a:pt x="137" y="0"/>
                    <a:pt x="119" y="7"/>
                  </a:cubicBezTo>
                  <a:cubicBezTo>
                    <a:pt x="97" y="14"/>
                    <a:pt x="69" y="9"/>
                    <a:pt x="52" y="1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808">
              <a:extLst>
                <a:ext uri="{FF2B5EF4-FFF2-40B4-BE49-F238E27FC236}">
                  <a16:creationId xmlns:a16="http://schemas.microsoft.com/office/drawing/2014/main" id="{42724E7A-5EA2-4B48-B418-20A965C5DAAD}"/>
                </a:ext>
              </a:extLst>
            </p:cNvPr>
            <p:cNvSpPr>
              <a:spLocks/>
            </p:cNvSpPr>
            <p:nvPr/>
          </p:nvSpPr>
          <p:spPr bwMode="auto">
            <a:xfrm>
              <a:off x="4421188" y="2335213"/>
              <a:ext cx="76200" cy="128588"/>
            </a:xfrm>
            <a:custGeom>
              <a:avLst/>
              <a:gdLst>
                <a:gd name="T0" fmla="*/ 127 w 228"/>
                <a:gd name="T1" fmla="*/ 0 h 383"/>
                <a:gd name="T2" fmla="*/ 158 w 228"/>
                <a:gd name="T3" fmla="*/ 200 h 383"/>
                <a:gd name="T4" fmla="*/ 0 w 228"/>
                <a:gd name="T5" fmla="*/ 383 h 383"/>
                <a:gd name="T6" fmla="*/ 144 w 228"/>
                <a:gd name="T7" fmla="*/ 355 h 383"/>
                <a:gd name="T8" fmla="*/ 191 w 228"/>
                <a:gd name="T9" fmla="*/ 323 h 383"/>
                <a:gd name="T10" fmla="*/ 215 w 228"/>
                <a:gd name="T11" fmla="*/ 275 h 383"/>
                <a:gd name="T12" fmla="*/ 228 w 228"/>
                <a:gd name="T13" fmla="*/ 189 h 383"/>
                <a:gd name="T14" fmla="*/ 199 w 228"/>
                <a:gd name="T15" fmla="*/ 61 h 383"/>
                <a:gd name="T16" fmla="*/ 127 w 228"/>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83">
                  <a:moveTo>
                    <a:pt x="127" y="0"/>
                  </a:moveTo>
                  <a:cubicBezTo>
                    <a:pt x="155" y="36"/>
                    <a:pt x="158" y="114"/>
                    <a:pt x="158" y="200"/>
                  </a:cubicBezTo>
                  <a:cubicBezTo>
                    <a:pt x="158" y="268"/>
                    <a:pt x="96" y="334"/>
                    <a:pt x="0" y="383"/>
                  </a:cubicBezTo>
                  <a:cubicBezTo>
                    <a:pt x="45" y="378"/>
                    <a:pt x="103" y="373"/>
                    <a:pt x="144" y="355"/>
                  </a:cubicBezTo>
                  <a:cubicBezTo>
                    <a:pt x="162" y="348"/>
                    <a:pt x="178" y="337"/>
                    <a:pt x="191" y="323"/>
                  </a:cubicBezTo>
                  <a:cubicBezTo>
                    <a:pt x="203" y="309"/>
                    <a:pt x="211" y="292"/>
                    <a:pt x="215" y="275"/>
                  </a:cubicBezTo>
                  <a:cubicBezTo>
                    <a:pt x="224" y="247"/>
                    <a:pt x="228" y="218"/>
                    <a:pt x="228" y="189"/>
                  </a:cubicBezTo>
                  <a:cubicBezTo>
                    <a:pt x="228" y="144"/>
                    <a:pt x="218" y="101"/>
                    <a:pt x="199" y="61"/>
                  </a:cubicBezTo>
                  <a:cubicBezTo>
                    <a:pt x="183" y="33"/>
                    <a:pt x="157" y="12"/>
                    <a:pt x="127"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8" name="Group 2277">
            <a:extLst>
              <a:ext uri="{FF2B5EF4-FFF2-40B4-BE49-F238E27FC236}">
                <a16:creationId xmlns:a16="http://schemas.microsoft.com/office/drawing/2014/main" id="{6F1E5BD8-EB81-486F-8E59-A53E077DEFDA}"/>
              </a:ext>
            </a:extLst>
          </p:cNvPr>
          <p:cNvGrpSpPr/>
          <p:nvPr/>
        </p:nvGrpSpPr>
        <p:grpSpPr>
          <a:xfrm>
            <a:off x="2601913" y="3706813"/>
            <a:ext cx="542925" cy="354013"/>
            <a:chOff x="2601913" y="3706813"/>
            <a:chExt cx="542925" cy="354013"/>
          </a:xfrm>
        </p:grpSpPr>
        <p:sp>
          <p:nvSpPr>
            <p:cNvPr id="2127" name="Freeform 1816">
              <a:extLst>
                <a:ext uri="{FF2B5EF4-FFF2-40B4-BE49-F238E27FC236}">
                  <a16:creationId xmlns:a16="http://schemas.microsoft.com/office/drawing/2014/main" id="{348B0DA9-6DBB-4A80-B1DF-CF2F7EC1F841}"/>
                </a:ext>
              </a:extLst>
            </p:cNvPr>
            <p:cNvSpPr>
              <a:spLocks/>
            </p:cNvSpPr>
            <p:nvPr/>
          </p:nvSpPr>
          <p:spPr bwMode="auto">
            <a:xfrm>
              <a:off x="2601913" y="3706813"/>
              <a:ext cx="80962" cy="354013"/>
            </a:xfrm>
            <a:custGeom>
              <a:avLst/>
              <a:gdLst>
                <a:gd name="T0" fmla="*/ 243 w 243"/>
                <a:gd name="T1" fmla="*/ 0 h 1055"/>
                <a:gd name="T2" fmla="*/ 77 w 243"/>
                <a:gd name="T3" fmla="*/ 0 h 1055"/>
                <a:gd name="T4" fmla="*/ 0 w 243"/>
                <a:gd name="T5" fmla="*/ 77 h 1055"/>
                <a:gd name="T6" fmla="*/ 0 w 243"/>
                <a:gd name="T7" fmla="*/ 1055 h 1055"/>
                <a:gd name="T8" fmla="*/ 166 w 243"/>
                <a:gd name="T9" fmla="*/ 1055 h 1055"/>
                <a:gd name="T10" fmla="*/ 243 w 243"/>
                <a:gd name="T11" fmla="*/ 978 h 1055"/>
                <a:gd name="T12" fmla="*/ 243 w 243"/>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243" h="1055">
                  <a:moveTo>
                    <a:pt x="243" y="0"/>
                  </a:moveTo>
                  <a:lnTo>
                    <a:pt x="77" y="0"/>
                  </a:lnTo>
                  <a:lnTo>
                    <a:pt x="0" y="77"/>
                  </a:lnTo>
                  <a:lnTo>
                    <a:pt x="0" y="1055"/>
                  </a:lnTo>
                  <a:lnTo>
                    <a:pt x="166" y="1055"/>
                  </a:lnTo>
                  <a:lnTo>
                    <a:pt x="243" y="978"/>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1817">
              <a:extLst>
                <a:ext uri="{FF2B5EF4-FFF2-40B4-BE49-F238E27FC236}">
                  <a16:creationId xmlns:a16="http://schemas.microsoft.com/office/drawing/2014/main" id="{378CA200-B640-4E7E-B593-B6FBE38A9E91}"/>
                </a:ext>
              </a:extLst>
            </p:cNvPr>
            <p:cNvSpPr>
              <a:spLocks/>
            </p:cNvSpPr>
            <p:nvPr/>
          </p:nvSpPr>
          <p:spPr bwMode="auto">
            <a:xfrm>
              <a:off x="2601913" y="37068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818">
              <a:extLst>
                <a:ext uri="{FF2B5EF4-FFF2-40B4-BE49-F238E27FC236}">
                  <a16:creationId xmlns:a16="http://schemas.microsoft.com/office/drawing/2014/main" id="{31881FD7-58B7-4A8F-8590-5615F477B527}"/>
                </a:ext>
              </a:extLst>
            </p:cNvPr>
            <p:cNvSpPr>
              <a:spLocks/>
            </p:cNvSpPr>
            <p:nvPr/>
          </p:nvSpPr>
          <p:spPr bwMode="auto">
            <a:xfrm>
              <a:off x="2655888" y="3706813"/>
              <a:ext cx="26987" cy="354013"/>
            </a:xfrm>
            <a:custGeom>
              <a:avLst/>
              <a:gdLst>
                <a:gd name="T0" fmla="*/ 0 w 77"/>
                <a:gd name="T1" fmla="*/ 77 h 1055"/>
                <a:gd name="T2" fmla="*/ 77 w 77"/>
                <a:gd name="T3" fmla="*/ 0 h 1055"/>
                <a:gd name="T4" fmla="*/ 77 w 77"/>
                <a:gd name="T5" fmla="*/ 978 h 1055"/>
                <a:gd name="T6" fmla="*/ 0 w 77"/>
                <a:gd name="T7" fmla="*/ 1055 h 1055"/>
                <a:gd name="T8" fmla="*/ 0 w 77"/>
                <a:gd name="T9" fmla="*/ 77 h 1055"/>
              </a:gdLst>
              <a:ahLst/>
              <a:cxnLst>
                <a:cxn ang="0">
                  <a:pos x="T0" y="T1"/>
                </a:cxn>
                <a:cxn ang="0">
                  <a:pos x="T2" y="T3"/>
                </a:cxn>
                <a:cxn ang="0">
                  <a:pos x="T4" y="T5"/>
                </a:cxn>
                <a:cxn ang="0">
                  <a:pos x="T6" y="T7"/>
                </a:cxn>
                <a:cxn ang="0">
                  <a:pos x="T8" y="T9"/>
                </a:cxn>
              </a:cxnLst>
              <a:rect l="0" t="0" r="r" b="b"/>
              <a:pathLst>
                <a:path w="77" h="1055">
                  <a:moveTo>
                    <a:pt x="0" y="77"/>
                  </a:moveTo>
                  <a:lnTo>
                    <a:pt x="77" y="0"/>
                  </a:lnTo>
                  <a:lnTo>
                    <a:pt x="77" y="978"/>
                  </a:lnTo>
                  <a:lnTo>
                    <a:pt x="0" y="1055"/>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819">
              <a:extLst>
                <a:ext uri="{FF2B5EF4-FFF2-40B4-BE49-F238E27FC236}">
                  <a16:creationId xmlns:a16="http://schemas.microsoft.com/office/drawing/2014/main" id="{A46391BE-4D2E-47C3-ABED-62307A056A40}"/>
                </a:ext>
              </a:extLst>
            </p:cNvPr>
            <p:cNvSpPr>
              <a:spLocks/>
            </p:cNvSpPr>
            <p:nvPr/>
          </p:nvSpPr>
          <p:spPr bwMode="auto">
            <a:xfrm>
              <a:off x="3063875" y="3979863"/>
              <a:ext cx="80962" cy="80963"/>
            </a:xfrm>
            <a:custGeom>
              <a:avLst/>
              <a:gdLst>
                <a:gd name="T0" fmla="*/ 244 w 244"/>
                <a:gd name="T1" fmla="*/ 0 h 240"/>
                <a:gd name="T2" fmla="*/ 78 w 244"/>
                <a:gd name="T3" fmla="*/ 0 h 240"/>
                <a:gd name="T4" fmla="*/ 0 w 244"/>
                <a:gd name="T5" fmla="*/ 78 h 240"/>
                <a:gd name="T6" fmla="*/ 0 w 244"/>
                <a:gd name="T7" fmla="*/ 240 h 240"/>
                <a:gd name="T8" fmla="*/ 166 w 244"/>
                <a:gd name="T9" fmla="*/ 240 h 240"/>
                <a:gd name="T10" fmla="*/ 244 w 244"/>
                <a:gd name="T11" fmla="*/ 163 h 240"/>
                <a:gd name="T12" fmla="*/ 244 w 244"/>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4" h="240">
                  <a:moveTo>
                    <a:pt x="244" y="0"/>
                  </a:moveTo>
                  <a:lnTo>
                    <a:pt x="78" y="0"/>
                  </a:lnTo>
                  <a:lnTo>
                    <a:pt x="0" y="78"/>
                  </a:lnTo>
                  <a:lnTo>
                    <a:pt x="0" y="240"/>
                  </a:lnTo>
                  <a:lnTo>
                    <a:pt x="166" y="240"/>
                  </a:lnTo>
                  <a:lnTo>
                    <a:pt x="244" y="163"/>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820">
              <a:extLst>
                <a:ext uri="{FF2B5EF4-FFF2-40B4-BE49-F238E27FC236}">
                  <a16:creationId xmlns:a16="http://schemas.microsoft.com/office/drawing/2014/main" id="{6904B76C-DCEC-4B5F-B7F6-161D73F863C0}"/>
                </a:ext>
              </a:extLst>
            </p:cNvPr>
            <p:cNvSpPr>
              <a:spLocks/>
            </p:cNvSpPr>
            <p:nvPr/>
          </p:nvSpPr>
          <p:spPr bwMode="auto">
            <a:xfrm>
              <a:off x="3063875" y="3979863"/>
              <a:ext cx="80962" cy="26988"/>
            </a:xfrm>
            <a:custGeom>
              <a:avLst/>
              <a:gdLst>
                <a:gd name="T0" fmla="*/ 244 w 244"/>
                <a:gd name="T1" fmla="*/ 0 h 78"/>
                <a:gd name="T2" fmla="*/ 166 w 244"/>
                <a:gd name="T3" fmla="*/ 78 h 78"/>
                <a:gd name="T4" fmla="*/ 0 w 244"/>
                <a:gd name="T5" fmla="*/ 78 h 78"/>
                <a:gd name="T6" fmla="*/ 78 w 244"/>
                <a:gd name="T7" fmla="*/ 0 h 78"/>
                <a:gd name="T8" fmla="*/ 244 w 244"/>
                <a:gd name="T9" fmla="*/ 0 h 78"/>
              </a:gdLst>
              <a:ahLst/>
              <a:cxnLst>
                <a:cxn ang="0">
                  <a:pos x="T0" y="T1"/>
                </a:cxn>
                <a:cxn ang="0">
                  <a:pos x="T2" y="T3"/>
                </a:cxn>
                <a:cxn ang="0">
                  <a:pos x="T4" y="T5"/>
                </a:cxn>
                <a:cxn ang="0">
                  <a:pos x="T6" y="T7"/>
                </a:cxn>
                <a:cxn ang="0">
                  <a:pos x="T8" y="T9"/>
                </a:cxn>
              </a:cxnLst>
              <a:rect l="0" t="0" r="r" b="b"/>
              <a:pathLst>
                <a:path w="244" h="78">
                  <a:moveTo>
                    <a:pt x="244" y="0"/>
                  </a:moveTo>
                  <a:lnTo>
                    <a:pt x="166" y="78"/>
                  </a:lnTo>
                  <a:lnTo>
                    <a:pt x="0" y="78"/>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821">
              <a:extLst>
                <a:ext uri="{FF2B5EF4-FFF2-40B4-BE49-F238E27FC236}">
                  <a16:creationId xmlns:a16="http://schemas.microsoft.com/office/drawing/2014/main" id="{10122AC8-0CAE-4DEE-A380-0949C03B3BB0}"/>
                </a:ext>
              </a:extLst>
            </p:cNvPr>
            <p:cNvSpPr>
              <a:spLocks/>
            </p:cNvSpPr>
            <p:nvPr/>
          </p:nvSpPr>
          <p:spPr bwMode="auto">
            <a:xfrm>
              <a:off x="3119438" y="3979863"/>
              <a:ext cx="25400" cy="80963"/>
            </a:xfrm>
            <a:custGeom>
              <a:avLst/>
              <a:gdLst>
                <a:gd name="T0" fmla="*/ 0 w 78"/>
                <a:gd name="T1" fmla="*/ 78 h 240"/>
                <a:gd name="T2" fmla="*/ 78 w 78"/>
                <a:gd name="T3" fmla="*/ 0 h 240"/>
                <a:gd name="T4" fmla="*/ 78 w 78"/>
                <a:gd name="T5" fmla="*/ 163 h 240"/>
                <a:gd name="T6" fmla="*/ 0 w 78"/>
                <a:gd name="T7" fmla="*/ 240 h 240"/>
                <a:gd name="T8" fmla="*/ 0 w 78"/>
                <a:gd name="T9" fmla="*/ 78 h 240"/>
              </a:gdLst>
              <a:ahLst/>
              <a:cxnLst>
                <a:cxn ang="0">
                  <a:pos x="T0" y="T1"/>
                </a:cxn>
                <a:cxn ang="0">
                  <a:pos x="T2" y="T3"/>
                </a:cxn>
                <a:cxn ang="0">
                  <a:pos x="T4" y="T5"/>
                </a:cxn>
                <a:cxn ang="0">
                  <a:pos x="T6" y="T7"/>
                </a:cxn>
                <a:cxn ang="0">
                  <a:pos x="T8" y="T9"/>
                </a:cxn>
              </a:cxnLst>
              <a:rect l="0" t="0" r="r" b="b"/>
              <a:pathLst>
                <a:path w="78" h="240">
                  <a:moveTo>
                    <a:pt x="0" y="78"/>
                  </a:moveTo>
                  <a:lnTo>
                    <a:pt x="78" y="0"/>
                  </a:lnTo>
                  <a:lnTo>
                    <a:pt x="78" y="163"/>
                  </a:lnTo>
                  <a:lnTo>
                    <a:pt x="0" y="240"/>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822">
              <a:extLst>
                <a:ext uri="{FF2B5EF4-FFF2-40B4-BE49-F238E27FC236}">
                  <a16:creationId xmlns:a16="http://schemas.microsoft.com/office/drawing/2014/main" id="{C1EA977C-A42E-4E9D-BD5D-BE3B28058C84}"/>
                </a:ext>
              </a:extLst>
            </p:cNvPr>
            <p:cNvSpPr>
              <a:spLocks/>
            </p:cNvSpPr>
            <p:nvPr/>
          </p:nvSpPr>
          <p:spPr bwMode="auto">
            <a:xfrm>
              <a:off x="2971800" y="3925888"/>
              <a:ext cx="80962" cy="134938"/>
            </a:xfrm>
            <a:custGeom>
              <a:avLst/>
              <a:gdLst>
                <a:gd name="T0" fmla="*/ 244 w 244"/>
                <a:gd name="T1" fmla="*/ 0 h 403"/>
                <a:gd name="T2" fmla="*/ 78 w 244"/>
                <a:gd name="T3" fmla="*/ 0 h 403"/>
                <a:gd name="T4" fmla="*/ 0 w 244"/>
                <a:gd name="T5" fmla="*/ 77 h 403"/>
                <a:gd name="T6" fmla="*/ 0 w 244"/>
                <a:gd name="T7" fmla="*/ 403 h 403"/>
                <a:gd name="T8" fmla="*/ 166 w 244"/>
                <a:gd name="T9" fmla="*/ 403 h 403"/>
                <a:gd name="T10" fmla="*/ 244 w 244"/>
                <a:gd name="T11" fmla="*/ 326 h 403"/>
                <a:gd name="T12" fmla="*/ 244 w 244"/>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244" h="403">
                  <a:moveTo>
                    <a:pt x="244" y="0"/>
                  </a:moveTo>
                  <a:lnTo>
                    <a:pt x="78" y="0"/>
                  </a:lnTo>
                  <a:lnTo>
                    <a:pt x="0" y="77"/>
                  </a:lnTo>
                  <a:lnTo>
                    <a:pt x="0" y="403"/>
                  </a:lnTo>
                  <a:lnTo>
                    <a:pt x="166" y="403"/>
                  </a:lnTo>
                  <a:lnTo>
                    <a:pt x="244" y="326"/>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823">
              <a:extLst>
                <a:ext uri="{FF2B5EF4-FFF2-40B4-BE49-F238E27FC236}">
                  <a16:creationId xmlns:a16="http://schemas.microsoft.com/office/drawing/2014/main" id="{D6F8C2AD-2E69-4437-92FB-C3563DDCB675}"/>
                </a:ext>
              </a:extLst>
            </p:cNvPr>
            <p:cNvSpPr>
              <a:spLocks/>
            </p:cNvSpPr>
            <p:nvPr/>
          </p:nvSpPr>
          <p:spPr bwMode="auto">
            <a:xfrm>
              <a:off x="2971800" y="3925888"/>
              <a:ext cx="80962" cy="25400"/>
            </a:xfrm>
            <a:custGeom>
              <a:avLst/>
              <a:gdLst>
                <a:gd name="T0" fmla="*/ 244 w 244"/>
                <a:gd name="T1" fmla="*/ 0 h 77"/>
                <a:gd name="T2" fmla="*/ 166 w 244"/>
                <a:gd name="T3" fmla="*/ 77 h 77"/>
                <a:gd name="T4" fmla="*/ 0 w 244"/>
                <a:gd name="T5" fmla="*/ 77 h 77"/>
                <a:gd name="T6" fmla="*/ 78 w 244"/>
                <a:gd name="T7" fmla="*/ 0 h 77"/>
                <a:gd name="T8" fmla="*/ 244 w 244"/>
                <a:gd name="T9" fmla="*/ 0 h 77"/>
              </a:gdLst>
              <a:ahLst/>
              <a:cxnLst>
                <a:cxn ang="0">
                  <a:pos x="T0" y="T1"/>
                </a:cxn>
                <a:cxn ang="0">
                  <a:pos x="T2" y="T3"/>
                </a:cxn>
                <a:cxn ang="0">
                  <a:pos x="T4" y="T5"/>
                </a:cxn>
                <a:cxn ang="0">
                  <a:pos x="T6" y="T7"/>
                </a:cxn>
                <a:cxn ang="0">
                  <a:pos x="T8" y="T9"/>
                </a:cxn>
              </a:cxnLst>
              <a:rect l="0" t="0" r="r" b="b"/>
              <a:pathLst>
                <a:path w="244" h="77">
                  <a:moveTo>
                    <a:pt x="244" y="0"/>
                  </a:moveTo>
                  <a:lnTo>
                    <a:pt x="166" y="77"/>
                  </a:lnTo>
                  <a:lnTo>
                    <a:pt x="0" y="77"/>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824">
              <a:extLst>
                <a:ext uri="{FF2B5EF4-FFF2-40B4-BE49-F238E27FC236}">
                  <a16:creationId xmlns:a16="http://schemas.microsoft.com/office/drawing/2014/main" id="{5EFBBC6A-7260-4A0C-A09D-F56A8D209C40}"/>
                </a:ext>
              </a:extLst>
            </p:cNvPr>
            <p:cNvSpPr>
              <a:spLocks/>
            </p:cNvSpPr>
            <p:nvPr/>
          </p:nvSpPr>
          <p:spPr bwMode="auto">
            <a:xfrm>
              <a:off x="3025775" y="3925888"/>
              <a:ext cx="26987" cy="134938"/>
            </a:xfrm>
            <a:custGeom>
              <a:avLst/>
              <a:gdLst>
                <a:gd name="T0" fmla="*/ 0 w 78"/>
                <a:gd name="T1" fmla="*/ 77 h 403"/>
                <a:gd name="T2" fmla="*/ 78 w 78"/>
                <a:gd name="T3" fmla="*/ 0 h 403"/>
                <a:gd name="T4" fmla="*/ 78 w 78"/>
                <a:gd name="T5" fmla="*/ 326 h 403"/>
                <a:gd name="T6" fmla="*/ 0 w 78"/>
                <a:gd name="T7" fmla="*/ 403 h 403"/>
                <a:gd name="T8" fmla="*/ 0 w 78"/>
                <a:gd name="T9" fmla="*/ 77 h 403"/>
              </a:gdLst>
              <a:ahLst/>
              <a:cxnLst>
                <a:cxn ang="0">
                  <a:pos x="T0" y="T1"/>
                </a:cxn>
                <a:cxn ang="0">
                  <a:pos x="T2" y="T3"/>
                </a:cxn>
                <a:cxn ang="0">
                  <a:pos x="T4" y="T5"/>
                </a:cxn>
                <a:cxn ang="0">
                  <a:pos x="T6" y="T7"/>
                </a:cxn>
                <a:cxn ang="0">
                  <a:pos x="T8" y="T9"/>
                </a:cxn>
              </a:cxnLst>
              <a:rect l="0" t="0" r="r" b="b"/>
              <a:pathLst>
                <a:path w="78" h="403">
                  <a:moveTo>
                    <a:pt x="0" y="77"/>
                  </a:moveTo>
                  <a:lnTo>
                    <a:pt x="78" y="0"/>
                  </a:lnTo>
                  <a:lnTo>
                    <a:pt x="78" y="326"/>
                  </a:lnTo>
                  <a:lnTo>
                    <a:pt x="0" y="403"/>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825">
              <a:extLst>
                <a:ext uri="{FF2B5EF4-FFF2-40B4-BE49-F238E27FC236}">
                  <a16:creationId xmlns:a16="http://schemas.microsoft.com/office/drawing/2014/main" id="{46F899DA-D497-4533-835E-368BB7C05CCB}"/>
                </a:ext>
              </a:extLst>
            </p:cNvPr>
            <p:cNvSpPr>
              <a:spLocks/>
            </p:cNvSpPr>
            <p:nvPr/>
          </p:nvSpPr>
          <p:spPr bwMode="auto">
            <a:xfrm>
              <a:off x="2879725" y="3870326"/>
              <a:ext cx="80962" cy="190500"/>
            </a:xfrm>
            <a:custGeom>
              <a:avLst/>
              <a:gdLst>
                <a:gd name="T0" fmla="*/ 243 w 243"/>
                <a:gd name="T1" fmla="*/ 0 h 566"/>
                <a:gd name="T2" fmla="*/ 77 w 243"/>
                <a:gd name="T3" fmla="*/ 0 h 566"/>
                <a:gd name="T4" fmla="*/ 0 w 243"/>
                <a:gd name="T5" fmla="*/ 78 h 566"/>
                <a:gd name="T6" fmla="*/ 0 w 243"/>
                <a:gd name="T7" fmla="*/ 566 h 566"/>
                <a:gd name="T8" fmla="*/ 166 w 243"/>
                <a:gd name="T9" fmla="*/ 566 h 566"/>
                <a:gd name="T10" fmla="*/ 243 w 243"/>
                <a:gd name="T11" fmla="*/ 489 h 566"/>
                <a:gd name="T12" fmla="*/ 243 w 24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243" h="566">
                  <a:moveTo>
                    <a:pt x="243" y="0"/>
                  </a:moveTo>
                  <a:lnTo>
                    <a:pt x="77" y="0"/>
                  </a:lnTo>
                  <a:lnTo>
                    <a:pt x="0" y="78"/>
                  </a:lnTo>
                  <a:lnTo>
                    <a:pt x="0" y="566"/>
                  </a:lnTo>
                  <a:lnTo>
                    <a:pt x="166" y="566"/>
                  </a:lnTo>
                  <a:lnTo>
                    <a:pt x="243" y="489"/>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826">
              <a:extLst>
                <a:ext uri="{FF2B5EF4-FFF2-40B4-BE49-F238E27FC236}">
                  <a16:creationId xmlns:a16="http://schemas.microsoft.com/office/drawing/2014/main" id="{2213FDAF-4FEA-4EE9-91AF-3053DF1CF3AF}"/>
                </a:ext>
              </a:extLst>
            </p:cNvPr>
            <p:cNvSpPr>
              <a:spLocks/>
            </p:cNvSpPr>
            <p:nvPr/>
          </p:nvSpPr>
          <p:spPr bwMode="auto">
            <a:xfrm>
              <a:off x="2879725" y="3870326"/>
              <a:ext cx="80962" cy="26988"/>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27">
              <a:extLst>
                <a:ext uri="{FF2B5EF4-FFF2-40B4-BE49-F238E27FC236}">
                  <a16:creationId xmlns:a16="http://schemas.microsoft.com/office/drawing/2014/main" id="{292A8E66-FDF7-4164-A954-0DEB24AB4D19}"/>
                </a:ext>
              </a:extLst>
            </p:cNvPr>
            <p:cNvSpPr>
              <a:spLocks/>
            </p:cNvSpPr>
            <p:nvPr/>
          </p:nvSpPr>
          <p:spPr bwMode="auto">
            <a:xfrm>
              <a:off x="2933700" y="3870326"/>
              <a:ext cx="26987" cy="190500"/>
            </a:xfrm>
            <a:custGeom>
              <a:avLst/>
              <a:gdLst>
                <a:gd name="T0" fmla="*/ 0 w 77"/>
                <a:gd name="T1" fmla="*/ 78 h 566"/>
                <a:gd name="T2" fmla="*/ 77 w 77"/>
                <a:gd name="T3" fmla="*/ 0 h 566"/>
                <a:gd name="T4" fmla="*/ 77 w 77"/>
                <a:gd name="T5" fmla="*/ 489 h 566"/>
                <a:gd name="T6" fmla="*/ 0 w 77"/>
                <a:gd name="T7" fmla="*/ 566 h 566"/>
                <a:gd name="T8" fmla="*/ 0 w 77"/>
                <a:gd name="T9" fmla="*/ 78 h 566"/>
              </a:gdLst>
              <a:ahLst/>
              <a:cxnLst>
                <a:cxn ang="0">
                  <a:pos x="T0" y="T1"/>
                </a:cxn>
                <a:cxn ang="0">
                  <a:pos x="T2" y="T3"/>
                </a:cxn>
                <a:cxn ang="0">
                  <a:pos x="T4" y="T5"/>
                </a:cxn>
                <a:cxn ang="0">
                  <a:pos x="T6" y="T7"/>
                </a:cxn>
                <a:cxn ang="0">
                  <a:pos x="T8" y="T9"/>
                </a:cxn>
              </a:cxnLst>
              <a:rect l="0" t="0" r="r" b="b"/>
              <a:pathLst>
                <a:path w="77" h="566">
                  <a:moveTo>
                    <a:pt x="0" y="78"/>
                  </a:moveTo>
                  <a:lnTo>
                    <a:pt x="77" y="0"/>
                  </a:lnTo>
                  <a:lnTo>
                    <a:pt x="77" y="489"/>
                  </a:lnTo>
                  <a:lnTo>
                    <a:pt x="0" y="566"/>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828">
              <a:extLst>
                <a:ext uri="{FF2B5EF4-FFF2-40B4-BE49-F238E27FC236}">
                  <a16:creationId xmlns:a16="http://schemas.microsoft.com/office/drawing/2014/main" id="{EBC95787-6869-4973-9DE3-F0F2373F7B5F}"/>
                </a:ext>
              </a:extLst>
            </p:cNvPr>
            <p:cNvSpPr>
              <a:spLocks/>
            </p:cNvSpPr>
            <p:nvPr/>
          </p:nvSpPr>
          <p:spPr bwMode="auto">
            <a:xfrm>
              <a:off x="2786063" y="3776663"/>
              <a:ext cx="80962" cy="284163"/>
            </a:xfrm>
            <a:custGeom>
              <a:avLst/>
              <a:gdLst>
                <a:gd name="T0" fmla="*/ 243 w 243"/>
                <a:gd name="T1" fmla="*/ 0 h 848"/>
                <a:gd name="T2" fmla="*/ 77 w 243"/>
                <a:gd name="T3" fmla="*/ 0 h 848"/>
                <a:gd name="T4" fmla="*/ 0 w 243"/>
                <a:gd name="T5" fmla="*/ 78 h 848"/>
                <a:gd name="T6" fmla="*/ 0 w 243"/>
                <a:gd name="T7" fmla="*/ 848 h 848"/>
                <a:gd name="T8" fmla="*/ 166 w 243"/>
                <a:gd name="T9" fmla="*/ 848 h 848"/>
                <a:gd name="T10" fmla="*/ 243 w 243"/>
                <a:gd name="T11" fmla="*/ 771 h 848"/>
                <a:gd name="T12" fmla="*/ 243 w 243"/>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243" h="848">
                  <a:moveTo>
                    <a:pt x="243" y="0"/>
                  </a:moveTo>
                  <a:lnTo>
                    <a:pt x="77" y="0"/>
                  </a:lnTo>
                  <a:lnTo>
                    <a:pt x="0" y="78"/>
                  </a:lnTo>
                  <a:lnTo>
                    <a:pt x="0" y="848"/>
                  </a:lnTo>
                  <a:lnTo>
                    <a:pt x="166" y="848"/>
                  </a:lnTo>
                  <a:lnTo>
                    <a:pt x="243" y="771"/>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1829">
              <a:extLst>
                <a:ext uri="{FF2B5EF4-FFF2-40B4-BE49-F238E27FC236}">
                  <a16:creationId xmlns:a16="http://schemas.microsoft.com/office/drawing/2014/main" id="{F9AE9FDB-6110-498A-8A66-6F43C78DCBCE}"/>
                </a:ext>
              </a:extLst>
            </p:cNvPr>
            <p:cNvSpPr>
              <a:spLocks/>
            </p:cNvSpPr>
            <p:nvPr/>
          </p:nvSpPr>
          <p:spPr bwMode="auto">
            <a:xfrm>
              <a:off x="2786063" y="3776663"/>
              <a:ext cx="80962" cy="25400"/>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1830">
              <a:extLst>
                <a:ext uri="{FF2B5EF4-FFF2-40B4-BE49-F238E27FC236}">
                  <a16:creationId xmlns:a16="http://schemas.microsoft.com/office/drawing/2014/main" id="{FA1689D9-E965-44E0-AE13-F4307C7793F9}"/>
                </a:ext>
              </a:extLst>
            </p:cNvPr>
            <p:cNvSpPr>
              <a:spLocks/>
            </p:cNvSpPr>
            <p:nvPr/>
          </p:nvSpPr>
          <p:spPr bwMode="auto">
            <a:xfrm>
              <a:off x="2841625" y="3776663"/>
              <a:ext cx="25400" cy="284163"/>
            </a:xfrm>
            <a:custGeom>
              <a:avLst/>
              <a:gdLst>
                <a:gd name="T0" fmla="*/ 0 w 77"/>
                <a:gd name="T1" fmla="*/ 78 h 848"/>
                <a:gd name="T2" fmla="*/ 77 w 77"/>
                <a:gd name="T3" fmla="*/ 0 h 848"/>
                <a:gd name="T4" fmla="*/ 77 w 77"/>
                <a:gd name="T5" fmla="*/ 771 h 848"/>
                <a:gd name="T6" fmla="*/ 0 w 77"/>
                <a:gd name="T7" fmla="*/ 848 h 848"/>
                <a:gd name="T8" fmla="*/ 0 w 77"/>
                <a:gd name="T9" fmla="*/ 78 h 848"/>
              </a:gdLst>
              <a:ahLst/>
              <a:cxnLst>
                <a:cxn ang="0">
                  <a:pos x="T0" y="T1"/>
                </a:cxn>
                <a:cxn ang="0">
                  <a:pos x="T2" y="T3"/>
                </a:cxn>
                <a:cxn ang="0">
                  <a:pos x="T4" y="T5"/>
                </a:cxn>
                <a:cxn ang="0">
                  <a:pos x="T6" y="T7"/>
                </a:cxn>
                <a:cxn ang="0">
                  <a:pos x="T8" y="T9"/>
                </a:cxn>
              </a:cxnLst>
              <a:rect l="0" t="0" r="r" b="b"/>
              <a:pathLst>
                <a:path w="77" h="848">
                  <a:moveTo>
                    <a:pt x="0" y="78"/>
                  </a:moveTo>
                  <a:lnTo>
                    <a:pt x="77" y="0"/>
                  </a:lnTo>
                  <a:lnTo>
                    <a:pt x="77" y="771"/>
                  </a:lnTo>
                  <a:lnTo>
                    <a:pt x="0" y="848"/>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1831">
              <a:extLst>
                <a:ext uri="{FF2B5EF4-FFF2-40B4-BE49-F238E27FC236}">
                  <a16:creationId xmlns:a16="http://schemas.microsoft.com/office/drawing/2014/main" id="{F7E43808-B776-4ABC-8BDC-2BD763B0659D}"/>
                </a:ext>
              </a:extLst>
            </p:cNvPr>
            <p:cNvSpPr>
              <a:spLocks/>
            </p:cNvSpPr>
            <p:nvPr/>
          </p:nvSpPr>
          <p:spPr bwMode="auto">
            <a:xfrm>
              <a:off x="2693988" y="3808413"/>
              <a:ext cx="80962" cy="252413"/>
            </a:xfrm>
            <a:custGeom>
              <a:avLst/>
              <a:gdLst>
                <a:gd name="T0" fmla="*/ 243 w 243"/>
                <a:gd name="T1" fmla="*/ 0 h 754"/>
                <a:gd name="T2" fmla="*/ 77 w 243"/>
                <a:gd name="T3" fmla="*/ 0 h 754"/>
                <a:gd name="T4" fmla="*/ 0 w 243"/>
                <a:gd name="T5" fmla="*/ 77 h 754"/>
                <a:gd name="T6" fmla="*/ 0 w 243"/>
                <a:gd name="T7" fmla="*/ 754 h 754"/>
                <a:gd name="T8" fmla="*/ 166 w 243"/>
                <a:gd name="T9" fmla="*/ 754 h 754"/>
                <a:gd name="T10" fmla="*/ 243 w 243"/>
                <a:gd name="T11" fmla="*/ 677 h 754"/>
                <a:gd name="T12" fmla="*/ 243 w 243"/>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243" h="754">
                  <a:moveTo>
                    <a:pt x="243" y="0"/>
                  </a:moveTo>
                  <a:lnTo>
                    <a:pt x="77" y="0"/>
                  </a:lnTo>
                  <a:lnTo>
                    <a:pt x="0" y="77"/>
                  </a:lnTo>
                  <a:lnTo>
                    <a:pt x="0" y="754"/>
                  </a:lnTo>
                  <a:lnTo>
                    <a:pt x="166" y="754"/>
                  </a:lnTo>
                  <a:lnTo>
                    <a:pt x="243" y="677"/>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1832">
              <a:extLst>
                <a:ext uri="{FF2B5EF4-FFF2-40B4-BE49-F238E27FC236}">
                  <a16:creationId xmlns:a16="http://schemas.microsoft.com/office/drawing/2014/main" id="{1C7B0B00-7AE9-4310-828A-C96148B2B19B}"/>
                </a:ext>
              </a:extLst>
            </p:cNvPr>
            <p:cNvSpPr>
              <a:spLocks/>
            </p:cNvSpPr>
            <p:nvPr/>
          </p:nvSpPr>
          <p:spPr bwMode="auto">
            <a:xfrm>
              <a:off x="2693988" y="38084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Freeform 1833">
              <a:extLst>
                <a:ext uri="{FF2B5EF4-FFF2-40B4-BE49-F238E27FC236}">
                  <a16:creationId xmlns:a16="http://schemas.microsoft.com/office/drawing/2014/main" id="{FFC682CE-4905-4D0B-B82C-2749D12CC749}"/>
                </a:ext>
              </a:extLst>
            </p:cNvPr>
            <p:cNvSpPr>
              <a:spLocks/>
            </p:cNvSpPr>
            <p:nvPr/>
          </p:nvSpPr>
          <p:spPr bwMode="auto">
            <a:xfrm>
              <a:off x="2749550" y="3808413"/>
              <a:ext cx="25400" cy="252413"/>
            </a:xfrm>
            <a:custGeom>
              <a:avLst/>
              <a:gdLst>
                <a:gd name="T0" fmla="*/ 0 w 77"/>
                <a:gd name="T1" fmla="*/ 77 h 754"/>
                <a:gd name="T2" fmla="*/ 77 w 77"/>
                <a:gd name="T3" fmla="*/ 0 h 754"/>
                <a:gd name="T4" fmla="*/ 77 w 77"/>
                <a:gd name="T5" fmla="*/ 677 h 754"/>
                <a:gd name="T6" fmla="*/ 0 w 77"/>
                <a:gd name="T7" fmla="*/ 754 h 754"/>
                <a:gd name="T8" fmla="*/ 0 w 77"/>
                <a:gd name="T9" fmla="*/ 77 h 754"/>
              </a:gdLst>
              <a:ahLst/>
              <a:cxnLst>
                <a:cxn ang="0">
                  <a:pos x="T0" y="T1"/>
                </a:cxn>
                <a:cxn ang="0">
                  <a:pos x="T2" y="T3"/>
                </a:cxn>
                <a:cxn ang="0">
                  <a:pos x="T4" y="T5"/>
                </a:cxn>
                <a:cxn ang="0">
                  <a:pos x="T6" y="T7"/>
                </a:cxn>
                <a:cxn ang="0">
                  <a:pos x="T8" y="T9"/>
                </a:cxn>
              </a:cxnLst>
              <a:rect l="0" t="0" r="r" b="b"/>
              <a:pathLst>
                <a:path w="77" h="754">
                  <a:moveTo>
                    <a:pt x="0" y="77"/>
                  </a:moveTo>
                  <a:lnTo>
                    <a:pt x="77" y="0"/>
                  </a:lnTo>
                  <a:lnTo>
                    <a:pt x="77" y="677"/>
                  </a:lnTo>
                  <a:lnTo>
                    <a:pt x="0" y="754"/>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7" name="Group 2276">
            <a:extLst>
              <a:ext uri="{FF2B5EF4-FFF2-40B4-BE49-F238E27FC236}">
                <a16:creationId xmlns:a16="http://schemas.microsoft.com/office/drawing/2014/main" id="{E943C4EC-328D-4E7C-85D7-89E00AC8197B}"/>
              </a:ext>
            </a:extLst>
          </p:cNvPr>
          <p:cNvGrpSpPr/>
          <p:nvPr/>
        </p:nvGrpSpPr>
        <p:grpSpPr>
          <a:xfrm>
            <a:off x="5125915" y="2097088"/>
            <a:ext cx="722435" cy="906463"/>
            <a:chOff x="5125915" y="2097088"/>
            <a:chExt cx="722435" cy="906463"/>
          </a:xfrm>
        </p:grpSpPr>
        <p:sp>
          <p:nvSpPr>
            <p:cNvPr id="46" name="TextBox 45">
              <a:extLst>
                <a:ext uri="{FF2B5EF4-FFF2-40B4-BE49-F238E27FC236}">
                  <a16:creationId xmlns:a16="http://schemas.microsoft.com/office/drawing/2014/main" id="{E6840014-23A6-8EAE-8835-598BAA540392}"/>
                </a:ext>
              </a:extLst>
            </p:cNvPr>
            <p:cNvSpPr txBox="1"/>
            <p:nvPr/>
          </p:nvSpPr>
          <p:spPr>
            <a:xfrm>
              <a:off x="5125915" y="2155005"/>
              <a:ext cx="184731" cy="242374"/>
            </a:xfrm>
            <a:prstGeom prst="rect">
              <a:avLst/>
            </a:prstGeom>
            <a:noFill/>
          </p:spPr>
          <p:txBody>
            <a:bodyPr wrap="non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sp>
          <p:nvSpPr>
            <p:cNvPr id="2145" name="Freeform 1834">
              <a:extLst>
                <a:ext uri="{FF2B5EF4-FFF2-40B4-BE49-F238E27FC236}">
                  <a16:creationId xmlns:a16="http://schemas.microsoft.com/office/drawing/2014/main" id="{A44F8A13-299F-4EF5-BB73-F84E11F76493}"/>
                </a:ext>
              </a:extLst>
            </p:cNvPr>
            <p:cNvSpPr>
              <a:spLocks/>
            </p:cNvSpPr>
            <p:nvPr/>
          </p:nvSpPr>
          <p:spPr bwMode="auto">
            <a:xfrm>
              <a:off x="5443538" y="2386013"/>
              <a:ext cx="276225" cy="617538"/>
            </a:xfrm>
            <a:custGeom>
              <a:avLst/>
              <a:gdLst>
                <a:gd name="T0" fmla="*/ 0 w 828"/>
                <a:gd name="T1" fmla="*/ 1276 h 1838"/>
                <a:gd name="T2" fmla="*/ 520 w 828"/>
                <a:gd name="T3" fmla="*/ 0 h 1838"/>
                <a:gd name="T4" fmla="*/ 828 w 828"/>
                <a:gd name="T5" fmla="*/ 308 h 1838"/>
                <a:gd name="T6" fmla="*/ 625 w 828"/>
                <a:gd name="T7" fmla="*/ 1838 h 1838"/>
                <a:gd name="T8" fmla="*/ 550 w 828"/>
                <a:gd name="T9" fmla="*/ 1838 h 1838"/>
                <a:gd name="T10" fmla="*/ 749 w 828"/>
                <a:gd name="T11" fmla="*/ 335 h 1838"/>
                <a:gd name="T12" fmla="*/ 547 w 828"/>
                <a:gd name="T13" fmla="*/ 133 h 1838"/>
                <a:gd name="T14" fmla="*/ 80 w 828"/>
                <a:gd name="T15" fmla="*/ 1276 h 1838"/>
                <a:gd name="T16" fmla="*/ 0 w 828"/>
                <a:gd name="T17" fmla="*/ 1276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838">
                  <a:moveTo>
                    <a:pt x="0" y="1276"/>
                  </a:moveTo>
                  <a:lnTo>
                    <a:pt x="520" y="0"/>
                  </a:lnTo>
                  <a:lnTo>
                    <a:pt x="828" y="308"/>
                  </a:lnTo>
                  <a:lnTo>
                    <a:pt x="625" y="1838"/>
                  </a:lnTo>
                  <a:lnTo>
                    <a:pt x="550" y="1838"/>
                  </a:lnTo>
                  <a:lnTo>
                    <a:pt x="749" y="335"/>
                  </a:lnTo>
                  <a:lnTo>
                    <a:pt x="547" y="133"/>
                  </a:lnTo>
                  <a:lnTo>
                    <a:pt x="80" y="1276"/>
                  </a:lnTo>
                  <a:lnTo>
                    <a:pt x="0" y="127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1835">
              <a:extLst>
                <a:ext uri="{FF2B5EF4-FFF2-40B4-BE49-F238E27FC236}">
                  <a16:creationId xmlns:a16="http://schemas.microsoft.com/office/drawing/2014/main" id="{A3823BE5-79E8-44E7-97D6-D84BDA547185}"/>
                </a:ext>
              </a:extLst>
            </p:cNvPr>
            <p:cNvSpPr>
              <a:spLocks/>
            </p:cNvSpPr>
            <p:nvPr/>
          </p:nvSpPr>
          <p:spPr bwMode="auto">
            <a:xfrm>
              <a:off x="5683250" y="2478088"/>
              <a:ext cx="165100" cy="390525"/>
            </a:xfrm>
            <a:custGeom>
              <a:avLst/>
              <a:gdLst>
                <a:gd name="T0" fmla="*/ 70 w 496"/>
                <a:gd name="T1" fmla="*/ 0 h 1163"/>
                <a:gd name="T2" fmla="*/ 496 w 496"/>
                <a:gd name="T3" fmla="*/ 1163 h 1163"/>
                <a:gd name="T4" fmla="*/ 416 w 496"/>
                <a:gd name="T5" fmla="*/ 1163 h 1163"/>
                <a:gd name="T6" fmla="*/ 0 w 496"/>
                <a:gd name="T7" fmla="*/ 25 h 1163"/>
                <a:gd name="T8" fmla="*/ 70 w 496"/>
                <a:gd name="T9" fmla="*/ 0 h 1163"/>
              </a:gdLst>
              <a:ahLst/>
              <a:cxnLst>
                <a:cxn ang="0">
                  <a:pos x="T0" y="T1"/>
                </a:cxn>
                <a:cxn ang="0">
                  <a:pos x="T2" y="T3"/>
                </a:cxn>
                <a:cxn ang="0">
                  <a:pos x="T4" y="T5"/>
                </a:cxn>
                <a:cxn ang="0">
                  <a:pos x="T6" y="T7"/>
                </a:cxn>
                <a:cxn ang="0">
                  <a:pos x="T8" y="T9"/>
                </a:cxn>
              </a:cxnLst>
              <a:rect l="0" t="0" r="r" b="b"/>
              <a:pathLst>
                <a:path w="496" h="1163">
                  <a:moveTo>
                    <a:pt x="70" y="0"/>
                  </a:moveTo>
                  <a:lnTo>
                    <a:pt x="496" y="1163"/>
                  </a:lnTo>
                  <a:lnTo>
                    <a:pt x="416" y="1163"/>
                  </a:lnTo>
                  <a:lnTo>
                    <a:pt x="0" y="25"/>
                  </a:lnTo>
                  <a:lnTo>
                    <a:pt x="70"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1836">
              <a:extLst>
                <a:ext uri="{FF2B5EF4-FFF2-40B4-BE49-F238E27FC236}">
                  <a16:creationId xmlns:a16="http://schemas.microsoft.com/office/drawing/2014/main" id="{EB768ACF-4D9A-4F36-A0AB-AAC4D9EC99A9}"/>
                </a:ext>
              </a:extLst>
            </p:cNvPr>
            <p:cNvSpPr>
              <a:spLocks/>
            </p:cNvSpPr>
            <p:nvPr/>
          </p:nvSpPr>
          <p:spPr bwMode="auto">
            <a:xfrm>
              <a:off x="5492750" y="2097088"/>
              <a:ext cx="342900" cy="727075"/>
            </a:xfrm>
            <a:custGeom>
              <a:avLst/>
              <a:gdLst>
                <a:gd name="T0" fmla="*/ 643 w 1032"/>
                <a:gd name="T1" fmla="*/ 2164 h 2164"/>
                <a:gd name="T2" fmla="*/ 0 w 1032"/>
                <a:gd name="T3" fmla="*/ 1521 h 2164"/>
                <a:gd name="T4" fmla="*/ 24 w 1032"/>
                <a:gd name="T5" fmla="*/ 1427 h 2164"/>
                <a:gd name="T6" fmla="*/ 388 w 1032"/>
                <a:gd name="T7" fmla="*/ 0 h 2164"/>
                <a:gd name="T8" fmla="*/ 1001 w 1032"/>
                <a:gd name="T9" fmla="*/ 613 h 2164"/>
                <a:gd name="T10" fmla="*/ 1032 w 1032"/>
                <a:gd name="T11" fmla="*/ 644 h 2164"/>
                <a:gd name="T12" fmla="*/ 643 w 1032"/>
                <a:gd name="T13" fmla="*/ 2164 h 2164"/>
              </a:gdLst>
              <a:ahLst/>
              <a:cxnLst>
                <a:cxn ang="0">
                  <a:pos x="T0" y="T1"/>
                </a:cxn>
                <a:cxn ang="0">
                  <a:pos x="T2" y="T3"/>
                </a:cxn>
                <a:cxn ang="0">
                  <a:pos x="T4" y="T5"/>
                </a:cxn>
                <a:cxn ang="0">
                  <a:pos x="T6" y="T7"/>
                </a:cxn>
                <a:cxn ang="0">
                  <a:pos x="T8" y="T9"/>
                </a:cxn>
                <a:cxn ang="0">
                  <a:pos x="T10" y="T11"/>
                </a:cxn>
                <a:cxn ang="0">
                  <a:pos x="T12" y="T13"/>
                </a:cxn>
              </a:cxnLst>
              <a:rect l="0" t="0" r="r" b="b"/>
              <a:pathLst>
                <a:path w="1032" h="2164">
                  <a:moveTo>
                    <a:pt x="643" y="2164"/>
                  </a:moveTo>
                  <a:lnTo>
                    <a:pt x="0" y="1521"/>
                  </a:lnTo>
                  <a:lnTo>
                    <a:pt x="24" y="1427"/>
                  </a:lnTo>
                  <a:lnTo>
                    <a:pt x="388" y="0"/>
                  </a:lnTo>
                  <a:lnTo>
                    <a:pt x="1001" y="613"/>
                  </a:lnTo>
                  <a:lnTo>
                    <a:pt x="1032" y="644"/>
                  </a:lnTo>
                  <a:lnTo>
                    <a:pt x="643" y="2164"/>
                  </a:lnTo>
                  <a:close/>
                </a:path>
              </a:pathLst>
            </a:custGeom>
            <a:solidFill>
              <a:srgbClr val="33A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1837">
              <a:extLst>
                <a:ext uri="{FF2B5EF4-FFF2-40B4-BE49-F238E27FC236}">
                  <a16:creationId xmlns:a16="http://schemas.microsoft.com/office/drawing/2014/main" id="{4F6C57F2-7DB1-4205-8151-991203FC1309}"/>
                </a:ext>
              </a:extLst>
            </p:cNvPr>
            <p:cNvSpPr>
              <a:spLocks/>
            </p:cNvSpPr>
            <p:nvPr/>
          </p:nvSpPr>
          <p:spPr bwMode="auto">
            <a:xfrm>
              <a:off x="5495925" y="2117726"/>
              <a:ext cx="323850" cy="685800"/>
            </a:xfrm>
            <a:custGeom>
              <a:avLst/>
              <a:gdLst>
                <a:gd name="T0" fmla="*/ 613 w 977"/>
                <a:gd name="T1" fmla="*/ 2038 h 2038"/>
                <a:gd name="T2" fmla="*/ 0 w 977"/>
                <a:gd name="T3" fmla="*/ 1426 h 2038"/>
                <a:gd name="T4" fmla="*/ 364 w 977"/>
                <a:gd name="T5" fmla="*/ 0 h 2038"/>
                <a:gd name="T6" fmla="*/ 977 w 977"/>
                <a:gd name="T7" fmla="*/ 613 h 2038"/>
                <a:gd name="T8" fmla="*/ 613 w 977"/>
                <a:gd name="T9" fmla="*/ 2038 h 2038"/>
              </a:gdLst>
              <a:ahLst/>
              <a:cxnLst>
                <a:cxn ang="0">
                  <a:pos x="T0" y="T1"/>
                </a:cxn>
                <a:cxn ang="0">
                  <a:pos x="T2" y="T3"/>
                </a:cxn>
                <a:cxn ang="0">
                  <a:pos x="T4" y="T5"/>
                </a:cxn>
                <a:cxn ang="0">
                  <a:pos x="T6" y="T7"/>
                </a:cxn>
                <a:cxn ang="0">
                  <a:pos x="T8" y="T9"/>
                </a:cxn>
              </a:cxnLst>
              <a:rect l="0" t="0" r="r" b="b"/>
              <a:pathLst>
                <a:path w="977" h="2038">
                  <a:moveTo>
                    <a:pt x="613" y="2038"/>
                  </a:moveTo>
                  <a:lnTo>
                    <a:pt x="0" y="1426"/>
                  </a:lnTo>
                  <a:lnTo>
                    <a:pt x="364" y="0"/>
                  </a:lnTo>
                  <a:lnTo>
                    <a:pt x="977" y="613"/>
                  </a:lnTo>
                  <a:lnTo>
                    <a:pt x="613" y="20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Freeform 1838">
              <a:extLst>
                <a:ext uri="{FF2B5EF4-FFF2-40B4-BE49-F238E27FC236}">
                  <a16:creationId xmlns:a16="http://schemas.microsoft.com/office/drawing/2014/main" id="{EE91AAF1-9FCD-4A6D-9577-C627434A4BE2}"/>
                </a:ext>
              </a:extLst>
            </p:cNvPr>
            <p:cNvSpPr>
              <a:spLocks noEditPoints="1"/>
            </p:cNvSpPr>
            <p:nvPr/>
          </p:nvSpPr>
          <p:spPr bwMode="auto">
            <a:xfrm>
              <a:off x="5505450" y="2220913"/>
              <a:ext cx="285750" cy="515938"/>
            </a:xfrm>
            <a:custGeom>
              <a:avLst/>
              <a:gdLst>
                <a:gd name="T0" fmla="*/ 656 w 857"/>
                <a:gd name="T1" fmla="*/ 142 h 1536"/>
                <a:gd name="T2" fmla="*/ 687 w 857"/>
                <a:gd name="T3" fmla="*/ 170 h 1536"/>
                <a:gd name="T4" fmla="*/ 238 w 857"/>
                <a:gd name="T5" fmla="*/ 682 h 1536"/>
                <a:gd name="T6" fmla="*/ 247 w 857"/>
                <a:gd name="T7" fmla="*/ 724 h 1536"/>
                <a:gd name="T8" fmla="*/ 685 w 857"/>
                <a:gd name="T9" fmla="*/ 304 h 1536"/>
                <a:gd name="T10" fmla="*/ 743 w 857"/>
                <a:gd name="T11" fmla="*/ 251 h 1536"/>
                <a:gd name="T12" fmla="*/ 732 w 857"/>
                <a:gd name="T13" fmla="*/ 339 h 1536"/>
                <a:gd name="T14" fmla="*/ 777 w 857"/>
                <a:gd name="T15" fmla="*/ 325 h 1536"/>
                <a:gd name="T16" fmla="*/ 787 w 857"/>
                <a:gd name="T17" fmla="*/ 453 h 1536"/>
                <a:gd name="T18" fmla="*/ 798 w 857"/>
                <a:gd name="T19" fmla="*/ 314 h 1536"/>
                <a:gd name="T20" fmla="*/ 466 w 857"/>
                <a:gd name="T21" fmla="*/ 1377 h 1536"/>
                <a:gd name="T22" fmla="*/ 386 w 857"/>
                <a:gd name="T23" fmla="*/ 1405 h 1536"/>
                <a:gd name="T24" fmla="*/ 557 w 857"/>
                <a:gd name="T25" fmla="*/ 316 h 1536"/>
                <a:gd name="T26" fmla="*/ 279 w 857"/>
                <a:gd name="T27" fmla="*/ 1337 h 1536"/>
                <a:gd name="T28" fmla="*/ 207 w 857"/>
                <a:gd name="T29" fmla="*/ 1225 h 1536"/>
                <a:gd name="T30" fmla="*/ 112 w 857"/>
                <a:gd name="T31" fmla="*/ 1181 h 1536"/>
                <a:gd name="T32" fmla="*/ 173 w 857"/>
                <a:gd name="T33" fmla="*/ 1136 h 1536"/>
                <a:gd name="T34" fmla="*/ 308 w 857"/>
                <a:gd name="T35" fmla="*/ 153 h 1536"/>
                <a:gd name="T36" fmla="*/ 281 w 857"/>
                <a:gd name="T37" fmla="*/ 842 h 1536"/>
                <a:gd name="T38" fmla="*/ 389 w 857"/>
                <a:gd name="T39" fmla="*/ 916 h 1536"/>
                <a:gd name="T40" fmla="*/ 633 w 857"/>
                <a:gd name="T41" fmla="*/ 958 h 1536"/>
                <a:gd name="T42" fmla="*/ 423 w 857"/>
                <a:gd name="T43" fmla="*/ 753 h 1536"/>
                <a:gd name="T44" fmla="*/ 330 w 857"/>
                <a:gd name="T45" fmla="*/ 870 h 1536"/>
                <a:gd name="T46" fmla="*/ 365 w 857"/>
                <a:gd name="T47" fmla="*/ 766 h 1536"/>
                <a:gd name="T48" fmla="*/ 458 w 857"/>
                <a:gd name="T49" fmla="*/ 928 h 1536"/>
                <a:gd name="T50" fmla="*/ 445 w 857"/>
                <a:gd name="T51" fmla="*/ 964 h 1536"/>
                <a:gd name="T52" fmla="*/ 432 w 857"/>
                <a:gd name="T53" fmla="*/ 955 h 1536"/>
                <a:gd name="T54" fmla="*/ 478 w 857"/>
                <a:gd name="T55" fmla="*/ 956 h 1536"/>
                <a:gd name="T56" fmla="*/ 527 w 857"/>
                <a:gd name="T57" fmla="*/ 1137 h 1536"/>
                <a:gd name="T58" fmla="*/ 329 w 857"/>
                <a:gd name="T59" fmla="*/ 960 h 1536"/>
                <a:gd name="T60" fmla="*/ 424 w 857"/>
                <a:gd name="T61" fmla="*/ 1056 h 1536"/>
                <a:gd name="T62" fmla="*/ 654 w 857"/>
                <a:gd name="T63" fmla="*/ 1256 h 1536"/>
                <a:gd name="T64" fmla="*/ 649 w 857"/>
                <a:gd name="T65" fmla="*/ 621 h 1536"/>
                <a:gd name="T66" fmla="*/ 55 w 857"/>
                <a:gd name="T67" fmla="*/ 985 h 1536"/>
                <a:gd name="T68" fmla="*/ 55 w 857"/>
                <a:gd name="T69" fmla="*/ 896 h 1536"/>
                <a:gd name="T70" fmla="*/ 472 w 857"/>
                <a:gd name="T71" fmla="*/ 815 h 1536"/>
                <a:gd name="T72" fmla="*/ 495 w 857"/>
                <a:gd name="T73" fmla="*/ 807 h 1536"/>
                <a:gd name="T74" fmla="*/ 475 w 857"/>
                <a:gd name="T75" fmla="*/ 838 h 1536"/>
                <a:gd name="T76" fmla="*/ 627 w 857"/>
                <a:gd name="T77" fmla="*/ 1306 h 1536"/>
                <a:gd name="T78" fmla="*/ 400 w 857"/>
                <a:gd name="T79" fmla="*/ 1110 h 1536"/>
                <a:gd name="T80" fmla="*/ 319 w 857"/>
                <a:gd name="T81" fmla="*/ 1000 h 1536"/>
                <a:gd name="T82" fmla="*/ 519 w 857"/>
                <a:gd name="T83" fmla="*/ 1181 h 1536"/>
                <a:gd name="T84" fmla="*/ 458 w 857"/>
                <a:gd name="T85" fmla="*/ 505 h 1536"/>
                <a:gd name="T86" fmla="*/ 468 w 857"/>
                <a:gd name="T87" fmla="*/ 503 h 1536"/>
                <a:gd name="T88" fmla="*/ 431 w 857"/>
                <a:gd name="T89" fmla="*/ 373 h 1536"/>
                <a:gd name="T90" fmla="*/ 558 w 857"/>
                <a:gd name="T91" fmla="*/ 686 h 1536"/>
                <a:gd name="T92" fmla="*/ 391 w 857"/>
                <a:gd name="T93" fmla="*/ 618 h 1536"/>
                <a:gd name="T94" fmla="*/ 360 w 857"/>
                <a:gd name="T95" fmla="*/ 610 h 1536"/>
                <a:gd name="T96" fmla="*/ 29 w 857"/>
                <a:gd name="T97" fmla="*/ 1107 h 1536"/>
                <a:gd name="T98" fmla="*/ 435 w 857"/>
                <a:gd name="T99" fmla="*/ 354 h 1536"/>
                <a:gd name="T100" fmla="*/ 519 w 857"/>
                <a:gd name="T101" fmla="*/ 625 h 1536"/>
                <a:gd name="T102" fmla="*/ 492 w 857"/>
                <a:gd name="T103" fmla="*/ 637 h 1536"/>
                <a:gd name="T104" fmla="*/ 466 w 857"/>
                <a:gd name="T105" fmla="*/ 653 h 1536"/>
                <a:gd name="T106" fmla="*/ 424 w 857"/>
                <a:gd name="T107" fmla="*/ 672 h 1536"/>
                <a:gd name="T108" fmla="*/ 417 w 857"/>
                <a:gd name="T109" fmla="*/ 660 h 1536"/>
                <a:gd name="T110" fmla="*/ 555 w 857"/>
                <a:gd name="T111" fmla="*/ 551 h 1536"/>
                <a:gd name="T112" fmla="*/ 415 w 857"/>
                <a:gd name="T113" fmla="*/ 297 h 1536"/>
                <a:gd name="T114" fmla="*/ 315 w 857"/>
                <a:gd name="T115" fmla="*/ 593 h 1536"/>
                <a:gd name="T116" fmla="*/ 637 w 857"/>
                <a:gd name="T117" fmla="*/ 773 h 1536"/>
                <a:gd name="T118" fmla="*/ 625 w 857"/>
                <a:gd name="T119" fmla="*/ 712 h 1536"/>
                <a:gd name="T120" fmla="*/ 328 w 857"/>
                <a:gd name="T121" fmla="*/ 5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1536">
                  <a:moveTo>
                    <a:pt x="551" y="673"/>
                  </a:moveTo>
                  <a:cubicBezTo>
                    <a:pt x="548" y="644"/>
                    <a:pt x="541" y="604"/>
                    <a:pt x="535" y="571"/>
                  </a:cubicBezTo>
                  <a:lnTo>
                    <a:pt x="531" y="550"/>
                  </a:lnTo>
                  <a:lnTo>
                    <a:pt x="519" y="549"/>
                  </a:lnTo>
                  <a:cubicBezTo>
                    <a:pt x="523" y="574"/>
                    <a:pt x="526" y="599"/>
                    <a:pt x="529" y="624"/>
                  </a:cubicBezTo>
                  <a:cubicBezTo>
                    <a:pt x="531" y="647"/>
                    <a:pt x="533" y="669"/>
                    <a:pt x="534" y="692"/>
                  </a:cubicBezTo>
                  <a:cubicBezTo>
                    <a:pt x="540" y="687"/>
                    <a:pt x="546" y="680"/>
                    <a:pt x="551" y="673"/>
                  </a:cubicBezTo>
                  <a:close/>
                  <a:moveTo>
                    <a:pt x="687" y="170"/>
                  </a:moveTo>
                  <a:cubicBezTo>
                    <a:pt x="680" y="145"/>
                    <a:pt x="668" y="138"/>
                    <a:pt x="656" y="142"/>
                  </a:cubicBezTo>
                  <a:cubicBezTo>
                    <a:pt x="642" y="146"/>
                    <a:pt x="627" y="163"/>
                    <a:pt x="616" y="184"/>
                  </a:cubicBezTo>
                  <a:cubicBezTo>
                    <a:pt x="605" y="205"/>
                    <a:pt x="598" y="230"/>
                    <a:pt x="600" y="250"/>
                  </a:cubicBezTo>
                  <a:cubicBezTo>
                    <a:pt x="603" y="273"/>
                    <a:pt x="620" y="290"/>
                    <a:pt x="658" y="285"/>
                  </a:cubicBezTo>
                  <a:lnTo>
                    <a:pt x="660" y="295"/>
                  </a:lnTo>
                  <a:cubicBezTo>
                    <a:pt x="614" y="301"/>
                    <a:pt x="594" y="280"/>
                    <a:pt x="590" y="252"/>
                  </a:cubicBezTo>
                  <a:cubicBezTo>
                    <a:pt x="587" y="229"/>
                    <a:pt x="595" y="202"/>
                    <a:pt x="607" y="179"/>
                  </a:cubicBezTo>
                  <a:cubicBezTo>
                    <a:pt x="619" y="156"/>
                    <a:pt x="637" y="137"/>
                    <a:pt x="653" y="132"/>
                  </a:cubicBezTo>
                  <a:cubicBezTo>
                    <a:pt x="671" y="127"/>
                    <a:pt x="687" y="136"/>
                    <a:pt x="697" y="167"/>
                  </a:cubicBezTo>
                  <a:lnTo>
                    <a:pt x="687" y="170"/>
                  </a:lnTo>
                  <a:close/>
                  <a:moveTo>
                    <a:pt x="510" y="1400"/>
                  </a:moveTo>
                  <a:lnTo>
                    <a:pt x="484" y="1485"/>
                  </a:lnTo>
                  <a:lnTo>
                    <a:pt x="474" y="1482"/>
                  </a:lnTo>
                  <a:lnTo>
                    <a:pt x="500" y="1397"/>
                  </a:lnTo>
                  <a:lnTo>
                    <a:pt x="510" y="1400"/>
                  </a:lnTo>
                  <a:close/>
                  <a:moveTo>
                    <a:pt x="279" y="1133"/>
                  </a:moveTo>
                  <a:cubicBezTo>
                    <a:pt x="258" y="1117"/>
                    <a:pt x="241" y="1100"/>
                    <a:pt x="226" y="1083"/>
                  </a:cubicBezTo>
                  <a:cubicBezTo>
                    <a:pt x="161" y="1007"/>
                    <a:pt x="147" y="927"/>
                    <a:pt x="159" y="856"/>
                  </a:cubicBezTo>
                  <a:cubicBezTo>
                    <a:pt x="170" y="784"/>
                    <a:pt x="205" y="722"/>
                    <a:pt x="238" y="682"/>
                  </a:cubicBezTo>
                  <a:cubicBezTo>
                    <a:pt x="243" y="675"/>
                    <a:pt x="248" y="669"/>
                    <a:pt x="253" y="663"/>
                  </a:cubicBezTo>
                  <a:lnTo>
                    <a:pt x="218" y="676"/>
                  </a:lnTo>
                  <a:lnTo>
                    <a:pt x="215" y="666"/>
                  </a:lnTo>
                  <a:lnTo>
                    <a:pt x="279" y="644"/>
                  </a:lnTo>
                  <a:lnTo>
                    <a:pt x="276" y="655"/>
                  </a:lnTo>
                  <a:lnTo>
                    <a:pt x="276" y="656"/>
                  </a:lnTo>
                  <a:lnTo>
                    <a:pt x="276" y="656"/>
                  </a:lnTo>
                  <a:lnTo>
                    <a:pt x="256" y="727"/>
                  </a:lnTo>
                  <a:lnTo>
                    <a:pt x="247" y="724"/>
                  </a:lnTo>
                  <a:lnTo>
                    <a:pt x="262" y="669"/>
                  </a:lnTo>
                  <a:cubicBezTo>
                    <a:pt x="256" y="675"/>
                    <a:pt x="251" y="681"/>
                    <a:pt x="245" y="688"/>
                  </a:cubicBezTo>
                  <a:cubicBezTo>
                    <a:pt x="214" y="727"/>
                    <a:pt x="179" y="788"/>
                    <a:pt x="168" y="857"/>
                  </a:cubicBezTo>
                  <a:cubicBezTo>
                    <a:pt x="158" y="926"/>
                    <a:pt x="171" y="1003"/>
                    <a:pt x="234" y="1076"/>
                  </a:cubicBezTo>
                  <a:cubicBezTo>
                    <a:pt x="248" y="1093"/>
                    <a:pt x="265" y="1109"/>
                    <a:pt x="285" y="1125"/>
                  </a:cubicBezTo>
                  <a:lnTo>
                    <a:pt x="279" y="1133"/>
                  </a:lnTo>
                  <a:close/>
                  <a:moveTo>
                    <a:pt x="699" y="265"/>
                  </a:moveTo>
                  <a:cubicBezTo>
                    <a:pt x="694" y="271"/>
                    <a:pt x="691" y="277"/>
                    <a:pt x="689" y="283"/>
                  </a:cubicBezTo>
                  <a:cubicBezTo>
                    <a:pt x="686" y="290"/>
                    <a:pt x="685" y="297"/>
                    <a:pt x="685" y="304"/>
                  </a:cubicBezTo>
                  <a:cubicBezTo>
                    <a:pt x="685" y="306"/>
                    <a:pt x="685" y="307"/>
                    <a:pt x="685" y="309"/>
                  </a:cubicBezTo>
                  <a:cubicBezTo>
                    <a:pt x="685" y="310"/>
                    <a:pt x="686" y="312"/>
                    <a:pt x="686" y="314"/>
                  </a:cubicBezTo>
                  <a:cubicBezTo>
                    <a:pt x="687" y="322"/>
                    <a:pt x="691" y="329"/>
                    <a:pt x="696" y="333"/>
                  </a:cubicBezTo>
                  <a:cubicBezTo>
                    <a:pt x="700" y="338"/>
                    <a:pt x="705" y="340"/>
                    <a:pt x="710" y="340"/>
                  </a:cubicBezTo>
                  <a:cubicBezTo>
                    <a:pt x="716" y="338"/>
                    <a:pt x="721" y="335"/>
                    <a:pt x="726" y="332"/>
                  </a:cubicBezTo>
                  <a:cubicBezTo>
                    <a:pt x="731" y="328"/>
                    <a:pt x="735" y="323"/>
                    <a:pt x="738" y="317"/>
                  </a:cubicBezTo>
                  <a:lnTo>
                    <a:pt x="738" y="316"/>
                  </a:lnTo>
                  <a:cubicBezTo>
                    <a:pt x="753" y="293"/>
                    <a:pt x="755" y="274"/>
                    <a:pt x="750" y="261"/>
                  </a:cubicBezTo>
                  <a:cubicBezTo>
                    <a:pt x="749" y="257"/>
                    <a:pt x="746" y="253"/>
                    <a:pt x="743" y="251"/>
                  </a:cubicBezTo>
                  <a:cubicBezTo>
                    <a:pt x="739" y="248"/>
                    <a:pt x="735" y="247"/>
                    <a:pt x="731" y="246"/>
                  </a:cubicBezTo>
                  <a:cubicBezTo>
                    <a:pt x="721" y="245"/>
                    <a:pt x="709" y="251"/>
                    <a:pt x="699" y="265"/>
                  </a:cubicBezTo>
                  <a:close/>
                  <a:moveTo>
                    <a:pt x="679" y="280"/>
                  </a:moveTo>
                  <a:cubicBezTo>
                    <a:pt x="682" y="272"/>
                    <a:pt x="686" y="265"/>
                    <a:pt x="691" y="259"/>
                  </a:cubicBezTo>
                  <a:cubicBezTo>
                    <a:pt x="704" y="242"/>
                    <a:pt x="719" y="235"/>
                    <a:pt x="732" y="236"/>
                  </a:cubicBezTo>
                  <a:cubicBezTo>
                    <a:pt x="738" y="237"/>
                    <a:pt x="744" y="239"/>
                    <a:pt x="749" y="243"/>
                  </a:cubicBezTo>
                  <a:cubicBezTo>
                    <a:pt x="753" y="246"/>
                    <a:pt x="757" y="251"/>
                    <a:pt x="760" y="258"/>
                  </a:cubicBezTo>
                  <a:cubicBezTo>
                    <a:pt x="766" y="273"/>
                    <a:pt x="764" y="295"/>
                    <a:pt x="747" y="322"/>
                  </a:cubicBezTo>
                  <a:cubicBezTo>
                    <a:pt x="743" y="329"/>
                    <a:pt x="738" y="335"/>
                    <a:pt x="732" y="339"/>
                  </a:cubicBezTo>
                  <a:cubicBezTo>
                    <a:pt x="727" y="344"/>
                    <a:pt x="720" y="348"/>
                    <a:pt x="712" y="350"/>
                  </a:cubicBezTo>
                  <a:lnTo>
                    <a:pt x="711" y="350"/>
                  </a:lnTo>
                  <a:cubicBezTo>
                    <a:pt x="703" y="351"/>
                    <a:pt x="695" y="347"/>
                    <a:pt x="688" y="340"/>
                  </a:cubicBezTo>
                  <a:cubicBezTo>
                    <a:pt x="683" y="334"/>
                    <a:pt x="678" y="326"/>
                    <a:pt x="676" y="315"/>
                  </a:cubicBezTo>
                  <a:lnTo>
                    <a:pt x="676" y="315"/>
                  </a:lnTo>
                  <a:cubicBezTo>
                    <a:pt x="676" y="313"/>
                    <a:pt x="676" y="312"/>
                    <a:pt x="675" y="310"/>
                  </a:cubicBezTo>
                  <a:cubicBezTo>
                    <a:pt x="675" y="308"/>
                    <a:pt x="675" y="306"/>
                    <a:pt x="675" y="304"/>
                  </a:cubicBezTo>
                  <a:cubicBezTo>
                    <a:pt x="675" y="296"/>
                    <a:pt x="677" y="288"/>
                    <a:pt x="679" y="280"/>
                  </a:cubicBezTo>
                  <a:close/>
                  <a:moveTo>
                    <a:pt x="777" y="325"/>
                  </a:moveTo>
                  <a:cubicBezTo>
                    <a:pt x="783" y="312"/>
                    <a:pt x="790" y="305"/>
                    <a:pt x="796" y="304"/>
                  </a:cubicBezTo>
                  <a:cubicBezTo>
                    <a:pt x="801" y="302"/>
                    <a:pt x="807" y="305"/>
                    <a:pt x="810" y="310"/>
                  </a:cubicBezTo>
                  <a:cubicBezTo>
                    <a:pt x="814" y="314"/>
                    <a:pt x="816" y="320"/>
                    <a:pt x="817" y="326"/>
                  </a:cubicBezTo>
                  <a:cubicBezTo>
                    <a:pt x="820" y="341"/>
                    <a:pt x="816" y="359"/>
                    <a:pt x="803" y="368"/>
                  </a:cubicBezTo>
                  <a:cubicBezTo>
                    <a:pt x="792" y="375"/>
                    <a:pt x="782" y="380"/>
                    <a:pt x="774" y="383"/>
                  </a:cubicBezTo>
                  <a:cubicBezTo>
                    <a:pt x="764" y="387"/>
                    <a:pt x="755" y="391"/>
                    <a:pt x="748" y="399"/>
                  </a:cubicBezTo>
                  <a:cubicBezTo>
                    <a:pt x="757" y="405"/>
                    <a:pt x="765" y="411"/>
                    <a:pt x="772" y="419"/>
                  </a:cubicBezTo>
                  <a:cubicBezTo>
                    <a:pt x="781" y="428"/>
                    <a:pt x="789" y="437"/>
                    <a:pt x="795" y="448"/>
                  </a:cubicBezTo>
                  <a:lnTo>
                    <a:pt x="787" y="453"/>
                  </a:lnTo>
                  <a:cubicBezTo>
                    <a:pt x="781" y="443"/>
                    <a:pt x="773" y="434"/>
                    <a:pt x="765" y="426"/>
                  </a:cubicBezTo>
                  <a:cubicBezTo>
                    <a:pt x="757" y="418"/>
                    <a:pt x="748" y="410"/>
                    <a:pt x="738" y="404"/>
                  </a:cubicBezTo>
                  <a:lnTo>
                    <a:pt x="734" y="401"/>
                  </a:lnTo>
                  <a:lnTo>
                    <a:pt x="737" y="397"/>
                  </a:lnTo>
                  <a:cubicBezTo>
                    <a:pt x="746" y="384"/>
                    <a:pt x="757" y="380"/>
                    <a:pt x="770" y="374"/>
                  </a:cubicBezTo>
                  <a:cubicBezTo>
                    <a:pt x="778" y="371"/>
                    <a:pt x="787" y="367"/>
                    <a:pt x="798" y="360"/>
                  </a:cubicBezTo>
                  <a:cubicBezTo>
                    <a:pt x="807" y="354"/>
                    <a:pt x="809" y="339"/>
                    <a:pt x="807" y="328"/>
                  </a:cubicBezTo>
                  <a:cubicBezTo>
                    <a:pt x="806" y="323"/>
                    <a:pt x="805" y="319"/>
                    <a:pt x="802" y="316"/>
                  </a:cubicBezTo>
                  <a:cubicBezTo>
                    <a:pt x="801" y="314"/>
                    <a:pt x="800" y="313"/>
                    <a:pt x="798" y="314"/>
                  </a:cubicBezTo>
                  <a:cubicBezTo>
                    <a:pt x="795" y="314"/>
                    <a:pt x="791" y="319"/>
                    <a:pt x="786" y="329"/>
                  </a:cubicBezTo>
                  <a:lnTo>
                    <a:pt x="777" y="325"/>
                  </a:lnTo>
                  <a:close/>
                  <a:moveTo>
                    <a:pt x="343" y="1367"/>
                  </a:moveTo>
                  <a:lnTo>
                    <a:pt x="384" y="1243"/>
                  </a:lnTo>
                  <a:lnTo>
                    <a:pt x="393" y="1246"/>
                  </a:lnTo>
                  <a:lnTo>
                    <a:pt x="353" y="1370"/>
                  </a:lnTo>
                  <a:lnTo>
                    <a:pt x="343" y="1367"/>
                  </a:lnTo>
                  <a:close/>
                  <a:moveTo>
                    <a:pt x="488" y="1304"/>
                  </a:moveTo>
                  <a:cubicBezTo>
                    <a:pt x="481" y="1329"/>
                    <a:pt x="474" y="1353"/>
                    <a:pt x="466" y="1377"/>
                  </a:cubicBezTo>
                  <a:cubicBezTo>
                    <a:pt x="458" y="1401"/>
                    <a:pt x="449" y="1426"/>
                    <a:pt x="439" y="1449"/>
                  </a:cubicBezTo>
                  <a:lnTo>
                    <a:pt x="430" y="1445"/>
                  </a:lnTo>
                  <a:cubicBezTo>
                    <a:pt x="440" y="1422"/>
                    <a:pt x="449" y="1398"/>
                    <a:pt x="457" y="1374"/>
                  </a:cubicBezTo>
                  <a:cubicBezTo>
                    <a:pt x="465" y="1350"/>
                    <a:pt x="472" y="1326"/>
                    <a:pt x="478" y="1302"/>
                  </a:cubicBezTo>
                  <a:lnTo>
                    <a:pt x="488" y="1304"/>
                  </a:lnTo>
                  <a:close/>
                  <a:moveTo>
                    <a:pt x="457" y="1224"/>
                  </a:moveTo>
                  <a:cubicBezTo>
                    <a:pt x="451" y="1244"/>
                    <a:pt x="445" y="1262"/>
                    <a:pt x="440" y="1279"/>
                  </a:cubicBezTo>
                  <a:cubicBezTo>
                    <a:pt x="426" y="1321"/>
                    <a:pt x="415" y="1356"/>
                    <a:pt x="396" y="1408"/>
                  </a:cubicBezTo>
                  <a:lnTo>
                    <a:pt x="386" y="1405"/>
                  </a:lnTo>
                  <a:cubicBezTo>
                    <a:pt x="406" y="1353"/>
                    <a:pt x="417" y="1318"/>
                    <a:pt x="430" y="1276"/>
                  </a:cubicBezTo>
                  <a:cubicBezTo>
                    <a:pt x="435" y="1259"/>
                    <a:pt x="441" y="1242"/>
                    <a:pt x="447" y="1221"/>
                  </a:cubicBezTo>
                  <a:lnTo>
                    <a:pt x="457" y="1224"/>
                  </a:lnTo>
                  <a:close/>
                  <a:moveTo>
                    <a:pt x="306" y="1337"/>
                  </a:moveTo>
                  <a:cubicBezTo>
                    <a:pt x="326" y="1265"/>
                    <a:pt x="367" y="1110"/>
                    <a:pt x="367" y="1110"/>
                  </a:cubicBezTo>
                  <a:lnTo>
                    <a:pt x="377" y="1112"/>
                  </a:lnTo>
                  <a:cubicBezTo>
                    <a:pt x="377" y="1113"/>
                    <a:pt x="336" y="1267"/>
                    <a:pt x="316" y="1340"/>
                  </a:cubicBezTo>
                  <a:lnTo>
                    <a:pt x="306" y="1337"/>
                  </a:lnTo>
                  <a:close/>
                  <a:moveTo>
                    <a:pt x="557" y="316"/>
                  </a:moveTo>
                  <a:cubicBezTo>
                    <a:pt x="595" y="335"/>
                    <a:pt x="630" y="358"/>
                    <a:pt x="662" y="385"/>
                  </a:cubicBezTo>
                  <a:cubicBezTo>
                    <a:pt x="694" y="412"/>
                    <a:pt x="723" y="443"/>
                    <a:pt x="749" y="476"/>
                  </a:cubicBezTo>
                  <a:lnTo>
                    <a:pt x="741" y="482"/>
                  </a:lnTo>
                  <a:cubicBezTo>
                    <a:pt x="716" y="449"/>
                    <a:pt x="687" y="419"/>
                    <a:pt x="655" y="393"/>
                  </a:cubicBezTo>
                  <a:cubicBezTo>
                    <a:pt x="624" y="366"/>
                    <a:pt x="590" y="343"/>
                    <a:pt x="553" y="324"/>
                  </a:cubicBezTo>
                  <a:lnTo>
                    <a:pt x="557" y="316"/>
                  </a:lnTo>
                  <a:close/>
                  <a:moveTo>
                    <a:pt x="467" y="1536"/>
                  </a:moveTo>
                  <a:lnTo>
                    <a:pt x="272" y="1344"/>
                  </a:lnTo>
                  <a:lnTo>
                    <a:pt x="279" y="1337"/>
                  </a:lnTo>
                  <a:lnTo>
                    <a:pt x="474" y="1528"/>
                  </a:lnTo>
                  <a:lnTo>
                    <a:pt x="467" y="1536"/>
                  </a:lnTo>
                  <a:close/>
                  <a:moveTo>
                    <a:pt x="238" y="1168"/>
                  </a:moveTo>
                  <a:cubicBezTo>
                    <a:pt x="238" y="1168"/>
                    <a:pt x="235" y="1179"/>
                    <a:pt x="230" y="1193"/>
                  </a:cubicBezTo>
                  <a:cubicBezTo>
                    <a:pt x="237" y="1199"/>
                    <a:pt x="244" y="1205"/>
                    <a:pt x="251" y="1212"/>
                  </a:cubicBezTo>
                  <a:lnTo>
                    <a:pt x="244" y="1219"/>
                  </a:lnTo>
                  <a:cubicBezTo>
                    <a:pt x="238" y="1214"/>
                    <a:pt x="232" y="1208"/>
                    <a:pt x="226" y="1203"/>
                  </a:cubicBezTo>
                  <a:cubicBezTo>
                    <a:pt x="223" y="1212"/>
                    <a:pt x="219" y="1222"/>
                    <a:pt x="216" y="1229"/>
                  </a:cubicBezTo>
                  <a:lnTo>
                    <a:pt x="207" y="1225"/>
                  </a:lnTo>
                  <a:cubicBezTo>
                    <a:pt x="210" y="1217"/>
                    <a:pt x="214" y="1206"/>
                    <a:pt x="218" y="1196"/>
                  </a:cubicBezTo>
                  <a:cubicBezTo>
                    <a:pt x="211" y="1189"/>
                    <a:pt x="203" y="1183"/>
                    <a:pt x="196" y="1177"/>
                  </a:cubicBezTo>
                  <a:lnTo>
                    <a:pt x="202" y="1169"/>
                  </a:lnTo>
                  <a:cubicBezTo>
                    <a:pt x="208" y="1175"/>
                    <a:pt x="215" y="1180"/>
                    <a:pt x="222" y="1186"/>
                  </a:cubicBezTo>
                  <a:cubicBezTo>
                    <a:pt x="226" y="1174"/>
                    <a:pt x="229" y="1165"/>
                    <a:pt x="229" y="1165"/>
                  </a:cubicBezTo>
                  <a:lnTo>
                    <a:pt x="238" y="1168"/>
                  </a:lnTo>
                  <a:close/>
                  <a:moveTo>
                    <a:pt x="148" y="1209"/>
                  </a:moveTo>
                  <a:cubicBezTo>
                    <a:pt x="142" y="1204"/>
                    <a:pt x="136" y="1199"/>
                    <a:pt x="131" y="1195"/>
                  </a:cubicBezTo>
                  <a:cubicBezTo>
                    <a:pt x="125" y="1190"/>
                    <a:pt x="119" y="1186"/>
                    <a:pt x="112" y="1181"/>
                  </a:cubicBezTo>
                  <a:lnTo>
                    <a:pt x="118" y="1173"/>
                  </a:lnTo>
                  <a:cubicBezTo>
                    <a:pt x="124" y="1177"/>
                    <a:pt x="131" y="1182"/>
                    <a:pt x="137" y="1187"/>
                  </a:cubicBezTo>
                  <a:cubicBezTo>
                    <a:pt x="143" y="1192"/>
                    <a:pt x="149" y="1197"/>
                    <a:pt x="154" y="1202"/>
                  </a:cubicBezTo>
                  <a:lnTo>
                    <a:pt x="148" y="1209"/>
                  </a:lnTo>
                  <a:close/>
                  <a:moveTo>
                    <a:pt x="173" y="1136"/>
                  </a:moveTo>
                  <a:lnTo>
                    <a:pt x="175" y="1267"/>
                  </a:lnTo>
                  <a:lnTo>
                    <a:pt x="165" y="1267"/>
                  </a:lnTo>
                  <a:lnTo>
                    <a:pt x="163" y="1136"/>
                  </a:lnTo>
                  <a:lnTo>
                    <a:pt x="173" y="1136"/>
                  </a:lnTo>
                  <a:close/>
                  <a:moveTo>
                    <a:pt x="566" y="113"/>
                  </a:moveTo>
                  <a:lnTo>
                    <a:pt x="557" y="24"/>
                  </a:lnTo>
                  <a:lnTo>
                    <a:pt x="466" y="130"/>
                  </a:lnTo>
                  <a:lnTo>
                    <a:pt x="441" y="49"/>
                  </a:lnTo>
                  <a:cubicBezTo>
                    <a:pt x="420" y="73"/>
                    <a:pt x="350" y="156"/>
                    <a:pt x="315" y="206"/>
                  </a:cubicBezTo>
                  <a:lnTo>
                    <a:pt x="349" y="197"/>
                  </a:lnTo>
                  <a:lnTo>
                    <a:pt x="352" y="206"/>
                  </a:lnTo>
                  <a:lnTo>
                    <a:pt x="291" y="224"/>
                  </a:lnTo>
                  <a:lnTo>
                    <a:pt x="308" y="153"/>
                  </a:lnTo>
                  <a:lnTo>
                    <a:pt x="318" y="156"/>
                  </a:lnTo>
                  <a:lnTo>
                    <a:pt x="306" y="202"/>
                  </a:lnTo>
                  <a:cubicBezTo>
                    <a:pt x="347" y="142"/>
                    <a:pt x="439" y="35"/>
                    <a:pt x="440" y="35"/>
                  </a:cubicBezTo>
                  <a:lnTo>
                    <a:pt x="445" y="28"/>
                  </a:lnTo>
                  <a:lnTo>
                    <a:pt x="470" y="110"/>
                  </a:lnTo>
                  <a:lnTo>
                    <a:pt x="564" y="0"/>
                  </a:lnTo>
                  <a:lnTo>
                    <a:pt x="576" y="112"/>
                  </a:lnTo>
                  <a:lnTo>
                    <a:pt x="566" y="113"/>
                  </a:lnTo>
                  <a:close/>
                  <a:moveTo>
                    <a:pt x="281" y="842"/>
                  </a:moveTo>
                  <a:lnTo>
                    <a:pt x="352" y="712"/>
                  </a:lnTo>
                  <a:lnTo>
                    <a:pt x="317" y="721"/>
                  </a:lnTo>
                  <a:lnTo>
                    <a:pt x="314" y="711"/>
                  </a:lnTo>
                  <a:lnTo>
                    <a:pt x="372" y="696"/>
                  </a:lnTo>
                  <a:lnTo>
                    <a:pt x="289" y="846"/>
                  </a:lnTo>
                  <a:lnTo>
                    <a:pt x="281" y="842"/>
                  </a:lnTo>
                  <a:close/>
                  <a:moveTo>
                    <a:pt x="534" y="831"/>
                  </a:moveTo>
                  <a:cubicBezTo>
                    <a:pt x="486" y="869"/>
                    <a:pt x="395" y="925"/>
                    <a:pt x="395" y="925"/>
                  </a:cubicBezTo>
                  <a:lnTo>
                    <a:pt x="389" y="916"/>
                  </a:lnTo>
                  <a:cubicBezTo>
                    <a:pt x="390" y="916"/>
                    <a:pt x="481" y="861"/>
                    <a:pt x="528" y="824"/>
                  </a:cubicBezTo>
                  <a:lnTo>
                    <a:pt x="534" y="831"/>
                  </a:lnTo>
                  <a:close/>
                  <a:moveTo>
                    <a:pt x="700" y="1079"/>
                  </a:moveTo>
                  <a:cubicBezTo>
                    <a:pt x="678" y="1057"/>
                    <a:pt x="655" y="1036"/>
                    <a:pt x="632" y="1016"/>
                  </a:cubicBezTo>
                  <a:cubicBezTo>
                    <a:pt x="612" y="999"/>
                    <a:pt x="592" y="982"/>
                    <a:pt x="571" y="967"/>
                  </a:cubicBezTo>
                  <a:lnTo>
                    <a:pt x="586" y="1018"/>
                  </a:lnTo>
                  <a:lnTo>
                    <a:pt x="576" y="1021"/>
                  </a:lnTo>
                  <a:lnTo>
                    <a:pt x="556" y="948"/>
                  </a:lnTo>
                  <a:lnTo>
                    <a:pt x="633" y="958"/>
                  </a:lnTo>
                  <a:lnTo>
                    <a:pt x="631" y="968"/>
                  </a:lnTo>
                  <a:lnTo>
                    <a:pt x="581" y="961"/>
                  </a:lnTo>
                  <a:cubicBezTo>
                    <a:pt x="600" y="976"/>
                    <a:pt x="619" y="992"/>
                    <a:pt x="638" y="1008"/>
                  </a:cubicBezTo>
                  <a:cubicBezTo>
                    <a:pt x="662" y="1029"/>
                    <a:pt x="685" y="1050"/>
                    <a:pt x="707" y="1072"/>
                  </a:cubicBezTo>
                  <a:lnTo>
                    <a:pt x="700" y="1079"/>
                  </a:lnTo>
                  <a:close/>
                  <a:moveTo>
                    <a:pt x="365" y="766"/>
                  </a:moveTo>
                  <a:cubicBezTo>
                    <a:pt x="375" y="746"/>
                    <a:pt x="388" y="736"/>
                    <a:pt x="399" y="735"/>
                  </a:cubicBezTo>
                  <a:cubicBezTo>
                    <a:pt x="405" y="734"/>
                    <a:pt x="410" y="735"/>
                    <a:pt x="415" y="739"/>
                  </a:cubicBezTo>
                  <a:cubicBezTo>
                    <a:pt x="419" y="742"/>
                    <a:pt x="422" y="747"/>
                    <a:pt x="423" y="753"/>
                  </a:cubicBezTo>
                  <a:cubicBezTo>
                    <a:pt x="426" y="766"/>
                    <a:pt x="422" y="786"/>
                    <a:pt x="403" y="807"/>
                  </a:cubicBezTo>
                  <a:lnTo>
                    <a:pt x="403" y="807"/>
                  </a:lnTo>
                  <a:cubicBezTo>
                    <a:pt x="393" y="819"/>
                    <a:pt x="383" y="830"/>
                    <a:pt x="371" y="841"/>
                  </a:cubicBezTo>
                  <a:cubicBezTo>
                    <a:pt x="362" y="849"/>
                    <a:pt x="352" y="857"/>
                    <a:pt x="342" y="865"/>
                  </a:cubicBezTo>
                  <a:cubicBezTo>
                    <a:pt x="348" y="868"/>
                    <a:pt x="353" y="871"/>
                    <a:pt x="358" y="875"/>
                  </a:cubicBezTo>
                  <a:cubicBezTo>
                    <a:pt x="366" y="881"/>
                    <a:pt x="372" y="888"/>
                    <a:pt x="378" y="895"/>
                  </a:cubicBezTo>
                  <a:lnTo>
                    <a:pt x="370" y="901"/>
                  </a:lnTo>
                  <a:cubicBezTo>
                    <a:pt x="365" y="895"/>
                    <a:pt x="359" y="889"/>
                    <a:pt x="352" y="883"/>
                  </a:cubicBezTo>
                  <a:cubicBezTo>
                    <a:pt x="346" y="878"/>
                    <a:pt x="338" y="874"/>
                    <a:pt x="330" y="870"/>
                  </a:cubicBezTo>
                  <a:lnTo>
                    <a:pt x="322" y="867"/>
                  </a:lnTo>
                  <a:lnTo>
                    <a:pt x="329" y="862"/>
                  </a:lnTo>
                  <a:cubicBezTo>
                    <a:pt x="342" y="853"/>
                    <a:pt x="353" y="843"/>
                    <a:pt x="365" y="833"/>
                  </a:cubicBezTo>
                  <a:cubicBezTo>
                    <a:pt x="376" y="823"/>
                    <a:pt x="386" y="812"/>
                    <a:pt x="396" y="801"/>
                  </a:cubicBezTo>
                  <a:cubicBezTo>
                    <a:pt x="412" y="782"/>
                    <a:pt x="416" y="765"/>
                    <a:pt x="414" y="755"/>
                  </a:cubicBezTo>
                  <a:cubicBezTo>
                    <a:pt x="413" y="751"/>
                    <a:pt x="411" y="748"/>
                    <a:pt x="409" y="747"/>
                  </a:cubicBezTo>
                  <a:cubicBezTo>
                    <a:pt x="406" y="745"/>
                    <a:pt x="404" y="744"/>
                    <a:pt x="401" y="745"/>
                  </a:cubicBezTo>
                  <a:cubicBezTo>
                    <a:pt x="393" y="746"/>
                    <a:pt x="383" y="754"/>
                    <a:pt x="374" y="771"/>
                  </a:cubicBezTo>
                  <a:lnTo>
                    <a:pt x="365" y="766"/>
                  </a:lnTo>
                  <a:close/>
                  <a:moveTo>
                    <a:pt x="445" y="964"/>
                  </a:moveTo>
                  <a:cubicBezTo>
                    <a:pt x="447" y="965"/>
                    <a:pt x="451" y="965"/>
                    <a:pt x="454" y="963"/>
                  </a:cubicBezTo>
                  <a:cubicBezTo>
                    <a:pt x="460" y="961"/>
                    <a:pt x="465" y="956"/>
                    <a:pt x="468" y="953"/>
                  </a:cubicBezTo>
                  <a:lnTo>
                    <a:pt x="470" y="951"/>
                  </a:lnTo>
                  <a:cubicBezTo>
                    <a:pt x="472" y="947"/>
                    <a:pt x="474" y="942"/>
                    <a:pt x="475" y="938"/>
                  </a:cubicBezTo>
                  <a:cubicBezTo>
                    <a:pt x="475" y="934"/>
                    <a:pt x="474" y="930"/>
                    <a:pt x="470" y="927"/>
                  </a:cubicBezTo>
                  <a:lnTo>
                    <a:pt x="469" y="927"/>
                  </a:lnTo>
                  <a:cubicBezTo>
                    <a:pt x="468" y="926"/>
                    <a:pt x="468" y="926"/>
                    <a:pt x="467" y="926"/>
                  </a:cubicBezTo>
                  <a:cubicBezTo>
                    <a:pt x="465" y="925"/>
                    <a:pt x="461" y="926"/>
                    <a:pt x="458" y="928"/>
                  </a:cubicBezTo>
                  <a:cubicBezTo>
                    <a:pt x="455" y="930"/>
                    <a:pt x="451" y="934"/>
                    <a:pt x="448" y="938"/>
                  </a:cubicBezTo>
                  <a:cubicBezTo>
                    <a:pt x="447" y="941"/>
                    <a:pt x="445" y="943"/>
                    <a:pt x="444" y="946"/>
                  </a:cubicBezTo>
                  <a:lnTo>
                    <a:pt x="444" y="946"/>
                  </a:lnTo>
                  <a:cubicBezTo>
                    <a:pt x="444" y="948"/>
                    <a:pt x="443" y="949"/>
                    <a:pt x="443" y="951"/>
                  </a:cubicBezTo>
                  <a:cubicBezTo>
                    <a:pt x="443" y="952"/>
                    <a:pt x="442" y="954"/>
                    <a:pt x="442" y="955"/>
                  </a:cubicBezTo>
                  <a:cubicBezTo>
                    <a:pt x="442" y="957"/>
                    <a:pt x="443" y="958"/>
                    <a:pt x="443" y="960"/>
                  </a:cubicBezTo>
                  <a:cubicBezTo>
                    <a:pt x="443" y="961"/>
                    <a:pt x="443" y="962"/>
                    <a:pt x="444" y="963"/>
                  </a:cubicBezTo>
                  <a:lnTo>
                    <a:pt x="444" y="963"/>
                  </a:lnTo>
                  <a:cubicBezTo>
                    <a:pt x="444" y="964"/>
                    <a:pt x="445" y="964"/>
                    <a:pt x="445" y="964"/>
                  </a:cubicBezTo>
                  <a:close/>
                  <a:moveTo>
                    <a:pt x="458" y="972"/>
                  </a:moveTo>
                  <a:cubicBezTo>
                    <a:pt x="452" y="975"/>
                    <a:pt x="445" y="976"/>
                    <a:pt x="440" y="973"/>
                  </a:cubicBezTo>
                  <a:lnTo>
                    <a:pt x="440" y="973"/>
                  </a:lnTo>
                  <a:lnTo>
                    <a:pt x="440" y="973"/>
                  </a:lnTo>
                  <a:cubicBezTo>
                    <a:pt x="439" y="972"/>
                    <a:pt x="438" y="972"/>
                    <a:pt x="437" y="971"/>
                  </a:cubicBezTo>
                  <a:cubicBezTo>
                    <a:pt x="437" y="970"/>
                    <a:pt x="436" y="969"/>
                    <a:pt x="435" y="969"/>
                  </a:cubicBezTo>
                  <a:lnTo>
                    <a:pt x="435" y="967"/>
                  </a:lnTo>
                  <a:cubicBezTo>
                    <a:pt x="434" y="966"/>
                    <a:pt x="433" y="963"/>
                    <a:pt x="433" y="961"/>
                  </a:cubicBezTo>
                  <a:cubicBezTo>
                    <a:pt x="433" y="959"/>
                    <a:pt x="432" y="957"/>
                    <a:pt x="432" y="955"/>
                  </a:cubicBezTo>
                  <a:cubicBezTo>
                    <a:pt x="432" y="953"/>
                    <a:pt x="433" y="951"/>
                    <a:pt x="433" y="949"/>
                  </a:cubicBezTo>
                  <a:cubicBezTo>
                    <a:pt x="433" y="947"/>
                    <a:pt x="434" y="945"/>
                    <a:pt x="435" y="943"/>
                  </a:cubicBezTo>
                  <a:cubicBezTo>
                    <a:pt x="436" y="939"/>
                    <a:pt x="438" y="936"/>
                    <a:pt x="440" y="932"/>
                  </a:cubicBezTo>
                  <a:cubicBezTo>
                    <a:pt x="444" y="927"/>
                    <a:pt x="448" y="922"/>
                    <a:pt x="453" y="919"/>
                  </a:cubicBezTo>
                  <a:cubicBezTo>
                    <a:pt x="459" y="916"/>
                    <a:pt x="465" y="914"/>
                    <a:pt x="471" y="916"/>
                  </a:cubicBezTo>
                  <a:cubicBezTo>
                    <a:pt x="472" y="917"/>
                    <a:pt x="473" y="918"/>
                    <a:pt x="474" y="918"/>
                  </a:cubicBezTo>
                  <a:lnTo>
                    <a:pt x="476" y="919"/>
                  </a:lnTo>
                  <a:cubicBezTo>
                    <a:pt x="483" y="925"/>
                    <a:pt x="485" y="932"/>
                    <a:pt x="485" y="939"/>
                  </a:cubicBezTo>
                  <a:cubicBezTo>
                    <a:pt x="484" y="945"/>
                    <a:pt x="481" y="951"/>
                    <a:pt x="478" y="956"/>
                  </a:cubicBezTo>
                  <a:cubicBezTo>
                    <a:pt x="477" y="957"/>
                    <a:pt x="476" y="958"/>
                    <a:pt x="476" y="959"/>
                  </a:cubicBezTo>
                  <a:cubicBezTo>
                    <a:pt x="473" y="963"/>
                    <a:pt x="465" y="969"/>
                    <a:pt x="458" y="972"/>
                  </a:cubicBezTo>
                  <a:close/>
                  <a:moveTo>
                    <a:pt x="644" y="1259"/>
                  </a:moveTo>
                  <a:lnTo>
                    <a:pt x="644" y="1256"/>
                  </a:lnTo>
                  <a:cubicBezTo>
                    <a:pt x="644" y="1246"/>
                    <a:pt x="642" y="1237"/>
                    <a:pt x="638" y="1228"/>
                  </a:cubicBezTo>
                  <a:cubicBezTo>
                    <a:pt x="633" y="1220"/>
                    <a:pt x="627" y="1212"/>
                    <a:pt x="619" y="1206"/>
                  </a:cubicBezTo>
                  <a:cubicBezTo>
                    <a:pt x="611" y="1201"/>
                    <a:pt x="600" y="1199"/>
                    <a:pt x="590" y="1197"/>
                  </a:cubicBezTo>
                  <a:cubicBezTo>
                    <a:pt x="577" y="1195"/>
                    <a:pt x="565" y="1192"/>
                    <a:pt x="554" y="1185"/>
                  </a:cubicBezTo>
                  <a:cubicBezTo>
                    <a:pt x="538" y="1173"/>
                    <a:pt x="532" y="1155"/>
                    <a:pt x="527" y="1137"/>
                  </a:cubicBezTo>
                  <a:cubicBezTo>
                    <a:pt x="522" y="1120"/>
                    <a:pt x="517" y="1104"/>
                    <a:pt x="504" y="1095"/>
                  </a:cubicBezTo>
                  <a:cubicBezTo>
                    <a:pt x="494" y="1086"/>
                    <a:pt x="479" y="1084"/>
                    <a:pt x="465" y="1082"/>
                  </a:cubicBezTo>
                  <a:cubicBezTo>
                    <a:pt x="447" y="1079"/>
                    <a:pt x="430" y="1076"/>
                    <a:pt x="417" y="1063"/>
                  </a:cubicBezTo>
                  <a:cubicBezTo>
                    <a:pt x="407" y="1052"/>
                    <a:pt x="403" y="1038"/>
                    <a:pt x="400" y="1024"/>
                  </a:cubicBezTo>
                  <a:cubicBezTo>
                    <a:pt x="396" y="1008"/>
                    <a:pt x="392" y="993"/>
                    <a:pt x="380" y="986"/>
                  </a:cubicBezTo>
                  <a:cubicBezTo>
                    <a:pt x="377" y="985"/>
                    <a:pt x="375" y="983"/>
                    <a:pt x="372" y="982"/>
                  </a:cubicBezTo>
                  <a:cubicBezTo>
                    <a:pt x="369" y="981"/>
                    <a:pt x="366" y="980"/>
                    <a:pt x="363" y="980"/>
                  </a:cubicBezTo>
                  <a:lnTo>
                    <a:pt x="363" y="980"/>
                  </a:lnTo>
                  <a:cubicBezTo>
                    <a:pt x="350" y="975"/>
                    <a:pt x="339" y="968"/>
                    <a:pt x="329" y="960"/>
                  </a:cubicBezTo>
                  <a:cubicBezTo>
                    <a:pt x="320" y="951"/>
                    <a:pt x="312" y="940"/>
                    <a:pt x="307" y="928"/>
                  </a:cubicBezTo>
                  <a:lnTo>
                    <a:pt x="316" y="924"/>
                  </a:lnTo>
                  <a:cubicBezTo>
                    <a:pt x="321" y="935"/>
                    <a:pt x="328" y="945"/>
                    <a:pt x="336" y="952"/>
                  </a:cubicBezTo>
                  <a:cubicBezTo>
                    <a:pt x="345" y="960"/>
                    <a:pt x="354" y="966"/>
                    <a:pt x="365" y="970"/>
                  </a:cubicBezTo>
                  <a:cubicBezTo>
                    <a:pt x="369" y="971"/>
                    <a:pt x="372" y="972"/>
                    <a:pt x="375" y="973"/>
                  </a:cubicBezTo>
                  <a:cubicBezTo>
                    <a:pt x="379" y="974"/>
                    <a:pt x="382" y="976"/>
                    <a:pt x="385" y="977"/>
                  </a:cubicBezTo>
                  <a:lnTo>
                    <a:pt x="385" y="977"/>
                  </a:lnTo>
                  <a:cubicBezTo>
                    <a:pt x="401" y="987"/>
                    <a:pt x="405" y="1004"/>
                    <a:pt x="409" y="1021"/>
                  </a:cubicBezTo>
                  <a:cubicBezTo>
                    <a:pt x="413" y="1034"/>
                    <a:pt x="416" y="1047"/>
                    <a:pt x="424" y="1056"/>
                  </a:cubicBezTo>
                  <a:cubicBezTo>
                    <a:pt x="434" y="1067"/>
                    <a:pt x="450" y="1069"/>
                    <a:pt x="466" y="1072"/>
                  </a:cubicBezTo>
                  <a:cubicBezTo>
                    <a:pt x="482" y="1074"/>
                    <a:pt x="498" y="1077"/>
                    <a:pt x="511" y="1087"/>
                  </a:cubicBezTo>
                  <a:cubicBezTo>
                    <a:pt x="525" y="1098"/>
                    <a:pt x="531" y="1116"/>
                    <a:pt x="536" y="1134"/>
                  </a:cubicBezTo>
                  <a:cubicBezTo>
                    <a:pt x="541" y="1150"/>
                    <a:pt x="547" y="1167"/>
                    <a:pt x="560" y="1176"/>
                  </a:cubicBezTo>
                  <a:cubicBezTo>
                    <a:pt x="569" y="1183"/>
                    <a:pt x="580" y="1185"/>
                    <a:pt x="591" y="1187"/>
                  </a:cubicBezTo>
                  <a:cubicBezTo>
                    <a:pt x="603" y="1189"/>
                    <a:pt x="615" y="1191"/>
                    <a:pt x="625" y="1198"/>
                  </a:cubicBezTo>
                  <a:lnTo>
                    <a:pt x="625" y="1198"/>
                  </a:lnTo>
                  <a:cubicBezTo>
                    <a:pt x="634" y="1205"/>
                    <a:pt x="642" y="1214"/>
                    <a:pt x="647" y="1224"/>
                  </a:cubicBezTo>
                  <a:cubicBezTo>
                    <a:pt x="652" y="1234"/>
                    <a:pt x="654" y="1245"/>
                    <a:pt x="654" y="1256"/>
                  </a:cubicBezTo>
                  <a:lnTo>
                    <a:pt x="654" y="1260"/>
                  </a:lnTo>
                  <a:lnTo>
                    <a:pt x="644" y="1259"/>
                  </a:lnTo>
                  <a:close/>
                  <a:moveTo>
                    <a:pt x="857" y="562"/>
                  </a:moveTo>
                  <a:cubicBezTo>
                    <a:pt x="822" y="567"/>
                    <a:pt x="788" y="574"/>
                    <a:pt x="754" y="583"/>
                  </a:cubicBezTo>
                  <a:cubicBezTo>
                    <a:pt x="764" y="613"/>
                    <a:pt x="772" y="644"/>
                    <a:pt x="778" y="675"/>
                  </a:cubicBezTo>
                  <a:lnTo>
                    <a:pt x="768" y="677"/>
                  </a:lnTo>
                  <a:cubicBezTo>
                    <a:pt x="762" y="646"/>
                    <a:pt x="754" y="616"/>
                    <a:pt x="744" y="586"/>
                  </a:cubicBezTo>
                  <a:lnTo>
                    <a:pt x="744" y="586"/>
                  </a:lnTo>
                  <a:cubicBezTo>
                    <a:pt x="712" y="596"/>
                    <a:pt x="680" y="607"/>
                    <a:pt x="649" y="621"/>
                  </a:cubicBezTo>
                  <a:lnTo>
                    <a:pt x="645" y="611"/>
                  </a:lnTo>
                  <a:cubicBezTo>
                    <a:pt x="676" y="598"/>
                    <a:pt x="708" y="586"/>
                    <a:pt x="741" y="577"/>
                  </a:cubicBezTo>
                  <a:cubicBezTo>
                    <a:pt x="732" y="550"/>
                    <a:pt x="722" y="524"/>
                    <a:pt x="710" y="499"/>
                  </a:cubicBezTo>
                  <a:lnTo>
                    <a:pt x="719" y="495"/>
                  </a:lnTo>
                  <a:cubicBezTo>
                    <a:pt x="731" y="521"/>
                    <a:pt x="742" y="547"/>
                    <a:pt x="751" y="574"/>
                  </a:cubicBezTo>
                  <a:cubicBezTo>
                    <a:pt x="785" y="564"/>
                    <a:pt x="820" y="557"/>
                    <a:pt x="855" y="552"/>
                  </a:cubicBezTo>
                  <a:lnTo>
                    <a:pt x="857" y="562"/>
                  </a:lnTo>
                  <a:close/>
                  <a:moveTo>
                    <a:pt x="75" y="1003"/>
                  </a:moveTo>
                  <a:cubicBezTo>
                    <a:pt x="69" y="997"/>
                    <a:pt x="62" y="990"/>
                    <a:pt x="55" y="985"/>
                  </a:cubicBezTo>
                  <a:cubicBezTo>
                    <a:pt x="48" y="979"/>
                    <a:pt x="41" y="974"/>
                    <a:pt x="33" y="969"/>
                  </a:cubicBezTo>
                  <a:lnTo>
                    <a:pt x="38" y="961"/>
                  </a:lnTo>
                  <a:cubicBezTo>
                    <a:pt x="47" y="966"/>
                    <a:pt x="54" y="971"/>
                    <a:pt x="62" y="977"/>
                  </a:cubicBezTo>
                  <a:cubicBezTo>
                    <a:pt x="69" y="983"/>
                    <a:pt x="76" y="989"/>
                    <a:pt x="82" y="996"/>
                  </a:cubicBezTo>
                  <a:lnTo>
                    <a:pt x="75" y="1003"/>
                  </a:lnTo>
                  <a:close/>
                  <a:moveTo>
                    <a:pt x="91" y="938"/>
                  </a:moveTo>
                  <a:cubicBezTo>
                    <a:pt x="85" y="932"/>
                    <a:pt x="79" y="926"/>
                    <a:pt x="72" y="920"/>
                  </a:cubicBezTo>
                  <a:cubicBezTo>
                    <a:pt x="65" y="914"/>
                    <a:pt x="58" y="909"/>
                    <a:pt x="50" y="905"/>
                  </a:cubicBezTo>
                  <a:lnTo>
                    <a:pt x="55" y="896"/>
                  </a:lnTo>
                  <a:cubicBezTo>
                    <a:pt x="63" y="901"/>
                    <a:pt x="71" y="906"/>
                    <a:pt x="78" y="912"/>
                  </a:cubicBezTo>
                  <a:cubicBezTo>
                    <a:pt x="85" y="918"/>
                    <a:pt x="92" y="925"/>
                    <a:pt x="99" y="931"/>
                  </a:cubicBezTo>
                  <a:lnTo>
                    <a:pt x="91" y="938"/>
                  </a:lnTo>
                  <a:close/>
                  <a:moveTo>
                    <a:pt x="494" y="796"/>
                  </a:moveTo>
                  <a:cubicBezTo>
                    <a:pt x="494" y="795"/>
                    <a:pt x="493" y="795"/>
                    <a:pt x="493" y="795"/>
                  </a:cubicBezTo>
                  <a:cubicBezTo>
                    <a:pt x="492" y="795"/>
                    <a:pt x="491" y="795"/>
                    <a:pt x="490" y="795"/>
                  </a:cubicBezTo>
                  <a:cubicBezTo>
                    <a:pt x="489" y="795"/>
                    <a:pt x="487" y="796"/>
                    <a:pt x="486" y="797"/>
                  </a:cubicBezTo>
                  <a:cubicBezTo>
                    <a:pt x="480" y="801"/>
                    <a:pt x="474" y="809"/>
                    <a:pt x="472" y="814"/>
                  </a:cubicBezTo>
                  <a:lnTo>
                    <a:pt x="472" y="815"/>
                  </a:lnTo>
                  <a:cubicBezTo>
                    <a:pt x="472" y="815"/>
                    <a:pt x="472" y="816"/>
                    <a:pt x="472" y="817"/>
                  </a:cubicBezTo>
                  <a:cubicBezTo>
                    <a:pt x="472" y="817"/>
                    <a:pt x="472" y="818"/>
                    <a:pt x="472" y="819"/>
                  </a:cubicBezTo>
                  <a:cubicBezTo>
                    <a:pt x="472" y="821"/>
                    <a:pt x="472" y="823"/>
                    <a:pt x="473" y="825"/>
                  </a:cubicBezTo>
                  <a:cubicBezTo>
                    <a:pt x="474" y="826"/>
                    <a:pt x="476" y="828"/>
                    <a:pt x="477" y="829"/>
                  </a:cubicBezTo>
                  <a:lnTo>
                    <a:pt x="477" y="829"/>
                  </a:lnTo>
                  <a:cubicBezTo>
                    <a:pt x="479" y="828"/>
                    <a:pt x="480" y="828"/>
                    <a:pt x="481" y="828"/>
                  </a:cubicBezTo>
                  <a:cubicBezTo>
                    <a:pt x="482" y="827"/>
                    <a:pt x="483" y="826"/>
                    <a:pt x="484" y="825"/>
                  </a:cubicBezTo>
                  <a:lnTo>
                    <a:pt x="484" y="824"/>
                  </a:lnTo>
                  <a:cubicBezTo>
                    <a:pt x="486" y="822"/>
                    <a:pt x="492" y="814"/>
                    <a:pt x="495" y="807"/>
                  </a:cubicBezTo>
                  <a:cubicBezTo>
                    <a:pt x="496" y="803"/>
                    <a:pt x="496" y="799"/>
                    <a:pt x="494" y="796"/>
                  </a:cubicBezTo>
                  <a:close/>
                  <a:moveTo>
                    <a:pt x="495" y="785"/>
                  </a:moveTo>
                  <a:cubicBezTo>
                    <a:pt x="498" y="786"/>
                    <a:pt x="501" y="788"/>
                    <a:pt x="503" y="791"/>
                  </a:cubicBezTo>
                  <a:lnTo>
                    <a:pt x="503" y="791"/>
                  </a:lnTo>
                  <a:cubicBezTo>
                    <a:pt x="506" y="797"/>
                    <a:pt x="506" y="803"/>
                    <a:pt x="504" y="810"/>
                  </a:cubicBezTo>
                  <a:cubicBezTo>
                    <a:pt x="501" y="819"/>
                    <a:pt x="495" y="828"/>
                    <a:pt x="492" y="831"/>
                  </a:cubicBezTo>
                  <a:cubicBezTo>
                    <a:pt x="490" y="833"/>
                    <a:pt x="488" y="835"/>
                    <a:pt x="486" y="836"/>
                  </a:cubicBezTo>
                  <a:cubicBezTo>
                    <a:pt x="483" y="838"/>
                    <a:pt x="480" y="839"/>
                    <a:pt x="477" y="839"/>
                  </a:cubicBezTo>
                  <a:cubicBezTo>
                    <a:pt x="477" y="838"/>
                    <a:pt x="476" y="838"/>
                    <a:pt x="475" y="838"/>
                  </a:cubicBezTo>
                  <a:lnTo>
                    <a:pt x="473" y="838"/>
                  </a:lnTo>
                  <a:cubicBezTo>
                    <a:pt x="470" y="836"/>
                    <a:pt x="467" y="833"/>
                    <a:pt x="465" y="830"/>
                  </a:cubicBezTo>
                  <a:cubicBezTo>
                    <a:pt x="463" y="827"/>
                    <a:pt x="462" y="823"/>
                    <a:pt x="462" y="819"/>
                  </a:cubicBezTo>
                  <a:cubicBezTo>
                    <a:pt x="462" y="817"/>
                    <a:pt x="462" y="816"/>
                    <a:pt x="462" y="815"/>
                  </a:cubicBezTo>
                  <a:cubicBezTo>
                    <a:pt x="462" y="814"/>
                    <a:pt x="462" y="812"/>
                    <a:pt x="463" y="811"/>
                  </a:cubicBezTo>
                  <a:cubicBezTo>
                    <a:pt x="465" y="805"/>
                    <a:pt x="472" y="794"/>
                    <a:pt x="480" y="789"/>
                  </a:cubicBezTo>
                  <a:cubicBezTo>
                    <a:pt x="482" y="787"/>
                    <a:pt x="485" y="786"/>
                    <a:pt x="487" y="785"/>
                  </a:cubicBezTo>
                  <a:cubicBezTo>
                    <a:pt x="490" y="784"/>
                    <a:pt x="493" y="784"/>
                    <a:pt x="495" y="785"/>
                  </a:cubicBezTo>
                  <a:close/>
                  <a:moveTo>
                    <a:pt x="627" y="1306"/>
                  </a:moveTo>
                  <a:lnTo>
                    <a:pt x="627" y="1304"/>
                  </a:lnTo>
                  <a:cubicBezTo>
                    <a:pt x="627" y="1294"/>
                    <a:pt x="625" y="1284"/>
                    <a:pt x="621" y="1275"/>
                  </a:cubicBezTo>
                  <a:cubicBezTo>
                    <a:pt x="616" y="1267"/>
                    <a:pt x="610" y="1259"/>
                    <a:pt x="602" y="1253"/>
                  </a:cubicBezTo>
                  <a:cubicBezTo>
                    <a:pt x="594" y="1248"/>
                    <a:pt x="583" y="1246"/>
                    <a:pt x="573" y="1244"/>
                  </a:cubicBezTo>
                  <a:cubicBezTo>
                    <a:pt x="560" y="1242"/>
                    <a:pt x="547" y="1239"/>
                    <a:pt x="537" y="1232"/>
                  </a:cubicBezTo>
                  <a:cubicBezTo>
                    <a:pt x="521" y="1220"/>
                    <a:pt x="515" y="1202"/>
                    <a:pt x="510" y="1184"/>
                  </a:cubicBezTo>
                  <a:cubicBezTo>
                    <a:pt x="505" y="1168"/>
                    <a:pt x="499" y="1151"/>
                    <a:pt x="487" y="1142"/>
                  </a:cubicBezTo>
                  <a:cubicBezTo>
                    <a:pt x="477" y="1133"/>
                    <a:pt x="462" y="1131"/>
                    <a:pt x="448" y="1129"/>
                  </a:cubicBezTo>
                  <a:cubicBezTo>
                    <a:pt x="430" y="1126"/>
                    <a:pt x="412" y="1123"/>
                    <a:pt x="400" y="1110"/>
                  </a:cubicBezTo>
                  <a:cubicBezTo>
                    <a:pt x="390" y="1099"/>
                    <a:pt x="386" y="1085"/>
                    <a:pt x="383" y="1071"/>
                  </a:cubicBezTo>
                  <a:cubicBezTo>
                    <a:pt x="379" y="1055"/>
                    <a:pt x="375" y="1040"/>
                    <a:pt x="363" y="1033"/>
                  </a:cubicBezTo>
                  <a:cubicBezTo>
                    <a:pt x="360" y="1032"/>
                    <a:pt x="358" y="1031"/>
                    <a:pt x="355" y="1030"/>
                  </a:cubicBezTo>
                  <a:cubicBezTo>
                    <a:pt x="352" y="1029"/>
                    <a:pt x="349" y="1028"/>
                    <a:pt x="346" y="1027"/>
                  </a:cubicBezTo>
                  <a:lnTo>
                    <a:pt x="345" y="1027"/>
                  </a:lnTo>
                  <a:cubicBezTo>
                    <a:pt x="333" y="1022"/>
                    <a:pt x="322" y="1016"/>
                    <a:pt x="312" y="1007"/>
                  </a:cubicBezTo>
                  <a:cubicBezTo>
                    <a:pt x="303" y="998"/>
                    <a:pt x="295" y="987"/>
                    <a:pt x="290" y="975"/>
                  </a:cubicBezTo>
                  <a:lnTo>
                    <a:pt x="299" y="971"/>
                  </a:lnTo>
                  <a:cubicBezTo>
                    <a:pt x="304" y="982"/>
                    <a:pt x="311" y="992"/>
                    <a:pt x="319" y="1000"/>
                  </a:cubicBezTo>
                  <a:cubicBezTo>
                    <a:pt x="327" y="1007"/>
                    <a:pt x="337" y="1013"/>
                    <a:pt x="348" y="1017"/>
                  </a:cubicBezTo>
                  <a:cubicBezTo>
                    <a:pt x="352" y="1018"/>
                    <a:pt x="355" y="1019"/>
                    <a:pt x="358" y="1020"/>
                  </a:cubicBezTo>
                  <a:cubicBezTo>
                    <a:pt x="362" y="1022"/>
                    <a:pt x="365" y="1023"/>
                    <a:pt x="368" y="1024"/>
                  </a:cubicBezTo>
                  <a:lnTo>
                    <a:pt x="368" y="1025"/>
                  </a:lnTo>
                  <a:cubicBezTo>
                    <a:pt x="384" y="1034"/>
                    <a:pt x="388" y="1051"/>
                    <a:pt x="392" y="1068"/>
                  </a:cubicBezTo>
                  <a:cubicBezTo>
                    <a:pt x="396" y="1081"/>
                    <a:pt x="399" y="1095"/>
                    <a:pt x="407" y="1103"/>
                  </a:cubicBezTo>
                  <a:cubicBezTo>
                    <a:pt x="417" y="1114"/>
                    <a:pt x="433" y="1116"/>
                    <a:pt x="449" y="1119"/>
                  </a:cubicBezTo>
                  <a:cubicBezTo>
                    <a:pt x="465" y="1121"/>
                    <a:pt x="481" y="1124"/>
                    <a:pt x="493" y="1134"/>
                  </a:cubicBezTo>
                  <a:cubicBezTo>
                    <a:pt x="508" y="1145"/>
                    <a:pt x="514" y="1163"/>
                    <a:pt x="519" y="1181"/>
                  </a:cubicBezTo>
                  <a:cubicBezTo>
                    <a:pt x="524" y="1198"/>
                    <a:pt x="530" y="1214"/>
                    <a:pt x="543" y="1224"/>
                  </a:cubicBezTo>
                  <a:cubicBezTo>
                    <a:pt x="551" y="1230"/>
                    <a:pt x="563" y="1232"/>
                    <a:pt x="574" y="1234"/>
                  </a:cubicBezTo>
                  <a:cubicBezTo>
                    <a:pt x="586" y="1236"/>
                    <a:pt x="598" y="1239"/>
                    <a:pt x="608" y="1245"/>
                  </a:cubicBezTo>
                  <a:lnTo>
                    <a:pt x="608" y="1245"/>
                  </a:lnTo>
                  <a:cubicBezTo>
                    <a:pt x="617" y="1252"/>
                    <a:pt x="625" y="1261"/>
                    <a:pt x="630" y="1271"/>
                  </a:cubicBezTo>
                  <a:cubicBezTo>
                    <a:pt x="635" y="1281"/>
                    <a:pt x="637" y="1292"/>
                    <a:pt x="637" y="1304"/>
                  </a:cubicBezTo>
                  <a:lnTo>
                    <a:pt x="637" y="1307"/>
                  </a:lnTo>
                  <a:lnTo>
                    <a:pt x="627" y="1306"/>
                  </a:lnTo>
                  <a:close/>
                  <a:moveTo>
                    <a:pt x="458" y="505"/>
                  </a:moveTo>
                  <a:cubicBezTo>
                    <a:pt x="455" y="489"/>
                    <a:pt x="451" y="473"/>
                    <a:pt x="447" y="458"/>
                  </a:cubicBezTo>
                  <a:cubicBezTo>
                    <a:pt x="438" y="464"/>
                    <a:pt x="431" y="472"/>
                    <a:pt x="424" y="482"/>
                  </a:cubicBezTo>
                  <a:cubicBezTo>
                    <a:pt x="408" y="505"/>
                    <a:pt x="398" y="537"/>
                    <a:pt x="397" y="572"/>
                  </a:cubicBezTo>
                  <a:lnTo>
                    <a:pt x="493" y="539"/>
                  </a:lnTo>
                  <a:lnTo>
                    <a:pt x="575" y="541"/>
                  </a:lnTo>
                  <a:cubicBezTo>
                    <a:pt x="571" y="519"/>
                    <a:pt x="563" y="498"/>
                    <a:pt x="552" y="482"/>
                  </a:cubicBezTo>
                  <a:cubicBezTo>
                    <a:pt x="535" y="458"/>
                    <a:pt x="513" y="443"/>
                    <a:pt x="488" y="443"/>
                  </a:cubicBezTo>
                  <a:cubicBezTo>
                    <a:pt x="477" y="443"/>
                    <a:pt x="466" y="446"/>
                    <a:pt x="456" y="452"/>
                  </a:cubicBezTo>
                  <a:cubicBezTo>
                    <a:pt x="460" y="469"/>
                    <a:pt x="464" y="486"/>
                    <a:pt x="468" y="503"/>
                  </a:cubicBezTo>
                  <a:lnTo>
                    <a:pt x="458" y="505"/>
                  </a:lnTo>
                  <a:close/>
                  <a:moveTo>
                    <a:pt x="444" y="447"/>
                  </a:moveTo>
                  <a:lnTo>
                    <a:pt x="443" y="442"/>
                  </a:lnTo>
                  <a:cubicBezTo>
                    <a:pt x="437" y="421"/>
                    <a:pt x="431" y="401"/>
                    <a:pt x="424" y="380"/>
                  </a:cubicBezTo>
                  <a:cubicBezTo>
                    <a:pt x="412" y="372"/>
                    <a:pt x="401" y="364"/>
                    <a:pt x="389" y="356"/>
                  </a:cubicBezTo>
                  <a:cubicBezTo>
                    <a:pt x="378" y="348"/>
                    <a:pt x="365" y="341"/>
                    <a:pt x="353" y="334"/>
                  </a:cubicBezTo>
                  <a:lnTo>
                    <a:pt x="358" y="325"/>
                  </a:lnTo>
                  <a:cubicBezTo>
                    <a:pt x="370" y="332"/>
                    <a:pt x="383" y="340"/>
                    <a:pt x="395" y="348"/>
                  </a:cubicBezTo>
                  <a:cubicBezTo>
                    <a:pt x="407" y="356"/>
                    <a:pt x="419" y="364"/>
                    <a:pt x="431" y="373"/>
                  </a:cubicBezTo>
                  <a:lnTo>
                    <a:pt x="433" y="375"/>
                  </a:lnTo>
                  <a:cubicBezTo>
                    <a:pt x="440" y="397"/>
                    <a:pt x="446" y="418"/>
                    <a:pt x="452" y="440"/>
                  </a:cubicBezTo>
                  <a:lnTo>
                    <a:pt x="453" y="442"/>
                  </a:lnTo>
                  <a:cubicBezTo>
                    <a:pt x="464" y="436"/>
                    <a:pt x="476" y="433"/>
                    <a:pt x="488" y="433"/>
                  </a:cubicBezTo>
                  <a:cubicBezTo>
                    <a:pt x="516" y="433"/>
                    <a:pt x="541" y="450"/>
                    <a:pt x="560" y="476"/>
                  </a:cubicBezTo>
                  <a:cubicBezTo>
                    <a:pt x="578" y="502"/>
                    <a:pt x="589" y="538"/>
                    <a:pt x="589" y="577"/>
                  </a:cubicBezTo>
                  <a:cubicBezTo>
                    <a:pt x="589" y="617"/>
                    <a:pt x="578" y="652"/>
                    <a:pt x="560" y="678"/>
                  </a:cubicBezTo>
                  <a:cubicBezTo>
                    <a:pt x="557" y="683"/>
                    <a:pt x="553" y="687"/>
                    <a:pt x="550" y="691"/>
                  </a:cubicBezTo>
                  <a:lnTo>
                    <a:pt x="558" y="686"/>
                  </a:lnTo>
                  <a:lnTo>
                    <a:pt x="609" y="784"/>
                  </a:lnTo>
                  <a:cubicBezTo>
                    <a:pt x="628" y="800"/>
                    <a:pt x="676" y="840"/>
                    <a:pt x="676" y="840"/>
                  </a:cubicBezTo>
                  <a:lnTo>
                    <a:pt x="670" y="848"/>
                  </a:lnTo>
                  <a:cubicBezTo>
                    <a:pt x="670" y="848"/>
                    <a:pt x="621" y="807"/>
                    <a:pt x="602" y="792"/>
                  </a:cubicBezTo>
                  <a:lnTo>
                    <a:pt x="600" y="790"/>
                  </a:lnTo>
                  <a:lnTo>
                    <a:pt x="549" y="691"/>
                  </a:lnTo>
                  <a:cubicBezTo>
                    <a:pt x="532" y="710"/>
                    <a:pt x="511" y="721"/>
                    <a:pt x="488" y="721"/>
                  </a:cubicBezTo>
                  <a:cubicBezTo>
                    <a:pt x="460" y="721"/>
                    <a:pt x="434" y="705"/>
                    <a:pt x="416" y="678"/>
                  </a:cubicBezTo>
                  <a:cubicBezTo>
                    <a:pt x="404" y="661"/>
                    <a:pt x="396" y="641"/>
                    <a:pt x="391" y="618"/>
                  </a:cubicBezTo>
                  <a:cubicBezTo>
                    <a:pt x="381" y="619"/>
                    <a:pt x="370" y="619"/>
                    <a:pt x="360" y="620"/>
                  </a:cubicBezTo>
                  <a:cubicBezTo>
                    <a:pt x="343" y="621"/>
                    <a:pt x="325" y="621"/>
                    <a:pt x="308" y="621"/>
                  </a:cubicBezTo>
                  <a:lnTo>
                    <a:pt x="305" y="620"/>
                  </a:lnTo>
                  <a:cubicBezTo>
                    <a:pt x="294" y="612"/>
                    <a:pt x="282" y="603"/>
                    <a:pt x="270" y="596"/>
                  </a:cubicBezTo>
                  <a:cubicBezTo>
                    <a:pt x="258" y="588"/>
                    <a:pt x="246" y="580"/>
                    <a:pt x="233" y="573"/>
                  </a:cubicBezTo>
                  <a:lnTo>
                    <a:pt x="238" y="564"/>
                  </a:lnTo>
                  <a:cubicBezTo>
                    <a:pt x="251" y="572"/>
                    <a:pt x="263" y="579"/>
                    <a:pt x="275" y="587"/>
                  </a:cubicBezTo>
                  <a:cubicBezTo>
                    <a:pt x="287" y="595"/>
                    <a:pt x="298" y="603"/>
                    <a:pt x="310" y="611"/>
                  </a:cubicBezTo>
                  <a:cubicBezTo>
                    <a:pt x="326" y="611"/>
                    <a:pt x="343" y="611"/>
                    <a:pt x="360" y="610"/>
                  </a:cubicBezTo>
                  <a:cubicBezTo>
                    <a:pt x="370" y="609"/>
                    <a:pt x="379" y="609"/>
                    <a:pt x="389" y="608"/>
                  </a:cubicBezTo>
                  <a:cubicBezTo>
                    <a:pt x="388" y="598"/>
                    <a:pt x="387" y="588"/>
                    <a:pt x="387" y="577"/>
                  </a:cubicBezTo>
                  <a:cubicBezTo>
                    <a:pt x="387" y="538"/>
                    <a:pt x="398" y="502"/>
                    <a:pt x="416" y="476"/>
                  </a:cubicBezTo>
                  <a:cubicBezTo>
                    <a:pt x="424" y="464"/>
                    <a:pt x="434" y="455"/>
                    <a:pt x="444" y="447"/>
                  </a:cubicBezTo>
                  <a:close/>
                  <a:moveTo>
                    <a:pt x="42" y="1133"/>
                  </a:moveTo>
                  <a:cubicBezTo>
                    <a:pt x="36" y="1126"/>
                    <a:pt x="29" y="1120"/>
                    <a:pt x="22" y="1114"/>
                  </a:cubicBezTo>
                  <a:cubicBezTo>
                    <a:pt x="15" y="1109"/>
                    <a:pt x="8" y="1104"/>
                    <a:pt x="0" y="1099"/>
                  </a:cubicBezTo>
                  <a:lnTo>
                    <a:pt x="5" y="1090"/>
                  </a:lnTo>
                  <a:cubicBezTo>
                    <a:pt x="13" y="1095"/>
                    <a:pt x="21" y="1101"/>
                    <a:pt x="29" y="1107"/>
                  </a:cubicBezTo>
                  <a:cubicBezTo>
                    <a:pt x="36" y="1112"/>
                    <a:pt x="43" y="1119"/>
                    <a:pt x="49" y="1126"/>
                  </a:cubicBezTo>
                  <a:lnTo>
                    <a:pt x="42" y="1133"/>
                  </a:lnTo>
                  <a:close/>
                  <a:moveTo>
                    <a:pt x="435" y="354"/>
                  </a:moveTo>
                  <a:cubicBezTo>
                    <a:pt x="424" y="346"/>
                    <a:pt x="413" y="338"/>
                    <a:pt x="401" y="331"/>
                  </a:cubicBezTo>
                  <a:cubicBezTo>
                    <a:pt x="389" y="324"/>
                    <a:pt x="376" y="318"/>
                    <a:pt x="363" y="312"/>
                  </a:cubicBezTo>
                  <a:lnTo>
                    <a:pt x="367" y="303"/>
                  </a:lnTo>
                  <a:cubicBezTo>
                    <a:pt x="380" y="309"/>
                    <a:pt x="393" y="315"/>
                    <a:pt x="406" y="322"/>
                  </a:cubicBezTo>
                  <a:cubicBezTo>
                    <a:pt x="418" y="329"/>
                    <a:pt x="430" y="337"/>
                    <a:pt x="441" y="346"/>
                  </a:cubicBezTo>
                  <a:lnTo>
                    <a:pt x="435" y="354"/>
                  </a:lnTo>
                  <a:close/>
                  <a:moveTo>
                    <a:pt x="58" y="1068"/>
                  </a:moveTo>
                  <a:cubicBezTo>
                    <a:pt x="52" y="1061"/>
                    <a:pt x="46" y="1055"/>
                    <a:pt x="39" y="1050"/>
                  </a:cubicBezTo>
                  <a:cubicBezTo>
                    <a:pt x="32" y="1044"/>
                    <a:pt x="25" y="1039"/>
                    <a:pt x="17" y="1034"/>
                  </a:cubicBezTo>
                  <a:lnTo>
                    <a:pt x="22" y="1026"/>
                  </a:lnTo>
                  <a:cubicBezTo>
                    <a:pt x="30" y="1031"/>
                    <a:pt x="38" y="1036"/>
                    <a:pt x="45" y="1042"/>
                  </a:cubicBezTo>
                  <a:cubicBezTo>
                    <a:pt x="52" y="1048"/>
                    <a:pt x="59" y="1054"/>
                    <a:pt x="66" y="1061"/>
                  </a:cubicBezTo>
                  <a:lnTo>
                    <a:pt x="58" y="1068"/>
                  </a:lnTo>
                  <a:close/>
                  <a:moveTo>
                    <a:pt x="525" y="700"/>
                  </a:moveTo>
                  <a:cubicBezTo>
                    <a:pt x="524" y="675"/>
                    <a:pt x="522" y="650"/>
                    <a:pt x="519" y="625"/>
                  </a:cubicBezTo>
                  <a:cubicBezTo>
                    <a:pt x="516" y="600"/>
                    <a:pt x="513" y="574"/>
                    <a:pt x="508" y="549"/>
                  </a:cubicBezTo>
                  <a:lnTo>
                    <a:pt x="495" y="549"/>
                  </a:lnTo>
                  <a:lnTo>
                    <a:pt x="489" y="560"/>
                  </a:lnTo>
                  <a:lnTo>
                    <a:pt x="492" y="559"/>
                  </a:lnTo>
                  <a:cubicBezTo>
                    <a:pt x="497" y="585"/>
                    <a:pt x="500" y="610"/>
                    <a:pt x="502" y="636"/>
                  </a:cubicBezTo>
                  <a:cubicBezTo>
                    <a:pt x="504" y="660"/>
                    <a:pt x="506" y="684"/>
                    <a:pt x="506" y="708"/>
                  </a:cubicBezTo>
                  <a:cubicBezTo>
                    <a:pt x="512" y="706"/>
                    <a:pt x="519" y="703"/>
                    <a:pt x="525" y="700"/>
                  </a:cubicBezTo>
                  <a:close/>
                  <a:moveTo>
                    <a:pt x="496" y="710"/>
                  </a:moveTo>
                  <a:cubicBezTo>
                    <a:pt x="496" y="686"/>
                    <a:pt x="495" y="661"/>
                    <a:pt x="492" y="637"/>
                  </a:cubicBezTo>
                  <a:cubicBezTo>
                    <a:pt x="490" y="614"/>
                    <a:pt x="487" y="591"/>
                    <a:pt x="484" y="568"/>
                  </a:cubicBezTo>
                  <a:lnTo>
                    <a:pt x="468" y="595"/>
                  </a:lnTo>
                  <a:lnTo>
                    <a:pt x="468" y="594"/>
                  </a:lnTo>
                  <a:cubicBezTo>
                    <a:pt x="472" y="614"/>
                    <a:pt x="474" y="633"/>
                    <a:pt x="476" y="652"/>
                  </a:cubicBezTo>
                  <a:cubicBezTo>
                    <a:pt x="477" y="672"/>
                    <a:pt x="478" y="691"/>
                    <a:pt x="478" y="710"/>
                  </a:cubicBezTo>
                  <a:cubicBezTo>
                    <a:pt x="481" y="711"/>
                    <a:pt x="485" y="711"/>
                    <a:pt x="488" y="711"/>
                  </a:cubicBezTo>
                  <a:cubicBezTo>
                    <a:pt x="491" y="711"/>
                    <a:pt x="493" y="711"/>
                    <a:pt x="496" y="710"/>
                  </a:cubicBezTo>
                  <a:close/>
                  <a:moveTo>
                    <a:pt x="468" y="708"/>
                  </a:moveTo>
                  <a:cubicBezTo>
                    <a:pt x="468" y="690"/>
                    <a:pt x="467" y="671"/>
                    <a:pt x="466" y="653"/>
                  </a:cubicBezTo>
                  <a:cubicBezTo>
                    <a:pt x="464" y="638"/>
                    <a:pt x="463" y="622"/>
                    <a:pt x="460" y="607"/>
                  </a:cubicBezTo>
                  <a:lnTo>
                    <a:pt x="449" y="627"/>
                  </a:lnTo>
                  <a:lnTo>
                    <a:pt x="451" y="696"/>
                  </a:lnTo>
                  <a:lnTo>
                    <a:pt x="446" y="696"/>
                  </a:lnTo>
                  <a:cubicBezTo>
                    <a:pt x="453" y="701"/>
                    <a:pt x="460" y="705"/>
                    <a:pt x="468" y="708"/>
                  </a:cubicBezTo>
                  <a:close/>
                  <a:moveTo>
                    <a:pt x="441" y="692"/>
                  </a:moveTo>
                  <a:lnTo>
                    <a:pt x="439" y="642"/>
                  </a:lnTo>
                  <a:lnTo>
                    <a:pt x="422" y="670"/>
                  </a:lnTo>
                  <a:cubicBezTo>
                    <a:pt x="423" y="671"/>
                    <a:pt x="424" y="672"/>
                    <a:pt x="424" y="672"/>
                  </a:cubicBezTo>
                  <a:cubicBezTo>
                    <a:pt x="429" y="680"/>
                    <a:pt x="435" y="687"/>
                    <a:pt x="441" y="692"/>
                  </a:cubicBezTo>
                  <a:close/>
                  <a:moveTo>
                    <a:pt x="417" y="660"/>
                  </a:moveTo>
                  <a:lnTo>
                    <a:pt x="483" y="550"/>
                  </a:lnTo>
                  <a:lnTo>
                    <a:pt x="397" y="580"/>
                  </a:lnTo>
                  <a:cubicBezTo>
                    <a:pt x="397" y="589"/>
                    <a:pt x="398" y="598"/>
                    <a:pt x="399" y="607"/>
                  </a:cubicBezTo>
                  <a:cubicBezTo>
                    <a:pt x="403" y="607"/>
                    <a:pt x="407" y="606"/>
                    <a:pt x="411" y="606"/>
                  </a:cubicBezTo>
                  <a:lnTo>
                    <a:pt x="412" y="616"/>
                  </a:lnTo>
                  <a:cubicBezTo>
                    <a:pt x="409" y="616"/>
                    <a:pt x="405" y="616"/>
                    <a:pt x="401" y="617"/>
                  </a:cubicBezTo>
                  <a:cubicBezTo>
                    <a:pt x="404" y="633"/>
                    <a:pt x="410" y="647"/>
                    <a:pt x="417" y="660"/>
                  </a:cubicBezTo>
                  <a:close/>
                  <a:moveTo>
                    <a:pt x="577" y="551"/>
                  </a:moveTo>
                  <a:lnTo>
                    <a:pt x="565" y="551"/>
                  </a:lnTo>
                  <a:cubicBezTo>
                    <a:pt x="566" y="565"/>
                    <a:pt x="569" y="580"/>
                    <a:pt x="571" y="595"/>
                  </a:cubicBezTo>
                  <a:cubicBezTo>
                    <a:pt x="573" y="602"/>
                    <a:pt x="574" y="608"/>
                    <a:pt x="575" y="615"/>
                  </a:cubicBezTo>
                  <a:cubicBezTo>
                    <a:pt x="577" y="603"/>
                    <a:pt x="579" y="590"/>
                    <a:pt x="579" y="577"/>
                  </a:cubicBezTo>
                  <a:cubicBezTo>
                    <a:pt x="579" y="568"/>
                    <a:pt x="578" y="560"/>
                    <a:pt x="577" y="551"/>
                  </a:cubicBezTo>
                  <a:close/>
                  <a:moveTo>
                    <a:pt x="568" y="641"/>
                  </a:moveTo>
                  <a:cubicBezTo>
                    <a:pt x="567" y="627"/>
                    <a:pt x="564" y="612"/>
                    <a:pt x="562" y="597"/>
                  </a:cubicBezTo>
                  <a:cubicBezTo>
                    <a:pt x="559" y="581"/>
                    <a:pt x="556" y="565"/>
                    <a:pt x="555" y="551"/>
                  </a:cubicBezTo>
                  <a:lnTo>
                    <a:pt x="541" y="550"/>
                  </a:lnTo>
                  <a:cubicBezTo>
                    <a:pt x="543" y="558"/>
                    <a:pt x="544" y="564"/>
                    <a:pt x="545" y="570"/>
                  </a:cubicBezTo>
                  <a:cubicBezTo>
                    <a:pt x="550" y="598"/>
                    <a:pt x="556" y="632"/>
                    <a:pt x="560" y="659"/>
                  </a:cubicBezTo>
                  <a:cubicBezTo>
                    <a:pt x="563" y="653"/>
                    <a:pt x="565" y="647"/>
                    <a:pt x="568" y="641"/>
                  </a:cubicBezTo>
                  <a:close/>
                  <a:moveTo>
                    <a:pt x="442" y="327"/>
                  </a:moveTo>
                  <a:cubicBezTo>
                    <a:pt x="432" y="319"/>
                    <a:pt x="421" y="312"/>
                    <a:pt x="410" y="305"/>
                  </a:cubicBezTo>
                  <a:cubicBezTo>
                    <a:pt x="399" y="299"/>
                    <a:pt x="388" y="293"/>
                    <a:pt x="376" y="288"/>
                  </a:cubicBezTo>
                  <a:lnTo>
                    <a:pt x="380" y="279"/>
                  </a:lnTo>
                  <a:cubicBezTo>
                    <a:pt x="392" y="284"/>
                    <a:pt x="404" y="290"/>
                    <a:pt x="415" y="297"/>
                  </a:cubicBezTo>
                  <a:cubicBezTo>
                    <a:pt x="427" y="304"/>
                    <a:pt x="438" y="311"/>
                    <a:pt x="448" y="319"/>
                  </a:cubicBezTo>
                  <a:lnTo>
                    <a:pt x="442" y="327"/>
                  </a:lnTo>
                  <a:close/>
                  <a:moveTo>
                    <a:pt x="315" y="593"/>
                  </a:moveTo>
                  <a:cubicBezTo>
                    <a:pt x="304" y="585"/>
                    <a:pt x="293" y="577"/>
                    <a:pt x="281" y="570"/>
                  </a:cubicBezTo>
                  <a:cubicBezTo>
                    <a:pt x="269" y="563"/>
                    <a:pt x="256" y="557"/>
                    <a:pt x="244" y="552"/>
                  </a:cubicBezTo>
                  <a:lnTo>
                    <a:pt x="248" y="542"/>
                  </a:lnTo>
                  <a:cubicBezTo>
                    <a:pt x="261" y="548"/>
                    <a:pt x="273" y="554"/>
                    <a:pt x="286" y="562"/>
                  </a:cubicBezTo>
                  <a:cubicBezTo>
                    <a:pt x="298" y="569"/>
                    <a:pt x="310" y="577"/>
                    <a:pt x="321" y="585"/>
                  </a:cubicBezTo>
                  <a:lnTo>
                    <a:pt x="315" y="593"/>
                  </a:lnTo>
                  <a:close/>
                  <a:moveTo>
                    <a:pt x="338" y="548"/>
                  </a:moveTo>
                  <a:cubicBezTo>
                    <a:pt x="327" y="539"/>
                    <a:pt x="316" y="531"/>
                    <a:pt x="304" y="524"/>
                  </a:cubicBezTo>
                  <a:cubicBezTo>
                    <a:pt x="292" y="517"/>
                    <a:pt x="279" y="511"/>
                    <a:pt x="267" y="506"/>
                  </a:cubicBezTo>
                  <a:lnTo>
                    <a:pt x="270" y="497"/>
                  </a:lnTo>
                  <a:cubicBezTo>
                    <a:pt x="284" y="502"/>
                    <a:pt x="296" y="509"/>
                    <a:pt x="309" y="516"/>
                  </a:cubicBezTo>
                  <a:cubicBezTo>
                    <a:pt x="321" y="523"/>
                    <a:pt x="333" y="531"/>
                    <a:pt x="344" y="540"/>
                  </a:cubicBezTo>
                  <a:lnTo>
                    <a:pt x="338" y="548"/>
                  </a:lnTo>
                  <a:close/>
                  <a:moveTo>
                    <a:pt x="684" y="807"/>
                  </a:moveTo>
                  <a:cubicBezTo>
                    <a:pt x="669" y="795"/>
                    <a:pt x="653" y="784"/>
                    <a:pt x="637" y="773"/>
                  </a:cubicBezTo>
                  <a:cubicBezTo>
                    <a:pt x="629" y="767"/>
                    <a:pt x="620" y="762"/>
                    <a:pt x="613" y="756"/>
                  </a:cubicBezTo>
                  <a:lnTo>
                    <a:pt x="619" y="748"/>
                  </a:lnTo>
                  <a:cubicBezTo>
                    <a:pt x="626" y="754"/>
                    <a:pt x="634" y="759"/>
                    <a:pt x="642" y="765"/>
                  </a:cubicBezTo>
                  <a:cubicBezTo>
                    <a:pt x="659" y="776"/>
                    <a:pt x="675" y="787"/>
                    <a:pt x="690" y="800"/>
                  </a:cubicBezTo>
                  <a:lnTo>
                    <a:pt x="684" y="807"/>
                  </a:lnTo>
                  <a:close/>
                  <a:moveTo>
                    <a:pt x="695" y="771"/>
                  </a:moveTo>
                  <a:cubicBezTo>
                    <a:pt x="683" y="761"/>
                    <a:pt x="670" y="752"/>
                    <a:pt x="658" y="744"/>
                  </a:cubicBezTo>
                  <a:cubicBezTo>
                    <a:pt x="646" y="736"/>
                    <a:pt x="633" y="728"/>
                    <a:pt x="620" y="720"/>
                  </a:cubicBezTo>
                  <a:lnTo>
                    <a:pt x="625" y="712"/>
                  </a:lnTo>
                  <a:cubicBezTo>
                    <a:pt x="638" y="719"/>
                    <a:pt x="651" y="727"/>
                    <a:pt x="664" y="736"/>
                  </a:cubicBezTo>
                  <a:cubicBezTo>
                    <a:pt x="676" y="744"/>
                    <a:pt x="689" y="753"/>
                    <a:pt x="701" y="763"/>
                  </a:cubicBezTo>
                  <a:lnTo>
                    <a:pt x="695" y="771"/>
                  </a:lnTo>
                  <a:close/>
                  <a:moveTo>
                    <a:pt x="322" y="566"/>
                  </a:moveTo>
                  <a:cubicBezTo>
                    <a:pt x="312" y="558"/>
                    <a:pt x="301" y="551"/>
                    <a:pt x="290" y="545"/>
                  </a:cubicBezTo>
                  <a:cubicBezTo>
                    <a:pt x="279" y="538"/>
                    <a:pt x="268" y="532"/>
                    <a:pt x="256" y="527"/>
                  </a:cubicBezTo>
                  <a:lnTo>
                    <a:pt x="260" y="518"/>
                  </a:lnTo>
                  <a:cubicBezTo>
                    <a:pt x="272" y="523"/>
                    <a:pt x="284" y="529"/>
                    <a:pt x="295" y="536"/>
                  </a:cubicBezTo>
                  <a:cubicBezTo>
                    <a:pt x="307" y="543"/>
                    <a:pt x="318" y="550"/>
                    <a:pt x="328" y="558"/>
                  </a:cubicBezTo>
                  <a:lnTo>
                    <a:pt x="322" y="56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1839">
              <a:extLst>
                <a:ext uri="{FF2B5EF4-FFF2-40B4-BE49-F238E27FC236}">
                  <a16:creationId xmlns:a16="http://schemas.microsoft.com/office/drawing/2014/main" id="{5A9AE5A3-E6F7-4D21-BBE5-410FACE4DA88}"/>
                </a:ext>
              </a:extLst>
            </p:cNvPr>
            <p:cNvSpPr>
              <a:spLocks/>
            </p:cNvSpPr>
            <p:nvPr/>
          </p:nvSpPr>
          <p:spPr bwMode="auto">
            <a:xfrm>
              <a:off x="5480050" y="2341563"/>
              <a:ext cx="69850" cy="39688"/>
            </a:xfrm>
            <a:custGeom>
              <a:avLst/>
              <a:gdLst>
                <a:gd name="T0" fmla="*/ 72 w 211"/>
                <a:gd name="T1" fmla="*/ 16 h 119"/>
                <a:gd name="T2" fmla="*/ 108 w 211"/>
                <a:gd name="T3" fmla="*/ 1 h 119"/>
                <a:gd name="T4" fmla="*/ 129 w 211"/>
                <a:gd name="T5" fmla="*/ 0 h 119"/>
                <a:gd name="T6" fmla="*/ 149 w 211"/>
                <a:gd name="T7" fmla="*/ 1 h 119"/>
                <a:gd name="T8" fmla="*/ 150 w 211"/>
                <a:gd name="T9" fmla="*/ 1 h 119"/>
                <a:gd name="T10" fmla="*/ 158 w 211"/>
                <a:gd name="T11" fmla="*/ 2 h 119"/>
                <a:gd name="T12" fmla="*/ 166 w 211"/>
                <a:gd name="T13" fmla="*/ 8 h 119"/>
                <a:gd name="T14" fmla="*/ 198 w 211"/>
                <a:gd name="T15" fmla="*/ 41 h 119"/>
                <a:gd name="T16" fmla="*/ 209 w 211"/>
                <a:gd name="T17" fmla="*/ 55 h 119"/>
                <a:gd name="T18" fmla="*/ 211 w 211"/>
                <a:gd name="T19" fmla="*/ 60 h 119"/>
                <a:gd name="T20" fmla="*/ 200 w 211"/>
                <a:gd name="T21" fmla="*/ 69 h 119"/>
                <a:gd name="T22" fmla="*/ 187 w 211"/>
                <a:gd name="T23" fmla="*/ 73 h 119"/>
                <a:gd name="T24" fmla="*/ 183 w 211"/>
                <a:gd name="T25" fmla="*/ 72 h 119"/>
                <a:gd name="T26" fmla="*/ 174 w 211"/>
                <a:gd name="T27" fmla="*/ 73 h 119"/>
                <a:gd name="T28" fmla="*/ 173 w 211"/>
                <a:gd name="T29" fmla="*/ 77 h 119"/>
                <a:gd name="T30" fmla="*/ 173 w 211"/>
                <a:gd name="T31" fmla="*/ 78 h 119"/>
                <a:gd name="T32" fmla="*/ 157 w 211"/>
                <a:gd name="T33" fmla="*/ 95 h 119"/>
                <a:gd name="T34" fmla="*/ 155 w 211"/>
                <a:gd name="T35" fmla="*/ 95 h 119"/>
                <a:gd name="T36" fmla="*/ 145 w 211"/>
                <a:gd name="T37" fmla="*/ 96 h 119"/>
                <a:gd name="T38" fmla="*/ 135 w 211"/>
                <a:gd name="T39" fmla="*/ 108 h 119"/>
                <a:gd name="T40" fmla="*/ 84 w 211"/>
                <a:gd name="T41" fmla="*/ 110 h 119"/>
                <a:gd name="T42" fmla="*/ 42 w 211"/>
                <a:gd name="T43" fmla="*/ 115 h 119"/>
                <a:gd name="T44" fmla="*/ 35 w 211"/>
                <a:gd name="T45" fmla="*/ 50 h 119"/>
                <a:gd name="T46" fmla="*/ 72 w 211"/>
                <a:gd name="T4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 h="119">
                  <a:moveTo>
                    <a:pt x="72" y="16"/>
                  </a:moveTo>
                  <a:cubicBezTo>
                    <a:pt x="82" y="8"/>
                    <a:pt x="95" y="3"/>
                    <a:pt x="108" y="1"/>
                  </a:cubicBezTo>
                  <a:cubicBezTo>
                    <a:pt x="115" y="0"/>
                    <a:pt x="122" y="0"/>
                    <a:pt x="129" y="0"/>
                  </a:cubicBezTo>
                  <a:cubicBezTo>
                    <a:pt x="136" y="0"/>
                    <a:pt x="142" y="0"/>
                    <a:pt x="149" y="1"/>
                  </a:cubicBezTo>
                  <a:cubicBezTo>
                    <a:pt x="149" y="1"/>
                    <a:pt x="149" y="1"/>
                    <a:pt x="150" y="1"/>
                  </a:cubicBezTo>
                  <a:cubicBezTo>
                    <a:pt x="153" y="1"/>
                    <a:pt x="155" y="1"/>
                    <a:pt x="158" y="2"/>
                  </a:cubicBezTo>
                  <a:cubicBezTo>
                    <a:pt x="161" y="3"/>
                    <a:pt x="164" y="5"/>
                    <a:pt x="166" y="8"/>
                  </a:cubicBezTo>
                  <a:cubicBezTo>
                    <a:pt x="177" y="18"/>
                    <a:pt x="188" y="30"/>
                    <a:pt x="198" y="41"/>
                  </a:cubicBezTo>
                  <a:cubicBezTo>
                    <a:pt x="202" y="46"/>
                    <a:pt x="206" y="50"/>
                    <a:pt x="209" y="55"/>
                  </a:cubicBezTo>
                  <a:cubicBezTo>
                    <a:pt x="210" y="57"/>
                    <a:pt x="210" y="58"/>
                    <a:pt x="211" y="60"/>
                  </a:cubicBezTo>
                  <a:cubicBezTo>
                    <a:pt x="211" y="65"/>
                    <a:pt x="203" y="67"/>
                    <a:pt x="200" y="69"/>
                  </a:cubicBezTo>
                  <a:cubicBezTo>
                    <a:pt x="196" y="71"/>
                    <a:pt x="191" y="73"/>
                    <a:pt x="187" y="73"/>
                  </a:cubicBezTo>
                  <a:cubicBezTo>
                    <a:pt x="186" y="73"/>
                    <a:pt x="184" y="73"/>
                    <a:pt x="183" y="72"/>
                  </a:cubicBezTo>
                  <a:cubicBezTo>
                    <a:pt x="179" y="72"/>
                    <a:pt x="175" y="71"/>
                    <a:pt x="174" y="73"/>
                  </a:cubicBezTo>
                  <a:cubicBezTo>
                    <a:pt x="173" y="75"/>
                    <a:pt x="173" y="76"/>
                    <a:pt x="173" y="77"/>
                  </a:cubicBezTo>
                  <a:cubicBezTo>
                    <a:pt x="173" y="78"/>
                    <a:pt x="173" y="78"/>
                    <a:pt x="173" y="78"/>
                  </a:cubicBezTo>
                  <a:cubicBezTo>
                    <a:pt x="172" y="87"/>
                    <a:pt x="166" y="94"/>
                    <a:pt x="157" y="95"/>
                  </a:cubicBezTo>
                  <a:cubicBezTo>
                    <a:pt x="156" y="95"/>
                    <a:pt x="156" y="95"/>
                    <a:pt x="155" y="95"/>
                  </a:cubicBezTo>
                  <a:cubicBezTo>
                    <a:pt x="152" y="95"/>
                    <a:pt x="148" y="95"/>
                    <a:pt x="145" y="96"/>
                  </a:cubicBezTo>
                  <a:cubicBezTo>
                    <a:pt x="140" y="98"/>
                    <a:pt x="138" y="104"/>
                    <a:pt x="135" y="108"/>
                  </a:cubicBezTo>
                  <a:cubicBezTo>
                    <a:pt x="124" y="119"/>
                    <a:pt x="97" y="110"/>
                    <a:pt x="84" y="110"/>
                  </a:cubicBezTo>
                  <a:cubicBezTo>
                    <a:pt x="70" y="110"/>
                    <a:pt x="56" y="114"/>
                    <a:pt x="42" y="115"/>
                  </a:cubicBezTo>
                  <a:cubicBezTo>
                    <a:pt x="0" y="118"/>
                    <a:pt x="16" y="70"/>
                    <a:pt x="35" y="50"/>
                  </a:cubicBezTo>
                  <a:cubicBezTo>
                    <a:pt x="46" y="38"/>
                    <a:pt x="59" y="26"/>
                    <a:pt x="72" y="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1840">
              <a:extLst>
                <a:ext uri="{FF2B5EF4-FFF2-40B4-BE49-F238E27FC236}">
                  <a16:creationId xmlns:a16="http://schemas.microsoft.com/office/drawing/2014/main" id="{17379097-A572-403C-A80F-5D18CCFB64A8}"/>
                </a:ext>
              </a:extLst>
            </p:cNvPr>
            <p:cNvSpPr>
              <a:spLocks/>
            </p:cNvSpPr>
            <p:nvPr/>
          </p:nvSpPr>
          <p:spPr bwMode="auto">
            <a:xfrm>
              <a:off x="5386388" y="2352676"/>
              <a:ext cx="131762" cy="106363"/>
            </a:xfrm>
            <a:custGeom>
              <a:avLst/>
              <a:gdLst>
                <a:gd name="T0" fmla="*/ 301 w 395"/>
                <a:gd name="T1" fmla="*/ 22 h 313"/>
                <a:gd name="T2" fmla="*/ 0 w 395"/>
                <a:gd name="T3" fmla="*/ 241 h 313"/>
                <a:gd name="T4" fmla="*/ 72 w 395"/>
                <a:gd name="T5" fmla="*/ 300 h 313"/>
                <a:gd name="T6" fmla="*/ 93 w 395"/>
                <a:gd name="T7" fmla="*/ 312 h 313"/>
                <a:gd name="T8" fmla="*/ 105 w 395"/>
                <a:gd name="T9" fmla="*/ 313 h 313"/>
                <a:gd name="T10" fmla="*/ 137 w 395"/>
                <a:gd name="T11" fmla="*/ 305 h 313"/>
                <a:gd name="T12" fmla="*/ 383 w 395"/>
                <a:gd name="T13" fmla="*/ 41 h 313"/>
                <a:gd name="T14" fmla="*/ 395 w 395"/>
                <a:gd name="T15" fmla="*/ 9 h 313"/>
                <a:gd name="T16" fmla="*/ 358 w 395"/>
                <a:gd name="T17" fmla="*/ 0 h 313"/>
                <a:gd name="T18" fmla="*/ 301 w 395"/>
                <a:gd name="T19" fmla="*/ 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13">
                  <a:moveTo>
                    <a:pt x="301" y="22"/>
                  </a:moveTo>
                  <a:cubicBezTo>
                    <a:pt x="251" y="70"/>
                    <a:pt x="50" y="178"/>
                    <a:pt x="0" y="241"/>
                  </a:cubicBezTo>
                  <a:cubicBezTo>
                    <a:pt x="22" y="254"/>
                    <a:pt x="31" y="270"/>
                    <a:pt x="72" y="300"/>
                  </a:cubicBezTo>
                  <a:cubicBezTo>
                    <a:pt x="78" y="306"/>
                    <a:pt x="85" y="310"/>
                    <a:pt x="93" y="312"/>
                  </a:cubicBezTo>
                  <a:cubicBezTo>
                    <a:pt x="97" y="313"/>
                    <a:pt x="101" y="313"/>
                    <a:pt x="105" y="313"/>
                  </a:cubicBezTo>
                  <a:cubicBezTo>
                    <a:pt x="116" y="313"/>
                    <a:pt x="128" y="311"/>
                    <a:pt x="137" y="305"/>
                  </a:cubicBezTo>
                  <a:cubicBezTo>
                    <a:pt x="213" y="273"/>
                    <a:pt x="295" y="132"/>
                    <a:pt x="383" y="41"/>
                  </a:cubicBezTo>
                  <a:cubicBezTo>
                    <a:pt x="382" y="41"/>
                    <a:pt x="395" y="9"/>
                    <a:pt x="395" y="9"/>
                  </a:cubicBezTo>
                  <a:cubicBezTo>
                    <a:pt x="384" y="3"/>
                    <a:pt x="371" y="0"/>
                    <a:pt x="358" y="0"/>
                  </a:cubicBezTo>
                  <a:cubicBezTo>
                    <a:pt x="337" y="0"/>
                    <a:pt x="317" y="8"/>
                    <a:pt x="301" y="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1841">
              <a:extLst>
                <a:ext uri="{FF2B5EF4-FFF2-40B4-BE49-F238E27FC236}">
                  <a16:creationId xmlns:a16="http://schemas.microsoft.com/office/drawing/2014/main" id="{84E23709-90C1-475D-86CE-DC136A7F440F}"/>
                </a:ext>
              </a:extLst>
            </p:cNvPr>
            <p:cNvSpPr>
              <a:spLocks/>
            </p:cNvSpPr>
            <p:nvPr/>
          </p:nvSpPr>
          <p:spPr bwMode="auto">
            <a:xfrm>
              <a:off x="5559425" y="2368551"/>
              <a:ext cx="20637" cy="15875"/>
            </a:xfrm>
            <a:custGeom>
              <a:avLst/>
              <a:gdLst>
                <a:gd name="T0" fmla="*/ 51 w 63"/>
                <a:gd name="T1" fmla="*/ 50 h 50"/>
                <a:gd name="T2" fmla="*/ 0 w 63"/>
                <a:gd name="T3" fmla="*/ 27 h 50"/>
                <a:gd name="T4" fmla="*/ 12 w 63"/>
                <a:gd name="T5" fmla="*/ 0 h 50"/>
                <a:gd name="T6" fmla="*/ 63 w 63"/>
                <a:gd name="T7" fmla="*/ 22 h 50"/>
                <a:gd name="T8" fmla="*/ 51 w 63"/>
                <a:gd name="T9" fmla="*/ 50 h 50"/>
              </a:gdLst>
              <a:ahLst/>
              <a:cxnLst>
                <a:cxn ang="0">
                  <a:pos x="T0" y="T1"/>
                </a:cxn>
                <a:cxn ang="0">
                  <a:pos x="T2" y="T3"/>
                </a:cxn>
                <a:cxn ang="0">
                  <a:pos x="T4" y="T5"/>
                </a:cxn>
                <a:cxn ang="0">
                  <a:pos x="T6" y="T7"/>
                </a:cxn>
                <a:cxn ang="0">
                  <a:pos x="T8" y="T9"/>
                </a:cxn>
              </a:cxnLst>
              <a:rect l="0" t="0" r="r" b="b"/>
              <a:pathLst>
                <a:path w="63" h="50">
                  <a:moveTo>
                    <a:pt x="51" y="50"/>
                  </a:moveTo>
                  <a:lnTo>
                    <a:pt x="0" y="27"/>
                  </a:lnTo>
                  <a:lnTo>
                    <a:pt x="12" y="0"/>
                  </a:lnTo>
                  <a:lnTo>
                    <a:pt x="63" y="22"/>
                  </a:lnTo>
                  <a:lnTo>
                    <a:pt x="51" y="5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1842">
              <a:extLst>
                <a:ext uri="{FF2B5EF4-FFF2-40B4-BE49-F238E27FC236}">
                  <a16:creationId xmlns:a16="http://schemas.microsoft.com/office/drawing/2014/main" id="{881B5FE8-3A76-4DD0-AD7F-F5234AB26D79}"/>
                </a:ext>
              </a:extLst>
            </p:cNvPr>
            <p:cNvSpPr>
              <a:spLocks/>
            </p:cNvSpPr>
            <p:nvPr/>
          </p:nvSpPr>
          <p:spPr bwMode="auto">
            <a:xfrm>
              <a:off x="5540375" y="2359026"/>
              <a:ext cx="30162" cy="22225"/>
            </a:xfrm>
            <a:custGeom>
              <a:avLst/>
              <a:gdLst>
                <a:gd name="T0" fmla="*/ 76 w 90"/>
                <a:gd name="T1" fmla="*/ 24 h 65"/>
                <a:gd name="T2" fmla="*/ 86 w 90"/>
                <a:gd name="T3" fmla="*/ 50 h 65"/>
                <a:gd name="T4" fmla="*/ 60 w 90"/>
                <a:gd name="T5" fmla="*/ 60 h 65"/>
                <a:gd name="T6" fmla="*/ 15 w 90"/>
                <a:gd name="T7" fmla="*/ 41 h 65"/>
                <a:gd name="T8" fmla="*/ 5 w 90"/>
                <a:gd name="T9" fmla="*/ 14 h 65"/>
                <a:gd name="T10" fmla="*/ 31 w 90"/>
                <a:gd name="T11" fmla="*/ 4 h 65"/>
                <a:gd name="T12" fmla="*/ 76 w 90"/>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90" h="65">
                  <a:moveTo>
                    <a:pt x="76" y="24"/>
                  </a:moveTo>
                  <a:cubicBezTo>
                    <a:pt x="86" y="28"/>
                    <a:pt x="90" y="40"/>
                    <a:pt x="86" y="50"/>
                  </a:cubicBezTo>
                  <a:cubicBezTo>
                    <a:pt x="82" y="60"/>
                    <a:pt x="70" y="65"/>
                    <a:pt x="60" y="60"/>
                  </a:cubicBezTo>
                  <a:lnTo>
                    <a:pt x="15" y="41"/>
                  </a:lnTo>
                  <a:cubicBezTo>
                    <a:pt x="5" y="36"/>
                    <a:pt x="0" y="24"/>
                    <a:pt x="5" y="14"/>
                  </a:cubicBezTo>
                  <a:cubicBezTo>
                    <a:pt x="9" y="4"/>
                    <a:pt x="21" y="0"/>
                    <a:pt x="31" y="4"/>
                  </a:cubicBezTo>
                  <a:lnTo>
                    <a:pt x="7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1843">
              <a:extLst>
                <a:ext uri="{FF2B5EF4-FFF2-40B4-BE49-F238E27FC236}">
                  <a16:creationId xmlns:a16="http://schemas.microsoft.com/office/drawing/2014/main" id="{2A996B71-2A8F-4214-A41A-055453F519F7}"/>
                </a:ext>
              </a:extLst>
            </p:cNvPr>
            <p:cNvSpPr>
              <a:spLocks/>
            </p:cNvSpPr>
            <p:nvPr/>
          </p:nvSpPr>
          <p:spPr bwMode="auto">
            <a:xfrm>
              <a:off x="5495925" y="2339976"/>
              <a:ext cx="68262" cy="38100"/>
            </a:xfrm>
            <a:custGeom>
              <a:avLst/>
              <a:gdLst>
                <a:gd name="T0" fmla="*/ 188 w 203"/>
                <a:gd name="T1" fmla="*/ 74 h 115"/>
                <a:gd name="T2" fmla="*/ 199 w 203"/>
                <a:gd name="T3" fmla="*/ 100 h 115"/>
                <a:gd name="T4" fmla="*/ 172 w 203"/>
                <a:gd name="T5" fmla="*/ 110 h 115"/>
                <a:gd name="T6" fmla="*/ 15 w 203"/>
                <a:gd name="T7" fmla="*/ 41 h 115"/>
                <a:gd name="T8" fmla="*/ 5 w 203"/>
                <a:gd name="T9" fmla="*/ 15 h 115"/>
                <a:gd name="T10" fmla="*/ 31 w 203"/>
                <a:gd name="T11" fmla="*/ 4 h 115"/>
                <a:gd name="T12" fmla="*/ 188 w 203"/>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203" h="115">
                  <a:moveTo>
                    <a:pt x="188" y="74"/>
                  </a:moveTo>
                  <a:cubicBezTo>
                    <a:pt x="198" y="78"/>
                    <a:pt x="203" y="90"/>
                    <a:pt x="199" y="100"/>
                  </a:cubicBezTo>
                  <a:cubicBezTo>
                    <a:pt x="194" y="110"/>
                    <a:pt x="182" y="115"/>
                    <a:pt x="172" y="110"/>
                  </a:cubicBezTo>
                  <a:lnTo>
                    <a:pt x="15" y="41"/>
                  </a:lnTo>
                  <a:cubicBezTo>
                    <a:pt x="5" y="37"/>
                    <a:pt x="0" y="25"/>
                    <a:pt x="5" y="15"/>
                  </a:cubicBezTo>
                  <a:cubicBezTo>
                    <a:pt x="9" y="5"/>
                    <a:pt x="21" y="0"/>
                    <a:pt x="31" y="4"/>
                  </a:cubicBezTo>
                  <a:lnTo>
                    <a:pt x="188" y="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Freeform 1844">
              <a:extLst>
                <a:ext uri="{FF2B5EF4-FFF2-40B4-BE49-F238E27FC236}">
                  <a16:creationId xmlns:a16="http://schemas.microsoft.com/office/drawing/2014/main" id="{E8BF44C9-4696-498C-9EA5-516D76EB2295}"/>
                </a:ext>
              </a:extLst>
            </p:cNvPr>
            <p:cNvSpPr>
              <a:spLocks/>
            </p:cNvSpPr>
            <p:nvPr/>
          </p:nvSpPr>
          <p:spPr bwMode="auto">
            <a:xfrm>
              <a:off x="5505450" y="2352676"/>
              <a:ext cx="39687" cy="20638"/>
            </a:xfrm>
            <a:custGeom>
              <a:avLst/>
              <a:gdLst>
                <a:gd name="T0" fmla="*/ 39 w 120"/>
                <a:gd name="T1" fmla="*/ 59 h 61"/>
                <a:gd name="T2" fmla="*/ 67 w 120"/>
                <a:gd name="T3" fmla="*/ 45 h 61"/>
                <a:gd name="T4" fmla="*/ 105 w 120"/>
                <a:gd name="T5" fmla="*/ 33 h 61"/>
                <a:gd name="T6" fmla="*/ 106 w 120"/>
                <a:gd name="T7" fmla="*/ 33 h 61"/>
                <a:gd name="T8" fmla="*/ 119 w 120"/>
                <a:gd name="T9" fmla="*/ 28 h 61"/>
                <a:gd name="T10" fmla="*/ 120 w 120"/>
                <a:gd name="T11" fmla="*/ 22 h 61"/>
                <a:gd name="T12" fmla="*/ 117 w 120"/>
                <a:gd name="T13" fmla="*/ 15 h 61"/>
                <a:gd name="T14" fmla="*/ 105 w 120"/>
                <a:gd name="T15" fmla="*/ 9 h 61"/>
                <a:gd name="T16" fmla="*/ 2 w 120"/>
                <a:gd name="T17" fmla="*/ 12 h 61"/>
                <a:gd name="T18" fmla="*/ 10 w 120"/>
                <a:gd name="T19" fmla="*/ 50 h 61"/>
                <a:gd name="T20" fmla="*/ 39 w 120"/>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39" y="59"/>
                  </a:moveTo>
                  <a:cubicBezTo>
                    <a:pt x="46" y="61"/>
                    <a:pt x="56" y="54"/>
                    <a:pt x="67" y="45"/>
                  </a:cubicBezTo>
                  <a:cubicBezTo>
                    <a:pt x="78" y="37"/>
                    <a:pt x="92" y="33"/>
                    <a:pt x="105" y="33"/>
                  </a:cubicBezTo>
                  <a:cubicBezTo>
                    <a:pt x="106" y="33"/>
                    <a:pt x="106" y="33"/>
                    <a:pt x="106" y="33"/>
                  </a:cubicBezTo>
                  <a:cubicBezTo>
                    <a:pt x="111" y="33"/>
                    <a:pt x="116" y="31"/>
                    <a:pt x="119" y="28"/>
                  </a:cubicBezTo>
                  <a:cubicBezTo>
                    <a:pt x="120" y="26"/>
                    <a:pt x="120" y="24"/>
                    <a:pt x="120" y="22"/>
                  </a:cubicBezTo>
                  <a:cubicBezTo>
                    <a:pt x="120" y="20"/>
                    <a:pt x="119" y="17"/>
                    <a:pt x="117" y="15"/>
                  </a:cubicBezTo>
                  <a:cubicBezTo>
                    <a:pt x="114" y="12"/>
                    <a:pt x="110" y="10"/>
                    <a:pt x="105" y="9"/>
                  </a:cubicBezTo>
                  <a:cubicBezTo>
                    <a:pt x="63" y="0"/>
                    <a:pt x="61" y="27"/>
                    <a:pt x="2" y="12"/>
                  </a:cubicBezTo>
                  <a:cubicBezTo>
                    <a:pt x="6" y="25"/>
                    <a:pt x="0" y="42"/>
                    <a:pt x="10" y="50"/>
                  </a:cubicBezTo>
                  <a:cubicBezTo>
                    <a:pt x="20" y="54"/>
                    <a:pt x="29" y="57"/>
                    <a:pt x="39" y="5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1845">
              <a:extLst>
                <a:ext uri="{FF2B5EF4-FFF2-40B4-BE49-F238E27FC236}">
                  <a16:creationId xmlns:a16="http://schemas.microsoft.com/office/drawing/2014/main" id="{5B0C9DEF-DD01-48D4-855D-B048B3F7D658}"/>
                </a:ext>
              </a:extLst>
            </p:cNvPr>
            <p:cNvSpPr>
              <a:spLocks/>
            </p:cNvSpPr>
            <p:nvPr/>
          </p:nvSpPr>
          <p:spPr bwMode="auto">
            <a:xfrm>
              <a:off x="5240338" y="2881313"/>
              <a:ext cx="98425" cy="38100"/>
            </a:xfrm>
            <a:custGeom>
              <a:avLst/>
              <a:gdLst>
                <a:gd name="T0" fmla="*/ 187 w 296"/>
                <a:gd name="T1" fmla="*/ 22 h 115"/>
                <a:gd name="T2" fmla="*/ 172 w 296"/>
                <a:gd name="T3" fmla="*/ 23 h 115"/>
                <a:gd name="T4" fmla="*/ 93 w 296"/>
                <a:gd name="T5" fmla="*/ 7 h 115"/>
                <a:gd name="T6" fmla="*/ 10 w 296"/>
                <a:gd name="T7" fmla="*/ 29 h 115"/>
                <a:gd name="T8" fmla="*/ 23 w 296"/>
                <a:gd name="T9" fmla="*/ 115 h 115"/>
                <a:gd name="T10" fmla="*/ 148 w 296"/>
                <a:gd name="T11" fmla="*/ 105 h 115"/>
                <a:gd name="T12" fmla="*/ 255 w 296"/>
                <a:gd name="T13" fmla="*/ 72 h 115"/>
                <a:gd name="T14" fmla="*/ 187 w 296"/>
                <a:gd name="T15" fmla="*/ 2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5">
                  <a:moveTo>
                    <a:pt x="187" y="22"/>
                  </a:moveTo>
                  <a:cubicBezTo>
                    <a:pt x="182" y="23"/>
                    <a:pt x="177" y="23"/>
                    <a:pt x="172" y="23"/>
                  </a:cubicBezTo>
                  <a:cubicBezTo>
                    <a:pt x="145" y="23"/>
                    <a:pt x="118" y="17"/>
                    <a:pt x="93" y="7"/>
                  </a:cubicBezTo>
                  <a:cubicBezTo>
                    <a:pt x="68" y="14"/>
                    <a:pt x="14" y="0"/>
                    <a:pt x="10" y="29"/>
                  </a:cubicBezTo>
                  <a:cubicBezTo>
                    <a:pt x="7" y="57"/>
                    <a:pt x="0" y="92"/>
                    <a:pt x="23" y="115"/>
                  </a:cubicBezTo>
                  <a:cubicBezTo>
                    <a:pt x="76" y="115"/>
                    <a:pt x="97" y="101"/>
                    <a:pt x="148" y="105"/>
                  </a:cubicBezTo>
                  <a:cubicBezTo>
                    <a:pt x="198" y="109"/>
                    <a:pt x="215" y="109"/>
                    <a:pt x="255" y="72"/>
                  </a:cubicBezTo>
                  <a:cubicBezTo>
                    <a:pt x="296" y="35"/>
                    <a:pt x="253" y="12"/>
                    <a:pt x="187" y="2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1846">
              <a:extLst>
                <a:ext uri="{FF2B5EF4-FFF2-40B4-BE49-F238E27FC236}">
                  <a16:creationId xmlns:a16="http://schemas.microsoft.com/office/drawing/2014/main" id="{7C58B402-8C46-4313-9078-5FA09697B7EF}"/>
                </a:ext>
              </a:extLst>
            </p:cNvPr>
            <p:cNvSpPr>
              <a:spLocks/>
            </p:cNvSpPr>
            <p:nvPr/>
          </p:nvSpPr>
          <p:spPr bwMode="auto">
            <a:xfrm>
              <a:off x="5241925" y="2862263"/>
              <a:ext cx="69850" cy="44450"/>
            </a:xfrm>
            <a:custGeom>
              <a:avLst/>
              <a:gdLst>
                <a:gd name="T0" fmla="*/ 141 w 211"/>
                <a:gd name="T1" fmla="*/ 113 h 131"/>
                <a:gd name="T2" fmla="*/ 168 w 211"/>
                <a:gd name="T3" fmla="*/ 78 h 131"/>
                <a:gd name="T4" fmla="*/ 78 w 211"/>
                <a:gd name="T5" fmla="*/ 28 h 131"/>
                <a:gd name="T6" fmla="*/ 9 w 211"/>
                <a:gd name="T7" fmla="*/ 31 h 131"/>
                <a:gd name="T8" fmla="*/ 5 w 211"/>
                <a:gd name="T9" fmla="*/ 101 h 131"/>
                <a:gd name="T10" fmla="*/ 141 w 211"/>
                <a:gd name="T11" fmla="*/ 113 h 131"/>
              </a:gdLst>
              <a:ahLst/>
              <a:cxnLst>
                <a:cxn ang="0">
                  <a:pos x="T0" y="T1"/>
                </a:cxn>
                <a:cxn ang="0">
                  <a:pos x="T2" y="T3"/>
                </a:cxn>
                <a:cxn ang="0">
                  <a:pos x="T4" y="T5"/>
                </a:cxn>
                <a:cxn ang="0">
                  <a:pos x="T6" y="T7"/>
                </a:cxn>
                <a:cxn ang="0">
                  <a:pos x="T8" y="T9"/>
                </a:cxn>
                <a:cxn ang="0">
                  <a:pos x="T10" y="T11"/>
                </a:cxn>
              </a:cxnLst>
              <a:rect l="0" t="0" r="r" b="b"/>
              <a:pathLst>
                <a:path w="211" h="131">
                  <a:moveTo>
                    <a:pt x="141" y="113"/>
                  </a:moveTo>
                  <a:cubicBezTo>
                    <a:pt x="211" y="112"/>
                    <a:pt x="201" y="81"/>
                    <a:pt x="168" y="78"/>
                  </a:cubicBezTo>
                  <a:cubicBezTo>
                    <a:pt x="135" y="76"/>
                    <a:pt x="94" y="75"/>
                    <a:pt x="78" y="28"/>
                  </a:cubicBezTo>
                  <a:cubicBezTo>
                    <a:pt x="61" y="2"/>
                    <a:pt x="9" y="0"/>
                    <a:pt x="9" y="31"/>
                  </a:cubicBezTo>
                  <a:cubicBezTo>
                    <a:pt x="9" y="62"/>
                    <a:pt x="0" y="71"/>
                    <a:pt x="5" y="101"/>
                  </a:cubicBezTo>
                  <a:cubicBezTo>
                    <a:pt x="9" y="131"/>
                    <a:pt x="126" y="114"/>
                    <a:pt x="141"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1847">
              <a:extLst>
                <a:ext uri="{FF2B5EF4-FFF2-40B4-BE49-F238E27FC236}">
                  <a16:creationId xmlns:a16="http://schemas.microsoft.com/office/drawing/2014/main" id="{E7C908D6-9C1B-4C8F-BCBA-24A3A206A677}"/>
                </a:ext>
              </a:extLst>
            </p:cNvPr>
            <p:cNvSpPr>
              <a:spLocks/>
            </p:cNvSpPr>
            <p:nvPr/>
          </p:nvSpPr>
          <p:spPr bwMode="auto">
            <a:xfrm>
              <a:off x="5243513" y="2778126"/>
              <a:ext cx="34925" cy="106363"/>
            </a:xfrm>
            <a:custGeom>
              <a:avLst/>
              <a:gdLst>
                <a:gd name="T0" fmla="*/ 105 w 105"/>
                <a:gd name="T1" fmla="*/ 12 h 318"/>
                <a:gd name="T2" fmla="*/ 76 w 105"/>
                <a:gd name="T3" fmla="*/ 286 h 318"/>
                <a:gd name="T4" fmla="*/ 40 w 105"/>
                <a:gd name="T5" fmla="*/ 318 h 318"/>
                <a:gd name="T6" fmla="*/ 40 w 105"/>
                <a:gd name="T7" fmla="*/ 318 h 318"/>
                <a:gd name="T8" fmla="*/ 40 w 105"/>
                <a:gd name="T9" fmla="*/ 318 h 318"/>
                <a:gd name="T10" fmla="*/ 4 w 105"/>
                <a:gd name="T11" fmla="*/ 282 h 318"/>
                <a:gd name="T12" fmla="*/ 0 w 105"/>
                <a:gd name="T13" fmla="*/ 0 h 318"/>
                <a:gd name="T14" fmla="*/ 105 w 105"/>
                <a:gd name="T15" fmla="*/ 1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8">
                  <a:moveTo>
                    <a:pt x="105" y="12"/>
                  </a:moveTo>
                  <a:cubicBezTo>
                    <a:pt x="105" y="19"/>
                    <a:pt x="84" y="209"/>
                    <a:pt x="76" y="286"/>
                  </a:cubicBezTo>
                  <a:cubicBezTo>
                    <a:pt x="74" y="304"/>
                    <a:pt x="58" y="318"/>
                    <a:pt x="40" y="318"/>
                  </a:cubicBezTo>
                  <a:cubicBezTo>
                    <a:pt x="40" y="318"/>
                    <a:pt x="40" y="318"/>
                    <a:pt x="40" y="318"/>
                  </a:cubicBezTo>
                  <a:cubicBezTo>
                    <a:pt x="40" y="318"/>
                    <a:pt x="40" y="318"/>
                    <a:pt x="40" y="318"/>
                  </a:cubicBezTo>
                  <a:cubicBezTo>
                    <a:pt x="20" y="318"/>
                    <a:pt x="5" y="302"/>
                    <a:pt x="4" y="282"/>
                  </a:cubicBezTo>
                  <a:lnTo>
                    <a:pt x="0" y="0"/>
                  </a:lnTo>
                  <a:lnTo>
                    <a:pt x="105"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1848">
              <a:extLst>
                <a:ext uri="{FF2B5EF4-FFF2-40B4-BE49-F238E27FC236}">
                  <a16:creationId xmlns:a16="http://schemas.microsoft.com/office/drawing/2014/main" id="{00D3AB66-515D-47FC-9638-A7421DF6AB07}"/>
                </a:ext>
              </a:extLst>
            </p:cNvPr>
            <p:cNvSpPr>
              <a:spLocks/>
            </p:cNvSpPr>
            <p:nvPr/>
          </p:nvSpPr>
          <p:spPr bwMode="auto">
            <a:xfrm>
              <a:off x="5373688" y="2924176"/>
              <a:ext cx="92075" cy="42863"/>
            </a:xfrm>
            <a:custGeom>
              <a:avLst/>
              <a:gdLst>
                <a:gd name="T0" fmla="*/ 188 w 276"/>
                <a:gd name="T1" fmla="*/ 40 h 127"/>
                <a:gd name="T2" fmla="*/ 98 w 276"/>
                <a:gd name="T3" fmla="*/ 0 h 127"/>
                <a:gd name="T4" fmla="*/ 21 w 276"/>
                <a:gd name="T5" fmla="*/ 12 h 127"/>
                <a:gd name="T6" fmla="*/ 14 w 276"/>
                <a:gd name="T7" fmla="*/ 14 h 127"/>
                <a:gd name="T8" fmla="*/ 19 w 276"/>
                <a:gd name="T9" fmla="*/ 97 h 127"/>
                <a:gd name="T10" fmla="*/ 96 w 276"/>
                <a:gd name="T11" fmla="*/ 106 h 127"/>
                <a:gd name="T12" fmla="*/ 128 w 276"/>
                <a:gd name="T13" fmla="*/ 117 h 127"/>
                <a:gd name="T14" fmla="*/ 273 w 276"/>
                <a:gd name="T15" fmla="*/ 77 h 127"/>
                <a:gd name="T16" fmla="*/ 188 w 276"/>
                <a:gd name="T17"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27">
                  <a:moveTo>
                    <a:pt x="188" y="40"/>
                  </a:moveTo>
                  <a:cubicBezTo>
                    <a:pt x="157" y="30"/>
                    <a:pt x="127" y="17"/>
                    <a:pt x="98" y="0"/>
                  </a:cubicBezTo>
                  <a:cubicBezTo>
                    <a:pt x="72" y="3"/>
                    <a:pt x="46" y="7"/>
                    <a:pt x="21" y="12"/>
                  </a:cubicBezTo>
                  <a:cubicBezTo>
                    <a:pt x="18" y="12"/>
                    <a:pt x="16" y="13"/>
                    <a:pt x="14" y="14"/>
                  </a:cubicBezTo>
                  <a:cubicBezTo>
                    <a:pt x="0" y="24"/>
                    <a:pt x="2" y="91"/>
                    <a:pt x="19" y="97"/>
                  </a:cubicBezTo>
                  <a:cubicBezTo>
                    <a:pt x="37" y="104"/>
                    <a:pt x="77" y="101"/>
                    <a:pt x="96" y="106"/>
                  </a:cubicBezTo>
                  <a:cubicBezTo>
                    <a:pt x="107" y="109"/>
                    <a:pt x="117" y="114"/>
                    <a:pt x="128" y="117"/>
                  </a:cubicBezTo>
                  <a:cubicBezTo>
                    <a:pt x="160" y="127"/>
                    <a:pt x="276" y="113"/>
                    <a:pt x="273" y="77"/>
                  </a:cubicBezTo>
                  <a:cubicBezTo>
                    <a:pt x="271" y="41"/>
                    <a:pt x="221" y="44"/>
                    <a:pt x="188" y="4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Freeform 1849">
              <a:extLst>
                <a:ext uri="{FF2B5EF4-FFF2-40B4-BE49-F238E27FC236}">
                  <a16:creationId xmlns:a16="http://schemas.microsoft.com/office/drawing/2014/main" id="{536D92B1-BC8E-4463-902C-E67D2CB20226}"/>
                </a:ext>
              </a:extLst>
            </p:cNvPr>
            <p:cNvSpPr>
              <a:spLocks/>
            </p:cNvSpPr>
            <p:nvPr/>
          </p:nvSpPr>
          <p:spPr bwMode="auto">
            <a:xfrm>
              <a:off x="5378450" y="2901951"/>
              <a:ext cx="69850" cy="46038"/>
            </a:xfrm>
            <a:custGeom>
              <a:avLst/>
              <a:gdLst>
                <a:gd name="T0" fmla="*/ 132 w 209"/>
                <a:gd name="T1" fmla="*/ 123 h 133"/>
                <a:gd name="T2" fmla="*/ 176 w 209"/>
                <a:gd name="T3" fmla="*/ 103 h 133"/>
                <a:gd name="T4" fmla="*/ 84 w 209"/>
                <a:gd name="T5" fmla="*/ 29 h 133"/>
                <a:gd name="T6" fmla="*/ 3 w 209"/>
                <a:gd name="T7" fmla="*/ 48 h 133"/>
                <a:gd name="T8" fmla="*/ 4 w 209"/>
                <a:gd name="T9" fmla="*/ 74 h 133"/>
                <a:gd name="T10" fmla="*/ 3 w 209"/>
                <a:gd name="T11" fmla="*/ 97 h 133"/>
                <a:gd name="T12" fmla="*/ 132 w 209"/>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209" h="133">
                  <a:moveTo>
                    <a:pt x="132" y="123"/>
                  </a:moveTo>
                  <a:cubicBezTo>
                    <a:pt x="201" y="133"/>
                    <a:pt x="209" y="110"/>
                    <a:pt x="176" y="103"/>
                  </a:cubicBezTo>
                  <a:cubicBezTo>
                    <a:pt x="144" y="95"/>
                    <a:pt x="92" y="78"/>
                    <a:pt x="84" y="29"/>
                  </a:cubicBezTo>
                  <a:cubicBezTo>
                    <a:pt x="71" y="0"/>
                    <a:pt x="0" y="29"/>
                    <a:pt x="3" y="48"/>
                  </a:cubicBezTo>
                  <a:cubicBezTo>
                    <a:pt x="3" y="57"/>
                    <a:pt x="4" y="65"/>
                    <a:pt x="4" y="74"/>
                  </a:cubicBezTo>
                  <a:cubicBezTo>
                    <a:pt x="4" y="81"/>
                    <a:pt x="4" y="89"/>
                    <a:pt x="3" y="97"/>
                  </a:cubicBezTo>
                  <a:cubicBezTo>
                    <a:pt x="2" y="127"/>
                    <a:pt x="117" y="121"/>
                    <a:pt x="132" y="12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1850">
              <a:extLst>
                <a:ext uri="{FF2B5EF4-FFF2-40B4-BE49-F238E27FC236}">
                  <a16:creationId xmlns:a16="http://schemas.microsoft.com/office/drawing/2014/main" id="{8F7C7942-7804-4E5B-8472-7FE55B1A493B}"/>
                </a:ext>
              </a:extLst>
            </p:cNvPr>
            <p:cNvSpPr>
              <a:spLocks/>
            </p:cNvSpPr>
            <p:nvPr/>
          </p:nvSpPr>
          <p:spPr bwMode="auto">
            <a:xfrm>
              <a:off x="5364163" y="2838451"/>
              <a:ext cx="42862" cy="84138"/>
            </a:xfrm>
            <a:custGeom>
              <a:avLst/>
              <a:gdLst>
                <a:gd name="T0" fmla="*/ 109 w 130"/>
                <a:gd name="T1" fmla="*/ 0 h 247"/>
                <a:gd name="T2" fmla="*/ 130 w 130"/>
                <a:gd name="T3" fmla="*/ 247 h 247"/>
                <a:gd name="T4" fmla="*/ 49 w 130"/>
                <a:gd name="T5" fmla="*/ 247 h 247"/>
                <a:gd name="T6" fmla="*/ 0 w 130"/>
                <a:gd name="T7" fmla="*/ 24 h 247"/>
                <a:gd name="T8" fmla="*/ 109 w 130"/>
                <a:gd name="T9" fmla="*/ 0 h 247"/>
              </a:gdLst>
              <a:ahLst/>
              <a:cxnLst>
                <a:cxn ang="0">
                  <a:pos x="T0" y="T1"/>
                </a:cxn>
                <a:cxn ang="0">
                  <a:pos x="T2" y="T3"/>
                </a:cxn>
                <a:cxn ang="0">
                  <a:pos x="T4" y="T5"/>
                </a:cxn>
                <a:cxn ang="0">
                  <a:pos x="T6" y="T7"/>
                </a:cxn>
                <a:cxn ang="0">
                  <a:pos x="T8" y="T9"/>
                </a:cxn>
              </a:cxnLst>
              <a:rect l="0" t="0" r="r" b="b"/>
              <a:pathLst>
                <a:path w="130" h="247">
                  <a:moveTo>
                    <a:pt x="109" y="0"/>
                  </a:moveTo>
                  <a:lnTo>
                    <a:pt x="130" y="247"/>
                  </a:lnTo>
                  <a:lnTo>
                    <a:pt x="49" y="247"/>
                  </a:lnTo>
                  <a:lnTo>
                    <a:pt x="0" y="24"/>
                  </a:lnTo>
                  <a:lnTo>
                    <a:pt x="109"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2" name="Freeform 1851">
              <a:extLst>
                <a:ext uri="{FF2B5EF4-FFF2-40B4-BE49-F238E27FC236}">
                  <a16:creationId xmlns:a16="http://schemas.microsoft.com/office/drawing/2014/main" id="{093EA097-44BF-4340-B592-31E214374C23}"/>
                </a:ext>
              </a:extLst>
            </p:cNvPr>
            <p:cNvSpPr>
              <a:spLocks/>
            </p:cNvSpPr>
            <p:nvPr/>
          </p:nvSpPr>
          <p:spPr bwMode="auto">
            <a:xfrm>
              <a:off x="5280025" y="2341563"/>
              <a:ext cx="146050" cy="111125"/>
            </a:xfrm>
            <a:custGeom>
              <a:avLst/>
              <a:gdLst>
                <a:gd name="T0" fmla="*/ 403 w 440"/>
                <a:gd name="T1" fmla="*/ 203 h 329"/>
                <a:gd name="T2" fmla="*/ 223 w 440"/>
                <a:gd name="T3" fmla="*/ 12 h 329"/>
                <a:gd name="T4" fmla="*/ 156 w 440"/>
                <a:gd name="T5" fmla="*/ 0 h 329"/>
                <a:gd name="T6" fmla="*/ 149 w 440"/>
                <a:gd name="T7" fmla="*/ 0 h 329"/>
                <a:gd name="T8" fmla="*/ 30 w 440"/>
                <a:gd name="T9" fmla="*/ 61 h 329"/>
                <a:gd name="T10" fmla="*/ 372 w 440"/>
                <a:gd name="T11" fmla="*/ 319 h 329"/>
                <a:gd name="T12" fmla="*/ 403 w 440"/>
                <a:gd name="T13" fmla="*/ 203 h 329"/>
              </a:gdLst>
              <a:ahLst/>
              <a:cxnLst>
                <a:cxn ang="0">
                  <a:pos x="T0" y="T1"/>
                </a:cxn>
                <a:cxn ang="0">
                  <a:pos x="T2" y="T3"/>
                </a:cxn>
                <a:cxn ang="0">
                  <a:pos x="T4" y="T5"/>
                </a:cxn>
                <a:cxn ang="0">
                  <a:pos x="T6" y="T7"/>
                </a:cxn>
                <a:cxn ang="0">
                  <a:pos x="T8" y="T9"/>
                </a:cxn>
                <a:cxn ang="0">
                  <a:pos x="T10" y="T11"/>
                </a:cxn>
                <a:cxn ang="0">
                  <a:pos x="T12" y="T13"/>
                </a:cxn>
              </a:cxnLst>
              <a:rect l="0" t="0" r="r" b="b"/>
              <a:pathLst>
                <a:path w="440" h="329">
                  <a:moveTo>
                    <a:pt x="403" y="203"/>
                  </a:moveTo>
                  <a:cubicBezTo>
                    <a:pt x="368" y="178"/>
                    <a:pt x="318" y="131"/>
                    <a:pt x="223" y="12"/>
                  </a:cubicBezTo>
                  <a:cubicBezTo>
                    <a:pt x="202" y="4"/>
                    <a:pt x="179" y="0"/>
                    <a:pt x="156" y="0"/>
                  </a:cubicBezTo>
                  <a:cubicBezTo>
                    <a:pt x="153" y="0"/>
                    <a:pt x="151" y="0"/>
                    <a:pt x="149" y="0"/>
                  </a:cubicBezTo>
                  <a:cubicBezTo>
                    <a:pt x="112" y="3"/>
                    <a:pt x="50" y="30"/>
                    <a:pt x="30" y="61"/>
                  </a:cubicBezTo>
                  <a:cubicBezTo>
                    <a:pt x="0" y="107"/>
                    <a:pt x="304" y="310"/>
                    <a:pt x="372" y="319"/>
                  </a:cubicBezTo>
                  <a:cubicBezTo>
                    <a:pt x="440" y="329"/>
                    <a:pt x="403" y="203"/>
                    <a:pt x="403"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Freeform 1852">
              <a:extLst>
                <a:ext uri="{FF2B5EF4-FFF2-40B4-BE49-F238E27FC236}">
                  <a16:creationId xmlns:a16="http://schemas.microsoft.com/office/drawing/2014/main" id="{F6E0F366-624A-4EC5-A58C-092761A7F5BB}"/>
                </a:ext>
              </a:extLst>
            </p:cNvPr>
            <p:cNvSpPr>
              <a:spLocks/>
            </p:cNvSpPr>
            <p:nvPr/>
          </p:nvSpPr>
          <p:spPr bwMode="auto">
            <a:xfrm>
              <a:off x="5216525" y="2498726"/>
              <a:ext cx="185737" cy="376238"/>
            </a:xfrm>
            <a:custGeom>
              <a:avLst/>
              <a:gdLst>
                <a:gd name="T0" fmla="*/ 83 w 558"/>
                <a:gd name="T1" fmla="*/ 6 h 1118"/>
                <a:gd name="T2" fmla="*/ 473 w 558"/>
                <a:gd name="T3" fmla="*/ 26 h 1118"/>
                <a:gd name="T4" fmla="*/ 558 w 558"/>
                <a:gd name="T5" fmla="*/ 1100 h 1118"/>
                <a:gd name="T6" fmla="*/ 429 w 558"/>
                <a:gd name="T7" fmla="*/ 1101 h 1118"/>
                <a:gd name="T8" fmla="*/ 271 w 558"/>
                <a:gd name="T9" fmla="*/ 582 h 1118"/>
                <a:gd name="T10" fmla="*/ 200 w 558"/>
                <a:gd name="T11" fmla="*/ 1045 h 1118"/>
                <a:gd name="T12" fmla="*/ 70 w 558"/>
                <a:gd name="T13" fmla="*/ 1045 h 1118"/>
                <a:gd name="T14" fmla="*/ 83 w 558"/>
                <a:gd name="T15" fmla="*/ 6 h 1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1118">
                  <a:moveTo>
                    <a:pt x="83" y="6"/>
                  </a:moveTo>
                  <a:cubicBezTo>
                    <a:pt x="157" y="0"/>
                    <a:pt x="471" y="7"/>
                    <a:pt x="473" y="26"/>
                  </a:cubicBezTo>
                  <a:cubicBezTo>
                    <a:pt x="537" y="596"/>
                    <a:pt x="558" y="1100"/>
                    <a:pt x="558" y="1100"/>
                  </a:cubicBezTo>
                  <a:cubicBezTo>
                    <a:pt x="558" y="1100"/>
                    <a:pt x="450" y="1118"/>
                    <a:pt x="429" y="1101"/>
                  </a:cubicBezTo>
                  <a:cubicBezTo>
                    <a:pt x="408" y="1084"/>
                    <a:pt x="271" y="582"/>
                    <a:pt x="271" y="582"/>
                  </a:cubicBezTo>
                  <a:cubicBezTo>
                    <a:pt x="271" y="582"/>
                    <a:pt x="233" y="833"/>
                    <a:pt x="200" y="1045"/>
                  </a:cubicBezTo>
                  <a:lnTo>
                    <a:pt x="70" y="1045"/>
                  </a:lnTo>
                  <a:cubicBezTo>
                    <a:pt x="92" y="460"/>
                    <a:pt x="0" y="220"/>
                    <a:pt x="83"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1853">
              <a:extLst>
                <a:ext uri="{FF2B5EF4-FFF2-40B4-BE49-F238E27FC236}">
                  <a16:creationId xmlns:a16="http://schemas.microsoft.com/office/drawing/2014/main" id="{1E6B567F-D347-4D7D-80F7-638CCBE3A5AD}"/>
                </a:ext>
              </a:extLst>
            </p:cNvPr>
            <p:cNvSpPr>
              <a:spLocks/>
            </p:cNvSpPr>
            <p:nvPr/>
          </p:nvSpPr>
          <p:spPr bwMode="auto">
            <a:xfrm>
              <a:off x="5353050" y="2220913"/>
              <a:ext cx="19050" cy="26988"/>
            </a:xfrm>
            <a:custGeom>
              <a:avLst/>
              <a:gdLst>
                <a:gd name="T0" fmla="*/ 32 w 57"/>
                <a:gd name="T1" fmla="*/ 81 h 81"/>
                <a:gd name="T2" fmla="*/ 57 w 57"/>
                <a:gd name="T3" fmla="*/ 54 h 81"/>
                <a:gd name="T4" fmla="*/ 57 w 57"/>
                <a:gd name="T5" fmla="*/ 53 h 81"/>
                <a:gd name="T6" fmla="*/ 54 w 57"/>
                <a:gd name="T7" fmla="*/ 14 h 81"/>
                <a:gd name="T8" fmla="*/ 1 w 57"/>
                <a:gd name="T9" fmla="*/ 18 h 81"/>
                <a:gd name="T10" fmla="*/ 4 w 57"/>
                <a:gd name="T11" fmla="*/ 56 h 81"/>
                <a:gd name="T12" fmla="*/ 31 w 57"/>
                <a:gd name="T13" fmla="*/ 81 h 81"/>
                <a:gd name="T14" fmla="*/ 32 w 57"/>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1">
                  <a:moveTo>
                    <a:pt x="32" y="81"/>
                  </a:moveTo>
                  <a:cubicBezTo>
                    <a:pt x="46" y="80"/>
                    <a:pt x="57" y="68"/>
                    <a:pt x="57" y="54"/>
                  </a:cubicBezTo>
                  <a:cubicBezTo>
                    <a:pt x="57" y="54"/>
                    <a:pt x="57" y="53"/>
                    <a:pt x="57" y="53"/>
                  </a:cubicBezTo>
                  <a:lnTo>
                    <a:pt x="54" y="14"/>
                  </a:lnTo>
                  <a:cubicBezTo>
                    <a:pt x="53" y="0"/>
                    <a:pt x="0" y="3"/>
                    <a:pt x="1" y="18"/>
                  </a:cubicBezTo>
                  <a:lnTo>
                    <a:pt x="4" y="56"/>
                  </a:lnTo>
                  <a:cubicBezTo>
                    <a:pt x="5" y="70"/>
                    <a:pt x="17" y="81"/>
                    <a:pt x="31" y="81"/>
                  </a:cubicBezTo>
                  <a:cubicBezTo>
                    <a:pt x="31" y="81"/>
                    <a:pt x="32" y="81"/>
                    <a:pt x="3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1854">
              <a:extLst>
                <a:ext uri="{FF2B5EF4-FFF2-40B4-BE49-F238E27FC236}">
                  <a16:creationId xmlns:a16="http://schemas.microsoft.com/office/drawing/2014/main" id="{C5DBC9EE-CDCA-445B-BBF1-DA9B4EDD1A1F}"/>
                </a:ext>
              </a:extLst>
            </p:cNvPr>
            <p:cNvSpPr>
              <a:spLocks noEditPoints="1"/>
            </p:cNvSpPr>
            <p:nvPr/>
          </p:nvSpPr>
          <p:spPr bwMode="auto">
            <a:xfrm>
              <a:off x="5349875" y="2219326"/>
              <a:ext cx="25400" cy="31750"/>
            </a:xfrm>
            <a:custGeom>
              <a:avLst/>
              <a:gdLst>
                <a:gd name="T0" fmla="*/ 41 w 76"/>
                <a:gd name="T1" fmla="*/ 76 h 96"/>
                <a:gd name="T2" fmla="*/ 52 w 76"/>
                <a:gd name="T3" fmla="*/ 71 h 96"/>
                <a:gd name="T4" fmla="*/ 56 w 76"/>
                <a:gd name="T5" fmla="*/ 59 h 96"/>
                <a:gd name="T6" fmla="*/ 53 w 76"/>
                <a:gd name="T7" fmla="*/ 20 h 96"/>
                <a:gd name="T8" fmla="*/ 46 w 76"/>
                <a:gd name="T9" fmla="*/ 20 h 96"/>
                <a:gd name="T10" fmla="*/ 37 w 76"/>
                <a:gd name="T11" fmla="*/ 20 h 96"/>
                <a:gd name="T12" fmla="*/ 28 w 76"/>
                <a:gd name="T13" fmla="*/ 22 h 96"/>
                <a:gd name="T14" fmla="*/ 20 w 76"/>
                <a:gd name="T15" fmla="*/ 22 h 96"/>
                <a:gd name="T16" fmla="*/ 23 w 76"/>
                <a:gd name="T17" fmla="*/ 61 h 96"/>
                <a:gd name="T18" fmla="*/ 28 w 76"/>
                <a:gd name="T19" fmla="*/ 71 h 96"/>
                <a:gd name="T20" fmla="*/ 40 w 76"/>
                <a:gd name="T21" fmla="*/ 76 h 96"/>
                <a:gd name="T22" fmla="*/ 41 w 76"/>
                <a:gd name="T23" fmla="*/ 76 h 96"/>
                <a:gd name="T24" fmla="*/ 66 w 76"/>
                <a:gd name="T25" fmla="*/ 84 h 96"/>
                <a:gd name="T26" fmla="*/ 42 w 76"/>
                <a:gd name="T27" fmla="*/ 96 h 96"/>
                <a:gd name="T28" fmla="*/ 40 w 76"/>
                <a:gd name="T29" fmla="*/ 96 h 96"/>
                <a:gd name="T30" fmla="*/ 15 w 76"/>
                <a:gd name="T31" fmla="*/ 86 h 96"/>
                <a:gd name="T32" fmla="*/ 3 w 76"/>
                <a:gd name="T33" fmla="*/ 62 h 96"/>
                <a:gd name="T34" fmla="*/ 0 w 76"/>
                <a:gd name="T35" fmla="*/ 24 h 96"/>
                <a:gd name="T36" fmla="*/ 23 w 76"/>
                <a:gd name="T37" fmla="*/ 2 h 96"/>
                <a:gd name="T38" fmla="*/ 35 w 76"/>
                <a:gd name="T39" fmla="*/ 0 h 96"/>
                <a:gd name="T40" fmla="*/ 48 w 76"/>
                <a:gd name="T41" fmla="*/ 0 h 96"/>
                <a:gd name="T42" fmla="*/ 73 w 76"/>
                <a:gd name="T43" fmla="*/ 19 h 96"/>
                <a:gd name="T44" fmla="*/ 76 w 76"/>
                <a:gd name="T45" fmla="*/ 59 h 96"/>
                <a:gd name="T46" fmla="*/ 66 w 76"/>
                <a:gd name="T4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6">
                  <a:moveTo>
                    <a:pt x="41" y="76"/>
                  </a:moveTo>
                  <a:cubicBezTo>
                    <a:pt x="45" y="76"/>
                    <a:pt x="49" y="74"/>
                    <a:pt x="52" y="71"/>
                  </a:cubicBezTo>
                  <a:cubicBezTo>
                    <a:pt x="54" y="68"/>
                    <a:pt x="56" y="64"/>
                    <a:pt x="56" y="59"/>
                  </a:cubicBezTo>
                  <a:lnTo>
                    <a:pt x="53" y="20"/>
                  </a:lnTo>
                  <a:cubicBezTo>
                    <a:pt x="53" y="19"/>
                    <a:pt x="50" y="21"/>
                    <a:pt x="46" y="20"/>
                  </a:cubicBezTo>
                  <a:cubicBezTo>
                    <a:pt x="43" y="20"/>
                    <a:pt x="40" y="20"/>
                    <a:pt x="37" y="20"/>
                  </a:cubicBezTo>
                  <a:cubicBezTo>
                    <a:pt x="34" y="20"/>
                    <a:pt x="30" y="21"/>
                    <a:pt x="28" y="22"/>
                  </a:cubicBezTo>
                  <a:cubicBezTo>
                    <a:pt x="24" y="23"/>
                    <a:pt x="20" y="22"/>
                    <a:pt x="20" y="22"/>
                  </a:cubicBezTo>
                  <a:lnTo>
                    <a:pt x="23" y="61"/>
                  </a:lnTo>
                  <a:cubicBezTo>
                    <a:pt x="23" y="65"/>
                    <a:pt x="25" y="69"/>
                    <a:pt x="28" y="71"/>
                  </a:cubicBezTo>
                  <a:cubicBezTo>
                    <a:pt x="31" y="74"/>
                    <a:pt x="35" y="76"/>
                    <a:pt x="40" y="76"/>
                  </a:cubicBezTo>
                  <a:lnTo>
                    <a:pt x="41" y="76"/>
                  </a:lnTo>
                  <a:close/>
                  <a:moveTo>
                    <a:pt x="66" y="84"/>
                  </a:moveTo>
                  <a:cubicBezTo>
                    <a:pt x="60" y="91"/>
                    <a:pt x="52" y="95"/>
                    <a:pt x="42" y="96"/>
                  </a:cubicBezTo>
                  <a:lnTo>
                    <a:pt x="40" y="96"/>
                  </a:lnTo>
                  <a:cubicBezTo>
                    <a:pt x="30" y="96"/>
                    <a:pt x="21" y="92"/>
                    <a:pt x="15" y="86"/>
                  </a:cubicBezTo>
                  <a:cubicBezTo>
                    <a:pt x="8" y="80"/>
                    <a:pt x="4" y="71"/>
                    <a:pt x="3" y="62"/>
                  </a:cubicBezTo>
                  <a:lnTo>
                    <a:pt x="0" y="24"/>
                  </a:lnTo>
                  <a:cubicBezTo>
                    <a:pt x="0" y="13"/>
                    <a:pt x="10" y="5"/>
                    <a:pt x="23" y="2"/>
                  </a:cubicBezTo>
                  <a:cubicBezTo>
                    <a:pt x="27" y="1"/>
                    <a:pt x="31" y="1"/>
                    <a:pt x="35" y="0"/>
                  </a:cubicBezTo>
                  <a:cubicBezTo>
                    <a:pt x="40" y="0"/>
                    <a:pt x="44" y="0"/>
                    <a:pt x="48" y="0"/>
                  </a:cubicBezTo>
                  <a:cubicBezTo>
                    <a:pt x="62" y="2"/>
                    <a:pt x="73" y="7"/>
                    <a:pt x="73" y="19"/>
                  </a:cubicBezTo>
                  <a:cubicBezTo>
                    <a:pt x="74" y="32"/>
                    <a:pt x="74" y="47"/>
                    <a:pt x="76" y="59"/>
                  </a:cubicBezTo>
                  <a:cubicBezTo>
                    <a:pt x="76" y="69"/>
                    <a:pt x="72" y="78"/>
                    <a:pt x="66" y="8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Freeform 1855">
              <a:extLst>
                <a:ext uri="{FF2B5EF4-FFF2-40B4-BE49-F238E27FC236}">
                  <a16:creationId xmlns:a16="http://schemas.microsoft.com/office/drawing/2014/main" id="{BBB994E5-C0F7-4C95-AF73-09424AD7EC68}"/>
                </a:ext>
              </a:extLst>
            </p:cNvPr>
            <p:cNvSpPr>
              <a:spLocks/>
            </p:cNvSpPr>
            <p:nvPr/>
          </p:nvSpPr>
          <p:spPr bwMode="auto">
            <a:xfrm>
              <a:off x="5280025" y="2178051"/>
              <a:ext cx="87312" cy="146050"/>
            </a:xfrm>
            <a:custGeom>
              <a:avLst/>
              <a:gdLst>
                <a:gd name="T0" fmla="*/ 17 w 265"/>
                <a:gd name="T1" fmla="*/ 74 h 435"/>
                <a:gd name="T2" fmla="*/ 127 w 265"/>
                <a:gd name="T3" fmla="*/ 0 h 435"/>
                <a:gd name="T4" fmla="*/ 131 w 265"/>
                <a:gd name="T5" fmla="*/ 0 h 435"/>
                <a:gd name="T6" fmla="*/ 235 w 265"/>
                <a:gd name="T7" fmla="*/ 129 h 435"/>
                <a:gd name="T8" fmla="*/ 230 w 265"/>
                <a:gd name="T9" fmla="*/ 167 h 435"/>
                <a:gd name="T10" fmla="*/ 264 w 265"/>
                <a:gd name="T11" fmla="*/ 215 h 435"/>
                <a:gd name="T12" fmla="*/ 265 w 265"/>
                <a:gd name="T13" fmla="*/ 219 h 435"/>
                <a:gd name="T14" fmla="*/ 261 w 265"/>
                <a:gd name="T15" fmla="*/ 227 h 435"/>
                <a:gd name="T16" fmla="*/ 238 w 265"/>
                <a:gd name="T17" fmla="*/ 237 h 435"/>
                <a:gd name="T18" fmla="*/ 240 w 265"/>
                <a:gd name="T19" fmla="*/ 271 h 435"/>
                <a:gd name="T20" fmla="*/ 231 w 265"/>
                <a:gd name="T21" fmla="*/ 297 h 435"/>
                <a:gd name="T22" fmla="*/ 229 w 265"/>
                <a:gd name="T23" fmla="*/ 313 h 435"/>
                <a:gd name="T24" fmla="*/ 207 w 265"/>
                <a:gd name="T25" fmla="*/ 336 h 435"/>
                <a:gd name="T26" fmla="*/ 169 w 265"/>
                <a:gd name="T27" fmla="*/ 343 h 435"/>
                <a:gd name="T28" fmla="*/ 137 w 265"/>
                <a:gd name="T29" fmla="*/ 415 h 435"/>
                <a:gd name="T30" fmla="*/ 8 w 265"/>
                <a:gd name="T31" fmla="*/ 380 h 435"/>
                <a:gd name="T32" fmla="*/ 28 w 265"/>
                <a:gd name="T33" fmla="*/ 223 h 435"/>
                <a:gd name="T34" fmla="*/ 7 w 265"/>
                <a:gd name="T35" fmla="*/ 135 h 435"/>
                <a:gd name="T36" fmla="*/ 17 w 265"/>
                <a:gd name="T37"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35">
                  <a:moveTo>
                    <a:pt x="17" y="74"/>
                  </a:moveTo>
                  <a:cubicBezTo>
                    <a:pt x="35" y="29"/>
                    <a:pt x="79" y="0"/>
                    <a:pt x="127" y="0"/>
                  </a:cubicBezTo>
                  <a:cubicBezTo>
                    <a:pt x="128" y="0"/>
                    <a:pt x="130" y="0"/>
                    <a:pt x="131" y="0"/>
                  </a:cubicBezTo>
                  <a:cubicBezTo>
                    <a:pt x="199" y="5"/>
                    <a:pt x="234" y="69"/>
                    <a:pt x="235" y="129"/>
                  </a:cubicBezTo>
                  <a:cubicBezTo>
                    <a:pt x="235" y="146"/>
                    <a:pt x="223" y="153"/>
                    <a:pt x="230" y="167"/>
                  </a:cubicBezTo>
                  <a:cubicBezTo>
                    <a:pt x="236" y="181"/>
                    <a:pt x="258" y="201"/>
                    <a:pt x="264" y="215"/>
                  </a:cubicBezTo>
                  <a:cubicBezTo>
                    <a:pt x="264" y="216"/>
                    <a:pt x="265" y="218"/>
                    <a:pt x="265" y="219"/>
                  </a:cubicBezTo>
                  <a:cubicBezTo>
                    <a:pt x="265" y="222"/>
                    <a:pt x="263" y="225"/>
                    <a:pt x="261" y="227"/>
                  </a:cubicBezTo>
                  <a:cubicBezTo>
                    <a:pt x="254" y="231"/>
                    <a:pt x="246" y="235"/>
                    <a:pt x="238" y="237"/>
                  </a:cubicBezTo>
                  <a:cubicBezTo>
                    <a:pt x="242" y="236"/>
                    <a:pt x="242" y="267"/>
                    <a:pt x="240" y="271"/>
                  </a:cubicBezTo>
                  <a:cubicBezTo>
                    <a:pt x="236" y="279"/>
                    <a:pt x="233" y="288"/>
                    <a:pt x="231" y="297"/>
                  </a:cubicBezTo>
                  <a:cubicBezTo>
                    <a:pt x="231" y="302"/>
                    <a:pt x="230" y="308"/>
                    <a:pt x="229" y="313"/>
                  </a:cubicBezTo>
                  <a:cubicBezTo>
                    <a:pt x="226" y="324"/>
                    <a:pt x="217" y="332"/>
                    <a:pt x="207" y="336"/>
                  </a:cubicBezTo>
                  <a:cubicBezTo>
                    <a:pt x="196" y="340"/>
                    <a:pt x="179" y="337"/>
                    <a:pt x="169" y="343"/>
                  </a:cubicBezTo>
                  <a:cubicBezTo>
                    <a:pt x="166" y="344"/>
                    <a:pt x="140" y="349"/>
                    <a:pt x="137" y="415"/>
                  </a:cubicBezTo>
                  <a:cubicBezTo>
                    <a:pt x="126" y="416"/>
                    <a:pt x="44" y="435"/>
                    <a:pt x="8" y="380"/>
                  </a:cubicBezTo>
                  <a:cubicBezTo>
                    <a:pt x="0" y="368"/>
                    <a:pt x="34" y="233"/>
                    <a:pt x="28" y="223"/>
                  </a:cubicBezTo>
                  <a:cubicBezTo>
                    <a:pt x="14" y="196"/>
                    <a:pt x="7" y="166"/>
                    <a:pt x="7" y="135"/>
                  </a:cubicBezTo>
                  <a:cubicBezTo>
                    <a:pt x="7" y="114"/>
                    <a:pt x="10" y="93"/>
                    <a:pt x="17" y="7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1856">
              <a:extLst>
                <a:ext uri="{FF2B5EF4-FFF2-40B4-BE49-F238E27FC236}">
                  <a16:creationId xmlns:a16="http://schemas.microsoft.com/office/drawing/2014/main" id="{AD1EA8F0-E770-4F2D-BC08-A4BCF54AA873}"/>
                </a:ext>
              </a:extLst>
            </p:cNvPr>
            <p:cNvSpPr>
              <a:spLocks/>
            </p:cNvSpPr>
            <p:nvPr/>
          </p:nvSpPr>
          <p:spPr bwMode="auto">
            <a:xfrm>
              <a:off x="5370513" y="2333626"/>
              <a:ext cx="66675" cy="157163"/>
            </a:xfrm>
            <a:custGeom>
              <a:avLst/>
              <a:gdLst>
                <a:gd name="T0" fmla="*/ 57 w 202"/>
                <a:gd name="T1" fmla="*/ 10 h 469"/>
                <a:gd name="T2" fmla="*/ 171 w 202"/>
                <a:gd name="T3" fmla="*/ 282 h 469"/>
                <a:gd name="T4" fmla="*/ 86 w 202"/>
                <a:gd name="T5" fmla="*/ 429 h 469"/>
                <a:gd name="T6" fmla="*/ 0 w 202"/>
                <a:gd name="T7" fmla="*/ 29 h 469"/>
                <a:gd name="T8" fmla="*/ 57 w 202"/>
                <a:gd name="T9" fmla="*/ 10 h 469"/>
              </a:gdLst>
              <a:ahLst/>
              <a:cxnLst>
                <a:cxn ang="0">
                  <a:pos x="T0" y="T1"/>
                </a:cxn>
                <a:cxn ang="0">
                  <a:pos x="T2" y="T3"/>
                </a:cxn>
                <a:cxn ang="0">
                  <a:pos x="T4" y="T5"/>
                </a:cxn>
                <a:cxn ang="0">
                  <a:pos x="T6" y="T7"/>
                </a:cxn>
                <a:cxn ang="0">
                  <a:pos x="T8" y="T9"/>
                </a:cxn>
              </a:cxnLst>
              <a:rect l="0" t="0" r="r" b="b"/>
              <a:pathLst>
                <a:path w="202" h="469">
                  <a:moveTo>
                    <a:pt x="57" y="10"/>
                  </a:moveTo>
                  <a:cubicBezTo>
                    <a:pt x="62" y="87"/>
                    <a:pt x="139" y="200"/>
                    <a:pt x="171" y="282"/>
                  </a:cubicBezTo>
                  <a:cubicBezTo>
                    <a:pt x="202" y="364"/>
                    <a:pt x="144" y="469"/>
                    <a:pt x="86" y="429"/>
                  </a:cubicBezTo>
                  <a:cubicBezTo>
                    <a:pt x="26" y="356"/>
                    <a:pt x="21" y="86"/>
                    <a:pt x="0" y="29"/>
                  </a:cubicBezTo>
                  <a:cubicBezTo>
                    <a:pt x="9" y="18"/>
                    <a:pt x="39" y="0"/>
                    <a:pt x="5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1857">
              <a:extLst>
                <a:ext uri="{FF2B5EF4-FFF2-40B4-BE49-F238E27FC236}">
                  <a16:creationId xmlns:a16="http://schemas.microsoft.com/office/drawing/2014/main" id="{A2187369-6D6A-473C-9B14-2F26EDC911E1}"/>
                </a:ext>
              </a:extLst>
            </p:cNvPr>
            <p:cNvSpPr>
              <a:spLocks/>
            </p:cNvSpPr>
            <p:nvPr/>
          </p:nvSpPr>
          <p:spPr bwMode="auto">
            <a:xfrm>
              <a:off x="5376863" y="2438401"/>
              <a:ext cx="46037" cy="41275"/>
            </a:xfrm>
            <a:custGeom>
              <a:avLst/>
              <a:gdLst>
                <a:gd name="T0" fmla="*/ 110 w 139"/>
                <a:gd name="T1" fmla="*/ 118 h 122"/>
                <a:gd name="T2" fmla="*/ 92 w 139"/>
                <a:gd name="T3" fmla="*/ 122 h 122"/>
                <a:gd name="T4" fmla="*/ 79 w 139"/>
                <a:gd name="T5" fmla="*/ 120 h 122"/>
                <a:gd name="T6" fmla="*/ 51 w 139"/>
                <a:gd name="T7" fmla="*/ 106 h 122"/>
                <a:gd name="T8" fmla="*/ 4 w 139"/>
                <a:gd name="T9" fmla="*/ 62 h 122"/>
                <a:gd name="T10" fmla="*/ 0 w 139"/>
                <a:gd name="T11" fmla="*/ 50 h 122"/>
                <a:gd name="T12" fmla="*/ 4 w 139"/>
                <a:gd name="T13" fmla="*/ 41 h 122"/>
                <a:gd name="T14" fmla="*/ 49 w 139"/>
                <a:gd name="T15" fmla="*/ 13 h 122"/>
                <a:gd name="T16" fmla="*/ 138 w 139"/>
                <a:gd name="T17" fmla="*/ 36 h 122"/>
                <a:gd name="T18" fmla="*/ 139 w 139"/>
                <a:gd name="T19" fmla="*/ 53 h 122"/>
                <a:gd name="T20" fmla="*/ 110 w 139"/>
                <a:gd name="T21"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2">
                  <a:moveTo>
                    <a:pt x="110" y="118"/>
                  </a:moveTo>
                  <a:cubicBezTo>
                    <a:pt x="104" y="120"/>
                    <a:pt x="98" y="122"/>
                    <a:pt x="92" y="122"/>
                  </a:cubicBezTo>
                  <a:cubicBezTo>
                    <a:pt x="87" y="122"/>
                    <a:pt x="83" y="121"/>
                    <a:pt x="79" y="120"/>
                  </a:cubicBezTo>
                  <a:cubicBezTo>
                    <a:pt x="69" y="117"/>
                    <a:pt x="60" y="112"/>
                    <a:pt x="51" y="106"/>
                  </a:cubicBezTo>
                  <a:cubicBezTo>
                    <a:pt x="32" y="95"/>
                    <a:pt x="16" y="80"/>
                    <a:pt x="4" y="62"/>
                  </a:cubicBezTo>
                  <a:cubicBezTo>
                    <a:pt x="2" y="58"/>
                    <a:pt x="0" y="54"/>
                    <a:pt x="0" y="50"/>
                  </a:cubicBezTo>
                  <a:cubicBezTo>
                    <a:pt x="1" y="47"/>
                    <a:pt x="2" y="43"/>
                    <a:pt x="4" y="41"/>
                  </a:cubicBezTo>
                  <a:cubicBezTo>
                    <a:pt x="15" y="26"/>
                    <a:pt x="31" y="16"/>
                    <a:pt x="49" y="13"/>
                  </a:cubicBezTo>
                  <a:cubicBezTo>
                    <a:pt x="77" y="4"/>
                    <a:pt x="126" y="0"/>
                    <a:pt x="138" y="36"/>
                  </a:cubicBezTo>
                  <a:cubicBezTo>
                    <a:pt x="139" y="42"/>
                    <a:pt x="139" y="47"/>
                    <a:pt x="139" y="53"/>
                  </a:cubicBezTo>
                  <a:cubicBezTo>
                    <a:pt x="139" y="78"/>
                    <a:pt x="129" y="101"/>
                    <a:pt x="110" y="1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1858">
              <a:extLst>
                <a:ext uri="{FF2B5EF4-FFF2-40B4-BE49-F238E27FC236}">
                  <a16:creationId xmlns:a16="http://schemas.microsoft.com/office/drawing/2014/main" id="{25CA0628-C8AE-40E4-8DAA-53669D2B228B}"/>
                </a:ext>
              </a:extLst>
            </p:cNvPr>
            <p:cNvSpPr>
              <a:spLocks/>
            </p:cNvSpPr>
            <p:nvPr/>
          </p:nvSpPr>
          <p:spPr bwMode="auto">
            <a:xfrm>
              <a:off x="5343525" y="2265363"/>
              <a:ext cx="47625" cy="82550"/>
            </a:xfrm>
            <a:custGeom>
              <a:avLst/>
              <a:gdLst>
                <a:gd name="T0" fmla="*/ 28 w 141"/>
                <a:gd name="T1" fmla="*/ 184 h 248"/>
                <a:gd name="T2" fmla="*/ 6 w 141"/>
                <a:gd name="T3" fmla="*/ 113 h 248"/>
                <a:gd name="T4" fmla="*/ 2 w 141"/>
                <a:gd name="T5" fmla="*/ 102 h 248"/>
                <a:gd name="T6" fmla="*/ 6 w 141"/>
                <a:gd name="T7" fmla="*/ 100 h 248"/>
                <a:gd name="T8" fmla="*/ 9 w 141"/>
                <a:gd name="T9" fmla="*/ 100 h 248"/>
                <a:gd name="T10" fmla="*/ 32 w 141"/>
                <a:gd name="T11" fmla="*/ 118 h 248"/>
                <a:gd name="T12" fmla="*/ 44 w 141"/>
                <a:gd name="T13" fmla="*/ 143 h 248"/>
                <a:gd name="T14" fmla="*/ 55 w 141"/>
                <a:gd name="T15" fmla="*/ 134 h 248"/>
                <a:gd name="T16" fmla="*/ 53 w 141"/>
                <a:gd name="T17" fmla="*/ 110 h 248"/>
                <a:gd name="T18" fmla="*/ 38 w 141"/>
                <a:gd name="T19" fmla="*/ 45 h 248"/>
                <a:gd name="T20" fmla="*/ 30 w 141"/>
                <a:gd name="T21" fmla="*/ 16 h 248"/>
                <a:gd name="T22" fmla="*/ 31 w 141"/>
                <a:gd name="T23" fmla="*/ 4 h 248"/>
                <a:gd name="T24" fmla="*/ 33 w 141"/>
                <a:gd name="T25" fmla="*/ 2 h 248"/>
                <a:gd name="T26" fmla="*/ 41 w 141"/>
                <a:gd name="T27" fmla="*/ 5 h 248"/>
                <a:gd name="T28" fmla="*/ 86 w 141"/>
                <a:gd name="T29" fmla="*/ 83 h 248"/>
                <a:gd name="T30" fmla="*/ 122 w 141"/>
                <a:gd name="T31" fmla="*/ 99 h 248"/>
                <a:gd name="T32" fmla="*/ 131 w 141"/>
                <a:gd name="T33" fmla="*/ 143 h 248"/>
                <a:gd name="T34" fmla="*/ 130 w 141"/>
                <a:gd name="T35" fmla="*/ 235 h 248"/>
                <a:gd name="T36" fmla="*/ 83 w 141"/>
                <a:gd name="T37" fmla="*/ 247 h 248"/>
                <a:gd name="T38" fmla="*/ 28 w 141"/>
                <a:gd name="T39" fmla="*/ 18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48">
                  <a:moveTo>
                    <a:pt x="28" y="184"/>
                  </a:moveTo>
                  <a:cubicBezTo>
                    <a:pt x="17" y="174"/>
                    <a:pt x="16" y="123"/>
                    <a:pt x="6" y="113"/>
                  </a:cubicBezTo>
                  <a:cubicBezTo>
                    <a:pt x="3" y="110"/>
                    <a:pt x="0" y="105"/>
                    <a:pt x="2" y="102"/>
                  </a:cubicBezTo>
                  <a:cubicBezTo>
                    <a:pt x="3" y="101"/>
                    <a:pt x="4" y="100"/>
                    <a:pt x="6" y="100"/>
                  </a:cubicBezTo>
                  <a:cubicBezTo>
                    <a:pt x="7" y="100"/>
                    <a:pt x="8" y="100"/>
                    <a:pt x="9" y="100"/>
                  </a:cubicBezTo>
                  <a:cubicBezTo>
                    <a:pt x="20" y="100"/>
                    <a:pt x="29" y="107"/>
                    <a:pt x="32" y="118"/>
                  </a:cubicBezTo>
                  <a:cubicBezTo>
                    <a:pt x="33" y="128"/>
                    <a:pt x="37" y="137"/>
                    <a:pt x="44" y="143"/>
                  </a:cubicBezTo>
                  <a:cubicBezTo>
                    <a:pt x="51" y="150"/>
                    <a:pt x="54" y="141"/>
                    <a:pt x="55" y="134"/>
                  </a:cubicBezTo>
                  <a:cubicBezTo>
                    <a:pt x="55" y="126"/>
                    <a:pt x="54" y="118"/>
                    <a:pt x="53" y="110"/>
                  </a:cubicBezTo>
                  <a:cubicBezTo>
                    <a:pt x="51" y="88"/>
                    <a:pt x="46" y="66"/>
                    <a:pt x="38" y="45"/>
                  </a:cubicBezTo>
                  <a:cubicBezTo>
                    <a:pt x="33" y="36"/>
                    <a:pt x="30" y="26"/>
                    <a:pt x="30" y="16"/>
                  </a:cubicBezTo>
                  <a:cubicBezTo>
                    <a:pt x="30" y="12"/>
                    <a:pt x="30" y="8"/>
                    <a:pt x="31" y="4"/>
                  </a:cubicBezTo>
                  <a:cubicBezTo>
                    <a:pt x="31" y="3"/>
                    <a:pt x="32" y="2"/>
                    <a:pt x="33" y="2"/>
                  </a:cubicBezTo>
                  <a:cubicBezTo>
                    <a:pt x="35" y="0"/>
                    <a:pt x="39" y="3"/>
                    <a:pt x="41" y="5"/>
                  </a:cubicBezTo>
                  <a:cubicBezTo>
                    <a:pt x="57" y="25"/>
                    <a:pt x="70" y="62"/>
                    <a:pt x="86" y="83"/>
                  </a:cubicBezTo>
                  <a:cubicBezTo>
                    <a:pt x="95" y="96"/>
                    <a:pt x="111" y="75"/>
                    <a:pt x="122" y="99"/>
                  </a:cubicBezTo>
                  <a:cubicBezTo>
                    <a:pt x="133" y="123"/>
                    <a:pt x="133" y="115"/>
                    <a:pt x="131" y="143"/>
                  </a:cubicBezTo>
                  <a:cubicBezTo>
                    <a:pt x="130" y="171"/>
                    <a:pt x="141" y="235"/>
                    <a:pt x="130" y="235"/>
                  </a:cubicBezTo>
                  <a:cubicBezTo>
                    <a:pt x="111" y="234"/>
                    <a:pt x="102" y="248"/>
                    <a:pt x="83" y="247"/>
                  </a:cubicBezTo>
                  <a:cubicBezTo>
                    <a:pt x="69" y="222"/>
                    <a:pt x="51" y="201"/>
                    <a:pt x="28" y="18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1859">
              <a:extLst>
                <a:ext uri="{FF2B5EF4-FFF2-40B4-BE49-F238E27FC236}">
                  <a16:creationId xmlns:a16="http://schemas.microsoft.com/office/drawing/2014/main" id="{43CADFDF-DA56-4D02-B917-B30C2D7B4DBB}"/>
                </a:ext>
              </a:extLst>
            </p:cNvPr>
            <p:cNvSpPr>
              <a:spLocks/>
            </p:cNvSpPr>
            <p:nvPr/>
          </p:nvSpPr>
          <p:spPr bwMode="auto">
            <a:xfrm>
              <a:off x="5214938" y="2271713"/>
              <a:ext cx="161925" cy="312738"/>
            </a:xfrm>
            <a:custGeom>
              <a:avLst/>
              <a:gdLst>
                <a:gd name="T0" fmla="*/ 339 w 488"/>
                <a:gd name="T1" fmla="*/ 106 h 933"/>
                <a:gd name="T2" fmla="*/ 182 w 488"/>
                <a:gd name="T3" fmla="*/ 61 h 933"/>
                <a:gd name="T4" fmla="*/ 53 w 488"/>
                <a:gd name="T5" fmla="*/ 154 h 933"/>
                <a:gd name="T6" fmla="*/ 89 w 488"/>
                <a:gd name="T7" fmla="*/ 682 h 933"/>
                <a:gd name="T8" fmla="*/ 488 w 488"/>
                <a:gd name="T9" fmla="*/ 767 h 933"/>
                <a:gd name="T10" fmla="*/ 456 w 488"/>
                <a:gd name="T11" fmla="*/ 625 h 933"/>
                <a:gd name="T12" fmla="*/ 441 w 488"/>
                <a:gd name="T13" fmla="*/ 551 h 933"/>
                <a:gd name="T14" fmla="*/ 448 w 488"/>
                <a:gd name="T15" fmla="*/ 499 h 933"/>
                <a:gd name="T16" fmla="*/ 462 w 488"/>
                <a:gd name="T17" fmla="*/ 387 h 933"/>
                <a:gd name="T18" fmla="*/ 467 w 488"/>
                <a:gd name="T19" fmla="*/ 352 h 933"/>
                <a:gd name="T20" fmla="*/ 464 w 488"/>
                <a:gd name="T21" fmla="*/ 323 h 933"/>
                <a:gd name="T22" fmla="*/ 443 w 488"/>
                <a:gd name="T23" fmla="*/ 265 h 933"/>
                <a:gd name="T24" fmla="*/ 339 w 488"/>
                <a:gd name="T25" fmla="*/ 10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8" h="933">
                  <a:moveTo>
                    <a:pt x="339" y="106"/>
                  </a:moveTo>
                  <a:cubicBezTo>
                    <a:pt x="295" y="55"/>
                    <a:pt x="198" y="0"/>
                    <a:pt x="182" y="61"/>
                  </a:cubicBezTo>
                  <a:cubicBezTo>
                    <a:pt x="153" y="103"/>
                    <a:pt x="69" y="96"/>
                    <a:pt x="53" y="154"/>
                  </a:cubicBezTo>
                  <a:cubicBezTo>
                    <a:pt x="0" y="442"/>
                    <a:pt x="180" y="359"/>
                    <a:pt x="89" y="682"/>
                  </a:cubicBezTo>
                  <a:cubicBezTo>
                    <a:pt x="54" y="855"/>
                    <a:pt x="474" y="933"/>
                    <a:pt x="488" y="767"/>
                  </a:cubicBezTo>
                  <a:cubicBezTo>
                    <a:pt x="485" y="718"/>
                    <a:pt x="474" y="670"/>
                    <a:pt x="456" y="625"/>
                  </a:cubicBezTo>
                  <a:cubicBezTo>
                    <a:pt x="446" y="602"/>
                    <a:pt x="441" y="577"/>
                    <a:pt x="441" y="551"/>
                  </a:cubicBezTo>
                  <a:cubicBezTo>
                    <a:pt x="441" y="534"/>
                    <a:pt x="443" y="516"/>
                    <a:pt x="448" y="499"/>
                  </a:cubicBezTo>
                  <a:cubicBezTo>
                    <a:pt x="462" y="460"/>
                    <a:pt x="451" y="427"/>
                    <a:pt x="462" y="387"/>
                  </a:cubicBezTo>
                  <a:cubicBezTo>
                    <a:pt x="465" y="376"/>
                    <a:pt x="467" y="364"/>
                    <a:pt x="467" y="352"/>
                  </a:cubicBezTo>
                  <a:cubicBezTo>
                    <a:pt x="467" y="342"/>
                    <a:pt x="466" y="332"/>
                    <a:pt x="464" y="323"/>
                  </a:cubicBezTo>
                  <a:cubicBezTo>
                    <a:pt x="459" y="303"/>
                    <a:pt x="449" y="285"/>
                    <a:pt x="443" y="265"/>
                  </a:cubicBezTo>
                  <a:cubicBezTo>
                    <a:pt x="430" y="218"/>
                    <a:pt x="477" y="142"/>
                    <a:pt x="3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1860">
              <a:extLst>
                <a:ext uri="{FF2B5EF4-FFF2-40B4-BE49-F238E27FC236}">
                  <a16:creationId xmlns:a16="http://schemas.microsoft.com/office/drawing/2014/main" id="{CE51563A-9FDF-459E-A6CC-860DF2EA0AF8}"/>
                </a:ext>
              </a:extLst>
            </p:cNvPr>
            <p:cNvSpPr>
              <a:spLocks/>
            </p:cNvSpPr>
            <p:nvPr/>
          </p:nvSpPr>
          <p:spPr bwMode="auto">
            <a:xfrm>
              <a:off x="5245100" y="2171701"/>
              <a:ext cx="111125" cy="123825"/>
            </a:xfrm>
            <a:custGeom>
              <a:avLst/>
              <a:gdLst>
                <a:gd name="T0" fmla="*/ 334 w 336"/>
                <a:gd name="T1" fmla="*/ 106 h 371"/>
                <a:gd name="T2" fmla="*/ 315 w 336"/>
                <a:gd name="T3" fmla="*/ 132 h 371"/>
                <a:gd name="T4" fmla="*/ 297 w 336"/>
                <a:gd name="T5" fmla="*/ 159 h 371"/>
                <a:gd name="T6" fmla="*/ 295 w 336"/>
                <a:gd name="T7" fmla="*/ 180 h 371"/>
                <a:gd name="T8" fmla="*/ 296 w 336"/>
                <a:gd name="T9" fmla="*/ 193 h 371"/>
                <a:gd name="T10" fmla="*/ 296 w 336"/>
                <a:gd name="T11" fmla="*/ 200 h 371"/>
                <a:gd name="T12" fmla="*/ 283 w 336"/>
                <a:gd name="T13" fmla="*/ 228 h 371"/>
                <a:gd name="T14" fmla="*/ 270 w 336"/>
                <a:gd name="T15" fmla="*/ 242 h 371"/>
                <a:gd name="T16" fmla="*/ 260 w 336"/>
                <a:gd name="T17" fmla="*/ 272 h 371"/>
                <a:gd name="T18" fmla="*/ 242 w 336"/>
                <a:gd name="T19" fmla="*/ 305 h 371"/>
                <a:gd name="T20" fmla="*/ 182 w 336"/>
                <a:gd name="T21" fmla="*/ 339 h 371"/>
                <a:gd name="T22" fmla="*/ 109 w 336"/>
                <a:gd name="T23" fmla="*/ 368 h 371"/>
                <a:gd name="T24" fmla="*/ 84 w 336"/>
                <a:gd name="T25" fmla="*/ 371 h 371"/>
                <a:gd name="T26" fmla="*/ 32 w 336"/>
                <a:gd name="T27" fmla="*/ 356 h 371"/>
                <a:gd name="T28" fmla="*/ 0 w 336"/>
                <a:gd name="T29" fmla="*/ 292 h 371"/>
                <a:gd name="T30" fmla="*/ 3 w 336"/>
                <a:gd name="T31" fmla="*/ 269 h 371"/>
                <a:gd name="T32" fmla="*/ 47 w 336"/>
                <a:gd name="T33" fmla="*/ 189 h 371"/>
                <a:gd name="T34" fmla="*/ 51 w 336"/>
                <a:gd name="T35" fmla="*/ 169 h 371"/>
                <a:gd name="T36" fmla="*/ 48 w 336"/>
                <a:gd name="T37" fmla="*/ 152 h 371"/>
                <a:gd name="T38" fmla="*/ 46 w 336"/>
                <a:gd name="T39" fmla="*/ 123 h 371"/>
                <a:gd name="T40" fmla="*/ 47 w 336"/>
                <a:gd name="T41" fmla="*/ 100 h 371"/>
                <a:gd name="T42" fmla="*/ 100 w 336"/>
                <a:gd name="T43" fmla="*/ 32 h 371"/>
                <a:gd name="T44" fmla="*/ 142 w 336"/>
                <a:gd name="T45" fmla="*/ 20 h 371"/>
                <a:gd name="T46" fmla="*/ 143 w 336"/>
                <a:gd name="T47" fmla="*/ 20 h 371"/>
                <a:gd name="T48" fmla="*/ 184 w 336"/>
                <a:gd name="T49" fmla="*/ 10 h 371"/>
                <a:gd name="T50" fmla="*/ 233 w 336"/>
                <a:gd name="T51" fmla="*/ 0 h 371"/>
                <a:gd name="T52" fmla="*/ 256 w 336"/>
                <a:gd name="T53" fmla="*/ 2 h 371"/>
                <a:gd name="T54" fmla="*/ 336 w 336"/>
                <a:gd name="T55" fmla="*/ 87 h 371"/>
                <a:gd name="T56" fmla="*/ 336 w 336"/>
                <a:gd name="T57" fmla="*/ 89 h 371"/>
                <a:gd name="T58" fmla="*/ 334 w 336"/>
                <a:gd name="T59" fmla="*/ 10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71">
                  <a:moveTo>
                    <a:pt x="334" y="106"/>
                  </a:moveTo>
                  <a:cubicBezTo>
                    <a:pt x="331" y="117"/>
                    <a:pt x="324" y="126"/>
                    <a:pt x="315" y="132"/>
                  </a:cubicBezTo>
                  <a:cubicBezTo>
                    <a:pt x="305" y="138"/>
                    <a:pt x="299" y="148"/>
                    <a:pt x="297" y="159"/>
                  </a:cubicBezTo>
                  <a:cubicBezTo>
                    <a:pt x="296" y="166"/>
                    <a:pt x="295" y="173"/>
                    <a:pt x="295" y="180"/>
                  </a:cubicBezTo>
                  <a:cubicBezTo>
                    <a:pt x="295" y="184"/>
                    <a:pt x="295" y="189"/>
                    <a:pt x="296" y="193"/>
                  </a:cubicBezTo>
                  <a:cubicBezTo>
                    <a:pt x="296" y="195"/>
                    <a:pt x="296" y="197"/>
                    <a:pt x="296" y="200"/>
                  </a:cubicBezTo>
                  <a:cubicBezTo>
                    <a:pt x="296" y="210"/>
                    <a:pt x="292" y="221"/>
                    <a:pt x="283" y="228"/>
                  </a:cubicBezTo>
                  <a:cubicBezTo>
                    <a:pt x="277" y="233"/>
                    <a:pt x="277" y="237"/>
                    <a:pt x="270" y="242"/>
                  </a:cubicBezTo>
                  <a:cubicBezTo>
                    <a:pt x="260" y="251"/>
                    <a:pt x="263" y="261"/>
                    <a:pt x="260" y="272"/>
                  </a:cubicBezTo>
                  <a:cubicBezTo>
                    <a:pt x="257" y="284"/>
                    <a:pt x="251" y="296"/>
                    <a:pt x="242" y="305"/>
                  </a:cubicBezTo>
                  <a:cubicBezTo>
                    <a:pt x="225" y="321"/>
                    <a:pt x="205" y="333"/>
                    <a:pt x="182" y="339"/>
                  </a:cubicBezTo>
                  <a:cubicBezTo>
                    <a:pt x="159" y="350"/>
                    <a:pt x="134" y="360"/>
                    <a:pt x="109" y="368"/>
                  </a:cubicBezTo>
                  <a:cubicBezTo>
                    <a:pt x="101" y="370"/>
                    <a:pt x="92" y="371"/>
                    <a:pt x="84" y="371"/>
                  </a:cubicBezTo>
                  <a:cubicBezTo>
                    <a:pt x="66" y="371"/>
                    <a:pt x="48" y="366"/>
                    <a:pt x="32" y="356"/>
                  </a:cubicBezTo>
                  <a:cubicBezTo>
                    <a:pt x="12" y="341"/>
                    <a:pt x="0" y="317"/>
                    <a:pt x="0" y="292"/>
                  </a:cubicBezTo>
                  <a:cubicBezTo>
                    <a:pt x="0" y="284"/>
                    <a:pt x="1" y="276"/>
                    <a:pt x="3" y="269"/>
                  </a:cubicBezTo>
                  <a:cubicBezTo>
                    <a:pt x="12" y="239"/>
                    <a:pt x="35" y="217"/>
                    <a:pt x="47" y="189"/>
                  </a:cubicBezTo>
                  <a:cubicBezTo>
                    <a:pt x="49" y="183"/>
                    <a:pt x="51" y="176"/>
                    <a:pt x="51" y="169"/>
                  </a:cubicBezTo>
                  <a:cubicBezTo>
                    <a:pt x="51" y="163"/>
                    <a:pt x="50" y="158"/>
                    <a:pt x="48" y="152"/>
                  </a:cubicBezTo>
                  <a:cubicBezTo>
                    <a:pt x="47" y="143"/>
                    <a:pt x="46" y="133"/>
                    <a:pt x="46" y="123"/>
                  </a:cubicBezTo>
                  <a:cubicBezTo>
                    <a:pt x="46" y="116"/>
                    <a:pt x="47" y="108"/>
                    <a:pt x="47" y="100"/>
                  </a:cubicBezTo>
                  <a:cubicBezTo>
                    <a:pt x="54" y="71"/>
                    <a:pt x="73" y="46"/>
                    <a:pt x="100" y="32"/>
                  </a:cubicBezTo>
                  <a:cubicBezTo>
                    <a:pt x="112" y="24"/>
                    <a:pt x="127" y="20"/>
                    <a:pt x="142" y="20"/>
                  </a:cubicBezTo>
                  <a:cubicBezTo>
                    <a:pt x="142" y="20"/>
                    <a:pt x="143" y="20"/>
                    <a:pt x="143" y="20"/>
                  </a:cubicBezTo>
                  <a:cubicBezTo>
                    <a:pt x="157" y="19"/>
                    <a:pt x="171" y="16"/>
                    <a:pt x="184" y="10"/>
                  </a:cubicBezTo>
                  <a:cubicBezTo>
                    <a:pt x="200" y="3"/>
                    <a:pt x="216" y="0"/>
                    <a:pt x="233" y="0"/>
                  </a:cubicBezTo>
                  <a:cubicBezTo>
                    <a:pt x="241" y="0"/>
                    <a:pt x="248" y="1"/>
                    <a:pt x="256" y="2"/>
                  </a:cubicBezTo>
                  <a:cubicBezTo>
                    <a:pt x="300" y="7"/>
                    <a:pt x="334" y="43"/>
                    <a:pt x="336" y="87"/>
                  </a:cubicBezTo>
                  <a:cubicBezTo>
                    <a:pt x="336" y="87"/>
                    <a:pt x="336" y="88"/>
                    <a:pt x="336" y="89"/>
                  </a:cubicBezTo>
                  <a:cubicBezTo>
                    <a:pt x="336" y="94"/>
                    <a:pt x="336" y="100"/>
                    <a:pt x="334" y="10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1861">
              <a:extLst>
                <a:ext uri="{FF2B5EF4-FFF2-40B4-BE49-F238E27FC236}">
                  <a16:creationId xmlns:a16="http://schemas.microsoft.com/office/drawing/2014/main" id="{82D70AEF-110A-41A1-83B4-74FC027A5B8E}"/>
                </a:ext>
              </a:extLst>
            </p:cNvPr>
            <p:cNvSpPr>
              <a:spLocks/>
            </p:cNvSpPr>
            <p:nvPr/>
          </p:nvSpPr>
          <p:spPr bwMode="auto">
            <a:xfrm>
              <a:off x="5324475" y="2232026"/>
              <a:ext cx="22225" cy="33338"/>
            </a:xfrm>
            <a:custGeom>
              <a:avLst/>
              <a:gdLst>
                <a:gd name="T0" fmla="*/ 57 w 64"/>
                <a:gd name="T1" fmla="*/ 44 h 96"/>
                <a:gd name="T2" fmla="*/ 16 w 64"/>
                <a:gd name="T3" fmla="*/ 6 h 96"/>
                <a:gd name="T4" fmla="*/ 11 w 64"/>
                <a:gd name="T5" fmla="*/ 64 h 96"/>
                <a:gd name="T6" fmla="*/ 48 w 64"/>
                <a:gd name="T7" fmla="*/ 91 h 96"/>
                <a:gd name="T8" fmla="*/ 57 w 64"/>
                <a:gd name="T9" fmla="*/ 44 h 96"/>
              </a:gdLst>
              <a:ahLst/>
              <a:cxnLst>
                <a:cxn ang="0">
                  <a:pos x="T0" y="T1"/>
                </a:cxn>
                <a:cxn ang="0">
                  <a:pos x="T2" y="T3"/>
                </a:cxn>
                <a:cxn ang="0">
                  <a:pos x="T4" y="T5"/>
                </a:cxn>
                <a:cxn ang="0">
                  <a:pos x="T6" y="T7"/>
                </a:cxn>
                <a:cxn ang="0">
                  <a:pos x="T8" y="T9"/>
                </a:cxn>
              </a:cxnLst>
              <a:rect l="0" t="0" r="r" b="b"/>
              <a:pathLst>
                <a:path w="64" h="96">
                  <a:moveTo>
                    <a:pt x="57" y="44"/>
                  </a:moveTo>
                  <a:cubicBezTo>
                    <a:pt x="49" y="19"/>
                    <a:pt x="30" y="0"/>
                    <a:pt x="16" y="6"/>
                  </a:cubicBezTo>
                  <a:cubicBezTo>
                    <a:pt x="1" y="12"/>
                    <a:pt x="0" y="40"/>
                    <a:pt x="11" y="64"/>
                  </a:cubicBezTo>
                  <a:cubicBezTo>
                    <a:pt x="21" y="85"/>
                    <a:pt x="37" y="96"/>
                    <a:pt x="48" y="91"/>
                  </a:cubicBezTo>
                  <a:cubicBezTo>
                    <a:pt x="59" y="87"/>
                    <a:pt x="64" y="67"/>
                    <a:pt x="57" y="4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1862">
              <a:extLst>
                <a:ext uri="{FF2B5EF4-FFF2-40B4-BE49-F238E27FC236}">
                  <a16:creationId xmlns:a16="http://schemas.microsoft.com/office/drawing/2014/main" id="{6C29099E-6BA4-4092-BCE0-E6C5925FAE95}"/>
                </a:ext>
              </a:extLst>
            </p:cNvPr>
            <p:cNvSpPr>
              <a:spLocks/>
            </p:cNvSpPr>
            <p:nvPr/>
          </p:nvSpPr>
          <p:spPr bwMode="auto">
            <a:xfrm>
              <a:off x="5313363" y="2320926"/>
              <a:ext cx="112712" cy="158750"/>
            </a:xfrm>
            <a:custGeom>
              <a:avLst/>
              <a:gdLst>
                <a:gd name="T0" fmla="*/ 140 w 337"/>
                <a:gd name="T1" fmla="*/ 25 h 473"/>
                <a:gd name="T2" fmla="*/ 49 w 337"/>
                <a:gd name="T3" fmla="*/ 188 h 473"/>
                <a:gd name="T4" fmla="*/ 195 w 337"/>
                <a:gd name="T5" fmla="*/ 412 h 473"/>
                <a:gd name="T6" fmla="*/ 307 w 337"/>
                <a:gd name="T7" fmla="*/ 298 h 473"/>
                <a:gd name="T8" fmla="*/ 140 w 337"/>
                <a:gd name="T9" fmla="*/ 25 h 473"/>
              </a:gdLst>
              <a:ahLst/>
              <a:cxnLst>
                <a:cxn ang="0">
                  <a:pos x="T0" y="T1"/>
                </a:cxn>
                <a:cxn ang="0">
                  <a:pos x="T2" y="T3"/>
                </a:cxn>
                <a:cxn ang="0">
                  <a:pos x="T4" y="T5"/>
                </a:cxn>
                <a:cxn ang="0">
                  <a:pos x="T6" y="T7"/>
                </a:cxn>
                <a:cxn ang="0">
                  <a:pos x="T8" y="T9"/>
                </a:cxn>
              </a:cxnLst>
              <a:rect l="0" t="0" r="r" b="b"/>
              <a:pathLst>
                <a:path w="337" h="473">
                  <a:moveTo>
                    <a:pt x="140" y="25"/>
                  </a:moveTo>
                  <a:cubicBezTo>
                    <a:pt x="127" y="0"/>
                    <a:pt x="0" y="79"/>
                    <a:pt x="49" y="188"/>
                  </a:cubicBezTo>
                  <a:cubicBezTo>
                    <a:pt x="77" y="274"/>
                    <a:pt x="127" y="352"/>
                    <a:pt x="195" y="412"/>
                  </a:cubicBezTo>
                  <a:cubicBezTo>
                    <a:pt x="213" y="473"/>
                    <a:pt x="337" y="364"/>
                    <a:pt x="307" y="298"/>
                  </a:cubicBezTo>
                  <a:cubicBezTo>
                    <a:pt x="243" y="123"/>
                    <a:pt x="180" y="154"/>
                    <a:pt x="14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3" name="Group 2272">
            <a:extLst>
              <a:ext uri="{FF2B5EF4-FFF2-40B4-BE49-F238E27FC236}">
                <a16:creationId xmlns:a16="http://schemas.microsoft.com/office/drawing/2014/main" id="{00326BC0-D75C-4AFC-85D3-5A2A4123925D}"/>
              </a:ext>
            </a:extLst>
          </p:cNvPr>
          <p:cNvGrpSpPr/>
          <p:nvPr/>
        </p:nvGrpSpPr>
        <p:grpSpPr>
          <a:xfrm>
            <a:off x="7137400" y="3043238"/>
            <a:ext cx="700087" cy="830263"/>
            <a:chOff x="7137400" y="3043238"/>
            <a:chExt cx="700087" cy="830263"/>
          </a:xfrm>
        </p:grpSpPr>
        <p:sp>
          <p:nvSpPr>
            <p:cNvPr id="2174" name="Freeform 1863">
              <a:extLst>
                <a:ext uri="{FF2B5EF4-FFF2-40B4-BE49-F238E27FC236}">
                  <a16:creationId xmlns:a16="http://schemas.microsoft.com/office/drawing/2014/main" id="{3270384F-9A43-4F9D-9084-4AE52149DAC2}"/>
                </a:ext>
              </a:extLst>
            </p:cNvPr>
            <p:cNvSpPr>
              <a:spLocks/>
            </p:cNvSpPr>
            <p:nvPr/>
          </p:nvSpPr>
          <p:spPr bwMode="auto">
            <a:xfrm>
              <a:off x="7258050" y="3205163"/>
              <a:ext cx="90487" cy="292100"/>
            </a:xfrm>
            <a:custGeom>
              <a:avLst/>
              <a:gdLst>
                <a:gd name="T0" fmla="*/ 184 w 270"/>
                <a:gd name="T1" fmla="*/ 0 h 868"/>
                <a:gd name="T2" fmla="*/ 184 w 270"/>
                <a:gd name="T3" fmla="*/ 858 h 868"/>
                <a:gd name="T4" fmla="*/ 96 w 270"/>
                <a:gd name="T5" fmla="*/ 868 h 868"/>
                <a:gd name="T6" fmla="*/ 75 w 270"/>
                <a:gd name="T7" fmla="*/ 521 h 868"/>
                <a:gd name="T8" fmla="*/ 0 w 270"/>
                <a:gd name="T9" fmla="*/ 141 h 868"/>
                <a:gd name="T10" fmla="*/ 184 w 270"/>
                <a:gd name="T11" fmla="*/ 0 h 868"/>
              </a:gdLst>
              <a:ahLst/>
              <a:cxnLst>
                <a:cxn ang="0">
                  <a:pos x="T0" y="T1"/>
                </a:cxn>
                <a:cxn ang="0">
                  <a:pos x="T2" y="T3"/>
                </a:cxn>
                <a:cxn ang="0">
                  <a:pos x="T4" y="T5"/>
                </a:cxn>
                <a:cxn ang="0">
                  <a:pos x="T6" y="T7"/>
                </a:cxn>
                <a:cxn ang="0">
                  <a:pos x="T8" y="T9"/>
                </a:cxn>
                <a:cxn ang="0">
                  <a:pos x="T10" y="T11"/>
                </a:cxn>
              </a:cxnLst>
              <a:rect l="0" t="0" r="r" b="b"/>
              <a:pathLst>
                <a:path w="270" h="868">
                  <a:moveTo>
                    <a:pt x="184" y="0"/>
                  </a:moveTo>
                  <a:cubicBezTo>
                    <a:pt x="184" y="337"/>
                    <a:pt x="270" y="472"/>
                    <a:pt x="184" y="858"/>
                  </a:cubicBezTo>
                  <a:lnTo>
                    <a:pt x="96" y="868"/>
                  </a:lnTo>
                  <a:cubicBezTo>
                    <a:pt x="103" y="762"/>
                    <a:pt x="67" y="634"/>
                    <a:pt x="75" y="521"/>
                  </a:cubicBezTo>
                  <a:cubicBezTo>
                    <a:pt x="84" y="408"/>
                    <a:pt x="0" y="141"/>
                    <a:pt x="0" y="141"/>
                  </a:cubicBezTo>
                  <a:lnTo>
                    <a:pt x="184"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1864">
              <a:extLst>
                <a:ext uri="{FF2B5EF4-FFF2-40B4-BE49-F238E27FC236}">
                  <a16:creationId xmlns:a16="http://schemas.microsoft.com/office/drawing/2014/main" id="{859AE124-F273-4BA4-A8AD-D57327704B6E}"/>
                </a:ext>
              </a:extLst>
            </p:cNvPr>
            <p:cNvSpPr>
              <a:spLocks/>
            </p:cNvSpPr>
            <p:nvPr/>
          </p:nvSpPr>
          <p:spPr bwMode="auto">
            <a:xfrm>
              <a:off x="7253288" y="3535363"/>
              <a:ext cx="65087" cy="63500"/>
            </a:xfrm>
            <a:custGeom>
              <a:avLst/>
              <a:gdLst>
                <a:gd name="T0" fmla="*/ 195 w 197"/>
                <a:gd name="T1" fmla="*/ 73 h 191"/>
                <a:gd name="T2" fmla="*/ 181 w 197"/>
                <a:gd name="T3" fmla="*/ 117 h 191"/>
                <a:gd name="T4" fmla="*/ 140 w 197"/>
                <a:gd name="T5" fmla="*/ 145 h 191"/>
                <a:gd name="T6" fmla="*/ 119 w 197"/>
                <a:gd name="T7" fmla="*/ 167 h 191"/>
                <a:gd name="T8" fmla="*/ 38 w 197"/>
                <a:gd name="T9" fmla="*/ 184 h 191"/>
                <a:gd name="T10" fmla="*/ 3 w 197"/>
                <a:gd name="T11" fmla="*/ 159 h 191"/>
                <a:gd name="T12" fmla="*/ 7 w 197"/>
                <a:gd name="T13" fmla="*/ 132 h 191"/>
                <a:gd name="T14" fmla="*/ 10 w 197"/>
                <a:gd name="T15" fmla="*/ 128 h 191"/>
                <a:gd name="T16" fmla="*/ 55 w 197"/>
                <a:gd name="T17" fmla="*/ 98 h 191"/>
                <a:gd name="T18" fmla="*/ 95 w 197"/>
                <a:gd name="T19" fmla="*/ 56 h 191"/>
                <a:gd name="T20" fmla="*/ 165 w 197"/>
                <a:gd name="T21" fmla="*/ 6 h 191"/>
                <a:gd name="T22" fmla="*/ 195 w 197"/>
                <a:gd name="T23" fmla="*/ 7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1">
                  <a:moveTo>
                    <a:pt x="195" y="73"/>
                  </a:moveTo>
                  <a:cubicBezTo>
                    <a:pt x="197" y="89"/>
                    <a:pt x="191" y="105"/>
                    <a:pt x="181" y="117"/>
                  </a:cubicBezTo>
                  <a:cubicBezTo>
                    <a:pt x="170" y="130"/>
                    <a:pt x="152" y="135"/>
                    <a:pt x="140" y="145"/>
                  </a:cubicBezTo>
                  <a:cubicBezTo>
                    <a:pt x="131" y="152"/>
                    <a:pt x="126" y="160"/>
                    <a:pt x="119" y="167"/>
                  </a:cubicBezTo>
                  <a:cubicBezTo>
                    <a:pt x="96" y="185"/>
                    <a:pt x="66" y="191"/>
                    <a:pt x="38" y="184"/>
                  </a:cubicBezTo>
                  <a:cubicBezTo>
                    <a:pt x="23" y="183"/>
                    <a:pt x="10" y="173"/>
                    <a:pt x="3" y="159"/>
                  </a:cubicBezTo>
                  <a:cubicBezTo>
                    <a:pt x="0" y="149"/>
                    <a:pt x="2" y="139"/>
                    <a:pt x="7" y="132"/>
                  </a:cubicBezTo>
                  <a:cubicBezTo>
                    <a:pt x="9" y="131"/>
                    <a:pt x="9" y="130"/>
                    <a:pt x="10" y="128"/>
                  </a:cubicBezTo>
                  <a:cubicBezTo>
                    <a:pt x="21" y="113"/>
                    <a:pt x="39" y="109"/>
                    <a:pt x="55" y="98"/>
                  </a:cubicBezTo>
                  <a:cubicBezTo>
                    <a:pt x="70" y="87"/>
                    <a:pt x="84" y="73"/>
                    <a:pt x="95" y="56"/>
                  </a:cubicBezTo>
                  <a:cubicBezTo>
                    <a:pt x="112" y="31"/>
                    <a:pt x="128" y="0"/>
                    <a:pt x="165" y="6"/>
                  </a:cubicBezTo>
                  <a:cubicBezTo>
                    <a:pt x="191" y="10"/>
                    <a:pt x="194" y="50"/>
                    <a:pt x="195" y="7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Freeform 1865">
              <a:extLst>
                <a:ext uri="{FF2B5EF4-FFF2-40B4-BE49-F238E27FC236}">
                  <a16:creationId xmlns:a16="http://schemas.microsoft.com/office/drawing/2014/main" id="{7185F1A6-1062-4550-B90E-CE6EA0D6D741}"/>
                </a:ext>
              </a:extLst>
            </p:cNvPr>
            <p:cNvSpPr>
              <a:spLocks/>
            </p:cNvSpPr>
            <p:nvPr/>
          </p:nvSpPr>
          <p:spPr bwMode="auto">
            <a:xfrm>
              <a:off x="7270750" y="3529013"/>
              <a:ext cx="49212" cy="49213"/>
            </a:xfrm>
            <a:custGeom>
              <a:avLst/>
              <a:gdLst>
                <a:gd name="T0" fmla="*/ 98 w 146"/>
                <a:gd name="T1" fmla="*/ 114 h 145"/>
                <a:gd name="T2" fmla="*/ 55 w 146"/>
                <a:gd name="T3" fmla="*/ 138 h 145"/>
                <a:gd name="T4" fmla="*/ 20 w 146"/>
                <a:gd name="T5" fmla="*/ 143 h 145"/>
                <a:gd name="T6" fmla="*/ 2 w 146"/>
                <a:gd name="T7" fmla="*/ 118 h 145"/>
                <a:gd name="T8" fmla="*/ 9 w 146"/>
                <a:gd name="T9" fmla="*/ 106 h 145"/>
                <a:gd name="T10" fmla="*/ 50 w 146"/>
                <a:gd name="T11" fmla="*/ 46 h 145"/>
                <a:gd name="T12" fmla="*/ 121 w 146"/>
                <a:gd name="T13" fmla="*/ 29 h 145"/>
                <a:gd name="T14" fmla="*/ 98 w 146"/>
                <a:gd name="T15" fmla="*/ 11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45">
                  <a:moveTo>
                    <a:pt x="98" y="114"/>
                  </a:moveTo>
                  <a:cubicBezTo>
                    <a:pt x="85" y="124"/>
                    <a:pt x="71" y="132"/>
                    <a:pt x="55" y="138"/>
                  </a:cubicBezTo>
                  <a:cubicBezTo>
                    <a:pt x="44" y="143"/>
                    <a:pt x="32" y="145"/>
                    <a:pt x="20" y="143"/>
                  </a:cubicBezTo>
                  <a:cubicBezTo>
                    <a:pt x="8" y="141"/>
                    <a:pt x="0" y="129"/>
                    <a:pt x="2" y="118"/>
                  </a:cubicBezTo>
                  <a:cubicBezTo>
                    <a:pt x="4" y="114"/>
                    <a:pt x="7" y="110"/>
                    <a:pt x="9" y="106"/>
                  </a:cubicBezTo>
                  <a:cubicBezTo>
                    <a:pt x="26" y="88"/>
                    <a:pt x="40" y="68"/>
                    <a:pt x="50" y="46"/>
                  </a:cubicBezTo>
                  <a:cubicBezTo>
                    <a:pt x="65" y="26"/>
                    <a:pt x="94" y="0"/>
                    <a:pt x="121" y="29"/>
                  </a:cubicBezTo>
                  <a:cubicBezTo>
                    <a:pt x="146" y="54"/>
                    <a:pt x="122" y="96"/>
                    <a:pt x="98" y="11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1866">
              <a:extLst>
                <a:ext uri="{FF2B5EF4-FFF2-40B4-BE49-F238E27FC236}">
                  <a16:creationId xmlns:a16="http://schemas.microsoft.com/office/drawing/2014/main" id="{0A74AEC1-6514-4520-A106-C9E1C28D7EA9}"/>
                </a:ext>
              </a:extLst>
            </p:cNvPr>
            <p:cNvSpPr>
              <a:spLocks/>
            </p:cNvSpPr>
            <p:nvPr/>
          </p:nvSpPr>
          <p:spPr bwMode="auto">
            <a:xfrm>
              <a:off x="7288213" y="3463926"/>
              <a:ext cx="36512" cy="84138"/>
            </a:xfrm>
            <a:custGeom>
              <a:avLst/>
              <a:gdLst>
                <a:gd name="T0" fmla="*/ 15 w 113"/>
                <a:gd name="T1" fmla="*/ 0 h 247"/>
                <a:gd name="T2" fmla="*/ 0 w 113"/>
                <a:gd name="T3" fmla="*/ 247 h 247"/>
                <a:gd name="T4" fmla="*/ 80 w 113"/>
                <a:gd name="T5" fmla="*/ 241 h 247"/>
                <a:gd name="T6" fmla="*/ 113 w 113"/>
                <a:gd name="T7" fmla="*/ 3 h 247"/>
                <a:gd name="T8" fmla="*/ 15 w 113"/>
                <a:gd name="T9" fmla="*/ 0 h 247"/>
              </a:gdLst>
              <a:ahLst/>
              <a:cxnLst>
                <a:cxn ang="0">
                  <a:pos x="T0" y="T1"/>
                </a:cxn>
                <a:cxn ang="0">
                  <a:pos x="T2" y="T3"/>
                </a:cxn>
                <a:cxn ang="0">
                  <a:pos x="T4" y="T5"/>
                </a:cxn>
                <a:cxn ang="0">
                  <a:pos x="T6" y="T7"/>
                </a:cxn>
                <a:cxn ang="0">
                  <a:pos x="T8" y="T9"/>
                </a:cxn>
              </a:cxnLst>
              <a:rect l="0" t="0" r="r" b="b"/>
              <a:pathLst>
                <a:path w="113" h="247">
                  <a:moveTo>
                    <a:pt x="15" y="0"/>
                  </a:moveTo>
                  <a:lnTo>
                    <a:pt x="0" y="247"/>
                  </a:lnTo>
                  <a:lnTo>
                    <a:pt x="80" y="241"/>
                  </a:lnTo>
                  <a:cubicBezTo>
                    <a:pt x="80" y="159"/>
                    <a:pt x="113" y="3"/>
                    <a:pt x="113" y="3"/>
                  </a:cubicBezTo>
                  <a:lnTo>
                    <a:pt x="1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1867">
              <a:extLst>
                <a:ext uri="{FF2B5EF4-FFF2-40B4-BE49-F238E27FC236}">
                  <a16:creationId xmlns:a16="http://schemas.microsoft.com/office/drawing/2014/main" id="{6F682BC9-FBE3-4396-8F17-DE32FE66DA92}"/>
                </a:ext>
              </a:extLst>
            </p:cNvPr>
            <p:cNvSpPr>
              <a:spLocks/>
            </p:cNvSpPr>
            <p:nvPr/>
          </p:nvSpPr>
          <p:spPr bwMode="auto">
            <a:xfrm>
              <a:off x="7681913" y="3325813"/>
              <a:ext cx="58737" cy="79375"/>
            </a:xfrm>
            <a:custGeom>
              <a:avLst/>
              <a:gdLst>
                <a:gd name="T0" fmla="*/ 145 w 174"/>
                <a:gd name="T1" fmla="*/ 3 h 238"/>
                <a:gd name="T2" fmla="*/ 173 w 174"/>
                <a:gd name="T3" fmla="*/ 58 h 238"/>
                <a:gd name="T4" fmla="*/ 132 w 174"/>
                <a:gd name="T5" fmla="*/ 129 h 238"/>
                <a:gd name="T6" fmla="*/ 91 w 174"/>
                <a:gd name="T7" fmla="*/ 199 h 238"/>
                <a:gd name="T8" fmla="*/ 7 w 174"/>
                <a:gd name="T9" fmla="*/ 191 h 238"/>
                <a:gd name="T10" fmla="*/ 9 w 174"/>
                <a:gd name="T11" fmla="*/ 108 h 238"/>
                <a:gd name="T12" fmla="*/ 87 w 174"/>
                <a:gd name="T13" fmla="*/ 33 h 238"/>
                <a:gd name="T14" fmla="*/ 145 w 174"/>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8">
                  <a:moveTo>
                    <a:pt x="145" y="3"/>
                  </a:moveTo>
                  <a:cubicBezTo>
                    <a:pt x="173" y="4"/>
                    <a:pt x="174" y="25"/>
                    <a:pt x="173" y="58"/>
                  </a:cubicBezTo>
                  <a:cubicBezTo>
                    <a:pt x="174" y="87"/>
                    <a:pt x="159" y="115"/>
                    <a:pt x="132" y="129"/>
                  </a:cubicBezTo>
                  <a:cubicBezTo>
                    <a:pt x="102" y="149"/>
                    <a:pt x="102" y="181"/>
                    <a:pt x="91" y="199"/>
                  </a:cubicBezTo>
                  <a:cubicBezTo>
                    <a:pt x="74" y="225"/>
                    <a:pt x="16" y="238"/>
                    <a:pt x="7" y="191"/>
                  </a:cubicBezTo>
                  <a:cubicBezTo>
                    <a:pt x="0" y="153"/>
                    <a:pt x="0" y="125"/>
                    <a:pt x="9" y="108"/>
                  </a:cubicBezTo>
                  <a:cubicBezTo>
                    <a:pt x="31" y="79"/>
                    <a:pt x="57" y="54"/>
                    <a:pt x="87" y="33"/>
                  </a:cubicBezTo>
                  <a:cubicBezTo>
                    <a:pt x="107" y="18"/>
                    <a:pt x="117" y="0"/>
                    <a:pt x="145" y="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Freeform 1868">
              <a:extLst>
                <a:ext uri="{FF2B5EF4-FFF2-40B4-BE49-F238E27FC236}">
                  <a16:creationId xmlns:a16="http://schemas.microsoft.com/office/drawing/2014/main" id="{8B3CDB0E-43B3-468B-8279-DCA8212342E2}"/>
                </a:ext>
              </a:extLst>
            </p:cNvPr>
            <p:cNvSpPr>
              <a:spLocks/>
            </p:cNvSpPr>
            <p:nvPr/>
          </p:nvSpPr>
          <p:spPr bwMode="auto">
            <a:xfrm>
              <a:off x="7685088" y="3263901"/>
              <a:ext cx="33337" cy="101600"/>
            </a:xfrm>
            <a:custGeom>
              <a:avLst/>
              <a:gdLst>
                <a:gd name="T0" fmla="*/ 98 w 98"/>
                <a:gd name="T1" fmla="*/ 13 h 300"/>
                <a:gd name="T2" fmla="*/ 71 w 98"/>
                <a:gd name="T3" fmla="*/ 269 h 300"/>
                <a:gd name="T4" fmla="*/ 38 w 98"/>
                <a:gd name="T5" fmla="*/ 298 h 300"/>
                <a:gd name="T6" fmla="*/ 38 w 98"/>
                <a:gd name="T7" fmla="*/ 298 h 300"/>
                <a:gd name="T8" fmla="*/ 4 w 98"/>
                <a:gd name="T9" fmla="*/ 265 h 300"/>
                <a:gd name="T10" fmla="*/ 0 w 98"/>
                <a:gd name="T11" fmla="*/ 0 h 300"/>
                <a:gd name="T12" fmla="*/ 98 w 98"/>
                <a:gd name="T13" fmla="*/ 13 h 300"/>
              </a:gdLst>
              <a:ahLst/>
              <a:cxnLst>
                <a:cxn ang="0">
                  <a:pos x="T0" y="T1"/>
                </a:cxn>
                <a:cxn ang="0">
                  <a:pos x="T2" y="T3"/>
                </a:cxn>
                <a:cxn ang="0">
                  <a:pos x="T4" y="T5"/>
                </a:cxn>
                <a:cxn ang="0">
                  <a:pos x="T6" y="T7"/>
                </a:cxn>
                <a:cxn ang="0">
                  <a:pos x="T8" y="T9"/>
                </a:cxn>
                <a:cxn ang="0">
                  <a:pos x="T10" y="T11"/>
                </a:cxn>
                <a:cxn ang="0">
                  <a:pos x="T12" y="T13"/>
                </a:cxn>
              </a:cxnLst>
              <a:rect l="0" t="0" r="r" b="b"/>
              <a:pathLst>
                <a:path w="98" h="300">
                  <a:moveTo>
                    <a:pt x="98" y="13"/>
                  </a:moveTo>
                  <a:cubicBezTo>
                    <a:pt x="98" y="20"/>
                    <a:pt x="78" y="197"/>
                    <a:pt x="71" y="269"/>
                  </a:cubicBezTo>
                  <a:cubicBezTo>
                    <a:pt x="70" y="286"/>
                    <a:pt x="54" y="300"/>
                    <a:pt x="38" y="298"/>
                  </a:cubicBezTo>
                  <a:lnTo>
                    <a:pt x="38" y="298"/>
                  </a:lnTo>
                  <a:cubicBezTo>
                    <a:pt x="20" y="298"/>
                    <a:pt x="4" y="283"/>
                    <a:pt x="4" y="265"/>
                  </a:cubicBezTo>
                  <a:lnTo>
                    <a:pt x="0" y="0"/>
                  </a:lnTo>
                  <a:lnTo>
                    <a:pt x="98" y="13"/>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1869">
              <a:extLst>
                <a:ext uri="{FF2B5EF4-FFF2-40B4-BE49-F238E27FC236}">
                  <a16:creationId xmlns:a16="http://schemas.microsoft.com/office/drawing/2014/main" id="{A212A200-20A3-40CA-A594-B8EC3CC74479}"/>
                </a:ext>
              </a:extLst>
            </p:cNvPr>
            <p:cNvSpPr>
              <a:spLocks/>
            </p:cNvSpPr>
            <p:nvPr/>
          </p:nvSpPr>
          <p:spPr bwMode="auto">
            <a:xfrm>
              <a:off x="7683500" y="3333751"/>
              <a:ext cx="42862" cy="46038"/>
            </a:xfrm>
            <a:custGeom>
              <a:avLst/>
              <a:gdLst>
                <a:gd name="T0" fmla="*/ 88 w 128"/>
                <a:gd name="T1" fmla="*/ 4 h 135"/>
                <a:gd name="T2" fmla="*/ 123 w 128"/>
                <a:gd name="T3" fmla="*/ 35 h 135"/>
                <a:gd name="T4" fmla="*/ 87 w 128"/>
                <a:gd name="T5" fmla="*/ 95 h 135"/>
                <a:gd name="T6" fmla="*/ 69 w 128"/>
                <a:gd name="T7" fmla="*/ 121 h 135"/>
                <a:gd name="T8" fmla="*/ 32 w 128"/>
                <a:gd name="T9" fmla="*/ 135 h 135"/>
                <a:gd name="T10" fmla="*/ 2 w 128"/>
                <a:gd name="T11" fmla="*/ 116 h 135"/>
                <a:gd name="T12" fmla="*/ 3 w 128"/>
                <a:gd name="T13" fmla="*/ 84 h 135"/>
                <a:gd name="T14" fmla="*/ 6 w 128"/>
                <a:gd name="T15" fmla="*/ 49 h 135"/>
                <a:gd name="T16" fmla="*/ 80 w 128"/>
                <a:gd name="T17" fmla="*/ 0 h 135"/>
                <a:gd name="T18" fmla="*/ 88 w 128"/>
                <a:gd name="T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88" y="4"/>
                  </a:moveTo>
                  <a:cubicBezTo>
                    <a:pt x="94" y="0"/>
                    <a:pt x="128" y="13"/>
                    <a:pt x="123" y="35"/>
                  </a:cubicBezTo>
                  <a:cubicBezTo>
                    <a:pt x="117" y="57"/>
                    <a:pt x="101" y="73"/>
                    <a:pt x="87" y="95"/>
                  </a:cubicBezTo>
                  <a:cubicBezTo>
                    <a:pt x="81" y="105"/>
                    <a:pt x="76" y="113"/>
                    <a:pt x="69" y="121"/>
                  </a:cubicBezTo>
                  <a:cubicBezTo>
                    <a:pt x="59" y="131"/>
                    <a:pt x="46" y="135"/>
                    <a:pt x="32" y="135"/>
                  </a:cubicBezTo>
                  <a:cubicBezTo>
                    <a:pt x="20" y="135"/>
                    <a:pt x="7" y="128"/>
                    <a:pt x="2" y="116"/>
                  </a:cubicBezTo>
                  <a:cubicBezTo>
                    <a:pt x="0" y="105"/>
                    <a:pt x="0" y="95"/>
                    <a:pt x="3" y="84"/>
                  </a:cubicBezTo>
                  <a:cubicBezTo>
                    <a:pt x="3" y="73"/>
                    <a:pt x="6" y="61"/>
                    <a:pt x="6" y="49"/>
                  </a:cubicBezTo>
                  <a:cubicBezTo>
                    <a:pt x="13" y="48"/>
                    <a:pt x="76" y="3"/>
                    <a:pt x="80" y="0"/>
                  </a:cubicBezTo>
                  <a:cubicBezTo>
                    <a:pt x="83" y="7"/>
                    <a:pt x="84" y="7"/>
                    <a:pt x="8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1870">
              <a:extLst>
                <a:ext uri="{FF2B5EF4-FFF2-40B4-BE49-F238E27FC236}">
                  <a16:creationId xmlns:a16="http://schemas.microsoft.com/office/drawing/2014/main" id="{FEA00483-D193-4C8E-AF98-46C3E1B65C00}"/>
                </a:ext>
              </a:extLst>
            </p:cNvPr>
            <p:cNvSpPr>
              <a:spLocks/>
            </p:cNvSpPr>
            <p:nvPr/>
          </p:nvSpPr>
          <p:spPr bwMode="auto">
            <a:xfrm>
              <a:off x="7402513" y="3646488"/>
              <a:ext cx="92075" cy="52388"/>
            </a:xfrm>
            <a:custGeom>
              <a:avLst/>
              <a:gdLst>
                <a:gd name="T0" fmla="*/ 58 w 278"/>
                <a:gd name="T1" fmla="*/ 87 h 158"/>
                <a:gd name="T2" fmla="*/ 33 w 278"/>
                <a:gd name="T3" fmla="*/ 97 h 158"/>
                <a:gd name="T4" fmla="*/ 5 w 278"/>
                <a:gd name="T5" fmla="*/ 115 h 158"/>
                <a:gd name="T6" fmla="*/ 2 w 278"/>
                <a:gd name="T7" fmla="*/ 146 h 158"/>
                <a:gd name="T8" fmla="*/ 5 w 278"/>
                <a:gd name="T9" fmla="*/ 153 h 158"/>
                <a:gd name="T10" fmla="*/ 11 w 278"/>
                <a:gd name="T11" fmla="*/ 154 h 158"/>
                <a:gd name="T12" fmla="*/ 121 w 278"/>
                <a:gd name="T13" fmla="*/ 149 h 158"/>
                <a:gd name="T14" fmla="*/ 202 w 278"/>
                <a:gd name="T15" fmla="*/ 128 h 158"/>
                <a:gd name="T16" fmla="*/ 261 w 278"/>
                <a:gd name="T17" fmla="*/ 111 h 158"/>
                <a:gd name="T18" fmla="*/ 274 w 278"/>
                <a:gd name="T19" fmla="*/ 18 h 158"/>
                <a:gd name="T20" fmla="*/ 250 w 278"/>
                <a:gd name="T21" fmla="*/ 12 h 158"/>
                <a:gd name="T22" fmla="*/ 217 w 278"/>
                <a:gd name="T23" fmla="*/ 5 h 158"/>
                <a:gd name="T24" fmla="*/ 142 w 278"/>
                <a:gd name="T25" fmla="*/ 9 h 158"/>
                <a:gd name="T26" fmla="*/ 99 w 278"/>
                <a:gd name="T27" fmla="*/ 65 h 158"/>
                <a:gd name="T28" fmla="*/ 58 w 278"/>
                <a:gd name="T29"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58">
                  <a:moveTo>
                    <a:pt x="58" y="87"/>
                  </a:moveTo>
                  <a:cubicBezTo>
                    <a:pt x="50" y="92"/>
                    <a:pt x="41" y="94"/>
                    <a:pt x="33" y="97"/>
                  </a:cubicBezTo>
                  <a:cubicBezTo>
                    <a:pt x="22" y="100"/>
                    <a:pt x="12" y="107"/>
                    <a:pt x="5" y="115"/>
                  </a:cubicBezTo>
                  <a:cubicBezTo>
                    <a:pt x="1" y="125"/>
                    <a:pt x="0" y="135"/>
                    <a:pt x="2" y="146"/>
                  </a:cubicBezTo>
                  <a:cubicBezTo>
                    <a:pt x="2" y="149"/>
                    <a:pt x="4" y="151"/>
                    <a:pt x="5" y="153"/>
                  </a:cubicBezTo>
                  <a:cubicBezTo>
                    <a:pt x="7" y="154"/>
                    <a:pt x="9" y="154"/>
                    <a:pt x="11" y="154"/>
                  </a:cubicBezTo>
                  <a:cubicBezTo>
                    <a:pt x="47" y="158"/>
                    <a:pt x="85" y="157"/>
                    <a:pt x="121" y="149"/>
                  </a:cubicBezTo>
                  <a:cubicBezTo>
                    <a:pt x="147" y="142"/>
                    <a:pt x="174" y="128"/>
                    <a:pt x="202" y="128"/>
                  </a:cubicBezTo>
                  <a:cubicBezTo>
                    <a:pt x="222" y="128"/>
                    <a:pt x="246" y="129"/>
                    <a:pt x="261" y="111"/>
                  </a:cubicBezTo>
                  <a:cubicBezTo>
                    <a:pt x="270" y="101"/>
                    <a:pt x="278" y="64"/>
                    <a:pt x="274" y="18"/>
                  </a:cubicBezTo>
                  <a:cubicBezTo>
                    <a:pt x="270" y="14"/>
                    <a:pt x="256" y="14"/>
                    <a:pt x="250" y="12"/>
                  </a:cubicBezTo>
                  <a:cubicBezTo>
                    <a:pt x="239" y="9"/>
                    <a:pt x="228" y="7"/>
                    <a:pt x="217" y="5"/>
                  </a:cubicBezTo>
                  <a:cubicBezTo>
                    <a:pt x="209" y="4"/>
                    <a:pt x="145" y="0"/>
                    <a:pt x="142" y="9"/>
                  </a:cubicBezTo>
                  <a:cubicBezTo>
                    <a:pt x="133" y="32"/>
                    <a:pt x="118" y="51"/>
                    <a:pt x="99" y="65"/>
                  </a:cubicBezTo>
                  <a:cubicBezTo>
                    <a:pt x="85" y="75"/>
                    <a:pt x="72" y="82"/>
                    <a:pt x="58" y="87"/>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1871">
              <a:extLst>
                <a:ext uri="{FF2B5EF4-FFF2-40B4-BE49-F238E27FC236}">
                  <a16:creationId xmlns:a16="http://schemas.microsoft.com/office/drawing/2014/main" id="{82EF5FE7-E54A-4351-A0B6-C895AA9CAA98}"/>
                </a:ext>
              </a:extLst>
            </p:cNvPr>
            <p:cNvSpPr>
              <a:spLocks/>
            </p:cNvSpPr>
            <p:nvPr/>
          </p:nvSpPr>
          <p:spPr bwMode="auto">
            <a:xfrm>
              <a:off x="7558088" y="3675063"/>
              <a:ext cx="52387" cy="93663"/>
            </a:xfrm>
            <a:custGeom>
              <a:avLst/>
              <a:gdLst>
                <a:gd name="T0" fmla="*/ 13 w 156"/>
                <a:gd name="T1" fmla="*/ 265 h 279"/>
                <a:gd name="T2" fmla="*/ 40 w 156"/>
                <a:gd name="T3" fmla="*/ 279 h 279"/>
                <a:gd name="T4" fmla="*/ 102 w 156"/>
                <a:gd name="T5" fmla="*/ 244 h 279"/>
                <a:gd name="T6" fmla="*/ 123 w 156"/>
                <a:gd name="T7" fmla="*/ 215 h 279"/>
                <a:gd name="T8" fmla="*/ 145 w 156"/>
                <a:gd name="T9" fmla="*/ 112 h 279"/>
                <a:gd name="T10" fmla="*/ 153 w 156"/>
                <a:gd name="T11" fmla="*/ 91 h 279"/>
                <a:gd name="T12" fmla="*/ 152 w 156"/>
                <a:gd name="T13" fmla="*/ 41 h 279"/>
                <a:gd name="T14" fmla="*/ 139 w 156"/>
                <a:gd name="T15" fmla="*/ 14 h 279"/>
                <a:gd name="T16" fmla="*/ 120 w 156"/>
                <a:gd name="T17" fmla="*/ 6 h 279"/>
                <a:gd name="T18" fmla="*/ 65 w 156"/>
                <a:gd name="T19" fmla="*/ 12 h 279"/>
                <a:gd name="T20" fmla="*/ 43 w 156"/>
                <a:gd name="T21" fmla="*/ 57 h 279"/>
                <a:gd name="T22" fmla="*/ 39 w 156"/>
                <a:gd name="T23" fmla="*/ 105 h 279"/>
                <a:gd name="T24" fmla="*/ 26 w 156"/>
                <a:gd name="T25" fmla="*/ 144 h 279"/>
                <a:gd name="T26" fmla="*/ 8 w 156"/>
                <a:gd name="T27" fmla="*/ 181 h 279"/>
                <a:gd name="T28" fmla="*/ 3 w 156"/>
                <a:gd name="T29" fmla="*/ 211 h 279"/>
                <a:gd name="T30" fmla="*/ 1 w 156"/>
                <a:gd name="T31" fmla="*/ 241 h 279"/>
                <a:gd name="T32" fmla="*/ 13 w 156"/>
                <a:gd name="T33" fmla="*/ 26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79">
                  <a:moveTo>
                    <a:pt x="13" y="265"/>
                  </a:moveTo>
                  <a:cubicBezTo>
                    <a:pt x="19" y="273"/>
                    <a:pt x="29" y="279"/>
                    <a:pt x="40" y="279"/>
                  </a:cubicBezTo>
                  <a:cubicBezTo>
                    <a:pt x="65" y="279"/>
                    <a:pt x="85" y="262"/>
                    <a:pt x="102" y="244"/>
                  </a:cubicBezTo>
                  <a:cubicBezTo>
                    <a:pt x="110" y="236"/>
                    <a:pt x="117" y="226"/>
                    <a:pt x="123" y="215"/>
                  </a:cubicBezTo>
                  <a:cubicBezTo>
                    <a:pt x="139" y="183"/>
                    <a:pt x="134" y="145"/>
                    <a:pt x="145" y="112"/>
                  </a:cubicBezTo>
                  <a:cubicBezTo>
                    <a:pt x="148" y="105"/>
                    <a:pt x="150" y="98"/>
                    <a:pt x="153" y="91"/>
                  </a:cubicBezTo>
                  <a:cubicBezTo>
                    <a:pt x="156" y="74"/>
                    <a:pt x="156" y="57"/>
                    <a:pt x="152" y="41"/>
                  </a:cubicBezTo>
                  <a:cubicBezTo>
                    <a:pt x="150" y="31"/>
                    <a:pt x="146" y="21"/>
                    <a:pt x="139" y="14"/>
                  </a:cubicBezTo>
                  <a:cubicBezTo>
                    <a:pt x="134" y="10"/>
                    <a:pt x="127" y="7"/>
                    <a:pt x="120" y="6"/>
                  </a:cubicBezTo>
                  <a:cubicBezTo>
                    <a:pt x="102" y="0"/>
                    <a:pt x="82" y="2"/>
                    <a:pt x="65" y="12"/>
                  </a:cubicBezTo>
                  <a:cubicBezTo>
                    <a:pt x="52" y="23"/>
                    <a:pt x="45" y="39"/>
                    <a:pt x="43" y="57"/>
                  </a:cubicBezTo>
                  <a:cubicBezTo>
                    <a:pt x="40" y="73"/>
                    <a:pt x="39" y="88"/>
                    <a:pt x="39" y="105"/>
                  </a:cubicBezTo>
                  <a:cubicBezTo>
                    <a:pt x="39" y="119"/>
                    <a:pt x="35" y="133"/>
                    <a:pt x="26" y="144"/>
                  </a:cubicBezTo>
                  <a:cubicBezTo>
                    <a:pt x="18" y="155"/>
                    <a:pt x="13" y="169"/>
                    <a:pt x="8" y="181"/>
                  </a:cubicBezTo>
                  <a:cubicBezTo>
                    <a:pt x="6" y="191"/>
                    <a:pt x="4" y="201"/>
                    <a:pt x="3" y="211"/>
                  </a:cubicBezTo>
                  <a:cubicBezTo>
                    <a:pt x="0" y="220"/>
                    <a:pt x="0" y="232"/>
                    <a:pt x="1" y="241"/>
                  </a:cubicBezTo>
                  <a:cubicBezTo>
                    <a:pt x="4" y="250"/>
                    <a:pt x="7" y="258"/>
                    <a:pt x="13" y="26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1872">
              <a:extLst>
                <a:ext uri="{FF2B5EF4-FFF2-40B4-BE49-F238E27FC236}">
                  <a16:creationId xmlns:a16="http://schemas.microsoft.com/office/drawing/2014/main" id="{E99E74A1-6BB7-4CA3-9A09-6237B488D868}"/>
                </a:ext>
              </a:extLst>
            </p:cNvPr>
            <p:cNvSpPr>
              <a:spLocks/>
            </p:cNvSpPr>
            <p:nvPr/>
          </p:nvSpPr>
          <p:spPr bwMode="auto">
            <a:xfrm>
              <a:off x="7448550" y="3252788"/>
              <a:ext cx="234950" cy="441325"/>
            </a:xfrm>
            <a:custGeom>
              <a:avLst/>
              <a:gdLst>
                <a:gd name="T0" fmla="*/ 227 w 706"/>
                <a:gd name="T1" fmla="*/ 145 h 1310"/>
                <a:gd name="T2" fmla="*/ 476 w 706"/>
                <a:gd name="T3" fmla="*/ 37 h 1310"/>
                <a:gd name="T4" fmla="*/ 486 w 706"/>
                <a:gd name="T5" fmla="*/ 1310 h 1310"/>
                <a:gd name="T6" fmla="*/ 364 w 706"/>
                <a:gd name="T7" fmla="*/ 1310 h 1310"/>
                <a:gd name="T8" fmla="*/ 389 w 706"/>
                <a:gd name="T9" fmla="*/ 487 h 1310"/>
                <a:gd name="T10" fmla="*/ 137 w 706"/>
                <a:gd name="T11" fmla="*/ 1199 h 1310"/>
                <a:gd name="T12" fmla="*/ 0 w 706"/>
                <a:gd name="T13" fmla="*/ 1193 h 1310"/>
                <a:gd name="T14" fmla="*/ 227 w 706"/>
                <a:gd name="T15" fmla="*/ 145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310">
                  <a:moveTo>
                    <a:pt x="227" y="145"/>
                  </a:moveTo>
                  <a:cubicBezTo>
                    <a:pt x="228" y="127"/>
                    <a:pt x="405" y="50"/>
                    <a:pt x="476" y="37"/>
                  </a:cubicBezTo>
                  <a:cubicBezTo>
                    <a:pt x="706" y="0"/>
                    <a:pt x="572" y="919"/>
                    <a:pt x="486" y="1310"/>
                  </a:cubicBezTo>
                  <a:lnTo>
                    <a:pt x="364" y="1310"/>
                  </a:lnTo>
                  <a:cubicBezTo>
                    <a:pt x="383" y="1018"/>
                    <a:pt x="405" y="780"/>
                    <a:pt x="389" y="487"/>
                  </a:cubicBezTo>
                  <a:cubicBezTo>
                    <a:pt x="389" y="487"/>
                    <a:pt x="157" y="1182"/>
                    <a:pt x="137" y="1199"/>
                  </a:cubicBezTo>
                  <a:cubicBezTo>
                    <a:pt x="118" y="1216"/>
                    <a:pt x="16" y="1213"/>
                    <a:pt x="0" y="1193"/>
                  </a:cubicBezTo>
                  <a:cubicBezTo>
                    <a:pt x="41" y="866"/>
                    <a:pt x="201" y="473"/>
                    <a:pt x="227" y="14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1873">
              <a:extLst>
                <a:ext uri="{FF2B5EF4-FFF2-40B4-BE49-F238E27FC236}">
                  <a16:creationId xmlns:a16="http://schemas.microsoft.com/office/drawing/2014/main" id="{1E422184-A7FD-4A21-86E5-897D756C7B9B}"/>
                </a:ext>
              </a:extLst>
            </p:cNvPr>
            <p:cNvSpPr>
              <a:spLocks/>
            </p:cNvSpPr>
            <p:nvPr/>
          </p:nvSpPr>
          <p:spPr bwMode="auto">
            <a:xfrm>
              <a:off x="7483475" y="3125788"/>
              <a:ext cx="155575" cy="217488"/>
            </a:xfrm>
            <a:custGeom>
              <a:avLst/>
              <a:gdLst>
                <a:gd name="T0" fmla="*/ 115 w 465"/>
                <a:gd name="T1" fmla="*/ 502 h 649"/>
                <a:gd name="T2" fmla="*/ 40 w 465"/>
                <a:gd name="T3" fmla="*/ 284 h 649"/>
                <a:gd name="T4" fmla="*/ 7 w 465"/>
                <a:gd name="T5" fmla="*/ 181 h 649"/>
                <a:gd name="T6" fmla="*/ 145 w 465"/>
                <a:gd name="T7" fmla="*/ 28 h 649"/>
                <a:gd name="T8" fmla="*/ 373 w 465"/>
                <a:gd name="T9" fmla="*/ 131 h 649"/>
                <a:gd name="T10" fmla="*/ 462 w 465"/>
                <a:gd name="T11" fmla="*/ 480 h 649"/>
                <a:gd name="T12" fmla="*/ 340 w 465"/>
                <a:gd name="T13" fmla="*/ 614 h 649"/>
                <a:gd name="T14" fmla="*/ 115 w 465"/>
                <a:gd name="T15" fmla="*/ 502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49">
                  <a:moveTo>
                    <a:pt x="115" y="502"/>
                  </a:moveTo>
                  <a:cubicBezTo>
                    <a:pt x="82" y="356"/>
                    <a:pt x="61" y="323"/>
                    <a:pt x="40" y="284"/>
                  </a:cubicBezTo>
                  <a:cubicBezTo>
                    <a:pt x="21" y="250"/>
                    <a:pt x="0" y="220"/>
                    <a:pt x="7" y="181"/>
                  </a:cubicBezTo>
                  <a:cubicBezTo>
                    <a:pt x="21" y="110"/>
                    <a:pt x="90" y="50"/>
                    <a:pt x="145" y="28"/>
                  </a:cubicBezTo>
                  <a:cubicBezTo>
                    <a:pt x="211" y="0"/>
                    <a:pt x="310" y="71"/>
                    <a:pt x="373" y="131"/>
                  </a:cubicBezTo>
                  <a:cubicBezTo>
                    <a:pt x="373" y="235"/>
                    <a:pt x="445" y="249"/>
                    <a:pt x="462" y="480"/>
                  </a:cubicBezTo>
                  <a:cubicBezTo>
                    <a:pt x="465" y="573"/>
                    <a:pt x="380" y="604"/>
                    <a:pt x="340" y="614"/>
                  </a:cubicBezTo>
                  <a:cubicBezTo>
                    <a:pt x="310" y="621"/>
                    <a:pt x="149" y="649"/>
                    <a:pt x="115" y="502"/>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Freeform 1874">
              <a:extLst>
                <a:ext uri="{FF2B5EF4-FFF2-40B4-BE49-F238E27FC236}">
                  <a16:creationId xmlns:a16="http://schemas.microsoft.com/office/drawing/2014/main" id="{71D03C52-A676-4CEB-98C2-881CFAF1A515}"/>
                </a:ext>
              </a:extLst>
            </p:cNvPr>
            <p:cNvSpPr>
              <a:spLocks/>
            </p:cNvSpPr>
            <p:nvPr/>
          </p:nvSpPr>
          <p:spPr bwMode="auto">
            <a:xfrm>
              <a:off x="7440613" y="3138488"/>
              <a:ext cx="69850" cy="174625"/>
            </a:xfrm>
            <a:custGeom>
              <a:avLst/>
              <a:gdLst>
                <a:gd name="T0" fmla="*/ 21 w 209"/>
                <a:gd name="T1" fmla="*/ 425 h 517"/>
                <a:gd name="T2" fmla="*/ 165 w 209"/>
                <a:gd name="T3" fmla="*/ 429 h 517"/>
                <a:gd name="T4" fmla="*/ 209 w 209"/>
                <a:gd name="T5" fmla="*/ 171 h 517"/>
                <a:gd name="T6" fmla="*/ 117 w 209"/>
                <a:gd name="T7" fmla="*/ 0 h 517"/>
                <a:gd name="T8" fmla="*/ 49 w 209"/>
                <a:gd name="T9" fmla="*/ 176 h 517"/>
                <a:gd name="T10" fmla="*/ 21 w 209"/>
                <a:gd name="T11" fmla="*/ 425 h 517"/>
              </a:gdLst>
              <a:ahLst/>
              <a:cxnLst>
                <a:cxn ang="0">
                  <a:pos x="T0" y="T1"/>
                </a:cxn>
                <a:cxn ang="0">
                  <a:pos x="T2" y="T3"/>
                </a:cxn>
                <a:cxn ang="0">
                  <a:pos x="T4" y="T5"/>
                </a:cxn>
                <a:cxn ang="0">
                  <a:pos x="T6" y="T7"/>
                </a:cxn>
                <a:cxn ang="0">
                  <a:pos x="T8" y="T9"/>
                </a:cxn>
                <a:cxn ang="0">
                  <a:pos x="T10" y="T11"/>
                </a:cxn>
              </a:cxnLst>
              <a:rect l="0" t="0" r="r" b="b"/>
              <a:pathLst>
                <a:path w="209" h="517">
                  <a:moveTo>
                    <a:pt x="21" y="425"/>
                  </a:moveTo>
                  <a:cubicBezTo>
                    <a:pt x="42" y="517"/>
                    <a:pt x="158" y="461"/>
                    <a:pt x="165" y="429"/>
                  </a:cubicBezTo>
                  <a:cubicBezTo>
                    <a:pt x="172" y="397"/>
                    <a:pt x="209" y="171"/>
                    <a:pt x="209" y="171"/>
                  </a:cubicBezTo>
                  <a:cubicBezTo>
                    <a:pt x="209" y="171"/>
                    <a:pt x="159" y="6"/>
                    <a:pt x="117" y="0"/>
                  </a:cubicBezTo>
                  <a:cubicBezTo>
                    <a:pt x="23" y="36"/>
                    <a:pt x="50" y="100"/>
                    <a:pt x="49" y="176"/>
                  </a:cubicBezTo>
                  <a:cubicBezTo>
                    <a:pt x="48" y="251"/>
                    <a:pt x="0" y="333"/>
                    <a:pt x="21" y="42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1875">
              <a:extLst>
                <a:ext uri="{FF2B5EF4-FFF2-40B4-BE49-F238E27FC236}">
                  <a16:creationId xmlns:a16="http://schemas.microsoft.com/office/drawing/2014/main" id="{24D978A1-35EC-4572-BCEE-C3E333239F76}"/>
                </a:ext>
              </a:extLst>
            </p:cNvPr>
            <p:cNvSpPr>
              <a:spLocks/>
            </p:cNvSpPr>
            <p:nvPr/>
          </p:nvSpPr>
          <p:spPr bwMode="auto">
            <a:xfrm>
              <a:off x="7445375" y="3251201"/>
              <a:ext cx="52387" cy="58738"/>
            </a:xfrm>
            <a:custGeom>
              <a:avLst/>
              <a:gdLst>
                <a:gd name="T0" fmla="*/ 157 w 157"/>
                <a:gd name="T1" fmla="*/ 84 h 177"/>
                <a:gd name="T2" fmla="*/ 139 w 157"/>
                <a:gd name="T3" fmla="*/ 124 h 177"/>
                <a:gd name="T4" fmla="*/ 71 w 157"/>
                <a:gd name="T5" fmla="*/ 172 h 177"/>
                <a:gd name="T6" fmla="*/ 3 w 157"/>
                <a:gd name="T7" fmla="*/ 138 h 177"/>
                <a:gd name="T8" fmla="*/ 1 w 157"/>
                <a:gd name="T9" fmla="*/ 113 h 177"/>
                <a:gd name="T10" fmla="*/ 1 w 157"/>
                <a:gd name="T11" fmla="*/ 80 h 177"/>
                <a:gd name="T12" fmla="*/ 11 w 157"/>
                <a:gd name="T13" fmla="*/ 38 h 177"/>
                <a:gd name="T14" fmla="*/ 156 w 157"/>
                <a:gd name="T15" fmla="*/ 69 h 177"/>
                <a:gd name="T16" fmla="*/ 157 w 157"/>
                <a:gd name="T17" fmla="*/ 8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7">
                  <a:moveTo>
                    <a:pt x="157" y="84"/>
                  </a:moveTo>
                  <a:cubicBezTo>
                    <a:pt x="156" y="99"/>
                    <a:pt x="150" y="113"/>
                    <a:pt x="139" y="124"/>
                  </a:cubicBezTo>
                  <a:cubicBezTo>
                    <a:pt x="122" y="147"/>
                    <a:pt x="99" y="163"/>
                    <a:pt x="71" y="172"/>
                  </a:cubicBezTo>
                  <a:cubicBezTo>
                    <a:pt x="43" y="177"/>
                    <a:pt x="10" y="165"/>
                    <a:pt x="3" y="138"/>
                  </a:cubicBezTo>
                  <a:cubicBezTo>
                    <a:pt x="1" y="130"/>
                    <a:pt x="0" y="121"/>
                    <a:pt x="1" y="113"/>
                  </a:cubicBezTo>
                  <a:lnTo>
                    <a:pt x="1" y="80"/>
                  </a:lnTo>
                  <a:cubicBezTo>
                    <a:pt x="0" y="64"/>
                    <a:pt x="4" y="50"/>
                    <a:pt x="11" y="38"/>
                  </a:cubicBezTo>
                  <a:cubicBezTo>
                    <a:pt x="40" y="0"/>
                    <a:pt x="145" y="23"/>
                    <a:pt x="156" y="69"/>
                  </a:cubicBezTo>
                  <a:cubicBezTo>
                    <a:pt x="157" y="74"/>
                    <a:pt x="157" y="78"/>
                    <a:pt x="157" y="84"/>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1876">
              <a:extLst>
                <a:ext uri="{FF2B5EF4-FFF2-40B4-BE49-F238E27FC236}">
                  <a16:creationId xmlns:a16="http://schemas.microsoft.com/office/drawing/2014/main" id="{854C6817-7943-494E-99D5-66D9F4376874}"/>
                </a:ext>
              </a:extLst>
            </p:cNvPr>
            <p:cNvSpPr>
              <a:spLocks/>
            </p:cNvSpPr>
            <p:nvPr/>
          </p:nvSpPr>
          <p:spPr bwMode="auto">
            <a:xfrm>
              <a:off x="7472363" y="3087688"/>
              <a:ext cx="149225" cy="149225"/>
            </a:xfrm>
            <a:custGeom>
              <a:avLst/>
              <a:gdLst>
                <a:gd name="T0" fmla="*/ 39 w 451"/>
                <a:gd name="T1" fmla="*/ 205 h 446"/>
                <a:gd name="T2" fmla="*/ 2 w 451"/>
                <a:gd name="T3" fmla="*/ 276 h 446"/>
                <a:gd name="T4" fmla="*/ 1 w 451"/>
                <a:gd name="T5" fmla="*/ 306 h 446"/>
                <a:gd name="T6" fmla="*/ 41 w 451"/>
                <a:gd name="T7" fmla="*/ 401 h 446"/>
                <a:gd name="T8" fmla="*/ 110 w 451"/>
                <a:gd name="T9" fmla="*/ 375 h 446"/>
                <a:gd name="T10" fmla="*/ 199 w 451"/>
                <a:gd name="T11" fmla="*/ 429 h 446"/>
                <a:gd name="T12" fmla="*/ 348 w 451"/>
                <a:gd name="T13" fmla="*/ 429 h 446"/>
                <a:gd name="T14" fmla="*/ 445 w 451"/>
                <a:gd name="T15" fmla="*/ 368 h 446"/>
                <a:gd name="T16" fmla="*/ 369 w 451"/>
                <a:gd name="T17" fmla="*/ 170 h 446"/>
                <a:gd name="T18" fmla="*/ 239 w 451"/>
                <a:gd name="T19" fmla="*/ 121 h 446"/>
                <a:gd name="T20" fmla="*/ 39 w 451"/>
                <a:gd name="T21" fmla="*/ 20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46">
                  <a:moveTo>
                    <a:pt x="39" y="205"/>
                  </a:moveTo>
                  <a:cubicBezTo>
                    <a:pt x="16" y="234"/>
                    <a:pt x="9" y="239"/>
                    <a:pt x="2" y="276"/>
                  </a:cubicBezTo>
                  <a:cubicBezTo>
                    <a:pt x="1" y="285"/>
                    <a:pt x="0" y="297"/>
                    <a:pt x="1" y="306"/>
                  </a:cubicBezTo>
                  <a:cubicBezTo>
                    <a:pt x="7" y="351"/>
                    <a:pt x="0" y="397"/>
                    <a:pt x="41" y="401"/>
                  </a:cubicBezTo>
                  <a:cubicBezTo>
                    <a:pt x="73" y="404"/>
                    <a:pt x="78" y="366"/>
                    <a:pt x="110" y="375"/>
                  </a:cubicBezTo>
                  <a:cubicBezTo>
                    <a:pt x="130" y="380"/>
                    <a:pt x="178" y="422"/>
                    <a:pt x="199" y="429"/>
                  </a:cubicBezTo>
                  <a:cubicBezTo>
                    <a:pt x="247" y="446"/>
                    <a:pt x="300" y="446"/>
                    <a:pt x="348" y="429"/>
                  </a:cubicBezTo>
                  <a:cubicBezTo>
                    <a:pt x="384" y="414"/>
                    <a:pt x="417" y="393"/>
                    <a:pt x="445" y="368"/>
                  </a:cubicBezTo>
                  <a:cubicBezTo>
                    <a:pt x="451" y="284"/>
                    <a:pt x="451" y="202"/>
                    <a:pt x="369" y="170"/>
                  </a:cubicBezTo>
                  <a:cubicBezTo>
                    <a:pt x="321" y="150"/>
                    <a:pt x="259" y="136"/>
                    <a:pt x="239" y="121"/>
                  </a:cubicBezTo>
                  <a:cubicBezTo>
                    <a:pt x="140" y="0"/>
                    <a:pt x="87" y="141"/>
                    <a:pt x="39" y="2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1877">
              <a:extLst>
                <a:ext uri="{FF2B5EF4-FFF2-40B4-BE49-F238E27FC236}">
                  <a16:creationId xmlns:a16="http://schemas.microsoft.com/office/drawing/2014/main" id="{6623D94C-1FF9-464E-A546-EC9E6382B0B0}"/>
                </a:ext>
              </a:extLst>
            </p:cNvPr>
            <p:cNvSpPr>
              <a:spLocks/>
            </p:cNvSpPr>
            <p:nvPr/>
          </p:nvSpPr>
          <p:spPr bwMode="auto">
            <a:xfrm>
              <a:off x="7496175" y="3106738"/>
              <a:ext cx="47625" cy="92075"/>
            </a:xfrm>
            <a:custGeom>
              <a:avLst/>
              <a:gdLst>
                <a:gd name="T0" fmla="*/ 135 w 144"/>
                <a:gd name="T1" fmla="*/ 156 h 278"/>
                <a:gd name="T2" fmla="*/ 144 w 144"/>
                <a:gd name="T3" fmla="*/ 98 h 278"/>
                <a:gd name="T4" fmla="*/ 8 w 144"/>
                <a:gd name="T5" fmla="*/ 78 h 278"/>
                <a:gd name="T6" fmla="*/ 29 w 144"/>
                <a:gd name="T7" fmla="*/ 164 h 278"/>
                <a:gd name="T8" fmla="*/ 85 w 144"/>
                <a:gd name="T9" fmla="*/ 278 h 278"/>
                <a:gd name="T10" fmla="*/ 135 w 144"/>
                <a:gd name="T11" fmla="*/ 156 h 278"/>
              </a:gdLst>
              <a:ahLst/>
              <a:cxnLst>
                <a:cxn ang="0">
                  <a:pos x="T0" y="T1"/>
                </a:cxn>
                <a:cxn ang="0">
                  <a:pos x="T2" y="T3"/>
                </a:cxn>
                <a:cxn ang="0">
                  <a:pos x="T4" y="T5"/>
                </a:cxn>
                <a:cxn ang="0">
                  <a:pos x="T6" y="T7"/>
                </a:cxn>
                <a:cxn ang="0">
                  <a:pos x="T8" y="T9"/>
                </a:cxn>
                <a:cxn ang="0">
                  <a:pos x="T10" y="T11"/>
                </a:cxn>
              </a:cxnLst>
              <a:rect l="0" t="0" r="r" b="b"/>
              <a:pathLst>
                <a:path w="144" h="278">
                  <a:moveTo>
                    <a:pt x="135" y="156"/>
                  </a:moveTo>
                  <a:cubicBezTo>
                    <a:pt x="140" y="137"/>
                    <a:pt x="144" y="118"/>
                    <a:pt x="144" y="98"/>
                  </a:cubicBezTo>
                  <a:cubicBezTo>
                    <a:pt x="143" y="16"/>
                    <a:pt x="29" y="0"/>
                    <a:pt x="8" y="78"/>
                  </a:cubicBezTo>
                  <a:cubicBezTo>
                    <a:pt x="0" y="107"/>
                    <a:pt x="18" y="139"/>
                    <a:pt x="29" y="164"/>
                  </a:cubicBezTo>
                  <a:cubicBezTo>
                    <a:pt x="46" y="202"/>
                    <a:pt x="59" y="245"/>
                    <a:pt x="85" y="278"/>
                  </a:cubicBezTo>
                  <a:cubicBezTo>
                    <a:pt x="107" y="239"/>
                    <a:pt x="124" y="197"/>
                    <a:pt x="135" y="156"/>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1878">
              <a:extLst>
                <a:ext uri="{FF2B5EF4-FFF2-40B4-BE49-F238E27FC236}">
                  <a16:creationId xmlns:a16="http://schemas.microsoft.com/office/drawing/2014/main" id="{7B0A00A1-6BFD-4A96-B8F9-CAEC96150E8B}"/>
                </a:ext>
              </a:extLst>
            </p:cNvPr>
            <p:cNvSpPr>
              <a:spLocks/>
            </p:cNvSpPr>
            <p:nvPr/>
          </p:nvSpPr>
          <p:spPr bwMode="auto">
            <a:xfrm>
              <a:off x="7454900" y="3046413"/>
              <a:ext cx="90487" cy="128588"/>
            </a:xfrm>
            <a:custGeom>
              <a:avLst/>
              <a:gdLst>
                <a:gd name="T0" fmla="*/ 15 w 271"/>
                <a:gd name="T1" fmla="*/ 170 h 382"/>
                <a:gd name="T2" fmla="*/ 35 w 271"/>
                <a:gd name="T3" fmla="*/ 218 h 382"/>
                <a:gd name="T4" fmla="*/ 60 w 271"/>
                <a:gd name="T5" fmla="*/ 290 h 382"/>
                <a:gd name="T6" fmla="*/ 75 w 271"/>
                <a:gd name="T7" fmla="*/ 312 h 382"/>
                <a:gd name="T8" fmla="*/ 212 w 271"/>
                <a:gd name="T9" fmla="*/ 321 h 382"/>
                <a:gd name="T10" fmla="*/ 239 w 271"/>
                <a:gd name="T11" fmla="*/ 225 h 382"/>
                <a:gd name="T12" fmla="*/ 269 w 271"/>
                <a:gd name="T13" fmla="*/ 122 h 382"/>
                <a:gd name="T14" fmla="*/ 235 w 271"/>
                <a:gd name="T15" fmla="*/ 52 h 382"/>
                <a:gd name="T16" fmla="*/ 88 w 271"/>
                <a:gd name="T17" fmla="*/ 21 h 382"/>
                <a:gd name="T18" fmla="*/ 15 w 271"/>
                <a:gd name="T19" fmla="*/ 1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2">
                  <a:moveTo>
                    <a:pt x="15" y="170"/>
                  </a:moveTo>
                  <a:cubicBezTo>
                    <a:pt x="21" y="187"/>
                    <a:pt x="26" y="202"/>
                    <a:pt x="35" y="218"/>
                  </a:cubicBezTo>
                  <a:cubicBezTo>
                    <a:pt x="47" y="244"/>
                    <a:pt x="46" y="264"/>
                    <a:pt x="60" y="290"/>
                  </a:cubicBezTo>
                  <a:cubicBezTo>
                    <a:pt x="64" y="298"/>
                    <a:pt x="69" y="305"/>
                    <a:pt x="75" y="312"/>
                  </a:cubicBezTo>
                  <a:cubicBezTo>
                    <a:pt x="90" y="382"/>
                    <a:pt x="185" y="355"/>
                    <a:pt x="212" y="321"/>
                  </a:cubicBezTo>
                  <a:cubicBezTo>
                    <a:pt x="238" y="286"/>
                    <a:pt x="232" y="269"/>
                    <a:pt x="239" y="225"/>
                  </a:cubicBezTo>
                  <a:cubicBezTo>
                    <a:pt x="244" y="198"/>
                    <a:pt x="271" y="148"/>
                    <a:pt x="269" y="122"/>
                  </a:cubicBezTo>
                  <a:cubicBezTo>
                    <a:pt x="266" y="95"/>
                    <a:pt x="255" y="70"/>
                    <a:pt x="235" y="52"/>
                  </a:cubicBezTo>
                  <a:cubicBezTo>
                    <a:pt x="198" y="17"/>
                    <a:pt x="135" y="0"/>
                    <a:pt x="88" y="21"/>
                  </a:cubicBezTo>
                  <a:cubicBezTo>
                    <a:pt x="30" y="46"/>
                    <a:pt x="0" y="109"/>
                    <a:pt x="15" y="17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1879">
              <a:extLst>
                <a:ext uri="{FF2B5EF4-FFF2-40B4-BE49-F238E27FC236}">
                  <a16:creationId xmlns:a16="http://schemas.microsoft.com/office/drawing/2014/main" id="{61F40C7B-67BA-408A-BDA5-4B6E38491F9A}"/>
                </a:ext>
              </a:extLst>
            </p:cNvPr>
            <p:cNvSpPr>
              <a:spLocks/>
            </p:cNvSpPr>
            <p:nvPr/>
          </p:nvSpPr>
          <p:spPr bwMode="auto">
            <a:xfrm>
              <a:off x="7456488" y="3043238"/>
              <a:ext cx="95250" cy="79375"/>
            </a:xfrm>
            <a:custGeom>
              <a:avLst/>
              <a:gdLst>
                <a:gd name="T0" fmla="*/ 23 w 287"/>
                <a:gd name="T1" fmla="*/ 68 h 235"/>
                <a:gd name="T2" fmla="*/ 7 w 287"/>
                <a:gd name="T3" fmla="*/ 96 h 235"/>
                <a:gd name="T4" fmla="*/ 20 w 287"/>
                <a:gd name="T5" fmla="*/ 174 h 235"/>
                <a:gd name="T6" fmla="*/ 45 w 287"/>
                <a:gd name="T7" fmla="*/ 124 h 235"/>
                <a:gd name="T8" fmla="*/ 89 w 287"/>
                <a:gd name="T9" fmla="*/ 148 h 235"/>
                <a:gd name="T10" fmla="*/ 141 w 287"/>
                <a:gd name="T11" fmla="*/ 146 h 235"/>
                <a:gd name="T12" fmla="*/ 152 w 287"/>
                <a:gd name="T13" fmla="*/ 146 h 235"/>
                <a:gd name="T14" fmla="*/ 163 w 287"/>
                <a:gd name="T15" fmla="*/ 153 h 235"/>
                <a:gd name="T16" fmla="*/ 208 w 287"/>
                <a:gd name="T17" fmla="*/ 156 h 235"/>
                <a:gd name="T18" fmla="*/ 226 w 287"/>
                <a:gd name="T19" fmla="*/ 216 h 235"/>
                <a:gd name="T20" fmla="*/ 261 w 287"/>
                <a:gd name="T21" fmla="*/ 235 h 235"/>
                <a:gd name="T22" fmla="*/ 270 w 287"/>
                <a:gd name="T23" fmla="*/ 214 h 235"/>
                <a:gd name="T24" fmla="*/ 280 w 287"/>
                <a:gd name="T25" fmla="*/ 171 h 235"/>
                <a:gd name="T26" fmla="*/ 273 w 287"/>
                <a:gd name="T27" fmla="*/ 84 h 235"/>
                <a:gd name="T28" fmla="*/ 247 w 287"/>
                <a:gd name="T29" fmla="*/ 52 h 235"/>
                <a:gd name="T30" fmla="*/ 220 w 287"/>
                <a:gd name="T31" fmla="*/ 21 h 235"/>
                <a:gd name="T32" fmla="*/ 194 w 287"/>
                <a:gd name="T33" fmla="*/ 8 h 235"/>
                <a:gd name="T34" fmla="*/ 134 w 287"/>
                <a:gd name="T35" fmla="*/ 1 h 235"/>
                <a:gd name="T36" fmla="*/ 92 w 287"/>
                <a:gd name="T37" fmla="*/ 15 h 235"/>
                <a:gd name="T38" fmla="*/ 59 w 287"/>
                <a:gd name="T39" fmla="*/ 43 h 235"/>
                <a:gd name="T40" fmla="*/ 23 w 287"/>
                <a:gd name="T41"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35">
                  <a:moveTo>
                    <a:pt x="23" y="68"/>
                  </a:moveTo>
                  <a:cubicBezTo>
                    <a:pt x="16" y="75"/>
                    <a:pt x="10" y="85"/>
                    <a:pt x="7" y="96"/>
                  </a:cubicBezTo>
                  <a:cubicBezTo>
                    <a:pt x="0" y="123"/>
                    <a:pt x="4" y="150"/>
                    <a:pt x="20" y="174"/>
                  </a:cubicBezTo>
                  <a:lnTo>
                    <a:pt x="45" y="124"/>
                  </a:lnTo>
                  <a:cubicBezTo>
                    <a:pt x="56" y="136"/>
                    <a:pt x="73" y="145"/>
                    <a:pt x="89" y="148"/>
                  </a:cubicBezTo>
                  <a:cubicBezTo>
                    <a:pt x="106" y="149"/>
                    <a:pt x="124" y="149"/>
                    <a:pt x="141" y="146"/>
                  </a:cubicBezTo>
                  <a:cubicBezTo>
                    <a:pt x="145" y="145"/>
                    <a:pt x="149" y="145"/>
                    <a:pt x="152" y="146"/>
                  </a:cubicBezTo>
                  <a:cubicBezTo>
                    <a:pt x="156" y="148"/>
                    <a:pt x="160" y="150"/>
                    <a:pt x="163" y="153"/>
                  </a:cubicBezTo>
                  <a:cubicBezTo>
                    <a:pt x="177" y="162"/>
                    <a:pt x="194" y="163"/>
                    <a:pt x="208" y="156"/>
                  </a:cubicBezTo>
                  <a:cubicBezTo>
                    <a:pt x="220" y="173"/>
                    <a:pt x="209" y="202"/>
                    <a:pt x="226" y="216"/>
                  </a:cubicBezTo>
                  <a:cubicBezTo>
                    <a:pt x="237" y="224"/>
                    <a:pt x="254" y="223"/>
                    <a:pt x="261" y="235"/>
                  </a:cubicBezTo>
                  <a:cubicBezTo>
                    <a:pt x="270" y="231"/>
                    <a:pt x="269" y="224"/>
                    <a:pt x="270" y="214"/>
                  </a:cubicBezTo>
                  <a:cubicBezTo>
                    <a:pt x="273" y="201"/>
                    <a:pt x="277" y="187"/>
                    <a:pt x="280" y="171"/>
                  </a:cubicBezTo>
                  <a:cubicBezTo>
                    <a:pt x="287" y="142"/>
                    <a:pt x="284" y="111"/>
                    <a:pt x="273" y="84"/>
                  </a:cubicBezTo>
                  <a:cubicBezTo>
                    <a:pt x="266" y="72"/>
                    <a:pt x="258" y="61"/>
                    <a:pt x="247" y="52"/>
                  </a:cubicBezTo>
                  <a:cubicBezTo>
                    <a:pt x="240" y="40"/>
                    <a:pt x="230" y="31"/>
                    <a:pt x="220" y="21"/>
                  </a:cubicBezTo>
                  <a:cubicBezTo>
                    <a:pt x="212" y="15"/>
                    <a:pt x="204" y="11"/>
                    <a:pt x="194" y="8"/>
                  </a:cubicBezTo>
                  <a:cubicBezTo>
                    <a:pt x="174" y="1"/>
                    <a:pt x="153" y="0"/>
                    <a:pt x="134" y="1"/>
                  </a:cubicBezTo>
                  <a:cubicBezTo>
                    <a:pt x="119" y="3"/>
                    <a:pt x="105" y="8"/>
                    <a:pt x="92" y="15"/>
                  </a:cubicBezTo>
                  <a:cubicBezTo>
                    <a:pt x="80" y="24"/>
                    <a:pt x="68" y="33"/>
                    <a:pt x="59" y="43"/>
                  </a:cubicBezTo>
                  <a:cubicBezTo>
                    <a:pt x="48" y="50"/>
                    <a:pt x="35" y="60"/>
                    <a:pt x="23" y="6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1880">
              <a:extLst>
                <a:ext uri="{FF2B5EF4-FFF2-40B4-BE49-F238E27FC236}">
                  <a16:creationId xmlns:a16="http://schemas.microsoft.com/office/drawing/2014/main" id="{AA85DEB2-927E-4AFF-8551-ECAE01C3001B}"/>
                </a:ext>
              </a:extLst>
            </p:cNvPr>
            <p:cNvSpPr>
              <a:spLocks/>
            </p:cNvSpPr>
            <p:nvPr/>
          </p:nvSpPr>
          <p:spPr bwMode="auto">
            <a:xfrm>
              <a:off x="7531100" y="3101976"/>
              <a:ext cx="22225" cy="31750"/>
            </a:xfrm>
            <a:custGeom>
              <a:avLst/>
              <a:gdLst>
                <a:gd name="T0" fmla="*/ 57 w 66"/>
                <a:gd name="T1" fmla="*/ 58 h 96"/>
                <a:gd name="T2" fmla="*/ 20 w 66"/>
                <a:gd name="T3" fmla="*/ 93 h 96"/>
                <a:gd name="T4" fmla="*/ 4 w 66"/>
                <a:gd name="T5" fmla="*/ 47 h 96"/>
                <a:gd name="T6" fmla="*/ 45 w 66"/>
                <a:gd name="T7" fmla="*/ 2 h 96"/>
                <a:gd name="T8" fmla="*/ 57 w 66"/>
                <a:gd name="T9" fmla="*/ 58 h 96"/>
              </a:gdLst>
              <a:ahLst/>
              <a:cxnLst>
                <a:cxn ang="0">
                  <a:pos x="T0" y="T1"/>
                </a:cxn>
                <a:cxn ang="0">
                  <a:pos x="T2" y="T3"/>
                </a:cxn>
                <a:cxn ang="0">
                  <a:pos x="T4" y="T5"/>
                </a:cxn>
                <a:cxn ang="0">
                  <a:pos x="T6" y="T7"/>
                </a:cxn>
                <a:cxn ang="0">
                  <a:pos x="T8" y="T9"/>
                </a:cxn>
              </a:cxnLst>
              <a:rect l="0" t="0" r="r" b="b"/>
              <a:pathLst>
                <a:path w="66" h="96">
                  <a:moveTo>
                    <a:pt x="57" y="58"/>
                  </a:moveTo>
                  <a:cubicBezTo>
                    <a:pt x="49" y="80"/>
                    <a:pt x="32" y="96"/>
                    <a:pt x="20" y="93"/>
                  </a:cubicBezTo>
                  <a:cubicBezTo>
                    <a:pt x="7" y="90"/>
                    <a:pt x="0" y="71"/>
                    <a:pt x="4" y="47"/>
                  </a:cubicBezTo>
                  <a:cubicBezTo>
                    <a:pt x="10" y="21"/>
                    <a:pt x="28" y="0"/>
                    <a:pt x="45" y="2"/>
                  </a:cubicBezTo>
                  <a:cubicBezTo>
                    <a:pt x="61" y="5"/>
                    <a:pt x="66" y="32"/>
                    <a:pt x="57" y="5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1881">
              <a:extLst>
                <a:ext uri="{FF2B5EF4-FFF2-40B4-BE49-F238E27FC236}">
                  <a16:creationId xmlns:a16="http://schemas.microsoft.com/office/drawing/2014/main" id="{7F56CB27-1B5F-45A4-A4A3-B382DA3B5F89}"/>
                </a:ext>
              </a:extLst>
            </p:cNvPr>
            <p:cNvSpPr>
              <a:spLocks/>
            </p:cNvSpPr>
            <p:nvPr/>
          </p:nvSpPr>
          <p:spPr bwMode="auto">
            <a:xfrm>
              <a:off x="7470775" y="3113088"/>
              <a:ext cx="68262" cy="61913"/>
            </a:xfrm>
            <a:custGeom>
              <a:avLst/>
              <a:gdLst>
                <a:gd name="T0" fmla="*/ 28 w 202"/>
                <a:gd name="T1" fmla="*/ 143 h 181"/>
                <a:gd name="T2" fmla="*/ 31 w 202"/>
                <a:gd name="T3" fmla="*/ 152 h 181"/>
                <a:gd name="T4" fmla="*/ 36 w 202"/>
                <a:gd name="T5" fmla="*/ 164 h 181"/>
                <a:gd name="T6" fmla="*/ 56 w 202"/>
                <a:gd name="T7" fmla="*/ 175 h 181"/>
                <a:gd name="T8" fmla="*/ 116 w 202"/>
                <a:gd name="T9" fmla="*/ 170 h 181"/>
                <a:gd name="T10" fmla="*/ 146 w 202"/>
                <a:gd name="T11" fmla="*/ 150 h 181"/>
                <a:gd name="T12" fmla="*/ 176 w 202"/>
                <a:gd name="T13" fmla="*/ 136 h 181"/>
                <a:gd name="T14" fmla="*/ 191 w 202"/>
                <a:gd name="T15" fmla="*/ 88 h 181"/>
                <a:gd name="T16" fmla="*/ 199 w 202"/>
                <a:gd name="T17" fmla="*/ 40 h 181"/>
                <a:gd name="T18" fmla="*/ 199 w 202"/>
                <a:gd name="T19" fmla="*/ 7 h 181"/>
                <a:gd name="T20" fmla="*/ 191 w 202"/>
                <a:gd name="T21" fmla="*/ 0 h 181"/>
                <a:gd name="T22" fmla="*/ 188 w 202"/>
                <a:gd name="T23" fmla="*/ 1 h 181"/>
                <a:gd name="T24" fmla="*/ 126 w 202"/>
                <a:gd name="T25" fmla="*/ 83 h 181"/>
                <a:gd name="T26" fmla="*/ 77 w 202"/>
                <a:gd name="T27" fmla="*/ 54 h 181"/>
                <a:gd name="T28" fmla="*/ 27 w 202"/>
                <a:gd name="T29" fmla="*/ 86 h 181"/>
                <a:gd name="T30" fmla="*/ 3 w 202"/>
                <a:gd name="T31" fmla="*/ 53 h 181"/>
                <a:gd name="T32" fmla="*/ 11 w 202"/>
                <a:gd name="T33" fmla="*/ 102 h 181"/>
                <a:gd name="T34" fmla="*/ 22 w 202"/>
                <a:gd name="T35" fmla="*/ 121 h 181"/>
                <a:gd name="T36" fmla="*/ 28 w 202"/>
                <a:gd name="T3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1">
                  <a:moveTo>
                    <a:pt x="28" y="143"/>
                  </a:moveTo>
                  <a:cubicBezTo>
                    <a:pt x="29" y="146"/>
                    <a:pt x="29" y="149"/>
                    <a:pt x="31" y="152"/>
                  </a:cubicBezTo>
                  <a:cubicBezTo>
                    <a:pt x="32" y="156"/>
                    <a:pt x="34" y="160"/>
                    <a:pt x="36" y="164"/>
                  </a:cubicBezTo>
                  <a:cubicBezTo>
                    <a:pt x="42" y="170"/>
                    <a:pt x="48" y="174"/>
                    <a:pt x="56" y="175"/>
                  </a:cubicBezTo>
                  <a:cubicBezTo>
                    <a:pt x="75" y="181"/>
                    <a:pt x="98" y="180"/>
                    <a:pt x="116" y="170"/>
                  </a:cubicBezTo>
                  <a:cubicBezTo>
                    <a:pt x="127" y="164"/>
                    <a:pt x="135" y="156"/>
                    <a:pt x="146" y="150"/>
                  </a:cubicBezTo>
                  <a:cubicBezTo>
                    <a:pt x="156" y="148"/>
                    <a:pt x="167" y="142"/>
                    <a:pt x="176" y="136"/>
                  </a:cubicBezTo>
                  <a:cubicBezTo>
                    <a:pt x="188" y="124"/>
                    <a:pt x="188" y="104"/>
                    <a:pt x="191" y="88"/>
                  </a:cubicBezTo>
                  <a:lnTo>
                    <a:pt x="199" y="40"/>
                  </a:lnTo>
                  <a:cubicBezTo>
                    <a:pt x="202" y="29"/>
                    <a:pt x="202" y="18"/>
                    <a:pt x="199" y="7"/>
                  </a:cubicBezTo>
                  <a:cubicBezTo>
                    <a:pt x="198" y="3"/>
                    <a:pt x="194" y="0"/>
                    <a:pt x="191" y="0"/>
                  </a:cubicBezTo>
                  <a:cubicBezTo>
                    <a:pt x="190" y="0"/>
                    <a:pt x="188" y="1"/>
                    <a:pt x="188" y="1"/>
                  </a:cubicBezTo>
                  <a:cubicBezTo>
                    <a:pt x="162" y="24"/>
                    <a:pt x="141" y="53"/>
                    <a:pt x="126" y="83"/>
                  </a:cubicBezTo>
                  <a:cubicBezTo>
                    <a:pt x="113" y="68"/>
                    <a:pt x="95" y="58"/>
                    <a:pt x="77" y="54"/>
                  </a:cubicBezTo>
                  <a:cubicBezTo>
                    <a:pt x="54" y="51"/>
                    <a:pt x="34" y="65"/>
                    <a:pt x="27" y="86"/>
                  </a:cubicBezTo>
                  <a:cubicBezTo>
                    <a:pt x="20" y="75"/>
                    <a:pt x="11" y="64"/>
                    <a:pt x="3" y="53"/>
                  </a:cubicBezTo>
                  <a:cubicBezTo>
                    <a:pt x="0" y="70"/>
                    <a:pt x="3" y="86"/>
                    <a:pt x="11" y="102"/>
                  </a:cubicBezTo>
                  <a:cubicBezTo>
                    <a:pt x="14" y="109"/>
                    <a:pt x="18" y="115"/>
                    <a:pt x="22" y="121"/>
                  </a:cubicBezTo>
                  <a:cubicBezTo>
                    <a:pt x="24" y="131"/>
                    <a:pt x="25" y="136"/>
                    <a:pt x="28" y="14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Freeform 1882">
              <a:extLst>
                <a:ext uri="{FF2B5EF4-FFF2-40B4-BE49-F238E27FC236}">
                  <a16:creationId xmlns:a16="http://schemas.microsoft.com/office/drawing/2014/main" id="{2256D5C5-3D7C-4533-B0C5-51343553CEE5}"/>
                </a:ext>
              </a:extLst>
            </p:cNvPr>
            <p:cNvSpPr>
              <a:spLocks/>
            </p:cNvSpPr>
            <p:nvPr/>
          </p:nvSpPr>
          <p:spPr bwMode="auto">
            <a:xfrm>
              <a:off x="7481888" y="3122613"/>
              <a:ext cx="15875" cy="22225"/>
            </a:xfrm>
            <a:custGeom>
              <a:avLst/>
              <a:gdLst>
                <a:gd name="T0" fmla="*/ 2 w 48"/>
                <a:gd name="T1" fmla="*/ 50 h 67"/>
                <a:gd name="T2" fmla="*/ 11 w 48"/>
                <a:gd name="T3" fmla="*/ 64 h 67"/>
                <a:gd name="T4" fmla="*/ 28 w 48"/>
                <a:gd name="T5" fmla="*/ 65 h 67"/>
                <a:gd name="T6" fmla="*/ 48 w 48"/>
                <a:gd name="T7" fmla="*/ 51 h 67"/>
                <a:gd name="T8" fmla="*/ 20 w 48"/>
                <a:gd name="T9" fmla="*/ 0 h 67"/>
                <a:gd name="T10" fmla="*/ 2 w 48"/>
                <a:gd name="T11" fmla="*/ 50 h 67"/>
              </a:gdLst>
              <a:ahLst/>
              <a:cxnLst>
                <a:cxn ang="0">
                  <a:pos x="T0" y="T1"/>
                </a:cxn>
                <a:cxn ang="0">
                  <a:pos x="T2" y="T3"/>
                </a:cxn>
                <a:cxn ang="0">
                  <a:pos x="T4" y="T5"/>
                </a:cxn>
                <a:cxn ang="0">
                  <a:pos x="T6" y="T7"/>
                </a:cxn>
                <a:cxn ang="0">
                  <a:pos x="T8" y="T9"/>
                </a:cxn>
                <a:cxn ang="0">
                  <a:pos x="T10" y="T11"/>
                </a:cxn>
              </a:cxnLst>
              <a:rect l="0" t="0" r="r" b="b"/>
              <a:pathLst>
                <a:path w="48" h="67">
                  <a:moveTo>
                    <a:pt x="2" y="50"/>
                  </a:moveTo>
                  <a:cubicBezTo>
                    <a:pt x="2" y="56"/>
                    <a:pt x="6" y="61"/>
                    <a:pt x="11" y="64"/>
                  </a:cubicBezTo>
                  <a:cubicBezTo>
                    <a:pt x="17" y="67"/>
                    <a:pt x="22" y="67"/>
                    <a:pt x="28" y="65"/>
                  </a:cubicBezTo>
                  <a:cubicBezTo>
                    <a:pt x="38" y="63"/>
                    <a:pt x="45" y="61"/>
                    <a:pt x="48" y="51"/>
                  </a:cubicBezTo>
                  <a:cubicBezTo>
                    <a:pt x="46" y="31"/>
                    <a:pt x="36" y="13"/>
                    <a:pt x="20" y="0"/>
                  </a:cubicBezTo>
                  <a:cubicBezTo>
                    <a:pt x="17" y="22"/>
                    <a:pt x="0" y="36"/>
                    <a:pt x="2" y="5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1883">
              <a:extLst>
                <a:ext uri="{FF2B5EF4-FFF2-40B4-BE49-F238E27FC236}">
                  <a16:creationId xmlns:a16="http://schemas.microsoft.com/office/drawing/2014/main" id="{CA737E4D-2359-4627-BE5F-7FDB45790F84}"/>
                </a:ext>
              </a:extLst>
            </p:cNvPr>
            <p:cNvSpPr>
              <a:spLocks/>
            </p:cNvSpPr>
            <p:nvPr/>
          </p:nvSpPr>
          <p:spPr bwMode="auto">
            <a:xfrm>
              <a:off x="7527925" y="3236913"/>
              <a:ext cx="85725" cy="139700"/>
            </a:xfrm>
            <a:custGeom>
              <a:avLst/>
              <a:gdLst>
                <a:gd name="T0" fmla="*/ 6 w 255"/>
                <a:gd name="T1" fmla="*/ 379 h 420"/>
                <a:gd name="T2" fmla="*/ 73 w 255"/>
                <a:gd name="T3" fmla="*/ 411 h 420"/>
                <a:gd name="T4" fmla="*/ 223 w 255"/>
                <a:gd name="T5" fmla="*/ 161 h 420"/>
                <a:gd name="T6" fmla="*/ 255 w 255"/>
                <a:gd name="T7" fmla="*/ 12 h 420"/>
                <a:gd name="T8" fmla="*/ 136 w 255"/>
                <a:gd name="T9" fmla="*/ 0 h 420"/>
                <a:gd name="T10" fmla="*/ 119 w 255"/>
                <a:gd name="T11" fmla="*/ 83 h 420"/>
                <a:gd name="T12" fmla="*/ 81 w 255"/>
                <a:gd name="T13" fmla="*/ 174 h 420"/>
                <a:gd name="T14" fmla="*/ 6 w 255"/>
                <a:gd name="T15" fmla="*/ 37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420">
                  <a:moveTo>
                    <a:pt x="6" y="379"/>
                  </a:moveTo>
                  <a:cubicBezTo>
                    <a:pt x="0" y="392"/>
                    <a:pt x="63" y="420"/>
                    <a:pt x="73" y="411"/>
                  </a:cubicBezTo>
                  <a:cubicBezTo>
                    <a:pt x="88" y="392"/>
                    <a:pt x="195" y="214"/>
                    <a:pt x="223" y="161"/>
                  </a:cubicBezTo>
                  <a:cubicBezTo>
                    <a:pt x="247" y="118"/>
                    <a:pt x="246" y="100"/>
                    <a:pt x="255" y="12"/>
                  </a:cubicBezTo>
                  <a:cubicBezTo>
                    <a:pt x="237" y="15"/>
                    <a:pt x="147" y="21"/>
                    <a:pt x="136" y="0"/>
                  </a:cubicBezTo>
                  <a:cubicBezTo>
                    <a:pt x="131" y="28"/>
                    <a:pt x="126" y="55"/>
                    <a:pt x="119" y="83"/>
                  </a:cubicBezTo>
                  <a:cubicBezTo>
                    <a:pt x="109" y="114"/>
                    <a:pt x="95" y="126"/>
                    <a:pt x="81" y="174"/>
                  </a:cubicBezTo>
                  <a:cubicBezTo>
                    <a:pt x="74" y="196"/>
                    <a:pt x="55" y="299"/>
                    <a:pt x="6" y="37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Freeform 1884">
              <a:extLst>
                <a:ext uri="{FF2B5EF4-FFF2-40B4-BE49-F238E27FC236}">
                  <a16:creationId xmlns:a16="http://schemas.microsoft.com/office/drawing/2014/main" id="{E826C33C-E093-4527-AD8F-2CDA76C9CAB9}"/>
                </a:ext>
              </a:extLst>
            </p:cNvPr>
            <p:cNvSpPr>
              <a:spLocks/>
            </p:cNvSpPr>
            <p:nvPr/>
          </p:nvSpPr>
          <p:spPr bwMode="auto">
            <a:xfrm>
              <a:off x="7451725" y="3175001"/>
              <a:ext cx="50800" cy="120650"/>
            </a:xfrm>
            <a:custGeom>
              <a:avLst/>
              <a:gdLst>
                <a:gd name="T0" fmla="*/ 19 w 154"/>
                <a:gd name="T1" fmla="*/ 240 h 357"/>
                <a:gd name="T2" fmla="*/ 56 w 154"/>
                <a:gd name="T3" fmla="*/ 171 h 357"/>
                <a:gd name="T4" fmla="*/ 83 w 154"/>
                <a:gd name="T5" fmla="*/ 38 h 357"/>
                <a:gd name="T6" fmla="*/ 154 w 154"/>
                <a:gd name="T7" fmla="*/ 60 h 357"/>
                <a:gd name="T8" fmla="*/ 136 w 154"/>
                <a:gd name="T9" fmla="*/ 235 h 357"/>
                <a:gd name="T10" fmla="*/ 65 w 154"/>
                <a:gd name="T11" fmla="*/ 355 h 357"/>
                <a:gd name="T12" fmla="*/ 39 w 154"/>
                <a:gd name="T13" fmla="*/ 354 h 357"/>
                <a:gd name="T14" fmla="*/ 3 w 154"/>
                <a:gd name="T15" fmla="*/ 287 h 357"/>
                <a:gd name="T16" fmla="*/ 19 w 154"/>
                <a:gd name="T17" fmla="*/ 2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57">
                  <a:moveTo>
                    <a:pt x="19" y="240"/>
                  </a:moveTo>
                  <a:cubicBezTo>
                    <a:pt x="31" y="216"/>
                    <a:pt x="46" y="194"/>
                    <a:pt x="56" y="171"/>
                  </a:cubicBezTo>
                  <a:cubicBezTo>
                    <a:pt x="72" y="128"/>
                    <a:pt x="82" y="84"/>
                    <a:pt x="83" y="38"/>
                  </a:cubicBezTo>
                  <a:cubicBezTo>
                    <a:pt x="81" y="0"/>
                    <a:pt x="146" y="24"/>
                    <a:pt x="154" y="60"/>
                  </a:cubicBezTo>
                  <a:cubicBezTo>
                    <a:pt x="150" y="118"/>
                    <a:pt x="146" y="177"/>
                    <a:pt x="136" y="235"/>
                  </a:cubicBezTo>
                  <a:cubicBezTo>
                    <a:pt x="127" y="288"/>
                    <a:pt x="131" y="345"/>
                    <a:pt x="65" y="355"/>
                  </a:cubicBezTo>
                  <a:cubicBezTo>
                    <a:pt x="57" y="357"/>
                    <a:pt x="47" y="357"/>
                    <a:pt x="39" y="354"/>
                  </a:cubicBezTo>
                  <a:cubicBezTo>
                    <a:pt x="12" y="345"/>
                    <a:pt x="0" y="315"/>
                    <a:pt x="3" y="287"/>
                  </a:cubicBezTo>
                  <a:cubicBezTo>
                    <a:pt x="5" y="272"/>
                    <a:pt x="11" y="255"/>
                    <a:pt x="19" y="2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1885">
              <a:extLst>
                <a:ext uri="{FF2B5EF4-FFF2-40B4-BE49-F238E27FC236}">
                  <a16:creationId xmlns:a16="http://schemas.microsoft.com/office/drawing/2014/main" id="{76FFA19E-47FB-434D-9900-0210156C2051}"/>
                </a:ext>
              </a:extLst>
            </p:cNvPr>
            <p:cNvSpPr>
              <a:spLocks/>
            </p:cNvSpPr>
            <p:nvPr/>
          </p:nvSpPr>
          <p:spPr bwMode="auto">
            <a:xfrm>
              <a:off x="7477125" y="3144838"/>
              <a:ext cx="46037" cy="58738"/>
            </a:xfrm>
            <a:custGeom>
              <a:avLst/>
              <a:gdLst>
                <a:gd name="T0" fmla="*/ 103 w 137"/>
                <a:gd name="T1" fmla="*/ 98 h 172"/>
                <a:gd name="T2" fmla="*/ 112 w 137"/>
                <a:gd name="T3" fmla="*/ 92 h 172"/>
                <a:gd name="T4" fmla="*/ 112 w 137"/>
                <a:gd name="T5" fmla="*/ 64 h 172"/>
                <a:gd name="T6" fmla="*/ 112 w 137"/>
                <a:gd name="T7" fmla="*/ 64 h 172"/>
                <a:gd name="T8" fmla="*/ 131 w 137"/>
                <a:gd name="T9" fmla="*/ 53 h 172"/>
                <a:gd name="T10" fmla="*/ 130 w 137"/>
                <a:gd name="T11" fmla="*/ 33 h 172"/>
                <a:gd name="T12" fmla="*/ 130 w 137"/>
                <a:gd name="T13" fmla="*/ 33 h 172"/>
                <a:gd name="T14" fmla="*/ 123 w 137"/>
                <a:gd name="T15" fmla="*/ 30 h 172"/>
                <a:gd name="T16" fmla="*/ 82 w 137"/>
                <a:gd name="T17" fmla="*/ 32 h 172"/>
                <a:gd name="T18" fmla="*/ 95 w 137"/>
                <a:gd name="T19" fmla="*/ 14 h 172"/>
                <a:gd name="T20" fmla="*/ 80 w 137"/>
                <a:gd name="T21" fmla="*/ 5 h 172"/>
                <a:gd name="T22" fmla="*/ 39 w 137"/>
                <a:gd name="T23" fmla="*/ 30 h 172"/>
                <a:gd name="T24" fmla="*/ 13 w 137"/>
                <a:gd name="T25" fmla="*/ 69 h 172"/>
                <a:gd name="T26" fmla="*/ 2 w 137"/>
                <a:gd name="T27" fmla="*/ 104 h 172"/>
                <a:gd name="T28" fmla="*/ 23 w 137"/>
                <a:gd name="T29" fmla="*/ 157 h 172"/>
                <a:gd name="T30" fmla="*/ 71 w 137"/>
                <a:gd name="T31" fmla="*/ 160 h 172"/>
                <a:gd name="T32" fmla="*/ 80 w 137"/>
                <a:gd name="T33" fmla="*/ 133 h 172"/>
                <a:gd name="T34" fmla="*/ 96 w 137"/>
                <a:gd name="T35" fmla="*/ 110 h 172"/>
                <a:gd name="T36" fmla="*/ 103 w 137"/>
                <a:gd name="T37" fmla="*/ 98 h 172"/>
                <a:gd name="T38" fmla="*/ 103 w 137"/>
                <a:gd name="T39" fmla="*/ 9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72">
                  <a:moveTo>
                    <a:pt x="103" y="98"/>
                  </a:moveTo>
                  <a:cubicBezTo>
                    <a:pt x="106" y="96"/>
                    <a:pt x="109" y="94"/>
                    <a:pt x="112" y="92"/>
                  </a:cubicBezTo>
                  <a:cubicBezTo>
                    <a:pt x="120" y="83"/>
                    <a:pt x="120" y="71"/>
                    <a:pt x="112" y="64"/>
                  </a:cubicBezTo>
                  <a:cubicBezTo>
                    <a:pt x="112" y="64"/>
                    <a:pt x="112" y="64"/>
                    <a:pt x="112" y="64"/>
                  </a:cubicBezTo>
                  <a:cubicBezTo>
                    <a:pt x="119" y="62"/>
                    <a:pt x="126" y="59"/>
                    <a:pt x="131" y="53"/>
                  </a:cubicBezTo>
                  <a:cubicBezTo>
                    <a:pt x="137" y="47"/>
                    <a:pt x="135" y="37"/>
                    <a:pt x="130" y="33"/>
                  </a:cubicBezTo>
                  <a:cubicBezTo>
                    <a:pt x="130" y="33"/>
                    <a:pt x="130" y="33"/>
                    <a:pt x="130" y="33"/>
                  </a:cubicBezTo>
                  <a:cubicBezTo>
                    <a:pt x="127" y="32"/>
                    <a:pt x="126" y="30"/>
                    <a:pt x="123" y="30"/>
                  </a:cubicBezTo>
                  <a:cubicBezTo>
                    <a:pt x="109" y="30"/>
                    <a:pt x="96" y="30"/>
                    <a:pt x="82" y="32"/>
                  </a:cubicBezTo>
                  <a:cubicBezTo>
                    <a:pt x="88" y="26"/>
                    <a:pt x="94" y="23"/>
                    <a:pt x="95" y="14"/>
                  </a:cubicBezTo>
                  <a:cubicBezTo>
                    <a:pt x="96" y="4"/>
                    <a:pt x="89" y="0"/>
                    <a:pt x="80" y="5"/>
                  </a:cubicBezTo>
                  <a:cubicBezTo>
                    <a:pt x="70" y="11"/>
                    <a:pt x="53" y="20"/>
                    <a:pt x="39" y="30"/>
                  </a:cubicBezTo>
                  <a:cubicBezTo>
                    <a:pt x="27" y="40"/>
                    <a:pt x="18" y="54"/>
                    <a:pt x="13" y="69"/>
                  </a:cubicBezTo>
                  <a:cubicBezTo>
                    <a:pt x="7" y="80"/>
                    <a:pt x="4" y="93"/>
                    <a:pt x="2" y="104"/>
                  </a:cubicBezTo>
                  <a:cubicBezTo>
                    <a:pt x="0" y="121"/>
                    <a:pt x="7" y="147"/>
                    <a:pt x="23" y="157"/>
                  </a:cubicBezTo>
                  <a:cubicBezTo>
                    <a:pt x="25" y="158"/>
                    <a:pt x="70" y="172"/>
                    <a:pt x="71" y="160"/>
                  </a:cubicBezTo>
                  <a:cubicBezTo>
                    <a:pt x="73" y="151"/>
                    <a:pt x="75" y="142"/>
                    <a:pt x="80" y="133"/>
                  </a:cubicBezTo>
                  <a:cubicBezTo>
                    <a:pt x="84" y="125"/>
                    <a:pt x="92" y="118"/>
                    <a:pt x="96" y="110"/>
                  </a:cubicBezTo>
                  <a:cubicBezTo>
                    <a:pt x="98" y="107"/>
                    <a:pt x="99" y="103"/>
                    <a:pt x="103" y="98"/>
                  </a:cubicBezTo>
                  <a:cubicBezTo>
                    <a:pt x="102" y="98"/>
                    <a:pt x="102" y="98"/>
                    <a:pt x="103" y="9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1886">
              <a:extLst>
                <a:ext uri="{FF2B5EF4-FFF2-40B4-BE49-F238E27FC236}">
                  <a16:creationId xmlns:a16="http://schemas.microsoft.com/office/drawing/2014/main" id="{B955A5D9-64C8-498D-AADB-764775C4E734}"/>
                </a:ext>
              </a:extLst>
            </p:cNvPr>
            <p:cNvSpPr>
              <a:spLocks/>
            </p:cNvSpPr>
            <p:nvPr/>
          </p:nvSpPr>
          <p:spPr bwMode="auto">
            <a:xfrm>
              <a:off x="7218363" y="3748088"/>
              <a:ext cx="44450" cy="103188"/>
            </a:xfrm>
            <a:custGeom>
              <a:avLst/>
              <a:gdLst>
                <a:gd name="T0" fmla="*/ 2 w 134"/>
                <a:gd name="T1" fmla="*/ 193 h 303"/>
                <a:gd name="T2" fmla="*/ 0 w 134"/>
                <a:gd name="T3" fmla="*/ 206 h 303"/>
                <a:gd name="T4" fmla="*/ 28 w 134"/>
                <a:gd name="T5" fmla="*/ 267 h 303"/>
                <a:gd name="T6" fmla="*/ 50 w 134"/>
                <a:gd name="T7" fmla="*/ 285 h 303"/>
                <a:gd name="T8" fmla="*/ 126 w 134"/>
                <a:gd name="T9" fmla="*/ 246 h 303"/>
                <a:gd name="T10" fmla="*/ 134 w 134"/>
                <a:gd name="T11" fmla="*/ 202 h 303"/>
                <a:gd name="T12" fmla="*/ 124 w 134"/>
                <a:gd name="T13" fmla="*/ 150 h 303"/>
                <a:gd name="T14" fmla="*/ 123 w 134"/>
                <a:gd name="T15" fmla="*/ 78 h 303"/>
                <a:gd name="T16" fmla="*/ 89 w 134"/>
                <a:gd name="T17" fmla="*/ 19 h 303"/>
                <a:gd name="T18" fmla="*/ 64 w 134"/>
                <a:gd name="T19" fmla="*/ 0 h 303"/>
                <a:gd name="T20" fmla="*/ 53 w 134"/>
                <a:gd name="T21" fmla="*/ 2 h 303"/>
                <a:gd name="T22" fmla="*/ 20 w 134"/>
                <a:gd name="T23" fmla="*/ 37 h 303"/>
                <a:gd name="T24" fmla="*/ 13 w 134"/>
                <a:gd name="T25" fmla="*/ 147 h 303"/>
                <a:gd name="T26" fmla="*/ 2 w 134"/>
                <a:gd name="T27" fmla="*/ 1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303">
                  <a:moveTo>
                    <a:pt x="2" y="193"/>
                  </a:moveTo>
                  <a:cubicBezTo>
                    <a:pt x="2" y="197"/>
                    <a:pt x="0" y="202"/>
                    <a:pt x="0" y="206"/>
                  </a:cubicBezTo>
                  <a:cubicBezTo>
                    <a:pt x="3" y="228"/>
                    <a:pt x="13" y="250"/>
                    <a:pt x="28" y="267"/>
                  </a:cubicBezTo>
                  <a:cubicBezTo>
                    <a:pt x="34" y="274"/>
                    <a:pt x="42" y="281"/>
                    <a:pt x="50" y="285"/>
                  </a:cubicBezTo>
                  <a:cubicBezTo>
                    <a:pt x="84" y="303"/>
                    <a:pt x="117" y="278"/>
                    <a:pt x="126" y="246"/>
                  </a:cubicBezTo>
                  <a:cubicBezTo>
                    <a:pt x="130" y="231"/>
                    <a:pt x="133" y="217"/>
                    <a:pt x="134" y="202"/>
                  </a:cubicBezTo>
                  <a:cubicBezTo>
                    <a:pt x="133" y="185"/>
                    <a:pt x="130" y="167"/>
                    <a:pt x="124" y="150"/>
                  </a:cubicBezTo>
                  <a:cubicBezTo>
                    <a:pt x="121" y="126"/>
                    <a:pt x="128" y="101"/>
                    <a:pt x="123" y="78"/>
                  </a:cubicBezTo>
                  <a:cubicBezTo>
                    <a:pt x="117" y="57"/>
                    <a:pt x="101" y="37"/>
                    <a:pt x="89" y="19"/>
                  </a:cubicBezTo>
                  <a:cubicBezTo>
                    <a:pt x="84" y="9"/>
                    <a:pt x="75" y="0"/>
                    <a:pt x="64" y="0"/>
                  </a:cubicBezTo>
                  <a:cubicBezTo>
                    <a:pt x="60" y="0"/>
                    <a:pt x="56" y="1"/>
                    <a:pt x="53" y="2"/>
                  </a:cubicBezTo>
                  <a:cubicBezTo>
                    <a:pt x="38" y="9"/>
                    <a:pt x="27" y="22"/>
                    <a:pt x="20" y="37"/>
                  </a:cubicBezTo>
                  <a:cubicBezTo>
                    <a:pt x="6" y="72"/>
                    <a:pt x="18" y="111"/>
                    <a:pt x="13" y="147"/>
                  </a:cubicBezTo>
                  <a:cubicBezTo>
                    <a:pt x="10" y="164"/>
                    <a:pt x="3" y="178"/>
                    <a:pt x="2" y="19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Freeform 1887">
              <a:extLst>
                <a:ext uri="{FF2B5EF4-FFF2-40B4-BE49-F238E27FC236}">
                  <a16:creationId xmlns:a16="http://schemas.microsoft.com/office/drawing/2014/main" id="{BDBCED91-0A76-456C-9972-48594D113898}"/>
                </a:ext>
              </a:extLst>
            </p:cNvPr>
            <p:cNvSpPr>
              <a:spLocks/>
            </p:cNvSpPr>
            <p:nvPr/>
          </p:nvSpPr>
          <p:spPr bwMode="auto">
            <a:xfrm>
              <a:off x="7226300" y="3754438"/>
              <a:ext cx="28575" cy="61913"/>
            </a:xfrm>
            <a:custGeom>
              <a:avLst/>
              <a:gdLst>
                <a:gd name="T0" fmla="*/ 4 w 88"/>
                <a:gd name="T1" fmla="*/ 106 h 181"/>
                <a:gd name="T2" fmla="*/ 21 w 88"/>
                <a:gd name="T3" fmla="*/ 162 h 181"/>
                <a:gd name="T4" fmla="*/ 43 w 88"/>
                <a:gd name="T5" fmla="*/ 178 h 181"/>
                <a:gd name="T6" fmla="*/ 86 w 88"/>
                <a:gd name="T7" fmla="*/ 81 h 181"/>
                <a:gd name="T8" fmla="*/ 39 w 88"/>
                <a:gd name="T9" fmla="*/ 3 h 181"/>
                <a:gd name="T10" fmla="*/ 3 w 88"/>
                <a:gd name="T11" fmla="*/ 24 h 181"/>
                <a:gd name="T12" fmla="*/ 4 w 88"/>
                <a:gd name="T13" fmla="*/ 63 h 181"/>
                <a:gd name="T14" fmla="*/ 4 w 88"/>
                <a:gd name="T15" fmla="*/ 106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1">
                  <a:moveTo>
                    <a:pt x="4" y="106"/>
                  </a:moveTo>
                  <a:cubicBezTo>
                    <a:pt x="4" y="125"/>
                    <a:pt x="10" y="145"/>
                    <a:pt x="21" y="162"/>
                  </a:cubicBezTo>
                  <a:cubicBezTo>
                    <a:pt x="25" y="170"/>
                    <a:pt x="34" y="177"/>
                    <a:pt x="43" y="178"/>
                  </a:cubicBezTo>
                  <a:cubicBezTo>
                    <a:pt x="84" y="181"/>
                    <a:pt x="88" y="106"/>
                    <a:pt x="86" y="81"/>
                  </a:cubicBezTo>
                  <a:cubicBezTo>
                    <a:pt x="86" y="50"/>
                    <a:pt x="78" y="7"/>
                    <a:pt x="39" y="3"/>
                  </a:cubicBezTo>
                  <a:cubicBezTo>
                    <a:pt x="24" y="0"/>
                    <a:pt x="8" y="8"/>
                    <a:pt x="3" y="24"/>
                  </a:cubicBezTo>
                  <a:cubicBezTo>
                    <a:pt x="0" y="35"/>
                    <a:pt x="6" y="52"/>
                    <a:pt x="4" y="63"/>
                  </a:cubicBezTo>
                  <a:cubicBezTo>
                    <a:pt x="4" y="78"/>
                    <a:pt x="4" y="92"/>
                    <a:pt x="4" y="10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Freeform 1888">
              <a:extLst>
                <a:ext uri="{FF2B5EF4-FFF2-40B4-BE49-F238E27FC236}">
                  <a16:creationId xmlns:a16="http://schemas.microsoft.com/office/drawing/2014/main" id="{F2517CA7-6768-4D8F-9024-CC4099CCFDF1}"/>
                </a:ext>
              </a:extLst>
            </p:cNvPr>
            <p:cNvSpPr>
              <a:spLocks/>
            </p:cNvSpPr>
            <p:nvPr/>
          </p:nvSpPr>
          <p:spPr bwMode="auto">
            <a:xfrm>
              <a:off x="7212013" y="3678238"/>
              <a:ext cx="38100" cy="107950"/>
            </a:xfrm>
            <a:custGeom>
              <a:avLst/>
              <a:gdLst>
                <a:gd name="T0" fmla="*/ 0 w 114"/>
                <a:gd name="T1" fmla="*/ 11 h 319"/>
                <a:gd name="T2" fmla="*/ 46 w 114"/>
                <a:gd name="T3" fmla="*/ 319 h 319"/>
                <a:gd name="T4" fmla="*/ 114 w 114"/>
                <a:gd name="T5" fmla="*/ 319 h 319"/>
                <a:gd name="T6" fmla="*/ 106 w 114"/>
                <a:gd name="T7" fmla="*/ 0 h 319"/>
                <a:gd name="T8" fmla="*/ 0 w 114"/>
                <a:gd name="T9" fmla="*/ 11 h 319"/>
              </a:gdLst>
              <a:ahLst/>
              <a:cxnLst>
                <a:cxn ang="0">
                  <a:pos x="T0" y="T1"/>
                </a:cxn>
                <a:cxn ang="0">
                  <a:pos x="T2" y="T3"/>
                </a:cxn>
                <a:cxn ang="0">
                  <a:pos x="T4" y="T5"/>
                </a:cxn>
                <a:cxn ang="0">
                  <a:pos x="T6" y="T7"/>
                </a:cxn>
                <a:cxn ang="0">
                  <a:pos x="T8" y="T9"/>
                </a:cxn>
              </a:cxnLst>
              <a:rect l="0" t="0" r="r" b="b"/>
              <a:pathLst>
                <a:path w="114" h="319">
                  <a:moveTo>
                    <a:pt x="0" y="11"/>
                  </a:moveTo>
                  <a:cubicBezTo>
                    <a:pt x="0" y="19"/>
                    <a:pt x="46" y="319"/>
                    <a:pt x="46" y="319"/>
                  </a:cubicBezTo>
                  <a:lnTo>
                    <a:pt x="114" y="319"/>
                  </a:lnTo>
                  <a:lnTo>
                    <a:pt x="106" y="0"/>
                  </a:lnTo>
                  <a:lnTo>
                    <a:pt x="0"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Freeform 1889">
              <a:extLst>
                <a:ext uri="{FF2B5EF4-FFF2-40B4-BE49-F238E27FC236}">
                  <a16:creationId xmlns:a16="http://schemas.microsoft.com/office/drawing/2014/main" id="{54A00BE0-FFDC-40C1-B763-0AD63F8A610A}"/>
                </a:ext>
              </a:extLst>
            </p:cNvPr>
            <p:cNvSpPr>
              <a:spLocks/>
            </p:cNvSpPr>
            <p:nvPr/>
          </p:nvSpPr>
          <p:spPr bwMode="auto">
            <a:xfrm>
              <a:off x="7248525" y="3743326"/>
              <a:ext cx="82550" cy="53975"/>
            </a:xfrm>
            <a:custGeom>
              <a:avLst/>
              <a:gdLst>
                <a:gd name="T0" fmla="*/ 235 w 249"/>
                <a:gd name="T1" fmla="*/ 101 h 160"/>
                <a:gd name="T2" fmla="*/ 106 w 249"/>
                <a:gd name="T3" fmla="*/ 18 h 160"/>
                <a:gd name="T4" fmla="*/ 96 w 249"/>
                <a:gd name="T5" fmla="*/ 12 h 160"/>
                <a:gd name="T6" fmla="*/ 88 w 249"/>
                <a:gd name="T7" fmla="*/ 11 h 160"/>
                <a:gd name="T8" fmla="*/ 19 w 249"/>
                <a:gd name="T9" fmla="*/ 2 h 160"/>
                <a:gd name="T10" fmla="*/ 19 w 249"/>
                <a:gd name="T11" fmla="*/ 104 h 160"/>
                <a:gd name="T12" fmla="*/ 85 w 249"/>
                <a:gd name="T13" fmla="*/ 115 h 160"/>
                <a:gd name="T14" fmla="*/ 114 w 249"/>
                <a:gd name="T15" fmla="*/ 133 h 160"/>
                <a:gd name="T16" fmla="*/ 244 w 249"/>
                <a:gd name="T17" fmla="*/ 128 h 160"/>
                <a:gd name="T18" fmla="*/ 235 w 249"/>
                <a:gd name="T19"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0">
                  <a:moveTo>
                    <a:pt x="235" y="101"/>
                  </a:moveTo>
                  <a:cubicBezTo>
                    <a:pt x="191" y="76"/>
                    <a:pt x="148" y="48"/>
                    <a:pt x="106" y="18"/>
                  </a:cubicBezTo>
                  <a:cubicBezTo>
                    <a:pt x="103" y="15"/>
                    <a:pt x="100" y="14"/>
                    <a:pt x="96" y="12"/>
                  </a:cubicBezTo>
                  <a:cubicBezTo>
                    <a:pt x="93" y="12"/>
                    <a:pt x="90" y="11"/>
                    <a:pt x="88" y="11"/>
                  </a:cubicBezTo>
                  <a:cubicBezTo>
                    <a:pt x="64" y="9"/>
                    <a:pt x="43" y="0"/>
                    <a:pt x="19" y="2"/>
                  </a:cubicBezTo>
                  <a:cubicBezTo>
                    <a:pt x="14" y="25"/>
                    <a:pt x="0" y="46"/>
                    <a:pt x="19" y="104"/>
                  </a:cubicBezTo>
                  <a:cubicBezTo>
                    <a:pt x="35" y="114"/>
                    <a:pt x="68" y="107"/>
                    <a:pt x="85" y="115"/>
                  </a:cubicBezTo>
                  <a:cubicBezTo>
                    <a:pt x="96" y="121"/>
                    <a:pt x="104" y="128"/>
                    <a:pt x="114" y="133"/>
                  </a:cubicBezTo>
                  <a:cubicBezTo>
                    <a:pt x="143" y="149"/>
                    <a:pt x="238" y="160"/>
                    <a:pt x="244" y="128"/>
                  </a:cubicBezTo>
                  <a:cubicBezTo>
                    <a:pt x="249" y="117"/>
                    <a:pt x="245" y="107"/>
                    <a:pt x="235" y="101"/>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1890">
              <a:extLst>
                <a:ext uri="{FF2B5EF4-FFF2-40B4-BE49-F238E27FC236}">
                  <a16:creationId xmlns:a16="http://schemas.microsoft.com/office/drawing/2014/main" id="{FD747B00-C16E-46CF-9156-5A5AE5AE4BC9}"/>
                </a:ext>
              </a:extLst>
            </p:cNvPr>
            <p:cNvSpPr>
              <a:spLocks/>
            </p:cNvSpPr>
            <p:nvPr/>
          </p:nvSpPr>
          <p:spPr bwMode="auto">
            <a:xfrm>
              <a:off x="7246938" y="3729038"/>
              <a:ext cx="74612" cy="46038"/>
            </a:xfrm>
            <a:custGeom>
              <a:avLst/>
              <a:gdLst>
                <a:gd name="T0" fmla="*/ 141 w 226"/>
                <a:gd name="T1" fmla="*/ 130 h 139"/>
                <a:gd name="T2" fmla="*/ 187 w 226"/>
                <a:gd name="T3" fmla="*/ 113 h 139"/>
                <a:gd name="T4" fmla="*/ 109 w 226"/>
                <a:gd name="T5" fmla="*/ 20 h 139"/>
                <a:gd name="T6" fmla="*/ 28 w 226"/>
                <a:gd name="T7" fmla="*/ 39 h 139"/>
                <a:gd name="T8" fmla="*/ 141 w 226"/>
                <a:gd name="T9" fmla="*/ 130 h 139"/>
              </a:gdLst>
              <a:ahLst/>
              <a:cxnLst>
                <a:cxn ang="0">
                  <a:pos x="T0" y="T1"/>
                </a:cxn>
                <a:cxn ang="0">
                  <a:pos x="T2" y="T3"/>
                </a:cxn>
                <a:cxn ang="0">
                  <a:pos x="T4" y="T5"/>
                </a:cxn>
                <a:cxn ang="0">
                  <a:pos x="T6" y="T7"/>
                </a:cxn>
                <a:cxn ang="0">
                  <a:pos x="T8" y="T9"/>
                </a:cxn>
              </a:cxnLst>
              <a:rect l="0" t="0" r="r" b="b"/>
              <a:pathLst>
                <a:path w="226" h="139">
                  <a:moveTo>
                    <a:pt x="141" y="130"/>
                  </a:moveTo>
                  <a:cubicBezTo>
                    <a:pt x="176" y="139"/>
                    <a:pt x="226" y="137"/>
                    <a:pt x="187" y="113"/>
                  </a:cubicBezTo>
                  <a:cubicBezTo>
                    <a:pt x="148" y="89"/>
                    <a:pt x="102" y="63"/>
                    <a:pt x="109" y="20"/>
                  </a:cubicBezTo>
                  <a:cubicBezTo>
                    <a:pt x="87" y="0"/>
                    <a:pt x="52" y="0"/>
                    <a:pt x="28" y="39"/>
                  </a:cubicBezTo>
                  <a:cubicBezTo>
                    <a:pt x="0" y="98"/>
                    <a:pt x="106" y="120"/>
                    <a:pt x="141"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1891">
              <a:extLst>
                <a:ext uri="{FF2B5EF4-FFF2-40B4-BE49-F238E27FC236}">
                  <a16:creationId xmlns:a16="http://schemas.microsoft.com/office/drawing/2014/main" id="{FFC3DFC8-B21C-4404-A836-24BCFBC448D5}"/>
                </a:ext>
              </a:extLst>
            </p:cNvPr>
            <p:cNvSpPr>
              <a:spLocks/>
            </p:cNvSpPr>
            <p:nvPr/>
          </p:nvSpPr>
          <p:spPr bwMode="auto">
            <a:xfrm>
              <a:off x="7254875" y="3641726"/>
              <a:ext cx="39687" cy="103188"/>
            </a:xfrm>
            <a:custGeom>
              <a:avLst/>
              <a:gdLst>
                <a:gd name="T0" fmla="*/ 117 w 117"/>
                <a:gd name="T1" fmla="*/ 0 h 305"/>
                <a:gd name="T2" fmla="*/ 81 w 117"/>
                <a:gd name="T3" fmla="*/ 305 h 305"/>
                <a:gd name="T4" fmla="*/ 0 w 117"/>
                <a:gd name="T5" fmla="*/ 305 h 305"/>
                <a:gd name="T6" fmla="*/ 7 w 117"/>
                <a:gd name="T7" fmla="*/ 24 h 305"/>
                <a:gd name="T8" fmla="*/ 117 w 117"/>
                <a:gd name="T9" fmla="*/ 0 h 305"/>
              </a:gdLst>
              <a:ahLst/>
              <a:cxnLst>
                <a:cxn ang="0">
                  <a:pos x="T0" y="T1"/>
                </a:cxn>
                <a:cxn ang="0">
                  <a:pos x="T2" y="T3"/>
                </a:cxn>
                <a:cxn ang="0">
                  <a:pos x="T4" y="T5"/>
                </a:cxn>
                <a:cxn ang="0">
                  <a:pos x="T6" y="T7"/>
                </a:cxn>
                <a:cxn ang="0">
                  <a:pos x="T8" y="T9"/>
                </a:cxn>
              </a:cxnLst>
              <a:rect l="0" t="0" r="r" b="b"/>
              <a:pathLst>
                <a:path w="117" h="305">
                  <a:moveTo>
                    <a:pt x="117" y="0"/>
                  </a:moveTo>
                  <a:lnTo>
                    <a:pt x="81" y="305"/>
                  </a:lnTo>
                  <a:lnTo>
                    <a:pt x="0" y="305"/>
                  </a:lnTo>
                  <a:lnTo>
                    <a:pt x="7" y="24"/>
                  </a:lnTo>
                  <a:lnTo>
                    <a:pt x="117"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1892">
              <a:extLst>
                <a:ext uri="{FF2B5EF4-FFF2-40B4-BE49-F238E27FC236}">
                  <a16:creationId xmlns:a16="http://schemas.microsoft.com/office/drawing/2014/main" id="{54976376-D2AA-4866-B2A5-CF3CF516F7E5}"/>
                </a:ext>
              </a:extLst>
            </p:cNvPr>
            <p:cNvSpPr>
              <a:spLocks/>
            </p:cNvSpPr>
            <p:nvPr/>
          </p:nvSpPr>
          <p:spPr bwMode="auto">
            <a:xfrm>
              <a:off x="7137400" y="3309938"/>
              <a:ext cx="206375" cy="417513"/>
            </a:xfrm>
            <a:custGeom>
              <a:avLst/>
              <a:gdLst>
                <a:gd name="T0" fmla="*/ 552 w 621"/>
                <a:gd name="T1" fmla="*/ 82 h 1242"/>
                <a:gd name="T2" fmla="*/ 238 w 621"/>
                <a:gd name="T3" fmla="*/ 39 h 1242"/>
                <a:gd name="T4" fmla="*/ 221 w 621"/>
                <a:gd name="T5" fmla="*/ 1242 h 1242"/>
                <a:gd name="T6" fmla="*/ 348 w 621"/>
                <a:gd name="T7" fmla="*/ 1242 h 1242"/>
                <a:gd name="T8" fmla="*/ 352 w 621"/>
                <a:gd name="T9" fmla="*/ 680 h 1242"/>
                <a:gd name="T10" fmla="*/ 350 w 621"/>
                <a:gd name="T11" fmla="*/ 1201 h 1242"/>
                <a:gd name="T12" fmla="*/ 466 w 621"/>
                <a:gd name="T13" fmla="*/ 1205 h 1242"/>
                <a:gd name="T14" fmla="*/ 552 w 621"/>
                <a:gd name="T15" fmla="*/ 82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242">
                  <a:moveTo>
                    <a:pt x="552" y="82"/>
                  </a:moveTo>
                  <a:cubicBezTo>
                    <a:pt x="551" y="63"/>
                    <a:pt x="313" y="52"/>
                    <a:pt x="238" y="39"/>
                  </a:cubicBezTo>
                  <a:cubicBezTo>
                    <a:pt x="0" y="0"/>
                    <a:pt x="129" y="836"/>
                    <a:pt x="221" y="1242"/>
                  </a:cubicBezTo>
                  <a:lnTo>
                    <a:pt x="348" y="1242"/>
                  </a:lnTo>
                  <a:cubicBezTo>
                    <a:pt x="330" y="939"/>
                    <a:pt x="335" y="983"/>
                    <a:pt x="352" y="680"/>
                  </a:cubicBezTo>
                  <a:lnTo>
                    <a:pt x="350" y="1201"/>
                  </a:lnTo>
                  <a:lnTo>
                    <a:pt x="466" y="1205"/>
                  </a:lnTo>
                  <a:cubicBezTo>
                    <a:pt x="466" y="1205"/>
                    <a:pt x="621" y="343"/>
                    <a:pt x="552" y="8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Freeform 1893">
              <a:extLst>
                <a:ext uri="{FF2B5EF4-FFF2-40B4-BE49-F238E27FC236}">
                  <a16:creationId xmlns:a16="http://schemas.microsoft.com/office/drawing/2014/main" id="{7FB2678B-8082-4E86-9D67-3402E923FFB4}"/>
                </a:ext>
              </a:extLst>
            </p:cNvPr>
            <p:cNvSpPr>
              <a:spLocks/>
            </p:cNvSpPr>
            <p:nvPr/>
          </p:nvSpPr>
          <p:spPr bwMode="auto">
            <a:xfrm>
              <a:off x="7167563" y="3386138"/>
              <a:ext cx="608012" cy="200025"/>
            </a:xfrm>
            <a:custGeom>
              <a:avLst/>
              <a:gdLst>
                <a:gd name="T0" fmla="*/ 1228 w 1825"/>
                <a:gd name="T1" fmla="*/ 597 h 597"/>
                <a:gd name="T2" fmla="*/ 1825 w 1825"/>
                <a:gd name="T3" fmla="*/ 0 h 597"/>
                <a:gd name="T4" fmla="*/ 597 w 1825"/>
                <a:gd name="T5" fmla="*/ 0 h 597"/>
                <a:gd name="T6" fmla="*/ 0 w 1825"/>
                <a:gd name="T7" fmla="*/ 597 h 597"/>
                <a:gd name="T8" fmla="*/ 1228 w 1825"/>
                <a:gd name="T9" fmla="*/ 597 h 597"/>
              </a:gdLst>
              <a:ahLst/>
              <a:cxnLst>
                <a:cxn ang="0">
                  <a:pos x="T0" y="T1"/>
                </a:cxn>
                <a:cxn ang="0">
                  <a:pos x="T2" y="T3"/>
                </a:cxn>
                <a:cxn ang="0">
                  <a:pos x="T4" y="T5"/>
                </a:cxn>
                <a:cxn ang="0">
                  <a:pos x="T6" y="T7"/>
                </a:cxn>
                <a:cxn ang="0">
                  <a:pos x="T8" y="T9"/>
                </a:cxn>
              </a:cxnLst>
              <a:rect l="0" t="0" r="r" b="b"/>
              <a:pathLst>
                <a:path w="1825" h="597">
                  <a:moveTo>
                    <a:pt x="1228" y="597"/>
                  </a:moveTo>
                  <a:lnTo>
                    <a:pt x="1825" y="0"/>
                  </a:lnTo>
                  <a:lnTo>
                    <a:pt x="597" y="0"/>
                  </a:lnTo>
                  <a:lnTo>
                    <a:pt x="0" y="597"/>
                  </a:lnTo>
                  <a:lnTo>
                    <a:pt x="1228" y="597"/>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Rectangle 1894">
              <a:extLst>
                <a:ext uri="{FF2B5EF4-FFF2-40B4-BE49-F238E27FC236}">
                  <a16:creationId xmlns:a16="http://schemas.microsoft.com/office/drawing/2014/main" id="{37B6E3ED-AF84-4722-9F5A-0BBDA9342D12}"/>
                </a:ext>
              </a:extLst>
            </p:cNvPr>
            <p:cNvSpPr>
              <a:spLocks noChangeArrowheads="1"/>
            </p:cNvSpPr>
            <p:nvPr/>
          </p:nvSpPr>
          <p:spPr bwMode="auto">
            <a:xfrm>
              <a:off x="7167563" y="3586163"/>
              <a:ext cx="407987" cy="41275"/>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Freeform 1895">
              <a:extLst>
                <a:ext uri="{FF2B5EF4-FFF2-40B4-BE49-F238E27FC236}">
                  <a16:creationId xmlns:a16="http://schemas.microsoft.com/office/drawing/2014/main" id="{CEE1697B-2D5E-4257-B84E-FBDD1523C310}"/>
                </a:ext>
              </a:extLst>
            </p:cNvPr>
            <p:cNvSpPr>
              <a:spLocks/>
            </p:cNvSpPr>
            <p:nvPr/>
          </p:nvSpPr>
          <p:spPr bwMode="auto">
            <a:xfrm>
              <a:off x="7575550" y="3386138"/>
              <a:ext cx="200025" cy="241300"/>
            </a:xfrm>
            <a:custGeom>
              <a:avLst/>
              <a:gdLst>
                <a:gd name="T0" fmla="*/ 0 w 597"/>
                <a:gd name="T1" fmla="*/ 719 h 719"/>
                <a:gd name="T2" fmla="*/ 597 w 597"/>
                <a:gd name="T3" fmla="*/ 121 h 719"/>
                <a:gd name="T4" fmla="*/ 597 w 597"/>
                <a:gd name="T5" fmla="*/ 0 h 719"/>
                <a:gd name="T6" fmla="*/ 0 w 597"/>
                <a:gd name="T7" fmla="*/ 597 h 719"/>
                <a:gd name="T8" fmla="*/ 0 w 597"/>
                <a:gd name="T9" fmla="*/ 719 h 719"/>
              </a:gdLst>
              <a:ahLst/>
              <a:cxnLst>
                <a:cxn ang="0">
                  <a:pos x="T0" y="T1"/>
                </a:cxn>
                <a:cxn ang="0">
                  <a:pos x="T2" y="T3"/>
                </a:cxn>
                <a:cxn ang="0">
                  <a:pos x="T4" y="T5"/>
                </a:cxn>
                <a:cxn ang="0">
                  <a:pos x="T6" y="T7"/>
                </a:cxn>
                <a:cxn ang="0">
                  <a:pos x="T8" y="T9"/>
                </a:cxn>
              </a:cxnLst>
              <a:rect l="0" t="0" r="r" b="b"/>
              <a:pathLst>
                <a:path w="597" h="719">
                  <a:moveTo>
                    <a:pt x="0" y="719"/>
                  </a:moveTo>
                  <a:lnTo>
                    <a:pt x="597" y="121"/>
                  </a:lnTo>
                  <a:lnTo>
                    <a:pt x="597" y="0"/>
                  </a:lnTo>
                  <a:lnTo>
                    <a:pt x="0" y="597"/>
                  </a:lnTo>
                  <a:lnTo>
                    <a:pt x="0" y="719"/>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1896">
              <a:extLst>
                <a:ext uri="{FF2B5EF4-FFF2-40B4-BE49-F238E27FC236}">
                  <a16:creationId xmlns:a16="http://schemas.microsoft.com/office/drawing/2014/main" id="{F6748A3D-135C-43FA-BF04-810044BE544F}"/>
                </a:ext>
              </a:extLst>
            </p:cNvPr>
            <p:cNvSpPr>
              <a:spLocks/>
            </p:cNvSpPr>
            <p:nvPr/>
          </p:nvSpPr>
          <p:spPr bwMode="auto">
            <a:xfrm>
              <a:off x="7204075" y="3392488"/>
              <a:ext cx="538162" cy="177800"/>
            </a:xfrm>
            <a:custGeom>
              <a:avLst/>
              <a:gdLst>
                <a:gd name="T0" fmla="*/ 1087 w 1614"/>
                <a:gd name="T1" fmla="*/ 528 h 528"/>
                <a:gd name="T2" fmla="*/ 1614 w 1614"/>
                <a:gd name="T3" fmla="*/ 0 h 528"/>
                <a:gd name="T4" fmla="*/ 528 w 1614"/>
                <a:gd name="T5" fmla="*/ 0 h 528"/>
                <a:gd name="T6" fmla="*/ 0 w 1614"/>
                <a:gd name="T7" fmla="*/ 528 h 528"/>
                <a:gd name="T8" fmla="*/ 1087 w 1614"/>
                <a:gd name="T9" fmla="*/ 528 h 528"/>
              </a:gdLst>
              <a:ahLst/>
              <a:cxnLst>
                <a:cxn ang="0">
                  <a:pos x="T0" y="T1"/>
                </a:cxn>
                <a:cxn ang="0">
                  <a:pos x="T2" y="T3"/>
                </a:cxn>
                <a:cxn ang="0">
                  <a:pos x="T4" y="T5"/>
                </a:cxn>
                <a:cxn ang="0">
                  <a:pos x="T6" y="T7"/>
                </a:cxn>
                <a:cxn ang="0">
                  <a:pos x="T8" y="T9"/>
                </a:cxn>
              </a:cxnLst>
              <a:rect l="0" t="0" r="r" b="b"/>
              <a:pathLst>
                <a:path w="1614" h="528">
                  <a:moveTo>
                    <a:pt x="1087" y="528"/>
                  </a:moveTo>
                  <a:lnTo>
                    <a:pt x="1614" y="0"/>
                  </a:lnTo>
                  <a:lnTo>
                    <a:pt x="528" y="0"/>
                  </a:lnTo>
                  <a:lnTo>
                    <a:pt x="0" y="528"/>
                  </a:lnTo>
                  <a:lnTo>
                    <a:pt x="1087"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1897">
              <a:extLst>
                <a:ext uri="{FF2B5EF4-FFF2-40B4-BE49-F238E27FC236}">
                  <a16:creationId xmlns:a16="http://schemas.microsoft.com/office/drawing/2014/main" id="{96B0B7C9-A51F-470E-BFFB-807EE31CCAC4}"/>
                </a:ext>
              </a:extLst>
            </p:cNvPr>
            <p:cNvSpPr>
              <a:spLocks/>
            </p:cNvSpPr>
            <p:nvPr/>
          </p:nvSpPr>
          <p:spPr bwMode="auto">
            <a:xfrm>
              <a:off x="7499350" y="3357563"/>
              <a:ext cx="53975" cy="58738"/>
            </a:xfrm>
            <a:custGeom>
              <a:avLst/>
              <a:gdLst>
                <a:gd name="T0" fmla="*/ 28 w 160"/>
                <a:gd name="T1" fmla="*/ 52 h 173"/>
                <a:gd name="T2" fmla="*/ 11 w 160"/>
                <a:gd name="T3" fmla="*/ 95 h 173"/>
                <a:gd name="T4" fmla="*/ 2 w 160"/>
                <a:gd name="T5" fmla="*/ 152 h 173"/>
                <a:gd name="T6" fmla="*/ 35 w 160"/>
                <a:gd name="T7" fmla="*/ 173 h 173"/>
                <a:gd name="T8" fmla="*/ 89 w 160"/>
                <a:gd name="T9" fmla="*/ 127 h 173"/>
                <a:gd name="T10" fmla="*/ 118 w 160"/>
                <a:gd name="T11" fmla="*/ 113 h 173"/>
                <a:gd name="T12" fmla="*/ 160 w 160"/>
                <a:gd name="T13" fmla="*/ 27 h 173"/>
                <a:gd name="T14" fmla="*/ 139 w 160"/>
                <a:gd name="T15" fmla="*/ 10 h 173"/>
                <a:gd name="T16" fmla="*/ 86 w 160"/>
                <a:gd name="T17" fmla="*/ 21 h 173"/>
                <a:gd name="T18" fmla="*/ 28 w 160"/>
                <a:gd name="T1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3">
                  <a:moveTo>
                    <a:pt x="28" y="52"/>
                  </a:moveTo>
                  <a:cubicBezTo>
                    <a:pt x="18" y="64"/>
                    <a:pt x="13" y="80"/>
                    <a:pt x="11" y="95"/>
                  </a:cubicBezTo>
                  <a:cubicBezTo>
                    <a:pt x="8" y="113"/>
                    <a:pt x="0" y="133"/>
                    <a:pt x="2" y="152"/>
                  </a:cubicBezTo>
                  <a:cubicBezTo>
                    <a:pt x="3" y="171"/>
                    <a:pt x="18" y="173"/>
                    <a:pt x="35" y="173"/>
                  </a:cubicBezTo>
                  <a:cubicBezTo>
                    <a:pt x="67" y="173"/>
                    <a:pt x="70" y="145"/>
                    <a:pt x="89" y="127"/>
                  </a:cubicBezTo>
                  <a:cubicBezTo>
                    <a:pt x="98" y="119"/>
                    <a:pt x="109" y="120"/>
                    <a:pt x="118" y="113"/>
                  </a:cubicBezTo>
                  <a:cubicBezTo>
                    <a:pt x="145" y="92"/>
                    <a:pt x="160" y="60"/>
                    <a:pt x="160" y="27"/>
                  </a:cubicBezTo>
                  <a:cubicBezTo>
                    <a:pt x="157" y="18"/>
                    <a:pt x="148" y="14"/>
                    <a:pt x="139" y="10"/>
                  </a:cubicBezTo>
                  <a:cubicBezTo>
                    <a:pt x="121" y="0"/>
                    <a:pt x="99" y="6"/>
                    <a:pt x="86" y="21"/>
                  </a:cubicBezTo>
                  <a:cubicBezTo>
                    <a:pt x="68" y="35"/>
                    <a:pt x="43" y="36"/>
                    <a:pt x="28" y="52"/>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1898">
              <a:extLst>
                <a:ext uri="{FF2B5EF4-FFF2-40B4-BE49-F238E27FC236}">
                  <a16:creationId xmlns:a16="http://schemas.microsoft.com/office/drawing/2014/main" id="{DCC74C0E-0656-45F0-9B33-C69437E1BF14}"/>
                </a:ext>
              </a:extLst>
            </p:cNvPr>
            <p:cNvSpPr>
              <a:spLocks/>
            </p:cNvSpPr>
            <p:nvPr/>
          </p:nvSpPr>
          <p:spPr bwMode="auto">
            <a:xfrm>
              <a:off x="7348538" y="3308351"/>
              <a:ext cx="112712" cy="90488"/>
            </a:xfrm>
            <a:custGeom>
              <a:avLst/>
              <a:gdLst>
                <a:gd name="T0" fmla="*/ 312 w 340"/>
                <a:gd name="T1" fmla="*/ 207 h 270"/>
                <a:gd name="T2" fmla="*/ 96 w 340"/>
                <a:gd name="T3" fmla="*/ 0 h 270"/>
                <a:gd name="T4" fmla="*/ 86 w 340"/>
                <a:gd name="T5" fmla="*/ 149 h 270"/>
                <a:gd name="T6" fmla="*/ 273 w 340"/>
                <a:gd name="T7" fmla="*/ 270 h 270"/>
                <a:gd name="T8" fmla="*/ 312 w 340"/>
                <a:gd name="T9" fmla="*/ 207 h 270"/>
              </a:gdLst>
              <a:ahLst/>
              <a:cxnLst>
                <a:cxn ang="0">
                  <a:pos x="T0" y="T1"/>
                </a:cxn>
                <a:cxn ang="0">
                  <a:pos x="T2" y="T3"/>
                </a:cxn>
                <a:cxn ang="0">
                  <a:pos x="T4" y="T5"/>
                </a:cxn>
                <a:cxn ang="0">
                  <a:pos x="T6" y="T7"/>
                </a:cxn>
                <a:cxn ang="0">
                  <a:pos x="T8" y="T9"/>
                </a:cxn>
              </a:cxnLst>
              <a:rect l="0" t="0" r="r" b="b"/>
              <a:pathLst>
                <a:path w="340" h="270">
                  <a:moveTo>
                    <a:pt x="312" y="207"/>
                  </a:moveTo>
                  <a:cubicBezTo>
                    <a:pt x="200" y="121"/>
                    <a:pt x="199" y="46"/>
                    <a:pt x="96" y="0"/>
                  </a:cubicBezTo>
                  <a:cubicBezTo>
                    <a:pt x="85" y="25"/>
                    <a:pt x="0" y="74"/>
                    <a:pt x="86" y="149"/>
                  </a:cubicBezTo>
                  <a:cubicBezTo>
                    <a:pt x="136" y="192"/>
                    <a:pt x="171" y="186"/>
                    <a:pt x="273" y="270"/>
                  </a:cubicBezTo>
                  <a:cubicBezTo>
                    <a:pt x="274" y="270"/>
                    <a:pt x="340" y="232"/>
                    <a:pt x="312" y="2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1899">
              <a:extLst>
                <a:ext uri="{FF2B5EF4-FFF2-40B4-BE49-F238E27FC236}">
                  <a16:creationId xmlns:a16="http://schemas.microsoft.com/office/drawing/2014/main" id="{848FCC38-3338-4315-B2B4-F683CB0BD51D}"/>
                </a:ext>
              </a:extLst>
            </p:cNvPr>
            <p:cNvSpPr>
              <a:spLocks/>
            </p:cNvSpPr>
            <p:nvPr/>
          </p:nvSpPr>
          <p:spPr bwMode="auto">
            <a:xfrm>
              <a:off x="7431088" y="3371851"/>
              <a:ext cx="55562" cy="34925"/>
            </a:xfrm>
            <a:custGeom>
              <a:avLst/>
              <a:gdLst>
                <a:gd name="T0" fmla="*/ 70 w 166"/>
                <a:gd name="T1" fmla="*/ 4 h 107"/>
                <a:gd name="T2" fmla="*/ 96 w 166"/>
                <a:gd name="T3" fmla="*/ 3 h 107"/>
                <a:gd name="T4" fmla="*/ 109 w 166"/>
                <a:gd name="T5" fmla="*/ 11 h 107"/>
                <a:gd name="T6" fmla="*/ 132 w 166"/>
                <a:gd name="T7" fmla="*/ 27 h 107"/>
                <a:gd name="T8" fmla="*/ 145 w 166"/>
                <a:gd name="T9" fmla="*/ 42 h 107"/>
                <a:gd name="T10" fmla="*/ 153 w 166"/>
                <a:gd name="T11" fmla="*/ 61 h 107"/>
                <a:gd name="T12" fmla="*/ 163 w 166"/>
                <a:gd name="T13" fmla="*/ 78 h 107"/>
                <a:gd name="T14" fmla="*/ 164 w 166"/>
                <a:gd name="T15" fmla="*/ 98 h 107"/>
                <a:gd name="T16" fmla="*/ 149 w 166"/>
                <a:gd name="T17" fmla="*/ 107 h 107"/>
                <a:gd name="T18" fmla="*/ 130 w 166"/>
                <a:gd name="T19" fmla="*/ 92 h 107"/>
                <a:gd name="T20" fmla="*/ 104 w 166"/>
                <a:gd name="T21" fmla="*/ 92 h 107"/>
                <a:gd name="T22" fmla="*/ 63 w 166"/>
                <a:gd name="T23" fmla="*/ 92 h 107"/>
                <a:gd name="T24" fmla="*/ 32 w 166"/>
                <a:gd name="T25" fmla="*/ 84 h 107"/>
                <a:gd name="T26" fmla="*/ 17 w 166"/>
                <a:gd name="T27" fmla="*/ 35 h 107"/>
                <a:gd name="T28" fmla="*/ 39 w 166"/>
                <a:gd name="T29" fmla="*/ 21 h 107"/>
                <a:gd name="T30" fmla="*/ 70 w 166"/>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07">
                  <a:moveTo>
                    <a:pt x="70" y="4"/>
                  </a:moveTo>
                  <a:cubicBezTo>
                    <a:pt x="78" y="0"/>
                    <a:pt x="86" y="0"/>
                    <a:pt x="96" y="3"/>
                  </a:cubicBezTo>
                  <a:cubicBezTo>
                    <a:pt x="100" y="6"/>
                    <a:pt x="104" y="9"/>
                    <a:pt x="109" y="11"/>
                  </a:cubicBezTo>
                  <a:cubicBezTo>
                    <a:pt x="116" y="17"/>
                    <a:pt x="124" y="22"/>
                    <a:pt x="132" y="27"/>
                  </a:cubicBezTo>
                  <a:cubicBezTo>
                    <a:pt x="139" y="28"/>
                    <a:pt x="145" y="35"/>
                    <a:pt x="145" y="42"/>
                  </a:cubicBezTo>
                  <a:cubicBezTo>
                    <a:pt x="146" y="49"/>
                    <a:pt x="149" y="55"/>
                    <a:pt x="153" y="61"/>
                  </a:cubicBezTo>
                  <a:cubicBezTo>
                    <a:pt x="156" y="67"/>
                    <a:pt x="160" y="73"/>
                    <a:pt x="163" y="78"/>
                  </a:cubicBezTo>
                  <a:cubicBezTo>
                    <a:pt x="166" y="84"/>
                    <a:pt x="166" y="91"/>
                    <a:pt x="164" y="98"/>
                  </a:cubicBezTo>
                  <a:cubicBezTo>
                    <a:pt x="162" y="105"/>
                    <a:pt x="156" y="107"/>
                    <a:pt x="149" y="107"/>
                  </a:cubicBezTo>
                  <a:cubicBezTo>
                    <a:pt x="141" y="106"/>
                    <a:pt x="136" y="96"/>
                    <a:pt x="130" y="92"/>
                  </a:cubicBezTo>
                  <a:cubicBezTo>
                    <a:pt x="121" y="89"/>
                    <a:pt x="113" y="89"/>
                    <a:pt x="104" y="92"/>
                  </a:cubicBezTo>
                  <a:cubicBezTo>
                    <a:pt x="91" y="94"/>
                    <a:pt x="77" y="94"/>
                    <a:pt x="63" y="92"/>
                  </a:cubicBezTo>
                  <a:cubicBezTo>
                    <a:pt x="52" y="91"/>
                    <a:pt x="42" y="89"/>
                    <a:pt x="32" y="84"/>
                  </a:cubicBezTo>
                  <a:cubicBezTo>
                    <a:pt x="15" y="75"/>
                    <a:pt x="0" y="50"/>
                    <a:pt x="17" y="35"/>
                  </a:cubicBezTo>
                  <a:cubicBezTo>
                    <a:pt x="24" y="29"/>
                    <a:pt x="31" y="25"/>
                    <a:pt x="39" y="21"/>
                  </a:cubicBezTo>
                  <a:cubicBezTo>
                    <a:pt x="46" y="14"/>
                    <a:pt x="57" y="9"/>
                    <a:pt x="70"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1900">
              <a:extLst>
                <a:ext uri="{FF2B5EF4-FFF2-40B4-BE49-F238E27FC236}">
                  <a16:creationId xmlns:a16="http://schemas.microsoft.com/office/drawing/2014/main" id="{0174F843-AC71-4EBB-B4AC-284045895A07}"/>
                </a:ext>
              </a:extLst>
            </p:cNvPr>
            <p:cNvSpPr>
              <a:spLocks/>
            </p:cNvSpPr>
            <p:nvPr/>
          </p:nvSpPr>
          <p:spPr bwMode="auto">
            <a:xfrm>
              <a:off x="7318375" y="3248026"/>
              <a:ext cx="38100" cy="63500"/>
            </a:xfrm>
            <a:custGeom>
              <a:avLst/>
              <a:gdLst>
                <a:gd name="T0" fmla="*/ 78 w 112"/>
                <a:gd name="T1" fmla="*/ 112 h 186"/>
                <a:gd name="T2" fmla="*/ 112 w 112"/>
                <a:gd name="T3" fmla="*/ 66 h 186"/>
                <a:gd name="T4" fmla="*/ 91 w 112"/>
                <a:gd name="T5" fmla="*/ 24 h 186"/>
                <a:gd name="T6" fmla="*/ 71 w 112"/>
                <a:gd name="T7" fmla="*/ 6 h 186"/>
                <a:gd name="T8" fmla="*/ 46 w 112"/>
                <a:gd name="T9" fmla="*/ 5 h 186"/>
                <a:gd name="T10" fmla="*/ 37 w 112"/>
                <a:gd name="T11" fmla="*/ 16 h 186"/>
                <a:gd name="T12" fmla="*/ 2 w 112"/>
                <a:gd name="T13" fmla="*/ 156 h 186"/>
                <a:gd name="T14" fmla="*/ 6 w 112"/>
                <a:gd name="T15" fmla="*/ 183 h 186"/>
                <a:gd name="T16" fmla="*/ 23 w 112"/>
                <a:gd name="T17" fmla="*/ 165 h 186"/>
                <a:gd name="T18" fmla="*/ 78 w 112"/>
                <a:gd name="T19" fmla="*/ 1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6">
                  <a:moveTo>
                    <a:pt x="78" y="112"/>
                  </a:moveTo>
                  <a:cubicBezTo>
                    <a:pt x="94" y="99"/>
                    <a:pt x="110" y="85"/>
                    <a:pt x="112" y="66"/>
                  </a:cubicBezTo>
                  <a:cubicBezTo>
                    <a:pt x="110" y="50"/>
                    <a:pt x="103" y="35"/>
                    <a:pt x="91" y="24"/>
                  </a:cubicBezTo>
                  <a:cubicBezTo>
                    <a:pt x="85" y="17"/>
                    <a:pt x="80" y="10"/>
                    <a:pt x="71" y="6"/>
                  </a:cubicBezTo>
                  <a:cubicBezTo>
                    <a:pt x="64" y="0"/>
                    <a:pt x="55" y="0"/>
                    <a:pt x="46" y="5"/>
                  </a:cubicBezTo>
                  <a:cubicBezTo>
                    <a:pt x="42" y="7"/>
                    <a:pt x="39" y="11"/>
                    <a:pt x="37" y="16"/>
                  </a:cubicBezTo>
                  <a:cubicBezTo>
                    <a:pt x="13" y="59"/>
                    <a:pt x="0" y="106"/>
                    <a:pt x="2" y="156"/>
                  </a:cubicBezTo>
                  <a:cubicBezTo>
                    <a:pt x="2" y="162"/>
                    <a:pt x="0" y="180"/>
                    <a:pt x="6" y="183"/>
                  </a:cubicBezTo>
                  <a:cubicBezTo>
                    <a:pt x="12" y="186"/>
                    <a:pt x="19" y="170"/>
                    <a:pt x="23" y="165"/>
                  </a:cubicBezTo>
                  <a:cubicBezTo>
                    <a:pt x="41" y="145"/>
                    <a:pt x="59" y="127"/>
                    <a:pt x="78"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1901">
              <a:extLst>
                <a:ext uri="{FF2B5EF4-FFF2-40B4-BE49-F238E27FC236}">
                  <a16:creationId xmlns:a16="http://schemas.microsoft.com/office/drawing/2014/main" id="{76BC22FD-EC39-4D94-891C-3CA1E88E9023}"/>
                </a:ext>
              </a:extLst>
            </p:cNvPr>
            <p:cNvSpPr>
              <a:spLocks/>
            </p:cNvSpPr>
            <p:nvPr/>
          </p:nvSpPr>
          <p:spPr bwMode="auto">
            <a:xfrm>
              <a:off x="7335838" y="3181351"/>
              <a:ext cx="71437" cy="180975"/>
            </a:xfrm>
            <a:custGeom>
              <a:avLst/>
              <a:gdLst>
                <a:gd name="T0" fmla="*/ 181 w 212"/>
                <a:gd name="T1" fmla="*/ 365 h 536"/>
                <a:gd name="T2" fmla="*/ 212 w 212"/>
                <a:gd name="T3" fmla="*/ 436 h 536"/>
                <a:gd name="T4" fmla="*/ 102 w 212"/>
                <a:gd name="T5" fmla="*/ 521 h 536"/>
                <a:gd name="T6" fmla="*/ 65 w 212"/>
                <a:gd name="T7" fmla="*/ 495 h 536"/>
                <a:gd name="T8" fmla="*/ 49 w 212"/>
                <a:gd name="T9" fmla="*/ 380 h 536"/>
                <a:gd name="T10" fmla="*/ 10 w 212"/>
                <a:gd name="T11" fmla="*/ 249 h 536"/>
                <a:gd name="T12" fmla="*/ 42 w 212"/>
                <a:gd name="T13" fmla="*/ 176 h 536"/>
                <a:gd name="T14" fmla="*/ 60 w 212"/>
                <a:gd name="T15" fmla="*/ 32 h 536"/>
                <a:gd name="T16" fmla="*/ 168 w 212"/>
                <a:gd name="T17" fmla="*/ 177 h 536"/>
                <a:gd name="T18" fmla="*/ 181 w 212"/>
                <a:gd name="T19"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36">
                  <a:moveTo>
                    <a:pt x="181" y="365"/>
                  </a:moveTo>
                  <a:cubicBezTo>
                    <a:pt x="180" y="390"/>
                    <a:pt x="210" y="411"/>
                    <a:pt x="212" y="436"/>
                  </a:cubicBezTo>
                  <a:cubicBezTo>
                    <a:pt x="146" y="461"/>
                    <a:pt x="135" y="536"/>
                    <a:pt x="102" y="521"/>
                  </a:cubicBezTo>
                  <a:cubicBezTo>
                    <a:pt x="88" y="515"/>
                    <a:pt x="75" y="506"/>
                    <a:pt x="65" y="495"/>
                  </a:cubicBezTo>
                  <a:cubicBezTo>
                    <a:pt x="43" y="464"/>
                    <a:pt x="46" y="419"/>
                    <a:pt x="49" y="380"/>
                  </a:cubicBezTo>
                  <a:cubicBezTo>
                    <a:pt x="50" y="339"/>
                    <a:pt x="25" y="288"/>
                    <a:pt x="10" y="249"/>
                  </a:cubicBezTo>
                  <a:cubicBezTo>
                    <a:pt x="0" y="224"/>
                    <a:pt x="33" y="199"/>
                    <a:pt x="42" y="176"/>
                  </a:cubicBezTo>
                  <a:cubicBezTo>
                    <a:pt x="47" y="160"/>
                    <a:pt x="47" y="42"/>
                    <a:pt x="60" y="32"/>
                  </a:cubicBezTo>
                  <a:cubicBezTo>
                    <a:pt x="97" y="0"/>
                    <a:pt x="185" y="94"/>
                    <a:pt x="168" y="177"/>
                  </a:cubicBezTo>
                  <a:cubicBezTo>
                    <a:pt x="152" y="261"/>
                    <a:pt x="182" y="323"/>
                    <a:pt x="181" y="3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902">
              <a:extLst>
                <a:ext uri="{FF2B5EF4-FFF2-40B4-BE49-F238E27FC236}">
                  <a16:creationId xmlns:a16="http://schemas.microsoft.com/office/drawing/2014/main" id="{61D8CF9D-36E3-4CE7-8847-E135A6E21F07}"/>
                </a:ext>
              </a:extLst>
            </p:cNvPr>
            <p:cNvSpPr>
              <a:spLocks/>
            </p:cNvSpPr>
            <p:nvPr/>
          </p:nvSpPr>
          <p:spPr bwMode="auto">
            <a:xfrm>
              <a:off x="7381875" y="3094038"/>
              <a:ext cx="44450" cy="87313"/>
            </a:xfrm>
            <a:custGeom>
              <a:avLst/>
              <a:gdLst>
                <a:gd name="T0" fmla="*/ 99 w 133"/>
                <a:gd name="T1" fmla="*/ 99 h 259"/>
                <a:gd name="T2" fmla="*/ 102 w 133"/>
                <a:gd name="T3" fmla="*/ 76 h 259"/>
                <a:gd name="T4" fmla="*/ 58 w 133"/>
                <a:gd name="T5" fmla="*/ 4 h 259"/>
                <a:gd name="T6" fmla="*/ 42 w 133"/>
                <a:gd name="T7" fmla="*/ 0 h 259"/>
                <a:gd name="T8" fmla="*/ 9 w 133"/>
                <a:gd name="T9" fmla="*/ 40 h 259"/>
                <a:gd name="T10" fmla="*/ 20 w 133"/>
                <a:gd name="T11" fmla="*/ 96 h 259"/>
                <a:gd name="T12" fmla="*/ 20 w 133"/>
                <a:gd name="T13" fmla="*/ 161 h 259"/>
                <a:gd name="T14" fmla="*/ 7 w 133"/>
                <a:gd name="T15" fmla="*/ 207 h 259"/>
                <a:gd name="T16" fmla="*/ 60 w 133"/>
                <a:gd name="T17" fmla="*/ 253 h 259"/>
                <a:gd name="T18" fmla="*/ 115 w 133"/>
                <a:gd name="T19" fmla="*/ 228 h 259"/>
                <a:gd name="T20" fmla="*/ 129 w 133"/>
                <a:gd name="T21" fmla="*/ 167 h 259"/>
                <a:gd name="T22" fmla="*/ 102 w 133"/>
                <a:gd name="T23" fmla="*/ 120 h 259"/>
                <a:gd name="T24" fmla="*/ 99 w 133"/>
                <a:gd name="T25" fmla="*/ 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259">
                  <a:moveTo>
                    <a:pt x="99" y="99"/>
                  </a:moveTo>
                  <a:cubicBezTo>
                    <a:pt x="101" y="92"/>
                    <a:pt x="101" y="83"/>
                    <a:pt x="102" y="76"/>
                  </a:cubicBezTo>
                  <a:cubicBezTo>
                    <a:pt x="103" y="46"/>
                    <a:pt x="85" y="18"/>
                    <a:pt x="58" y="4"/>
                  </a:cubicBezTo>
                  <a:cubicBezTo>
                    <a:pt x="53" y="1"/>
                    <a:pt x="48" y="0"/>
                    <a:pt x="42" y="0"/>
                  </a:cubicBezTo>
                  <a:cubicBezTo>
                    <a:pt x="23" y="0"/>
                    <a:pt x="9" y="21"/>
                    <a:pt x="9" y="40"/>
                  </a:cubicBezTo>
                  <a:cubicBezTo>
                    <a:pt x="10" y="60"/>
                    <a:pt x="13" y="78"/>
                    <a:pt x="20" y="96"/>
                  </a:cubicBezTo>
                  <a:cubicBezTo>
                    <a:pt x="25" y="118"/>
                    <a:pt x="25" y="140"/>
                    <a:pt x="20" y="161"/>
                  </a:cubicBezTo>
                  <a:cubicBezTo>
                    <a:pt x="16" y="177"/>
                    <a:pt x="10" y="192"/>
                    <a:pt x="7" y="207"/>
                  </a:cubicBezTo>
                  <a:cubicBezTo>
                    <a:pt x="0" y="246"/>
                    <a:pt x="23" y="259"/>
                    <a:pt x="60" y="253"/>
                  </a:cubicBezTo>
                  <a:cubicBezTo>
                    <a:pt x="81" y="252"/>
                    <a:pt x="99" y="242"/>
                    <a:pt x="115" y="228"/>
                  </a:cubicBezTo>
                  <a:cubicBezTo>
                    <a:pt x="129" y="211"/>
                    <a:pt x="133" y="188"/>
                    <a:pt x="129" y="167"/>
                  </a:cubicBezTo>
                  <a:cubicBezTo>
                    <a:pt x="123" y="150"/>
                    <a:pt x="106" y="138"/>
                    <a:pt x="102" y="120"/>
                  </a:cubicBezTo>
                  <a:cubicBezTo>
                    <a:pt x="99" y="113"/>
                    <a:pt x="99" y="106"/>
                    <a:pt x="99" y="9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Freeform 1903">
              <a:extLst>
                <a:ext uri="{FF2B5EF4-FFF2-40B4-BE49-F238E27FC236}">
                  <a16:creationId xmlns:a16="http://schemas.microsoft.com/office/drawing/2014/main" id="{2006150C-9915-4ABA-80D0-C5137D764B07}"/>
                </a:ext>
              </a:extLst>
            </p:cNvPr>
            <p:cNvSpPr>
              <a:spLocks/>
            </p:cNvSpPr>
            <p:nvPr/>
          </p:nvSpPr>
          <p:spPr bwMode="auto">
            <a:xfrm>
              <a:off x="7169150" y="3138488"/>
              <a:ext cx="220662" cy="260350"/>
            </a:xfrm>
            <a:custGeom>
              <a:avLst/>
              <a:gdLst>
                <a:gd name="T0" fmla="*/ 660 w 663"/>
                <a:gd name="T1" fmla="*/ 226 h 771"/>
                <a:gd name="T2" fmla="*/ 609 w 663"/>
                <a:gd name="T3" fmla="*/ 140 h 771"/>
                <a:gd name="T4" fmla="*/ 543 w 663"/>
                <a:gd name="T5" fmla="*/ 13 h 771"/>
                <a:gd name="T6" fmla="*/ 435 w 663"/>
                <a:gd name="T7" fmla="*/ 112 h 771"/>
                <a:gd name="T8" fmla="*/ 275 w 663"/>
                <a:gd name="T9" fmla="*/ 147 h 771"/>
                <a:gd name="T10" fmla="*/ 169 w 663"/>
                <a:gd name="T11" fmla="*/ 422 h 771"/>
                <a:gd name="T12" fmla="*/ 73 w 663"/>
                <a:gd name="T13" fmla="*/ 573 h 771"/>
                <a:gd name="T14" fmla="*/ 360 w 663"/>
                <a:gd name="T15" fmla="*/ 771 h 771"/>
                <a:gd name="T16" fmla="*/ 382 w 663"/>
                <a:gd name="T17" fmla="*/ 668 h 771"/>
                <a:gd name="T18" fmla="*/ 432 w 663"/>
                <a:gd name="T19" fmla="*/ 747 h 771"/>
                <a:gd name="T20" fmla="*/ 521 w 663"/>
                <a:gd name="T21" fmla="*/ 551 h 771"/>
                <a:gd name="T22" fmla="*/ 582 w 663"/>
                <a:gd name="T23" fmla="*/ 491 h 771"/>
                <a:gd name="T24" fmla="*/ 610 w 663"/>
                <a:gd name="T25" fmla="*/ 431 h 771"/>
                <a:gd name="T26" fmla="*/ 614 w 663"/>
                <a:gd name="T27" fmla="*/ 368 h 771"/>
                <a:gd name="T28" fmla="*/ 660 w 663"/>
                <a:gd name="T29" fmla="*/ 22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771">
                  <a:moveTo>
                    <a:pt x="660" y="226"/>
                  </a:moveTo>
                  <a:cubicBezTo>
                    <a:pt x="663" y="193"/>
                    <a:pt x="609" y="140"/>
                    <a:pt x="609" y="140"/>
                  </a:cubicBezTo>
                  <a:cubicBezTo>
                    <a:pt x="588" y="92"/>
                    <a:pt x="599" y="27"/>
                    <a:pt x="543" y="13"/>
                  </a:cubicBezTo>
                  <a:cubicBezTo>
                    <a:pt x="493" y="0"/>
                    <a:pt x="479" y="92"/>
                    <a:pt x="435" y="112"/>
                  </a:cubicBezTo>
                  <a:cubicBezTo>
                    <a:pt x="425" y="116"/>
                    <a:pt x="282" y="137"/>
                    <a:pt x="275" y="147"/>
                  </a:cubicBezTo>
                  <a:cubicBezTo>
                    <a:pt x="148" y="283"/>
                    <a:pt x="222" y="319"/>
                    <a:pt x="169" y="422"/>
                  </a:cubicBezTo>
                  <a:cubicBezTo>
                    <a:pt x="135" y="488"/>
                    <a:pt x="145" y="488"/>
                    <a:pt x="73" y="573"/>
                  </a:cubicBezTo>
                  <a:cubicBezTo>
                    <a:pt x="0" y="658"/>
                    <a:pt x="217" y="771"/>
                    <a:pt x="360" y="771"/>
                  </a:cubicBezTo>
                  <a:lnTo>
                    <a:pt x="382" y="668"/>
                  </a:lnTo>
                  <a:lnTo>
                    <a:pt x="432" y="747"/>
                  </a:lnTo>
                  <a:cubicBezTo>
                    <a:pt x="528" y="718"/>
                    <a:pt x="457" y="624"/>
                    <a:pt x="521" y="551"/>
                  </a:cubicBezTo>
                  <a:cubicBezTo>
                    <a:pt x="550" y="519"/>
                    <a:pt x="556" y="524"/>
                    <a:pt x="582" y="491"/>
                  </a:cubicBezTo>
                  <a:cubicBezTo>
                    <a:pt x="596" y="473"/>
                    <a:pt x="606" y="453"/>
                    <a:pt x="610" y="431"/>
                  </a:cubicBezTo>
                  <a:cubicBezTo>
                    <a:pt x="614" y="410"/>
                    <a:pt x="612" y="389"/>
                    <a:pt x="614" y="368"/>
                  </a:cubicBezTo>
                  <a:cubicBezTo>
                    <a:pt x="621" y="319"/>
                    <a:pt x="655" y="278"/>
                    <a:pt x="660"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Oval 1904">
              <a:extLst>
                <a:ext uri="{FF2B5EF4-FFF2-40B4-BE49-F238E27FC236}">
                  <a16:creationId xmlns:a16="http://schemas.microsoft.com/office/drawing/2014/main" id="{4FF23C11-6224-484B-8336-51F9D12FAAB2}"/>
                </a:ext>
              </a:extLst>
            </p:cNvPr>
            <p:cNvSpPr>
              <a:spLocks noChangeArrowheads="1"/>
            </p:cNvSpPr>
            <p:nvPr/>
          </p:nvSpPr>
          <p:spPr bwMode="auto">
            <a:xfrm>
              <a:off x="7291388" y="3127376"/>
              <a:ext cx="63500" cy="65088"/>
            </a:xfrm>
            <a:prstGeom prst="ellipse">
              <a:avLst/>
            </a:pr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Freeform 1905">
              <a:extLst>
                <a:ext uri="{FF2B5EF4-FFF2-40B4-BE49-F238E27FC236}">
                  <a16:creationId xmlns:a16="http://schemas.microsoft.com/office/drawing/2014/main" id="{F5283A6D-89D0-4F36-882B-745F4BCD7CC5}"/>
                </a:ext>
              </a:extLst>
            </p:cNvPr>
            <p:cNvSpPr>
              <a:spLocks/>
            </p:cNvSpPr>
            <p:nvPr/>
          </p:nvSpPr>
          <p:spPr bwMode="auto">
            <a:xfrm>
              <a:off x="7296150" y="3079751"/>
              <a:ext cx="111125" cy="171450"/>
            </a:xfrm>
            <a:custGeom>
              <a:avLst/>
              <a:gdLst>
                <a:gd name="T0" fmla="*/ 108 w 334"/>
                <a:gd name="T1" fmla="*/ 509 h 509"/>
                <a:gd name="T2" fmla="*/ 75 w 334"/>
                <a:gd name="T3" fmla="*/ 286 h 509"/>
                <a:gd name="T4" fmla="*/ 164 w 334"/>
                <a:gd name="T5" fmla="*/ 51 h 509"/>
                <a:gd name="T6" fmla="*/ 306 w 334"/>
                <a:gd name="T7" fmla="*/ 25 h 509"/>
                <a:gd name="T8" fmla="*/ 328 w 334"/>
                <a:gd name="T9" fmla="*/ 165 h 509"/>
                <a:gd name="T10" fmla="*/ 216 w 334"/>
                <a:gd name="T11" fmla="*/ 324 h 509"/>
                <a:gd name="T12" fmla="*/ 108 w 33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334" h="509">
                  <a:moveTo>
                    <a:pt x="108" y="509"/>
                  </a:moveTo>
                  <a:cubicBezTo>
                    <a:pt x="108" y="509"/>
                    <a:pt x="0" y="381"/>
                    <a:pt x="75" y="286"/>
                  </a:cubicBezTo>
                  <a:cubicBezTo>
                    <a:pt x="118" y="243"/>
                    <a:pt x="127" y="85"/>
                    <a:pt x="164" y="51"/>
                  </a:cubicBezTo>
                  <a:cubicBezTo>
                    <a:pt x="202" y="16"/>
                    <a:pt x="262" y="0"/>
                    <a:pt x="306" y="25"/>
                  </a:cubicBezTo>
                  <a:cubicBezTo>
                    <a:pt x="334" y="98"/>
                    <a:pt x="334" y="127"/>
                    <a:pt x="328" y="165"/>
                  </a:cubicBezTo>
                  <a:cubicBezTo>
                    <a:pt x="309" y="230"/>
                    <a:pt x="260" y="273"/>
                    <a:pt x="216" y="324"/>
                  </a:cubicBezTo>
                  <a:cubicBezTo>
                    <a:pt x="166" y="449"/>
                    <a:pt x="108" y="509"/>
                    <a:pt x="108" y="50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Freeform 1906">
              <a:extLst>
                <a:ext uri="{FF2B5EF4-FFF2-40B4-BE49-F238E27FC236}">
                  <a16:creationId xmlns:a16="http://schemas.microsoft.com/office/drawing/2014/main" id="{71BC7A3E-1193-4C92-8936-E3973949310A}"/>
                </a:ext>
              </a:extLst>
            </p:cNvPr>
            <p:cNvSpPr>
              <a:spLocks/>
            </p:cNvSpPr>
            <p:nvPr/>
          </p:nvSpPr>
          <p:spPr bwMode="auto">
            <a:xfrm>
              <a:off x="7392988" y="3135313"/>
              <a:ext cx="19050" cy="28575"/>
            </a:xfrm>
            <a:custGeom>
              <a:avLst/>
              <a:gdLst>
                <a:gd name="T0" fmla="*/ 32 w 59"/>
                <a:gd name="T1" fmla="*/ 84 h 84"/>
                <a:gd name="T2" fmla="*/ 32 w 59"/>
                <a:gd name="T3" fmla="*/ 84 h 84"/>
                <a:gd name="T4" fmla="*/ 59 w 59"/>
                <a:gd name="T5" fmla="*/ 54 h 84"/>
                <a:gd name="T6" fmla="*/ 56 w 59"/>
                <a:gd name="T7" fmla="*/ 15 h 84"/>
                <a:gd name="T8" fmla="*/ 2 w 59"/>
                <a:gd name="T9" fmla="*/ 18 h 84"/>
                <a:gd name="T10" fmla="*/ 5 w 59"/>
                <a:gd name="T11" fmla="*/ 57 h 84"/>
                <a:gd name="T12" fmla="*/ 32 w 5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32" y="84"/>
                  </a:moveTo>
                  <a:lnTo>
                    <a:pt x="32" y="84"/>
                  </a:lnTo>
                  <a:cubicBezTo>
                    <a:pt x="48" y="82"/>
                    <a:pt x="59" y="70"/>
                    <a:pt x="59" y="54"/>
                  </a:cubicBezTo>
                  <a:lnTo>
                    <a:pt x="56" y="15"/>
                  </a:lnTo>
                  <a:cubicBezTo>
                    <a:pt x="55" y="0"/>
                    <a:pt x="0" y="3"/>
                    <a:pt x="2" y="18"/>
                  </a:cubicBezTo>
                  <a:lnTo>
                    <a:pt x="5" y="57"/>
                  </a:lnTo>
                  <a:cubicBezTo>
                    <a:pt x="5" y="72"/>
                    <a:pt x="17" y="84"/>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Freeform 1907">
              <a:extLst>
                <a:ext uri="{FF2B5EF4-FFF2-40B4-BE49-F238E27FC236}">
                  <a16:creationId xmlns:a16="http://schemas.microsoft.com/office/drawing/2014/main" id="{9CA58F9C-5EA9-4BF7-9160-6D8C3A17CB1A}"/>
                </a:ext>
              </a:extLst>
            </p:cNvPr>
            <p:cNvSpPr>
              <a:spLocks noEditPoints="1"/>
            </p:cNvSpPr>
            <p:nvPr/>
          </p:nvSpPr>
          <p:spPr bwMode="auto">
            <a:xfrm>
              <a:off x="7391400" y="3135313"/>
              <a:ext cx="22225" cy="30163"/>
            </a:xfrm>
            <a:custGeom>
              <a:avLst/>
              <a:gdLst>
                <a:gd name="T0" fmla="*/ 33 w 67"/>
                <a:gd name="T1" fmla="*/ 85 h 86"/>
                <a:gd name="T2" fmla="*/ 1 w 67"/>
                <a:gd name="T3" fmla="*/ 55 h 86"/>
                <a:gd name="T4" fmla="*/ 0 w 67"/>
                <a:gd name="T5" fmla="*/ 16 h 86"/>
                <a:gd name="T6" fmla="*/ 30 w 67"/>
                <a:gd name="T7" fmla="*/ 0 h 86"/>
                <a:gd name="T8" fmla="*/ 62 w 67"/>
                <a:gd name="T9" fmla="*/ 14 h 86"/>
                <a:gd name="T10" fmla="*/ 65 w 67"/>
                <a:gd name="T11" fmla="*/ 53 h 86"/>
                <a:gd name="T12" fmla="*/ 36 w 67"/>
                <a:gd name="T13" fmla="*/ 86 h 86"/>
                <a:gd name="T14" fmla="*/ 36 w 67"/>
                <a:gd name="T15" fmla="*/ 86 h 86"/>
                <a:gd name="T16" fmla="*/ 33 w 67"/>
                <a:gd name="T17" fmla="*/ 85 h 86"/>
                <a:gd name="T18" fmla="*/ 34 w 67"/>
                <a:gd name="T19" fmla="*/ 7 h 86"/>
                <a:gd name="T20" fmla="*/ 30 w 67"/>
                <a:gd name="T21" fmla="*/ 7 h 86"/>
                <a:gd name="T22" fmla="*/ 8 w 67"/>
                <a:gd name="T23" fmla="*/ 15 h 86"/>
                <a:gd name="T24" fmla="*/ 11 w 67"/>
                <a:gd name="T25" fmla="*/ 54 h 86"/>
                <a:gd name="T26" fmla="*/ 36 w 67"/>
                <a:gd name="T27" fmla="*/ 76 h 86"/>
                <a:gd name="T28" fmla="*/ 51 w 67"/>
                <a:gd name="T29" fmla="*/ 68 h 86"/>
                <a:gd name="T30" fmla="*/ 57 w 67"/>
                <a:gd name="T31" fmla="*/ 51 h 86"/>
                <a:gd name="T32" fmla="*/ 54 w 67"/>
                <a:gd name="T33" fmla="*/ 12 h 86"/>
                <a:gd name="T34" fmla="*/ 34 w 67"/>
                <a:gd name="T35"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86">
                  <a:moveTo>
                    <a:pt x="33" y="85"/>
                  </a:moveTo>
                  <a:cubicBezTo>
                    <a:pt x="16" y="85"/>
                    <a:pt x="2" y="72"/>
                    <a:pt x="1" y="55"/>
                  </a:cubicBezTo>
                  <a:lnTo>
                    <a:pt x="0" y="16"/>
                  </a:lnTo>
                  <a:cubicBezTo>
                    <a:pt x="0" y="5"/>
                    <a:pt x="15" y="0"/>
                    <a:pt x="30" y="0"/>
                  </a:cubicBezTo>
                  <a:cubicBezTo>
                    <a:pt x="46" y="0"/>
                    <a:pt x="62" y="3"/>
                    <a:pt x="62" y="14"/>
                  </a:cubicBezTo>
                  <a:lnTo>
                    <a:pt x="65" y="53"/>
                  </a:lnTo>
                  <a:cubicBezTo>
                    <a:pt x="67" y="69"/>
                    <a:pt x="53" y="85"/>
                    <a:pt x="36" y="86"/>
                  </a:cubicBezTo>
                  <a:cubicBezTo>
                    <a:pt x="36" y="86"/>
                    <a:pt x="36" y="86"/>
                    <a:pt x="36" y="86"/>
                  </a:cubicBezTo>
                  <a:lnTo>
                    <a:pt x="33" y="85"/>
                  </a:lnTo>
                  <a:close/>
                  <a:moveTo>
                    <a:pt x="34" y="7"/>
                  </a:moveTo>
                  <a:lnTo>
                    <a:pt x="30" y="7"/>
                  </a:lnTo>
                  <a:cubicBezTo>
                    <a:pt x="16" y="8"/>
                    <a:pt x="8" y="12"/>
                    <a:pt x="8" y="15"/>
                  </a:cubicBezTo>
                  <a:lnTo>
                    <a:pt x="11" y="54"/>
                  </a:lnTo>
                  <a:cubicBezTo>
                    <a:pt x="12" y="67"/>
                    <a:pt x="22" y="76"/>
                    <a:pt x="36" y="76"/>
                  </a:cubicBezTo>
                  <a:cubicBezTo>
                    <a:pt x="41" y="76"/>
                    <a:pt x="48" y="74"/>
                    <a:pt x="51" y="68"/>
                  </a:cubicBezTo>
                  <a:cubicBezTo>
                    <a:pt x="55" y="64"/>
                    <a:pt x="57" y="57"/>
                    <a:pt x="57" y="51"/>
                  </a:cubicBezTo>
                  <a:lnTo>
                    <a:pt x="54" y="12"/>
                  </a:lnTo>
                  <a:cubicBezTo>
                    <a:pt x="54" y="9"/>
                    <a:pt x="46" y="7"/>
                    <a:pt x="34"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1908">
              <a:extLst>
                <a:ext uri="{FF2B5EF4-FFF2-40B4-BE49-F238E27FC236}">
                  <a16:creationId xmlns:a16="http://schemas.microsoft.com/office/drawing/2014/main" id="{A56E0A76-1954-4D59-8871-3ED72384B72B}"/>
                </a:ext>
              </a:extLst>
            </p:cNvPr>
            <p:cNvSpPr>
              <a:spLocks/>
            </p:cNvSpPr>
            <p:nvPr/>
          </p:nvSpPr>
          <p:spPr bwMode="auto">
            <a:xfrm>
              <a:off x="7323138" y="3060701"/>
              <a:ext cx="95250" cy="84138"/>
            </a:xfrm>
            <a:custGeom>
              <a:avLst/>
              <a:gdLst>
                <a:gd name="T0" fmla="*/ 270 w 287"/>
                <a:gd name="T1" fmla="*/ 119 h 250"/>
                <a:gd name="T2" fmla="*/ 19 w 287"/>
                <a:gd name="T3" fmla="*/ 180 h 250"/>
                <a:gd name="T4" fmla="*/ 109 w 287"/>
                <a:gd name="T5" fmla="*/ 20 h 250"/>
                <a:gd name="T6" fmla="*/ 269 w 287"/>
                <a:gd name="T7" fmla="*/ 109 h 250"/>
                <a:gd name="T8" fmla="*/ 270 w 287"/>
                <a:gd name="T9" fmla="*/ 119 h 250"/>
              </a:gdLst>
              <a:ahLst/>
              <a:cxnLst>
                <a:cxn ang="0">
                  <a:pos x="T0" y="T1"/>
                </a:cxn>
                <a:cxn ang="0">
                  <a:pos x="T2" y="T3"/>
                </a:cxn>
                <a:cxn ang="0">
                  <a:pos x="T4" y="T5"/>
                </a:cxn>
                <a:cxn ang="0">
                  <a:pos x="T6" y="T7"/>
                </a:cxn>
                <a:cxn ang="0">
                  <a:pos x="T8" y="T9"/>
                </a:cxn>
              </a:cxnLst>
              <a:rect l="0" t="0" r="r" b="b"/>
              <a:pathLst>
                <a:path w="287" h="250">
                  <a:moveTo>
                    <a:pt x="270" y="119"/>
                  </a:moveTo>
                  <a:cubicBezTo>
                    <a:pt x="287" y="188"/>
                    <a:pt x="36" y="250"/>
                    <a:pt x="19" y="180"/>
                  </a:cubicBezTo>
                  <a:cubicBezTo>
                    <a:pt x="0" y="112"/>
                    <a:pt x="39" y="39"/>
                    <a:pt x="109" y="20"/>
                  </a:cubicBezTo>
                  <a:cubicBezTo>
                    <a:pt x="177" y="0"/>
                    <a:pt x="249" y="39"/>
                    <a:pt x="269" y="109"/>
                  </a:cubicBezTo>
                  <a:cubicBezTo>
                    <a:pt x="269" y="112"/>
                    <a:pt x="270" y="116"/>
                    <a:pt x="270" y="11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1909">
              <a:extLst>
                <a:ext uri="{FF2B5EF4-FFF2-40B4-BE49-F238E27FC236}">
                  <a16:creationId xmlns:a16="http://schemas.microsoft.com/office/drawing/2014/main" id="{2BB78D60-A856-4542-9748-A01E41FE37FC}"/>
                </a:ext>
              </a:extLst>
            </p:cNvPr>
            <p:cNvSpPr>
              <a:spLocks/>
            </p:cNvSpPr>
            <p:nvPr/>
          </p:nvSpPr>
          <p:spPr bwMode="auto">
            <a:xfrm>
              <a:off x="7323138" y="3082926"/>
              <a:ext cx="87312" cy="127000"/>
            </a:xfrm>
            <a:custGeom>
              <a:avLst/>
              <a:gdLst>
                <a:gd name="T0" fmla="*/ 41 w 262"/>
                <a:gd name="T1" fmla="*/ 55 h 374"/>
                <a:gd name="T2" fmla="*/ 174 w 262"/>
                <a:gd name="T3" fmla="*/ 15 h 374"/>
                <a:gd name="T4" fmla="*/ 245 w 262"/>
                <a:gd name="T5" fmla="*/ 163 h 374"/>
                <a:gd name="T6" fmla="*/ 225 w 262"/>
                <a:gd name="T7" fmla="*/ 209 h 374"/>
                <a:gd name="T8" fmla="*/ 234 w 262"/>
                <a:gd name="T9" fmla="*/ 234 h 374"/>
                <a:gd name="T10" fmla="*/ 248 w 262"/>
                <a:gd name="T11" fmla="*/ 255 h 374"/>
                <a:gd name="T12" fmla="*/ 248 w 262"/>
                <a:gd name="T13" fmla="*/ 263 h 374"/>
                <a:gd name="T14" fmla="*/ 244 w 262"/>
                <a:gd name="T15" fmla="*/ 269 h 374"/>
                <a:gd name="T16" fmla="*/ 225 w 262"/>
                <a:gd name="T17" fmla="*/ 277 h 374"/>
                <a:gd name="T18" fmla="*/ 219 w 262"/>
                <a:gd name="T19" fmla="*/ 278 h 374"/>
                <a:gd name="T20" fmla="*/ 215 w 262"/>
                <a:gd name="T21" fmla="*/ 291 h 374"/>
                <a:gd name="T22" fmla="*/ 204 w 262"/>
                <a:gd name="T23" fmla="*/ 315 h 374"/>
                <a:gd name="T24" fmla="*/ 188 w 262"/>
                <a:gd name="T25" fmla="*/ 335 h 374"/>
                <a:gd name="T26" fmla="*/ 183 w 262"/>
                <a:gd name="T27" fmla="*/ 352 h 374"/>
                <a:gd name="T28" fmla="*/ 154 w 262"/>
                <a:gd name="T29" fmla="*/ 367 h 374"/>
                <a:gd name="T30" fmla="*/ 108 w 262"/>
                <a:gd name="T31" fmla="*/ 374 h 374"/>
                <a:gd name="T32" fmla="*/ 9 w 262"/>
                <a:gd name="T33" fmla="*/ 206 h 374"/>
                <a:gd name="T34" fmla="*/ 41 w 262"/>
                <a:gd name="T35" fmla="*/ 5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4">
                  <a:moveTo>
                    <a:pt x="41" y="55"/>
                  </a:moveTo>
                  <a:cubicBezTo>
                    <a:pt x="73" y="15"/>
                    <a:pt x="126" y="0"/>
                    <a:pt x="174" y="15"/>
                  </a:cubicBezTo>
                  <a:cubicBezTo>
                    <a:pt x="240" y="40"/>
                    <a:pt x="262" y="104"/>
                    <a:pt x="245" y="163"/>
                  </a:cubicBezTo>
                  <a:cubicBezTo>
                    <a:pt x="232" y="174"/>
                    <a:pt x="223" y="191"/>
                    <a:pt x="225" y="209"/>
                  </a:cubicBezTo>
                  <a:cubicBezTo>
                    <a:pt x="226" y="218"/>
                    <a:pt x="230" y="227"/>
                    <a:pt x="234" y="234"/>
                  </a:cubicBezTo>
                  <a:cubicBezTo>
                    <a:pt x="240" y="239"/>
                    <a:pt x="245" y="248"/>
                    <a:pt x="248" y="255"/>
                  </a:cubicBezTo>
                  <a:cubicBezTo>
                    <a:pt x="250" y="257"/>
                    <a:pt x="250" y="260"/>
                    <a:pt x="248" y="263"/>
                  </a:cubicBezTo>
                  <a:cubicBezTo>
                    <a:pt x="247" y="266"/>
                    <a:pt x="245" y="267"/>
                    <a:pt x="244" y="269"/>
                  </a:cubicBezTo>
                  <a:cubicBezTo>
                    <a:pt x="238" y="273"/>
                    <a:pt x="232" y="276"/>
                    <a:pt x="225" y="277"/>
                  </a:cubicBezTo>
                  <a:cubicBezTo>
                    <a:pt x="223" y="277"/>
                    <a:pt x="220" y="278"/>
                    <a:pt x="219" y="278"/>
                  </a:cubicBezTo>
                  <a:cubicBezTo>
                    <a:pt x="215" y="281"/>
                    <a:pt x="215" y="287"/>
                    <a:pt x="215" y="291"/>
                  </a:cubicBezTo>
                  <a:cubicBezTo>
                    <a:pt x="213" y="299"/>
                    <a:pt x="209" y="309"/>
                    <a:pt x="204" y="315"/>
                  </a:cubicBezTo>
                  <a:cubicBezTo>
                    <a:pt x="197" y="320"/>
                    <a:pt x="191" y="327"/>
                    <a:pt x="188" y="335"/>
                  </a:cubicBezTo>
                  <a:cubicBezTo>
                    <a:pt x="186" y="341"/>
                    <a:pt x="186" y="347"/>
                    <a:pt x="183" y="352"/>
                  </a:cubicBezTo>
                  <a:cubicBezTo>
                    <a:pt x="176" y="362"/>
                    <a:pt x="165" y="367"/>
                    <a:pt x="154" y="367"/>
                  </a:cubicBezTo>
                  <a:cubicBezTo>
                    <a:pt x="142" y="369"/>
                    <a:pt x="123" y="356"/>
                    <a:pt x="108" y="374"/>
                  </a:cubicBezTo>
                  <a:cubicBezTo>
                    <a:pt x="94" y="372"/>
                    <a:pt x="23" y="271"/>
                    <a:pt x="9" y="206"/>
                  </a:cubicBezTo>
                  <a:cubicBezTo>
                    <a:pt x="0" y="154"/>
                    <a:pt x="7" y="97"/>
                    <a:pt x="41"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1910">
              <a:extLst>
                <a:ext uri="{FF2B5EF4-FFF2-40B4-BE49-F238E27FC236}">
                  <a16:creationId xmlns:a16="http://schemas.microsoft.com/office/drawing/2014/main" id="{90950B04-B84C-420A-9305-C6D803EBC17A}"/>
                </a:ext>
              </a:extLst>
            </p:cNvPr>
            <p:cNvSpPr>
              <a:spLocks/>
            </p:cNvSpPr>
            <p:nvPr/>
          </p:nvSpPr>
          <p:spPr bwMode="auto">
            <a:xfrm>
              <a:off x="7300913" y="3079751"/>
              <a:ext cx="109537" cy="111125"/>
            </a:xfrm>
            <a:custGeom>
              <a:avLst/>
              <a:gdLst>
                <a:gd name="T0" fmla="*/ 267 w 330"/>
                <a:gd name="T1" fmla="*/ 148 h 333"/>
                <a:gd name="T2" fmla="*/ 226 w 330"/>
                <a:gd name="T3" fmla="*/ 140 h 333"/>
                <a:gd name="T4" fmla="*/ 188 w 330"/>
                <a:gd name="T5" fmla="*/ 120 h 333"/>
                <a:gd name="T6" fmla="*/ 164 w 330"/>
                <a:gd name="T7" fmla="*/ 146 h 333"/>
                <a:gd name="T8" fmla="*/ 163 w 330"/>
                <a:gd name="T9" fmla="*/ 173 h 333"/>
                <a:gd name="T10" fmla="*/ 141 w 330"/>
                <a:gd name="T11" fmla="*/ 206 h 333"/>
                <a:gd name="T12" fmla="*/ 110 w 330"/>
                <a:gd name="T13" fmla="*/ 223 h 333"/>
                <a:gd name="T14" fmla="*/ 93 w 330"/>
                <a:gd name="T15" fmla="*/ 250 h 333"/>
                <a:gd name="T16" fmla="*/ 77 w 330"/>
                <a:gd name="T17" fmla="*/ 276 h 333"/>
                <a:gd name="T18" fmla="*/ 39 w 330"/>
                <a:gd name="T19" fmla="*/ 333 h 333"/>
                <a:gd name="T20" fmla="*/ 22 w 330"/>
                <a:gd name="T21" fmla="*/ 231 h 333"/>
                <a:gd name="T22" fmla="*/ 0 w 330"/>
                <a:gd name="T23" fmla="*/ 172 h 333"/>
                <a:gd name="T24" fmla="*/ 24 w 330"/>
                <a:gd name="T25" fmla="*/ 142 h 333"/>
                <a:gd name="T26" fmla="*/ 27 w 330"/>
                <a:gd name="T27" fmla="*/ 94 h 333"/>
                <a:gd name="T28" fmla="*/ 116 w 330"/>
                <a:gd name="T29" fmla="*/ 6 h 333"/>
                <a:gd name="T30" fmla="*/ 162 w 330"/>
                <a:gd name="T31" fmla="*/ 6 h 333"/>
                <a:gd name="T32" fmla="*/ 272 w 330"/>
                <a:gd name="T33" fmla="*/ 13 h 333"/>
                <a:gd name="T34" fmla="*/ 329 w 330"/>
                <a:gd name="T35" fmla="*/ 94 h 333"/>
                <a:gd name="T36" fmla="*/ 295 w 330"/>
                <a:gd name="T37" fmla="*/ 146 h 333"/>
                <a:gd name="T38" fmla="*/ 267 w 330"/>
                <a:gd name="T39" fmla="*/ 14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333">
                  <a:moveTo>
                    <a:pt x="267" y="148"/>
                  </a:moveTo>
                  <a:cubicBezTo>
                    <a:pt x="254" y="146"/>
                    <a:pt x="240" y="144"/>
                    <a:pt x="226" y="140"/>
                  </a:cubicBezTo>
                  <a:cubicBezTo>
                    <a:pt x="213" y="134"/>
                    <a:pt x="201" y="117"/>
                    <a:pt x="188" y="120"/>
                  </a:cubicBezTo>
                  <a:cubicBezTo>
                    <a:pt x="176" y="123"/>
                    <a:pt x="166" y="133"/>
                    <a:pt x="164" y="146"/>
                  </a:cubicBezTo>
                  <a:cubicBezTo>
                    <a:pt x="163" y="155"/>
                    <a:pt x="164" y="165"/>
                    <a:pt x="163" y="173"/>
                  </a:cubicBezTo>
                  <a:cubicBezTo>
                    <a:pt x="160" y="187"/>
                    <a:pt x="152" y="199"/>
                    <a:pt x="141" y="206"/>
                  </a:cubicBezTo>
                  <a:cubicBezTo>
                    <a:pt x="130" y="212"/>
                    <a:pt x="117" y="215"/>
                    <a:pt x="110" y="223"/>
                  </a:cubicBezTo>
                  <a:cubicBezTo>
                    <a:pt x="103" y="231"/>
                    <a:pt x="102" y="243"/>
                    <a:pt x="93" y="250"/>
                  </a:cubicBezTo>
                  <a:cubicBezTo>
                    <a:pt x="85" y="256"/>
                    <a:pt x="79" y="266"/>
                    <a:pt x="77" y="276"/>
                  </a:cubicBezTo>
                  <a:cubicBezTo>
                    <a:pt x="71" y="300"/>
                    <a:pt x="49" y="304"/>
                    <a:pt x="39" y="333"/>
                  </a:cubicBezTo>
                  <a:cubicBezTo>
                    <a:pt x="7" y="318"/>
                    <a:pt x="11" y="265"/>
                    <a:pt x="22" y="231"/>
                  </a:cubicBezTo>
                  <a:cubicBezTo>
                    <a:pt x="27" y="220"/>
                    <a:pt x="0" y="183"/>
                    <a:pt x="0" y="172"/>
                  </a:cubicBezTo>
                  <a:cubicBezTo>
                    <a:pt x="10" y="163"/>
                    <a:pt x="17" y="153"/>
                    <a:pt x="24" y="142"/>
                  </a:cubicBezTo>
                  <a:cubicBezTo>
                    <a:pt x="29" y="128"/>
                    <a:pt x="24" y="109"/>
                    <a:pt x="27" y="94"/>
                  </a:cubicBezTo>
                  <a:cubicBezTo>
                    <a:pt x="34" y="48"/>
                    <a:pt x="71" y="13"/>
                    <a:pt x="116" y="6"/>
                  </a:cubicBezTo>
                  <a:cubicBezTo>
                    <a:pt x="131" y="4"/>
                    <a:pt x="146" y="4"/>
                    <a:pt x="162" y="6"/>
                  </a:cubicBezTo>
                  <a:cubicBezTo>
                    <a:pt x="198" y="7"/>
                    <a:pt x="237" y="0"/>
                    <a:pt x="272" y="13"/>
                  </a:cubicBezTo>
                  <a:cubicBezTo>
                    <a:pt x="304" y="27"/>
                    <a:pt x="326" y="57"/>
                    <a:pt x="329" y="94"/>
                  </a:cubicBezTo>
                  <a:cubicBezTo>
                    <a:pt x="330" y="117"/>
                    <a:pt x="316" y="138"/>
                    <a:pt x="295" y="146"/>
                  </a:cubicBezTo>
                  <a:cubicBezTo>
                    <a:pt x="286" y="149"/>
                    <a:pt x="276" y="149"/>
                    <a:pt x="267" y="14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Freeform 1911">
              <a:extLst>
                <a:ext uri="{FF2B5EF4-FFF2-40B4-BE49-F238E27FC236}">
                  <a16:creationId xmlns:a16="http://schemas.microsoft.com/office/drawing/2014/main" id="{20352BCA-C286-4964-8FC9-7D776600C91B}"/>
                </a:ext>
              </a:extLst>
            </p:cNvPr>
            <p:cNvSpPr>
              <a:spLocks/>
            </p:cNvSpPr>
            <p:nvPr/>
          </p:nvSpPr>
          <p:spPr bwMode="auto">
            <a:xfrm>
              <a:off x="7321550" y="3135313"/>
              <a:ext cx="26987" cy="36513"/>
            </a:xfrm>
            <a:custGeom>
              <a:avLst/>
              <a:gdLst>
                <a:gd name="T0" fmla="*/ 76 w 78"/>
                <a:gd name="T1" fmla="*/ 66 h 110"/>
                <a:gd name="T2" fmla="*/ 39 w 78"/>
                <a:gd name="T3" fmla="*/ 3 h 110"/>
                <a:gd name="T4" fmla="*/ 4 w 78"/>
                <a:gd name="T5" fmla="*/ 57 h 110"/>
                <a:gd name="T6" fmla="*/ 42 w 78"/>
                <a:gd name="T7" fmla="*/ 108 h 110"/>
                <a:gd name="T8" fmla="*/ 76 w 78"/>
                <a:gd name="T9" fmla="*/ 66 h 110"/>
              </a:gdLst>
              <a:ahLst/>
              <a:cxnLst>
                <a:cxn ang="0">
                  <a:pos x="T0" y="T1"/>
                </a:cxn>
                <a:cxn ang="0">
                  <a:pos x="T2" y="T3"/>
                </a:cxn>
                <a:cxn ang="0">
                  <a:pos x="T4" y="T5"/>
                </a:cxn>
                <a:cxn ang="0">
                  <a:pos x="T6" y="T7"/>
                </a:cxn>
                <a:cxn ang="0">
                  <a:pos x="T8" y="T9"/>
                </a:cxn>
              </a:cxnLst>
              <a:rect l="0" t="0" r="r" b="b"/>
              <a:pathLst>
                <a:path w="78" h="110">
                  <a:moveTo>
                    <a:pt x="76" y="66"/>
                  </a:moveTo>
                  <a:cubicBezTo>
                    <a:pt x="78" y="35"/>
                    <a:pt x="61" y="6"/>
                    <a:pt x="39" y="3"/>
                  </a:cubicBezTo>
                  <a:cubicBezTo>
                    <a:pt x="16" y="0"/>
                    <a:pt x="0" y="27"/>
                    <a:pt x="4" y="57"/>
                  </a:cubicBezTo>
                  <a:cubicBezTo>
                    <a:pt x="7" y="84"/>
                    <a:pt x="23" y="105"/>
                    <a:pt x="42" y="108"/>
                  </a:cubicBezTo>
                  <a:cubicBezTo>
                    <a:pt x="60" y="110"/>
                    <a:pt x="74" y="92"/>
                    <a:pt x="76"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1912">
              <a:extLst>
                <a:ext uri="{FF2B5EF4-FFF2-40B4-BE49-F238E27FC236}">
                  <a16:creationId xmlns:a16="http://schemas.microsoft.com/office/drawing/2014/main" id="{EA2641FD-A5F2-4676-B364-E7ACAC68D0D7}"/>
                </a:ext>
              </a:extLst>
            </p:cNvPr>
            <p:cNvSpPr>
              <a:spLocks/>
            </p:cNvSpPr>
            <p:nvPr/>
          </p:nvSpPr>
          <p:spPr bwMode="auto">
            <a:xfrm>
              <a:off x="7362825" y="3141663"/>
              <a:ext cx="25400" cy="28575"/>
            </a:xfrm>
            <a:custGeom>
              <a:avLst/>
              <a:gdLst>
                <a:gd name="T0" fmla="*/ 41 w 76"/>
                <a:gd name="T1" fmla="*/ 84 h 85"/>
                <a:gd name="T2" fmla="*/ 41 w 76"/>
                <a:gd name="T3" fmla="*/ 84 h 85"/>
                <a:gd name="T4" fmla="*/ 74 w 76"/>
                <a:gd name="T5" fmla="*/ 46 h 85"/>
                <a:gd name="T6" fmla="*/ 73 w 76"/>
                <a:gd name="T7" fmla="*/ 16 h 85"/>
                <a:gd name="T8" fmla="*/ 2 w 76"/>
                <a:gd name="T9" fmla="*/ 20 h 85"/>
                <a:gd name="T10" fmla="*/ 3 w 76"/>
                <a:gd name="T11" fmla="*/ 51 h 85"/>
                <a:gd name="T12" fmla="*/ 41 w 76"/>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6" h="85">
                  <a:moveTo>
                    <a:pt x="41" y="84"/>
                  </a:moveTo>
                  <a:lnTo>
                    <a:pt x="41" y="84"/>
                  </a:lnTo>
                  <a:cubicBezTo>
                    <a:pt x="60" y="83"/>
                    <a:pt x="76" y="66"/>
                    <a:pt x="74" y="46"/>
                  </a:cubicBezTo>
                  <a:lnTo>
                    <a:pt x="73" y="16"/>
                  </a:lnTo>
                  <a:cubicBezTo>
                    <a:pt x="71" y="0"/>
                    <a:pt x="0" y="5"/>
                    <a:pt x="2" y="20"/>
                  </a:cubicBezTo>
                  <a:lnTo>
                    <a:pt x="3" y="51"/>
                  </a:lnTo>
                  <a:cubicBezTo>
                    <a:pt x="5" y="70"/>
                    <a:pt x="21" y="85"/>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1913">
              <a:extLst>
                <a:ext uri="{FF2B5EF4-FFF2-40B4-BE49-F238E27FC236}">
                  <a16:creationId xmlns:a16="http://schemas.microsoft.com/office/drawing/2014/main" id="{E903B09E-511C-4F63-AD2C-8D1C2A79DF39}"/>
                </a:ext>
              </a:extLst>
            </p:cNvPr>
            <p:cNvSpPr>
              <a:spLocks noEditPoints="1"/>
            </p:cNvSpPr>
            <p:nvPr/>
          </p:nvSpPr>
          <p:spPr bwMode="auto">
            <a:xfrm>
              <a:off x="7361238" y="3141663"/>
              <a:ext cx="26987" cy="28575"/>
            </a:xfrm>
            <a:custGeom>
              <a:avLst/>
              <a:gdLst>
                <a:gd name="T0" fmla="*/ 43 w 82"/>
                <a:gd name="T1" fmla="*/ 88 h 88"/>
                <a:gd name="T2" fmla="*/ 3 w 82"/>
                <a:gd name="T3" fmla="*/ 51 h 88"/>
                <a:gd name="T4" fmla="*/ 2 w 82"/>
                <a:gd name="T5" fmla="*/ 20 h 88"/>
                <a:gd name="T6" fmla="*/ 41 w 82"/>
                <a:gd name="T7" fmla="*/ 2 h 88"/>
                <a:gd name="T8" fmla="*/ 81 w 82"/>
                <a:gd name="T9" fmla="*/ 16 h 88"/>
                <a:gd name="T10" fmla="*/ 82 w 82"/>
                <a:gd name="T11" fmla="*/ 46 h 88"/>
                <a:gd name="T12" fmla="*/ 73 w 82"/>
                <a:gd name="T13" fmla="*/ 76 h 88"/>
                <a:gd name="T14" fmla="*/ 45 w 82"/>
                <a:gd name="T15" fmla="*/ 88 h 88"/>
                <a:gd name="T16" fmla="*/ 43 w 82"/>
                <a:gd name="T17" fmla="*/ 88 h 88"/>
                <a:gd name="T18" fmla="*/ 47 w 82"/>
                <a:gd name="T19" fmla="*/ 10 h 88"/>
                <a:gd name="T20" fmla="*/ 41 w 82"/>
                <a:gd name="T21" fmla="*/ 10 h 88"/>
                <a:gd name="T22" fmla="*/ 10 w 82"/>
                <a:gd name="T23" fmla="*/ 19 h 88"/>
                <a:gd name="T24" fmla="*/ 11 w 82"/>
                <a:gd name="T25" fmla="*/ 49 h 88"/>
                <a:gd name="T26" fmla="*/ 45 w 82"/>
                <a:gd name="T27" fmla="*/ 78 h 88"/>
                <a:gd name="T28" fmla="*/ 45 w 82"/>
                <a:gd name="T29" fmla="*/ 78 h 88"/>
                <a:gd name="T30" fmla="*/ 74 w 82"/>
                <a:gd name="T31" fmla="*/ 45 h 88"/>
                <a:gd name="T32" fmla="*/ 73 w 82"/>
                <a:gd name="T33" fmla="*/ 14 h 88"/>
                <a:gd name="T34" fmla="*/ 47 w 82"/>
                <a:gd name="T3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8">
                  <a:moveTo>
                    <a:pt x="43" y="88"/>
                  </a:moveTo>
                  <a:cubicBezTo>
                    <a:pt x="22" y="88"/>
                    <a:pt x="4" y="71"/>
                    <a:pt x="3" y="51"/>
                  </a:cubicBezTo>
                  <a:lnTo>
                    <a:pt x="2" y="20"/>
                  </a:lnTo>
                  <a:cubicBezTo>
                    <a:pt x="0" y="5"/>
                    <a:pt x="34" y="3"/>
                    <a:pt x="41" y="2"/>
                  </a:cubicBezTo>
                  <a:cubicBezTo>
                    <a:pt x="47" y="0"/>
                    <a:pt x="81" y="0"/>
                    <a:pt x="81" y="16"/>
                  </a:cubicBezTo>
                  <a:lnTo>
                    <a:pt x="82" y="46"/>
                  </a:lnTo>
                  <a:cubicBezTo>
                    <a:pt x="82" y="58"/>
                    <a:pt x="80" y="67"/>
                    <a:pt x="73" y="76"/>
                  </a:cubicBezTo>
                  <a:cubicBezTo>
                    <a:pt x="66" y="84"/>
                    <a:pt x="56" y="88"/>
                    <a:pt x="45" y="88"/>
                  </a:cubicBezTo>
                  <a:lnTo>
                    <a:pt x="43" y="88"/>
                  </a:lnTo>
                  <a:close/>
                  <a:moveTo>
                    <a:pt x="47" y="10"/>
                  </a:moveTo>
                  <a:lnTo>
                    <a:pt x="41" y="10"/>
                  </a:lnTo>
                  <a:cubicBezTo>
                    <a:pt x="20" y="12"/>
                    <a:pt x="10" y="17"/>
                    <a:pt x="10" y="19"/>
                  </a:cubicBezTo>
                  <a:lnTo>
                    <a:pt x="11" y="49"/>
                  </a:lnTo>
                  <a:cubicBezTo>
                    <a:pt x="13" y="67"/>
                    <a:pt x="27" y="80"/>
                    <a:pt x="45" y="78"/>
                  </a:cubicBezTo>
                  <a:lnTo>
                    <a:pt x="45" y="78"/>
                  </a:lnTo>
                  <a:cubicBezTo>
                    <a:pt x="63" y="77"/>
                    <a:pt x="75" y="63"/>
                    <a:pt x="74" y="45"/>
                  </a:cubicBezTo>
                  <a:lnTo>
                    <a:pt x="73" y="14"/>
                  </a:lnTo>
                  <a:cubicBezTo>
                    <a:pt x="73" y="13"/>
                    <a:pt x="64" y="10"/>
                    <a:pt x="47" y="1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Freeform 1914">
              <a:extLst>
                <a:ext uri="{FF2B5EF4-FFF2-40B4-BE49-F238E27FC236}">
                  <a16:creationId xmlns:a16="http://schemas.microsoft.com/office/drawing/2014/main" id="{C0DC62D8-6E95-4A50-AF7B-66DF4E7B30B7}"/>
                </a:ext>
              </a:extLst>
            </p:cNvPr>
            <p:cNvSpPr>
              <a:spLocks/>
            </p:cNvSpPr>
            <p:nvPr/>
          </p:nvSpPr>
          <p:spPr bwMode="auto">
            <a:xfrm>
              <a:off x="7404100" y="3446463"/>
              <a:ext cx="34925" cy="46038"/>
            </a:xfrm>
            <a:custGeom>
              <a:avLst/>
              <a:gdLst>
                <a:gd name="T0" fmla="*/ 89 w 106"/>
                <a:gd name="T1" fmla="*/ 111 h 140"/>
                <a:gd name="T2" fmla="*/ 96 w 106"/>
                <a:gd name="T3" fmla="*/ 118 h 140"/>
                <a:gd name="T4" fmla="*/ 106 w 106"/>
                <a:gd name="T5" fmla="*/ 132 h 140"/>
                <a:gd name="T6" fmla="*/ 105 w 106"/>
                <a:gd name="T7" fmla="*/ 137 h 140"/>
                <a:gd name="T8" fmla="*/ 99 w 106"/>
                <a:gd name="T9" fmla="*/ 140 h 140"/>
                <a:gd name="T10" fmla="*/ 75 w 106"/>
                <a:gd name="T11" fmla="*/ 133 h 140"/>
                <a:gd name="T12" fmla="*/ 38 w 106"/>
                <a:gd name="T13" fmla="*/ 92 h 140"/>
                <a:gd name="T14" fmla="*/ 0 w 106"/>
                <a:gd name="T15" fmla="*/ 34 h 140"/>
                <a:gd name="T16" fmla="*/ 6 w 106"/>
                <a:gd name="T17" fmla="*/ 16 h 140"/>
                <a:gd name="T18" fmla="*/ 42 w 106"/>
                <a:gd name="T19" fmla="*/ 40 h 140"/>
                <a:gd name="T20" fmla="*/ 89 w 106"/>
                <a:gd name="T21"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0">
                  <a:moveTo>
                    <a:pt x="89" y="111"/>
                  </a:moveTo>
                  <a:cubicBezTo>
                    <a:pt x="92" y="114"/>
                    <a:pt x="94" y="117"/>
                    <a:pt x="96" y="118"/>
                  </a:cubicBezTo>
                  <a:cubicBezTo>
                    <a:pt x="101" y="122"/>
                    <a:pt x="103" y="126"/>
                    <a:pt x="106" y="132"/>
                  </a:cubicBezTo>
                  <a:cubicBezTo>
                    <a:pt x="106" y="133"/>
                    <a:pt x="106" y="136"/>
                    <a:pt x="105" y="137"/>
                  </a:cubicBezTo>
                  <a:cubicBezTo>
                    <a:pt x="103" y="139"/>
                    <a:pt x="102" y="140"/>
                    <a:pt x="99" y="140"/>
                  </a:cubicBezTo>
                  <a:cubicBezTo>
                    <a:pt x="91" y="140"/>
                    <a:pt x="82" y="139"/>
                    <a:pt x="75" y="133"/>
                  </a:cubicBezTo>
                  <a:cubicBezTo>
                    <a:pt x="60" y="122"/>
                    <a:pt x="48" y="108"/>
                    <a:pt x="38" y="92"/>
                  </a:cubicBezTo>
                  <a:cubicBezTo>
                    <a:pt x="25" y="75"/>
                    <a:pt x="0" y="57"/>
                    <a:pt x="0" y="34"/>
                  </a:cubicBezTo>
                  <a:cubicBezTo>
                    <a:pt x="0" y="27"/>
                    <a:pt x="2" y="22"/>
                    <a:pt x="6" y="16"/>
                  </a:cubicBezTo>
                  <a:cubicBezTo>
                    <a:pt x="21" y="0"/>
                    <a:pt x="36" y="29"/>
                    <a:pt x="42" y="40"/>
                  </a:cubicBezTo>
                  <a:cubicBezTo>
                    <a:pt x="55" y="66"/>
                    <a:pt x="70" y="90"/>
                    <a:pt x="89" y="11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1915">
              <a:extLst>
                <a:ext uri="{FF2B5EF4-FFF2-40B4-BE49-F238E27FC236}">
                  <a16:creationId xmlns:a16="http://schemas.microsoft.com/office/drawing/2014/main" id="{F3B1C41D-631D-483F-B6A2-0A09ACC13690}"/>
                </a:ext>
              </a:extLst>
            </p:cNvPr>
            <p:cNvSpPr>
              <a:spLocks/>
            </p:cNvSpPr>
            <p:nvPr/>
          </p:nvSpPr>
          <p:spPr bwMode="auto">
            <a:xfrm>
              <a:off x="7362825" y="3425826"/>
              <a:ext cx="57150" cy="47625"/>
            </a:xfrm>
            <a:custGeom>
              <a:avLst/>
              <a:gdLst>
                <a:gd name="T0" fmla="*/ 144 w 170"/>
                <a:gd name="T1" fmla="*/ 66 h 145"/>
                <a:gd name="T2" fmla="*/ 169 w 170"/>
                <a:gd name="T3" fmla="*/ 108 h 145"/>
                <a:gd name="T4" fmla="*/ 169 w 170"/>
                <a:gd name="T5" fmla="*/ 119 h 145"/>
                <a:gd name="T6" fmla="*/ 158 w 170"/>
                <a:gd name="T7" fmla="*/ 130 h 145"/>
                <a:gd name="T8" fmla="*/ 81 w 170"/>
                <a:gd name="T9" fmla="*/ 140 h 145"/>
                <a:gd name="T10" fmla="*/ 64 w 170"/>
                <a:gd name="T11" fmla="*/ 133 h 145"/>
                <a:gd name="T12" fmla="*/ 56 w 170"/>
                <a:gd name="T13" fmla="*/ 119 h 145"/>
                <a:gd name="T14" fmla="*/ 32 w 170"/>
                <a:gd name="T15" fmla="*/ 67 h 145"/>
                <a:gd name="T16" fmla="*/ 20 w 170"/>
                <a:gd name="T17" fmla="*/ 57 h 145"/>
                <a:gd name="T18" fmla="*/ 0 w 170"/>
                <a:gd name="T19" fmla="*/ 41 h 145"/>
                <a:gd name="T20" fmla="*/ 59 w 170"/>
                <a:gd name="T21" fmla="*/ 5 h 145"/>
                <a:gd name="T22" fmla="*/ 144 w 170"/>
                <a:gd name="T23"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5">
                  <a:moveTo>
                    <a:pt x="144" y="66"/>
                  </a:moveTo>
                  <a:cubicBezTo>
                    <a:pt x="151" y="80"/>
                    <a:pt x="165" y="91"/>
                    <a:pt x="169" y="108"/>
                  </a:cubicBezTo>
                  <a:cubicBezTo>
                    <a:pt x="170" y="112"/>
                    <a:pt x="170" y="115"/>
                    <a:pt x="169" y="119"/>
                  </a:cubicBezTo>
                  <a:cubicBezTo>
                    <a:pt x="166" y="124"/>
                    <a:pt x="162" y="127"/>
                    <a:pt x="158" y="130"/>
                  </a:cubicBezTo>
                  <a:cubicBezTo>
                    <a:pt x="134" y="141"/>
                    <a:pt x="108" y="145"/>
                    <a:pt x="81" y="140"/>
                  </a:cubicBezTo>
                  <a:cubicBezTo>
                    <a:pt x="76" y="138"/>
                    <a:pt x="70" y="137"/>
                    <a:pt x="64" y="133"/>
                  </a:cubicBezTo>
                  <a:cubicBezTo>
                    <a:pt x="60" y="128"/>
                    <a:pt x="57" y="124"/>
                    <a:pt x="56" y="119"/>
                  </a:cubicBezTo>
                  <a:cubicBezTo>
                    <a:pt x="49" y="101"/>
                    <a:pt x="42" y="84"/>
                    <a:pt x="32" y="67"/>
                  </a:cubicBezTo>
                  <a:cubicBezTo>
                    <a:pt x="28" y="63"/>
                    <a:pt x="24" y="60"/>
                    <a:pt x="20" y="57"/>
                  </a:cubicBezTo>
                  <a:cubicBezTo>
                    <a:pt x="16" y="55"/>
                    <a:pt x="5" y="41"/>
                    <a:pt x="0" y="41"/>
                  </a:cubicBezTo>
                  <a:cubicBezTo>
                    <a:pt x="18" y="27"/>
                    <a:pt x="39" y="16"/>
                    <a:pt x="59" y="5"/>
                  </a:cubicBezTo>
                  <a:cubicBezTo>
                    <a:pt x="116" y="0"/>
                    <a:pt x="137" y="53"/>
                    <a:pt x="144"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1916">
              <a:extLst>
                <a:ext uri="{FF2B5EF4-FFF2-40B4-BE49-F238E27FC236}">
                  <a16:creationId xmlns:a16="http://schemas.microsoft.com/office/drawing/2014/main" id="{86F44BA4-C314-456C-A491-0A7951A62CEA}"/>
                </a:ext>
              </a:extLst>
            </p:cNvPr>
            <p:cNvSpPr>
              <a:spLocks/>
            </p:cNvSpPr>
            <p:nvPr/>
          </p:nvSpPr>
          <p:spPr bwMode="auto">
            <a:xfrm>
              <a:off x="7226300" y="3319463"/>
              <a:ext cx="165100" cy="131763"/>
            </a:xfrm>
            <a:custGeom>
              <a:avLst/>
              <a:gdLst>
                <a:gd name="T0" fmla="*/ 209 w 493"/>
                <a:gd name="T1" fmla="*/ 105 h 392"/>
                <a:gd name="T2" fmla="*/ 493 w 493"/>
                <a:gd name="T3" fmla="*/ 320 h 392"/>
                <a:gd name="T4" fmla="*/ 451 w 493"/>
                <a:gd name="T5" fmla="*/ 391 h 392"/>
                <a:gd name="T6" fmla="*/ 74 w 493"/>
                <a:gd name="T7" fmla="*/ 161 h 392"/>
                <a:gd name="T8" fmla="*/ 179 w 493"/>
                <a:gd name="T9" fmla="*/ 72 h 392"/>
                <a:gd name="T10" fmla="*/ 209 w 493"/>
                <a:gd name="T11" fmla="*/ 105 h 392"/>
              </a:gdLst>
              <a:ahLst/>
              <a:cxnLst>
                <a:cxn ang="0">
                  <a:pos x="T0" y="T1"/>
                </a:cxn>
                <a:cxn ang="0">
                  <a:pos x="T2" y="T3"/>
                </a:cxn>
                <a:cxn ang="0">
                  <a:pos x="T4" y="T5"/>
                </a:cxn>
                <a:cxn ang="0">
                  <a:pos x="T6" y="T7"/>
                </a:cxn>
                <a:cxn ang="0">
                  <a:pos x="T8" y="T9"/>
                </a:cxn>
                <a:cxn ang="0">
                  <a:pos x="T10" y="T11"/>
                </a:cxn>
              </a:cxnLst>
              <a:rect l="0" t="0" r="r" b="b"/>
              <a:pathLst>
                <a:path w="493" h="392">
                  <a:moveTo>
                    <a:pt x="209" y="105"/>
                  </a:moveTo>
                  <a:cubicBezTo>
                    <a:pt x="277" y="154"/>
                    <a:pt x="322" y="236"/>
                    <a:pt x="493" y="320"/>
                  </a:cubicBezTo>
                  <a:cubicBezTo>
                    <a:pt x="486" y="341"/>
                    <a:pt x="474" y="392"/>
                    <a:pt x="451" y="391"/>
                  </a:cubicBezTo>
                  <a:cubicBezTo>
                    <a:pt x="386" y="332"/>
                    <a:pt x="158" y="277"/>
                    <a:pt x="74" y="161"/>
                  </a:cubicBezTo>
                  <a:cubicBezTo>
                    <a:pt x="0" y="78"/>
                    <a:pt x="137" y="0"/>
                    <a:pt x="179" y="72"/>
                  </a:cubicBezTo>
                  <a:cubicBezTo>
                    <a:pt x="186" y="86"/>
                    <a:pt x="197" y="97"/>
                    <a:pt x="209" y="10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Freeform 1917">
              <a:extLst>
                <a:ext uri="{FF2B5EF4-FFF2-40B4-BE49-F238E27FC236}">
                  <a16:creationId xmlns:a16="http://schemas.microsoft.com/office/drawing/2014/main" id="{F4F84E6C-CEF3-463F-A001-EA1484EF9E3E}"/>
                </a:ext>
              </a:extLst>
            </p:cNvPr>
            <p:cNvSpPr>
              <a:spLocks/>
            </p:cNvSpPr>
            <p:nvPr/>
          </p:nvSpPr>
          <p:spPr bwMode="auto">
            <a:xfrm>
              <a:off x="7229475" y="3179763"/>
              <a:ext cx="63500" cy="187325"/>
            </a:xfrm>
            <a:custGeom>
              <a:avLst/>
              <a:gdLst>
                <a:gd name="T0" fmla="*/ 181 w 189"/>
                <a:gd name="T1" fmla="*/ 10 h 557"/>
                <a:gd name="T2" fmla="*/ 176 w 189"/>
                <a:gd name="T3" fmla="*/ 499 h 557"/>
                <a:gd name="T4" fmla="*/ 49 w 189"/>
                <a:gd name="T5" fmla="*/ 557 h 557"/>
                <a:gd name="T6" fmla="*/ 21 w 189"/>
                <a:gd name="T7" fmla="*/ 490 h 557"/>
                <a:gd name="T8" fmla="*/ 7 w 189"/>
                <a:gd name="T9" fmla="*/ 435 h 557"/>
                <a:gd name="T10" fmla="*/ 27 w 189"/>
                <a:gd name="T11" fmla="*/ 287 h 557"/>
                <a:gd name="T12" fmla="*/ 42 w 189"/>
                <a:gd name="T13" fmla="*/ 224 h 557"/>
                <a:gd name="T14" fmla="*/ 38 w 189"/>
                <a:gd name="T15" fmla="*/ 104 h 557"/>
                <a:gd name="T16" fmla="*/ 181 w 189"/>
                <a:gd name="T17"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57">
                  <a:moveTo>
                    <a:pt x="181" y="10"/>
                  </a:moveTo>
                  <a:cubicBezTo>
                    <a:pt x="189" y="104"/>
                    <a:pt x="182" y="469"/>
                    <a:pt x="176" y="499"/>
                  </a:cubicBezTo>
                  <a:lnTo>
                    <a:pt x="49" y="557"/>
                  </a:lnTo>
                  <a:cubicBezTo>
                    <a:pt x="24" y="539"/>
                    <a:pt x="13" y="521"/>
                    <a:pt x="21" y="490"/>
                  </a:cubicBezTo>
                  <a:cubicBezTo>
                    <a:pt x="27" y="472"/>
                    <a:pt x="13" y="453"/>
                    <a:pt x="7" y="435"/>
                  </a:cubicBezTo>
                  <a:cubicBezTo>
                    <a:pt x="0" y="412"/>
                    <a:pt x="22" y="311"/>
                    <a:pt x="27" y="287"/>
                  </a:cubicBezTo>
                  <a:cubicBezTo>
                    <a:pt x="29" y="266"/>
                    <a:pt x="39" y="247"/>
                    <a:pt x="42" y="224"/>
                  </a:cubicBezTo>
                  <a:cubicBezTo>
                    <a:pt x="47" y="184"/>
                    <a:pt x="32" y="145"/>
                    <a:pt x="38" y="104"/>
                  </a:cubicBezTo>
                  <a:cubicBezTo>
                    <a:pt x="45" y="36"/>
                    <a:pt x="117"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1918">
              <a:extLst>
                <a:ext uri="{FF2B5EF4-FFF2-40B4-BE49-F238E27FC236}">
                  <a16:creationId xmlns:a16="http://schemas.microsoft.com/office/drawing/2014/main" id="{8486BF72-5071-44A7-BE95-10AF604391EB}"/>
                </a:ext>
              </a:extLst>
            </p:cNvPr>
            <p:cNvSpPr>
              <a:spLocks/>
            </p:cNvSpPr>
            <p:nvPr/>
          </p:nvSpPr>
          <p:spPr bwMode="auto">
            <a:xfrm>
              <a:off x="7634288" y="3157538"/>
              <a:ext cx="104775" cy="106363"/>
            </a:xfrm>
            <a:custGeom>
              <a:avLst/>
              <a:gdLst>
                <a:gd name="T0" fmla="*/ 22 w 316"/>
                <a:gd name="T1" fmla="*/ 199 h 316"/>
                <a:gd name="T2" fmla="*/ 200 w 316"/>
                <a:gd name="T3" fmla="*/ 292 h 316"/>
                <a:gd name="T4" fmla="*/ 291 w 316"/>
                <a:gd name="T5" fmla="*/ 115 h 316"/>
                <a:gd name="T6" fmla="*/ 114 w 316"/>
                <a:gd name="T7" fmla="*/ 25 h 316"/>
                <a:gd name="T8" fmla="*/ 114 w 316"/>
                <a:gd name="T9" fmla="*/ 25 h 316"/>
                <a:gd name="T10" fmla="*/ 22 w 316"/>
                <a:gd name="T11" fmla="*/ 199 h 316"/>
                <a:gd name="T12" fmla="*/ 22 w 316"/>
                <a:gd name="T13" fmla="*/ 199 h 316"/>
              </a:gdLst>
              <a:ahLst/>
              <a:cxnLst>
                <a:cxn ang="0">
                  <a:pos x="T0" y="T1"/>
                </a:cxn>
                <a:cxn ang="0">
                  <a:pos x="T2" y="T3"/>
                </a:cxn>
                <a:cxn ang="0">
                  <a:pos x="T4" y="T5"/>
                </a:cxn>
                <a:cxn ang="0">
                  <a:pos x="T6" y="T7"/>
                </a:cxn>
                <a:cxn ang="0">
                  <a:pos x="T8" y="T9"/>
                </a:cxn>
                <a:cxn ang="0">
                  <a:pos x="T10" y="T11"/>
                </a:cxn>
                <a:cxn ang="0">
                  <a:pos x="T12" y="T13"/>
                </a:cxn>
              </a:cxnLst>
              <a:rect l="0" t="0" r="r" b="b"/>
              <a:pathLst>
                <a:path w="316" h="316">
                  <a:moveTo>
                    <a:pt x="22" y="199"/>
                  </a:moveTo>
                  <a:cubicBezTo>
                    <a:pt x="96" y="245"/>
                    <a:pt x="125" y="316"/>
                    <a:pt x="200" y="292"/>
                  </a:cubicBezTo>
                  <a:cubicBezTo>
                    <a:pt x="274" y="269"/>
                    <a:pt x="316" y="189"/>
                    <a:pt x="291" y="115"/>
                  </a:cubicBezTo>
                  <a:cubicBezTo>
                    <a:pt x="267" y="42"/>
                    <a:pt x="188" y="0"/>
                    <a:pt x="114" y="25"/>
                  </a:cubicBezTo>
                  <a:lnTo>
                    <a:pt x="114" y="25"/>
                  </a:lnTo>
                  <a:cubicBezTo>
                    <a:pt x="40" y="47"/>
                    <a:pt x="0" y="125"/>
                    <a:pt x="22" y="199"/>
                  </a:cubicBezTo>
                  <a:cubicBezTo>
                    <a:pt x="22" y="199"/>
                    <a:pt x="22" y="199"/>
                    <a:pt x="22"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1919">
              <a:extLst>
                <a:ext uri="{FF2B5EF4-FFF2-40B4-BE49-F238E27FC236}">
                  <a16:creationId xmlns:a16="http://schemas.microsoft.com/office/drawing/2014/main" id="{B9A74CE1-5C09-4879-AF59-244199976B85}"/>
                </a:ext>
              </a:extLst>
            </p:cNvPr>
            <p:cNvSpPr>
              <a:spLocks/>
            </p:cNvSpPr>
            <p:nvPr/>
          </p:nvSpPr>
          <p:spPr bwMode="auto">
            <a:xfrm>
              <a:off x="7635875" y="3170238"/>
              <a:ext cx="111125" cy="139700"/>
            </a:xfrm>
            <a:custGeom>
              <a:avLst/>
              <a:gdLst>
                <a:gd name="T0" fmla="*/ 22 w 338"/>
                <a:gd name="T1" fmla="*/ 242 h 419"/>
                <a:gd name="T2" fmla="*/ 54 w 338"/>
                <a:gd name="T3" fmla="*/ 255 h 419"/>
                <a:gd name="T4" fmla="*/ 64 w 338"/>
                <a:gd name="T5" fmla="*/ 279 h 419"/>
                <a:gd name="T6" fmla="*/ 78 w 338"/>
                <a:gd name="T7" fmla="*/ 316 h 419"/>
                <a:gd name="T8" fmla="*/ 99 w 338"/>
                <a:gd name="T9" fmla="*/ 340 h 419"/>
                <a:gd name="T10" fmla="*/ 143 w 338"/>
                <a:gd name="T11" fmla="*/ 343 h 419"/>
                <a:gd name="T12" fmla="*/ 163 w 338"/>
                <a:gd name="T13" fmla="*/ 404 h 419"/>
                <a:gd name="T14" fmla="*/ 337 w 338"/>
                <a:gd name="T15" fmla="*/ 355 h 419"/>
                <a:gd name="T16" fmla="*/ 302 w 338"/>
                <a:gd name="T17" fmla="*/ 221 h 419"/>
                <a:gd name="T18" fmla="*/ 294 w 338"/>
                <a:gd name="T19" fmla="*/ 143 h 419"/>
                <a:gd name="T20" fmla="*/ 216 w 338"/>
                <a:gd name="T21" fmla="*/ 35 h 419"/>
                <a:gd name="T22" fmla="*/ 12 w 338"/>
                <a:gd name="T23" fmla="*/ 150 h 419"/>
                <a:gd name="T24" fmla="*/ 26 w 338"/>
                <a:gd name="T25" fmla="*/ 178 h 419"/>
                <a:gd name="T26" fmla="*/ 33 w 338"/>
                <a:gd name="T27" fmla="*/ 202 h 419"/>
                <a:gd name="T28" fmla="*/ 22 w 338"/>
                <a:gd name="T29" fmla="*/ 2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419">
                  <a:moveTo>
                    <a:pt x="22" y="242"/>
                  </a:moveTo>
                  <a:cubicBezTo>
                    <a:pt x="32" y="255"/>
                    <a:pt x="47" y="248"/>
                    <a:pt x="54" y="255"/>
                  </a:cubicBezTo>
                  <a:cubicBezTo>
                    <a:pt x="60" y="262"/>
                    <a:pt x="62" y="270"/>
                    <a:pt x="64" y="279"/>
                  </a:cubicBezTo>
                  <a:cubicBezTo>
                    <a:pt x="67" y="291"/>
                    <a:pt x="71" y="304"/>
                    <a:pt x="78" y="316"/>
                  </a:cubicBezTo>
                  <a:cubicBezTo>
                    <a:pt x="82" y="326"/>
                    <a:pt x="90" y="334"/>
                    <a:pt x="99" y="340"/>
                  </a:cubicBezTo>
                  <a:cubicBezTo>
                    <a:pt x="113" y="345"/>
                    <a:pt x="129" y="345"/>
                    <a:pt x="143" y="343"/>
                  </a:cubicBezTo>
                  <a:cubicBezTo>
                    <a:pt x="156" y="341"/>
                    <a:pt x="165" y="355"/>
                    <a:pt x="163" y="404"/>
                  </a:cubicBezTo>
                  <a:cubicBezTo>
                    <a:pt x="174" y="419"/>
                    <a:pt x="338" y="369"/>
                    <a:pt x="337" y="355"/>
                  </a:cubicBezTo>
                  <a:cubicBezTo>
                    <a:pt x="313" y="315"/>
                    <a:pt x="301" y="267"/>
                    <a:pt x="302" y="221"/>
                  </a:cubicBezTo>
                  <a:cubicBezTo>
                    <a:pt x="302" y="195"/>
                    <a:pt x="299" y="169"/>
                    <a:pt x="294" y="143"/>
                  </a:cubicBezTo>
                  <a:cubicBezTo>
                    <a:pt x="284" y="103"/>
                    <a:pt x="252" y="56"/>
                    <a:pt x="216" y="35"/>
                  </a:cubicBezTo>
                  <a:cubicBezTo>
                    <a:pt x="152" y="0"/>
                    <a:pt x="0" y="26"/>
                    <a:pt x="12" y="150"/>
                  </a:cubicBezTo>
                  <a:cubicBezTo>
                    <a:pt x="14" y="162"/>
                    <a:pt x="18" y="171"/>
                    <a:pt x="26" y="178"/>
                  </a:cubicBezTo>
                  <a:cubicBezTo>
                    <a:pt x="33" y="184"/>
                    <a:pt x="36" y="194"/>
                    <a:pt x="33" y="202"/>
                  </a:cubicBezTo>
                  <a:cubicBezTo>
                    <a:pt x="30" y="210"/>
                    <a:pt x="12" y="231"/>
                    <a:pt x="22" y="2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1920">
              <a:extLst>
                <a:ext uri="{FF2B5EF4-FFF2-40B4-BE49-F238E27FC236}">
                  <a16:creationId xmlns:a16="http://schemas.microsoft.com/office/drawing/2014/main" id="{54B0C4B5-DF2F-4FB9-85F1-215C759D00C0}"/>
                </a:ext>
              </a:extLst>
            </p:cNvPr>
            <p:cNvSpPr>
              <a:spLocks/>
            </p:cNvSpPr>
            <p:nvPr/>
          </p:nvSpPr>
          <p:spPr bwMode="auto">
            <a:xfrm>
              <a:off x="7662863" y="3160713"/>
              <a:ext cx="80962" cy="96838"/>
            </a:xfrm>
            <a:custGeom>
              <a:avLst/>
              <a:gdLst>
                <a:gd name="T0" fmla="*/ 9 w 244"/>
                <a:gd name="T1" fmla="*/ 97 h 288"/>
                <a:gd name="T2" fmla="*/ 37 w 244"/>
                <a:gd name="T3" fmla="*/ 58 h 288"/>
                <a:gd name="T4" fmla="*/ 55 w 244"/>
                <a:gd name="T5" fmla="*/ 29 h 288"/>
                <a:gd name="T6" fmla="*/ 121 w 244"/>
                <a:gd name="T7" fmla="*/ 4 h 288"/>
                <a:gd name="T8" fmla="*/ 180 w 244"/>
                <a:gd name="T9" fmla="*/ 39 h 288"/>
                <a:gd name="T10" fmla="*/ 202 w 244"/>
                <a:gd name="T11" fmla="*/ 86 h 288"/>
                <a:gd name="T12" fmla="*/ 230 w 244"/>
                <a:gd name="T13" fmla="*/ 121 h 288"/>
                <a:gd name="T14" fmla="*/ 231 w 244"/>
                <a:gd name="T15" fmla="*/ 199 h 288"/>
                <a:gd name="T16" fmla="*/ 227 w 244"/>
                <a:gd name="T17" fmla="*/ 238 h 288"/>
                <a:gd name="T18" fmla="*/ 223 w 244"/>
                <a:gd name="T19" fmla="*/ 272 h 288"/>
                <a:gd name="T20" fmla="*/ 167 w 244"/>
                <a:gd name="T21" fmla="*/ 285 h 288"/>
                <a:gd name="T22" fmla="*/ 112 w 244"/>
                <a:gd name="T23" fmla="*/ 259 h 288"/>
                <a:gd name="T24" fmla="*/ 75 w 244"/>
                <a:gd name="T25" fmla="*/ 228 h 288"/>
                <a:gd name="T26" fmla="*/ 57 w 244"/>
                <a:gd name="T27" fmla="*/ 227 h 288"/>
                <a:gd name="T28" fmla="*/ 23 w 244"/>
                <a:gd name="T29" fmla="*/ 188 h 288"/>
                <a:gd name="T30" fmla="*/ 20 w 244"/>
                <a:gd name="T31" fmla="*/ 164 h 288"/>
                <a:gd name="T32" fmla="*/ 7 w 244"/>
                <a:gd name="T33" fmla="*/ 140 h 288"/>
                <a:gd name="T34" fmla="*/ 9 w 244"/>
                <a:gd name="T3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88">
                  <a:moveTo>
                    <a:pt x="9" y="97"/>
                  </a:moveTo>
                  <a:cubicBezTo>
                    <a:pt x="16" y="83"/>
                    <a:pt x="30" y="73"/>
                    <a:pt x="37" y="58"/>
                  </a:cubicBezTo>
                  <a:cubicBezTo>
                    <a:pt x="41" y="47"/>
                    <a:pt x="46" y="37"/>
                    <a:pt x="55" y="29"/>
                  </a:cubicBezTo>
                  <a:cubicBezTo>
                    <a:pt x="76" y="12"/>
                    <a:pt x="94" y="0"/>
                    <a:pt x="121" y="4"/>
                  </a:cubicBezTo>
                  <a:cubicBezTo>
                    <a:pt x="145" y="8"/>
                    <a:pt x="166" y="20"/>
                    <a:pt x="180" y="39"/>
                  </a:cubicBezTo>
                  <a:cubicBezTo>
                    <a:pt x="188" y="54"/>
                    <a:pt x="195" y="69"/>
                    <a:pt x="202" y="86"/>
                  </a:cubicBezTo>
                  <a:cubicBezTo>
                    <a:pt x="209" y="100"/>
                    <a:pt x="222" y="108"/>
                    <a:pt x="230" y="121"/>
                  </a:cubicBezTo>
                  <a:cubicBezTo>
                    <a:pt x="244" y="143"/>
                    <a:pt x="234" y="175"/>
                    <a:pt x="231" y="199"/>
                  </a:cubicBezTo>
                  <a:cubicBezTo>
                    <a:pt x="230" y="211"/>
                    <a:pt x="229" y="225"/>
                    <a:pt x="227" y="238"/>
                  </a:cubicBezTo>
                  <a:cubicBezTo>
                    <a:pt x="226" y="246"/>
                    <a:pt x="227" y="266"/>
                    <a:pt x="223" y="272"/>
                  </a:cubicBezTo>
                  <a:cubicBezTo>
                    <a:pt x="212" y="286"/>
                    <a:pt x="183" y="288"/>
                    <a:pt x="167" y="285"/>
                  </a:cubicBezTo>
                  <a:cubicBezTo>
                    <a:pt x="147" y="282"/>
                    <a:pt x="127" y="274"/>
                    <a:pt x="112" y="259"/>
                  </a:cubicBezTo>
                  <a:cubicBezTo>
                    <a:pt x="101" y="247"/>
                    <a:pt x="91" y="232"/>
                    <a:pt x="75" y="228"/>
                  </a:cubicBezTo>
                  <a:cubicBezTo>
                    <a:pt x="70" y="227"/>
                    <a:pt x="63" y="227"/>
                    <a:pt x="57" y="227"/>
                  </a:cubicBezTo>
                  <a:cubicBezTo>
                    <a:pt x="39" y="222"/>
                    <a:pt x="25" y="206"/>
                    <a:pt x="23" y="188"/>
                  </a:cubicBezTo>
                  <a:cubicBezTo>
                    <a:pt x="23" y="179"/>
                    <a:pt x="21" y="172"/>
                    <a:pt x="20" y="164"/>
                  </a:cubicBezTo>
                  <a:cubicBezTo>
                    <a:pt x="16" y="156"/>
                    <a:pt x="13" y="149"/>
                    <a:pt x="7" y="140"/>
                  </a:cubicBezTo>
                  <a:cubicBezTo>
                    <a:pt x="0" y="128"/>
                    <a:pt x="0" y="111"/>
                    <a:pt x="9"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1921">
              <a:extLst>
                <a:ext uri="{FF2B5EF4-FFF2-40B4-BE49-F238E27FC236}">
                  <a16:creationId xmlns:a16="http://schemas.microsoft.com/office/drawing/2014/main" id="{B9B50355-9D2F-4402-8BB8-091EC10FB2DA}"/>
                </a:ext>
              </a:extLst>
            </p:cNvPr>
            <p:cNvSpPr>
              <a:spLocks/>
            </p:cNvSpPr>
            <p:nvPr/>
          </p:nvSpPr>
          <p:spPr bwMode="auto">
            <a:xfrm>
              <a:off x="7648575" y="3225801"/>
              <a:ext cx="39687" cy="63500"/>
            </a:xfrm>
            <a:custGeom>
              <a:avLst/>
              <a:gdLst>
                <a:gd name="T0" fmla="*/ 51 w 120"/>
                <a:gd name="T1" fmla="*/ 108 h 189"/>
                <a:gd name="T2" fmla="*/ 7 w 120"/>
                <a:gd name="T3" fmla="*/ 83 h 189"/>
                <a:gd name="T4" fmla="*/ 22 w 120"/>
                <a:gd name="T5" fmla="*/ 121 h 189"/>
                <a:gd name="T6" fmla="*/ 28 w 120"/>
                <a:gd name="T7" fmla="*/ 168 h 189"/>
                <a:gd name="T8" fmla="*/ 74 w 120"/>
                <a:gd name="T9" fmla="*/ 188 h 189"/>
                <a:gd name="T10" fmla="*/ 108 w 120"/>
                <a:gd name="T11" fmla="*/ 155 h 189"/>
                <a:gd name="T12" fmla="*/ 111 w 120"/>
                <a:gd name="T13" fmla="*/ 94 h 189"/>
                <a:gd name="T14" fmla="*/ 85 w 120"/>
                <a:gd name="T15" fmla="*/ 41 h 189"/>
                <a:gd name="T16" fmla="*/ 67 w 120"/>
                <a:gd name="T17" fmla="*/ 0 h 189"/>
                <a:gd name="T18" fmla="*/ 51 w 120"/>
                <a:gd name="T19"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89">
                  <a:moveTo>
                    <a:pt x="51" y="108"/>
                  </a:moveTo>
                  <a:cubicBezTo>
                    <a:pt x="37" y="101"/>
                    <a:pt x="36" y="80"/>
                    <a:pt x="7" y="83"/>
                  </a:cubicBezTo>
                  <a:cubicBezTo>
                    <a:pt x="0" y="98"/>
                    <a:pt x="15" y="110"/>
                    <a:pt x="22" y="121"/>
                  </a:cubicBezTo>
                  <a:cubicBezTo>
                    <a:pt x="32" y="136"/>
                    <a:pt x="18" y="154"/>
                    <a:pt x="28" y="168"/>
                  </a:cubicBezTo>
                  <a:cubicBezTo>
                    <a:pt x="39" y="182"/>
                    <a:pt x="55" y="189"/>
                    <a:pt x="74" y="188"/>
                  </a:cubicBezTo>
                  <a:cubicBezTo>
                    <a:pt x="92" y="186"/>
                    <a:pt x="97" y="168"/>
                    <a:pt x="108" y="155"/>
                  </a:cubicBezTo>
                  <a:cubicBezTo>
                    <a:pt x="120" y="143"/>
                    <a:pt x="118" y="107"/>
                    <a:pt x="111" y="94"/>
                  </a:cubicBezTo>
                  <a:cubicBezTo>
                    <a:pt x="111" y="94"/>
                    <a:pt x="85" y="66"/>
                    <a:pt x="85" y="41"/>
                  </a:cubicBezTo>
                  <a:cubicBezTo>
                    <a:pt x="85" y="26"/>
                    <a:pt x="92" y="0"/>
                    <a:pt x="67" y="0"/>
                  </a:cubicBezTo>
                  <a:cubicBezTo>
                    <a:pt x="71" y="36"/>
                    <a:pt x="40" y="65"/>
                    <a:pt x="51"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1922">
              <a:extLst>
                <a:ext uri="{FF2B5EF4-FFF2-40B4-BE49-F238E27FC236}">
                  <a16:creationId xmlns:a16="http://schemas.microsoft.com/office/drawing/2014/main" id="{2E14238C-F82D-4F84-868A-239E386BA4FE}"/>
                </a:ext>
              </a:extLst>
            </p:cNvPr>
            <p:cNvSpPr>
              <a:spLocks/>
            </p:cNvSpPr>
            <p:nvPr/>
          </p:nvSpPr>
          <p:spPr bwMode="auto">
            <a:xfrm>
              <a:off x="7675563" y="3219451"/>
              <a:ext cx="28575" cy="39688"/>
            </a:xfrm>
            <a:custGeom>
              <a:avLst/>
              <a:gdLst>
                <a:gd name="T0" fmla="*/ 43 w 85"/>
                <a:gd name="T1" fmla="*/ 2 h 118"/>
                <a:gd name="T2" fmla="*/ 2 w 85"/>
                <a:gd name="T3" fmla="*/ 61 h 118"/>
                <a:gd name="T4" fmla="*/ 39 w 85"/>
                <a:gd name="T5" fmla="*/ 115 h 118"/>
                <a:gd name="T6" fmla="*/ 81 w 85"/>
                <a:gd name="T7" fmla="*/ 71 h 118"/>
                <a:gd name="T8" fmla="*/ 43 w 85"/>
                <a:gd name="T9" fmla="*/ 2 h 118"/>
              </a:gdLst>
              <a:ahLst/>
              <a:cxnLst>
                <a:cxn ang="0">
                  <a:pos x="T0" y="T1"/>
                </a:cxn>
                <a:cxn ang="0">
                  <a:pos x="T2" y="T3"/>
                </a:cxn>
                <a:cxn ang="0">
                  <a:pos x="T4" y="T5"/>
                </a:cxn>
                <a:cxn ang="0">
                  <a:pos x="T6" y="T7"/>
                </a:cxn>
                <a:cxn ang="0">
                  <a:pos x="T8" y="T9"/>
                </a:cxn>
              </a:cxnLst>
              <a:rect l="0" t="0" r="r" b="b"/>
              <a:pathLst>
                <a:path w="85" h="118">
                  <a:moveTo>
                    <a:pt x="43" y="2"/>
                  </a:moveTo>
                  <a:cubicBezTo>
                    <a:pt x="18" y="0"/>
                    <a:pt x="0" y="27"/>
                    <a:pt x="2" y="61"/>
                  </a:cubicBezTo>
                  <a:cubicBezTo>
                    <a:pt x="3" y="90"/>
                    <a:pt x="20" y="112"/>
                    <a:pt x="39" y="115"/>
                  </a:cubicBezTo>
                  <a:cubicBezTo>
                    <a:pt x="59" y="118"/>
                    <a:pt x="77" y="98"/>
                    <a:pt x="81" y="71"/>
                  </a:cubicBezTo>
                  <a:cubicBezTo>
                    <a:pt x="85" y="36"/>
                    <a:pt x="69" y="4"/>
                    <a:pt x="43" y="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1923">
              <a:extLst>
                <a:ext uri="{FF2B5EF4-FFF2-40B4-BE49-F238E27FC236}">
                  <a16:creationId xmlns:a16="http://schemas.microsoft.com/office/drawing/2014/main" id="{DEC5284F-7C78-46DA-A6FB-00CBAD9F2C1D}"/>
                </a:ext>
              </a:extLst>
            </p:cNvPr>
            <p:cNvSpPr>
              <a:spLocks/>
            </p:cNvSpPr>
            <p:nvPr/>
          </p:nvSpPr>
          <p:spPr bwMode="auto">
            <a:xfrm>
              <a:off x="7685088" y="3267076"/>
              <a:ext cx="66675" cy="55563"/>
            </a:xfrm>
            <a:custGeom>
              <a:avLst/>
              <a:gdLst>
                <a:gd name="T0" fmla="*/ 181 w 200"/>
                <a:gd name="T1" fmla="*/ 30 h 165"/>
                <a:gd name="T2" fmla="*/ 65 w 200"/>
                <a:gd name="T3" fmla="*/ 28 h 165"/>
                <a:gd name="T4" fmla="*/ 19 w 200"/>
                <a:gd name="T5" fmla="*/ 134 h 165"/>
                <a:gd name="T6" fmla="*/ 134 w 200"/>
                <a:gd name="T7" fmla="*/ 136 h 165"/>
                <a:gd name="T8" fmla="*/ 181 w 200"/>
                <a:gd name="T9" fmla="*/ 30 h 165"/>
              </a:gdLst>
              <a:ahLst/>
              <a:cxnLst>
                <a:cxn ang="0">
                  <a:pos x="T0" y="T1"/>
                </a:cxn>
                <a:cxn ang="0">
                  <a:pos x="T2" y="T3"/>
                </a:cxn>
                <a:cxn ang="0">
                  <a:pos x="T4" y="T5"/>
                </a:cxn>
                <a:cxn ang="0">
                  <a:pos x="T6" y="T7"/>
                </a:cxn>
                <a:cxn ang="0">
                  <a:pos x="T8" y="T9"/>
                </a:cxn>
              </a:cxnLst>
              <a:rect l="0" t="0" r="r" b="b"/>
              <a:pathLst>
                <a:path w="200" h="165">
                  <a:moveTo>
                    <a:pt x="181" y="30"/>
                  </a:moveTo>
                  <a:cubicBezTo>
                    <a:pt x="162" y="0"/>
                    <a:pt x="110" y="0"/>
                    <a:pt x="65" y="28"/>
                  </a:cubicBezTo>
                  <a:cubicBezTo>
                    <a:pt x="21" y="57"/>
                    <a:pt x="0" y="104"/>
                    <a:pt x="19" y="134"/>
                  </a:cubicBezTo>
                  <a:cubicBezTo>
                    <a:pt x="38" y="164"/>
                    <a:pt x="90" y="165"/>
                    <a:pt x="134" y="136"/>
                  </a:cubicBezTo>
                  <a:cubicBezTo>
                    <a:pt x="179" y="107"/>
                    <a:pt x="200" y="60"/>
                    <a:pt x="1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1924">
              <a:extLst>
                <a:ext uri="{FF2B5EF4-FFF2-40B4-BE49-F238E27FC236}">
                  <a16:creationId xmlns:a16="http://schemas.microsoft.com/office/drawing/2014/main" id="{85B0C9E7-44AD-4CED-90ED-ABAD19D46A9C}"/>
                </a:ext>
              </a:extLst>
            </p:cNvPr>
            <p:cNvSpPr>
              <a:spLocks/>
            </p:cNvSpPr>
            <p:nvPr/>
          </p:nvSpPr>
          <p:spPr bwMode="auto">
            <a:xfrm>
              <a:off x="7593013" y="3444876"/>
              <a:ext cx="71437" cy="50800"/>
            </a:xfrm>
            <a:custGeom>
              <a:avLst/>
              <a:gdLst>
                <a:gd name="T0" fmla="*/ 108 w 213"/>
                <a:gd name="T1" fmla="*/ 4 h 151"/>
                <a:gd name="T2" fmla="*/ 75 w 213"/>
                <a:gd name="T3" fmla="*/ 6 h 151"/>
                <a:gd name="T4" fmla="*/ 64 w 213"/>
                <a:gd name="T5" fmla="*/ 17 h 151"/>
                <a:gd name="T6" fmla="*/ 19 w 213"/>
                <a:gd name="T7" fmla="*/ 71 h 151"/>
                <a:gd name="T8" fmla="*/ 12 w 213"/>
                <a:gd name="T9" fmla="*/ 89 h 151"/>
                <a:gd name="T10" fmla="*/ 3 w 213"/>
                <a:gd name="T11" fmla="*/ 114 h 151"/>
                <a:gd name="T12" fmla="*/ 3 w 213"/>
                <a:gd name="T13" fmla="*/ 128 h 151"/>
                <a:gd name="T14" fmla="*/ 7 w 213"/>
                <a:gd name="T15" fmla="*/ 131 h 151"/>
                <a:gd name="T16" fmla="*/ 22 w 213"/>
                <a:gd name="T17" fmla="*/ 130 h 151"/>
                <a:gd name="T18" fmla="*/ 35 w 213"/>
                <a:gd name="T19" fmla="*/ 119 h 151"/>
                <a:gd name="T20" fmla="*/ 58 w 213"/>
                <a:gd name="T21" fmla="*/ 91 h 151"/>
                <a:gd name="T22" fmla="*/ 118 w 213"/>
                <a:gd name="T23" fmla="*/ 78 h 151"/>
                <a:gd name="T24" fmla="*/ 89 w 213"/>
                <a:gd name="T25" fmla="*/ 103 h 151"/>
                <a:gd name="T26" fmla="*/ 76 w 213"/>
                <a:gd name="T27" fmla="*/ 134 h 151"/>
                <a:gd name="T28" fmla="*/ 124 w 213"/>
                <a:gd name="T29" fmla="*/ 117 h 151"/>
                <a:gd name="T30" fmla="*/ 188 w 213"/>
                <a:gd name="T31" fmla="*/ 88 h 151"/>
                <a:gd name="T32" fmla="*/ 196 w 213"/>
                <a:gd name="T33" fmla="*/ 16 h 151"/>
                <a:gd name="T34" fmla="*/ 108 w 213"/>
                <a:gd name="T35"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51">
                  <a:moveTo>
                    <a:pt x="108" y="4"/>
                  </a:moveTo>
                  <a:cubicBezTo>
                    <a:pt x="97" y="0"/>
                    <a:pt x="86" y="2"/>
                    <a:pt x="75" y="6"/>
                  </a:cubicBezTo>
                  <a:cubicBezTo>
                    <a:pt x="71" y="9"/>
                    <a:pt x="68" y="13"/>
                    <a:pt x="64" y="17"/>
                  </a:cubicBezTo>
                  <a:cubicBezTo>
                    <a:pt x="49" y="35"/>
                    <a:pt x="30" y="50"/>
                    <a:pt x="19" y="71"/>
                  </a:cubicBezTo>
                  <a:cubicBezTo>
                    <a:pt x="17" y="77"/>
                    <a:pt x="14" y="84"/>
                    <a:pt x="12" y="89"/>
                  </a:cubicBezTo>
                  <a:cubicBezTo>
                    <a:pt x="10" y="98"/>
                    <a:pt x="5" y="106"/>
                    <a:pt x="3" y="114"/>
                  </a:cubicBezTo>
                  <a:cubicBezTo>
                    <a:pt x="0" y="119"/>
                    <a:pt x="0" y="124"/>
                    <a:pt x="3" y="128"/>
                  </a:cubicBezTo>
                  <a:cubicBezTo>
                    <a:pt x="4" y="130"/>
                    <a:pt x="5" y="131"/>
                    <a:pt x="7" y="131"/>
                  </a:cubicBezTo>
                  <a:cubicBezTo>
                    <a:pt x="12" y="133"/>
                    <a:pt x="18" y="133"/>
                    <a:pt x="22" y="130"/>
                  </a:cubicBezTo>
                  <a:cubicBezTo>
                    <a:pt x="26" y="127"/>
                    <a:pt x="30" y="123"/>
                    <a:pt x="35" y="119"/>
                  </a:cubicBezTo>
                  <a:cubicBezTo>
                    <a:pt x="39" y="114"/>
                    <a:pt x="56" y="95"/>
                    <a:pt x="58" y="91"/>
                  </a:cubicBezTo>
                  <a:cubicBezTo>
                    <a:pt x="75" y="73"/>
                    <a:pt x="95" y="75"/>
                    <a:pt x="118" y="78"/>
                  </a:cubicBezTo>
                  <a:cubicBezTo>
                    <a:pt x="117" y="89"/>
                    <a:pt x="100" y="95"/>
                    <a:pt x="89" y="103"/>
                  </a:cubicBezTo>
                  <a:cubicBezTo>
                    <a:pt x="78" y="109"/>
                    <a:pt x="74" y="123"/>
                    <a:pt x="76" y="134"/>
                  </a:cubicBezTo>
                  <a:cubicBezTo>
                    <a:pt x="82" y="151"/>
                    <a:pt x="99" y="130"/>
                    <a:pt x="124" y="117"/>
                  </a:cubicBezTo>
                  <a:cubicBezTo>
                    <a:pt x="146" y="110"/>
                    <a:pt x="168" y="100"/>
                    <a:pt x="188" y="88"/>
                  </a:cubicBezTo>
                  <a:cubicBezTo>
                    <a:pt x="213" y="67"/>
                    <a:pt x="210" y="16"/>
                    <a:pt x="196" y="16"/>
                  </a:cubicBezTo>
                  <a:cubicBezTo>
                    <a:pt x="161" y="27"/>
                    <a:pt x="121" y="7"/>
                    <a:pt x="10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1925">
              <a:extLst>
                <a:ext uri="{FF2B5EF4-FFF2-40B4-BE49-F238E27FC236}">
                  <a16:creationId xmlns:a16="http://schemas.microsoft.com/office/drawing/2014/main" id="{53C75730-A144-4C37-82DA-D91B068ABCCE}"/>
                </a:ext>
              </a:extLst>
            </p:cNvPr>
            <p:cNvSpPr>
              <a:spLocks/>
            </p:cNvSpPr>
            <p:nvPr/>
          </p:nvSpPr>
          <p:spPr bwMode="auto">
            <a:xfrm>
              <a:off x="7564438" y="3413126"/>
              <a:ext cx="85725" cy="65088"/>
            </a:xfrm>
            <a:custGeom>
              <a:avLst/>
              <a:gdLst>
                <a:gd name="T0" fmla="*/ 162 w 258"/>
                <a:gd name="T1" fmla="*/ 195 h 197"/>
                <a:gd name="T2" fmla="*/ 123 w 258"/>
                <a:gd name="T3" fmla="*/ 191 h 197"/>
                <a:gd name="T4" fmla="*/ 76 w 258"/>
                <a:gd name="T5" fmla="*/ 140 h 197"/>
                <a:gd name="T6" fmla="*/ 26 w 258"/>
                <a:gd name="T7" fmla="*/ 62 h 197"/>
                <a:gd name="T8" fmla="*/ 10 w 258"/>
                <a:gd name="T9" fmla="*/ 5 h 197"/>
                <a:gd name="T10" fmla="*/ 71 w 258"/>
                <a:gd name="T11" fmla="*/ 3 h 197"/>
                <a:gd name="T12" fmla="*/ 130 w 258"/>
                <a:gd name="T13" fmla="*/ 42 h 197"/>
                <a:gd name="T14" fmla="*/ 166 w 258"/>
                <a:gd name="T15" fmla="*/ 22 h 197"/>
                <a:gd name="T16" fmla="*/ 225 w 258"/>
                <a:gd name="T17" fmla="*/ 33 h 197"/>
                <a:gd name="T18" fmla="*/ 258 w 258"/>
                <a:gd name="T19" fmla="*/ 99 h 197"/>
                <a:gd name="T20" fmla="*/ 225 w 258"/>
                <a:gd name="T21" fmla="*/ 149 h 197"/>
                <a:gd name="T22" fmla="*/ 162 w 258"/>
                <a:gd name="T23"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97">
                  <a:moveTo>
                    <a:pt x="162" y="195"/>
                  </a:moveTo>
                  <a:cubicBezTo>
                    <a:pt x="149" y="197"/>
                    <a:pt x="136" y="196"/>
                    <a:pt x="123" y="191"/>
                  </a:cubicBezTo>
                  <a:cubicBezTo>
                    <a:pt x="99" y="178"/>
                    <a:pt x="90" y="161"/>
                    <a:pt x="76" y="140"/>
                  </a:cubicBezTo>
                  <a:cubicBezTo>
                    <a:pt x="59" y="115"/>
                    <a:pt x="51" y="81"/>
                    <a:pt x="26" y="62"/>
                  </a:cubicBezTo>
                  <a:cubicBezTo>
                    <a:pt x="14" y="55"/>
                    <a:pt x="0" y="15"/>
                    <a:pt x="10" y="5"/>
                  </a:cubicBezTo>
                  <a:cubicBezTo>
                    <a:pt x="14" y="0"/>
                    <a:pt x="66" y="0"/>
                    <a:pt x="71" y="3"/>
                  </a:cubicBezTo>
                  <a:cubicBezTo>
                    <a:pt x="99" y="35"/>
                    <a:pt x="109" y="29"/>
                    <a:pt x="130" y="42"/>
                  </a:cubicBezTo>
                  <a:cubicBezTo>
                    <a:pt x="143" y="40"/>
                    <a:pt x="154" y="26"/>
                    <a:pt x="166" y="22"/>
                  </a:cubicBezTo>
                  <a:cubicBezTo>
                    <a:pt x="187" y="15"/>
                    <a:pt x="209" y="19"/>
                    <a:pt x="225" y="33"/>
                  </a:cubicBezTo>
                  <a:cubicBezTo>
                    <a:pt x="246" y="48"/>
                    <a:pt x="257" y="74"/>
                    <a:pt x="258" y="99"/>
                  </a:cubicBezTo>
                  <a:cubicBezTo>
                    <a:pt x="257" y="122"/>
                    <a:pt x="241" y="135"/>
                    <a:pt x="225" y="149"/>
                  </a:cubicBezTo>
                  <a:cubicBezTo>
                    <a:pt x="205" y="164"/>
                    <a:pt x="186" y="191"/>
                    <a:pt x="162" y="19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1926">
              <a:extLst>
                <a:ext uri="{FF2B5EF4-FFF2-40B4-BE49-F238E27FC236}">
                  <a16:creationId xmlns:a16="http://schemas.microsoft.com/office/drawing/2014/main" id="{5BD1336A-0A55-45EC-B7BB-C3878ABA7F0A}"/>
                </a:ext>
              </a:extLst>
            </p:cNvPr>
            <p:cNvSpPr>
              <a:spLocks/>
            </p:cNvSpPr>
            <p:nvPr/>
          </p:nvSpPr>
          <p:spPr bwMode="auto">
            <a:xfrm>
              <a:off x="7543800" y="3398838"/>
              <a:ext cx="52387" cy="39688"/>
            </a:xfrm>
            <a:custGeom>
              <a:avLst/>
              <a:gdLst>
                <a:gd name="T0" fmla="*/ 88 w 153"/>
                <a:gd name="T1" fmla="*/ 0 h 117"/>
                <a:gd name="T2" fmla="*/ 75 w 153"/>
                <a:gd name="T3" fmla="*/ 1 h 117"/>
                <a:gd name="T4" fmla="*/ 42 w 153"/>
                <a:gd name="T5" fmla="*/ 12 h 117"/>
                <a:gd name="T6" fmla="*/ 14 w 153"/>
                <a:gd name="T7" fmla="*/ 48 h 117"/>
                <a:gd name="T8" fmla="*/ 27 w 153"/>
                <a:gd name="T9" fmla="*/ 100 h 117"/>
                <a:gd name="T10" fmla="*/ 64 w 153"/>
                <a:gd name="T11" fmla="*/ 94 h 117"/>
                <a:gd name="T12" fmla="*/ 89 w 153"/>
                <a:gd name="T13" fmla="*/ 114 h 117"/>
                <a:gd name="T14" fmla="*/ 120 w 153"/>
                <a:gd name="T15" fmla="*/ 115 h 117"/>
                <a:gd name="T16" fmla="*/ 149 w 153"/>
                <a:gd name="T17" fmla="*/ 68 h 117"/>
                <a:gd name="T18" fmla="*/ 112 w 153"/>
                <a:gd name="T19" fmla="*/ 14 h 117"/>
                <a:gd name="T20" fmla="*/ 88 w 153"/>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7">
                  <a:moveTo>
                    <a:pt x="88" y="0"/>
                  </a:moveTo>
                  <a:cubicBezTo>
                    <a:pt x="84" y="0"/>
                    <a:pt x="80" y="0"/>
                    <a:pt x="75" y="1"/>
                  </a:cubicBezTo>
                  <a:cubicBezTo>
                    <a:pt x="64" y="4"/>
                    <a:pt x="53" y="8"/>
                    <a:pt x="42" y="12"/>
                  </a:cubicBezTo>
                  <a:cubicBezTo>
                    <a:pt x="29" y="18"/>
                    <a:pt x="24" y="39"/>
                    <a:pt x="14" y="48"/>
                  </a:cubicBezTo>
                  <a:cubicBezTo>
                    <a:pt x="0" y="62"/>
                    <a:pt x="20" y="81"/>
                    <a:pt x="27" y="100"/>
                  </a:cubicBezTo>
                  <a:cubicBezTo>
                    <a:pt x="31" y="110"/>
                    <a:pt x="57" y="99"/>
                    <a:pt x="64" y="94"/>
                  </a:cubicBezTo>
                  <a:cubicBezTo>
                    <a:pt x="60" y="96"/>
                    <a:pt x="87" y="113"/>
                    <a:pt x="89" y="114"/>
                  </a:cubicBezTo>
                  <a:cubicBezTo>
                    <a:pt x="99" y="117"/>
                    <a:pt x="110" y="117"/>
                    <a:pt x="120" y="115"/>
                  </a:cubicBezTo>
                  <a:cubicBezTo>
                    <a:pt x="141" y="110"/>
                    <a:pt x="153" y="90"/>
                    <a:pt x="149" y="68"/>
                  </a:cubicBezTo>
                  <a:cubicBezTo>
                    <a:pt x="146" y="46"/>
                    <a:pt x="126" y="29"/>
                    <a:pt x="112" y="14"/>
                  </a:cubicBezTo>
                  <a:cubicBezTo>
                    <a:pt x="106" y="8"/>
                    <a:pt x="98" y="3"/>
                    <a:pt x="88"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1927">
              <a:extLst>
                <a:ext uri="{FF2B5EF4-FFF2-40B4-BE49-F238E27FC236}">
                  <a16:creationId xmlns:a16="http://schemas.microsoft.com/office/drawing/2014/main" id="{9DB79F38-9E96-4C26-9228-95AD9F620559}"/>
                </a:ext>
              </a:extLst>
            </p:cNvPr>
            <p:cNvSpPr>
              <a:spLocks/>
            </p:cNvSpPr>
            <p:nvPr/>
          </p:nvSpPr>
          <p:spPr bwMode="auto">
            <a:xfrm>
              <a:off x="7600950" y="3259138"/>
              <a:ext cx="179387" cy="207963"/>
            </a:xfrm>
            <a:custGeom>
              <a:avLst/>
              <a:gdLst>
                <a:gd name="T0" fmla="*/ 67 w 540"/>
                <a:gd name="T1" fmla="*/ 415 h 618"/>
                <a:gd name="T2" fmla="*/ 124 w 540"/>
                <a:gd name="T3" fmla="*/ 259 h 618"/>
                <a:gd name="T4" fmla="*/ 209 w 540"/>
                <a:gd name="T5" fmla="*/ 124 h 618"/>
                <a:gd name="T6" fmla="*/ 326 w 540"/>
                <a:gd name="T7" fmla="*/ 70 h 618"/>
                <a:gd name="T8" fmla="*/ 521 w 540"/>
                <a:gd name="T9" fmla="*/ 231 h 618"/>
                <a:gd name="T10" fmla="*/ 533 w 540"/>
                <a:gd name="T11" fmla="*/ 464 h 618"/>
                <a:gd name="T12" fmla="*/ 279 w 540"/>
                <a:gd name="T13" fmla="*/ 554 h 618"/>
                <a:gd name="T14" fmla="*/ 208 w 540"/>
                <a:gd name="T15" fmla="*/ 522 h 618"/>
                <a:gd name="T16" fmla="*/ 102 w 540"/>
                <a:gd name="T17" fmla="*/ 614 h 618"/>
                <a:gd name="T18" fmla="*/ 10 w 540"/>
                <a:gd name="T19" fmla="*/ 529 h 618"/>
                <a:gd name="T20" fmla="*/ 67 w 540"/>
                <a:gd name="T2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18">
                  <a:moveTo>
                    <a:pt x="67" y="415"/>
                  </a:moveTo>
                  <a:cubicBezTo>
                    <a:pt x="81" y="363"/>
                    <a:pt x="114" y="308"/>
                    <a:pt x="124" y="259"/>
                  </a:cubicBezTo>
                  <a:cubicBezTo>
                    <a:pt x="135" y="199"/>
                    <a:pt x="150" y="152"/>
                    <a:pt x="209" y="124"/>
                  </a:cubicBezTo>
                  <a:cubicBezTo>
                    <a:pt x="288" y="92"/>
                    <a:pt x="266" y="93"/>
                    <a:pt x="326" y="70"/>
                  </a:cubicBezTo>
                  <a:cubicBezTo>
                    <a:pt x="508" y="0"/>
                    <a:pt x="528" y="152"/>
                    <a:pt x="521" y="231"/>
                  </a:cubicBezTo>
                  <a:cubicBezTo>
                    <a:pt x="514" y="311"/>
                    <a:pt x="526" y="376"/>
                    <a:pt x="533" y="464"/>
                  </a:cubicBezTo>
                  <a:cubicBezTo>
                    <a:pt x="540" y="551"/>
                    <a:pt x="311" y="556"/>
                    <a:pt x="279" y="554"/>
                  </a:cubicBezTo>
                  <a:cubicBezTo>
                    <a:pt x="269" y="554"/>
                    <a:pt x="203" y="524"/>
                    <a:pt x="208" y="522"/>
                  </a:cubicBezTo>
                  <a:cubicBezTo>
                    <a:pt x="180" y="546"/>
                    <a:pt x="144" y="606"/>
                    <a:pt x="102" y="614"/>
                  </a:cubicBezTo>
                  <a:cubicBezTo>
                    <a:pt x="82" y="618"/>
                    <a:pt x="0" y="589"/>
                    <a:pt x="10" y="529"/>
                  </a:cubicBezTo>
                  <a:cubicBezTo>
                    <a:pt x="20" y="469"/>
                    <a:pt x="56" y="458"/>
                    <a:pt x="67" y="415"/>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1928">
              <a:extLst>
                <a:ext uri="{FF2B5EF4-FFF2-40B4-BE49-F238E27FC236}">
                  <a16:creationId xmlns:a16="http://schemas.microsoft.com/office/drawing/2014/main" id="{E980EAF2-E739-479E-8465-7D2FFD2825DA}"/>
                </a:ext>
              </a:extLst>
            </p:cNvPr>
            <p:cNvSpPr>
              <a:spLocks/>
            </p:cNvSpPr>
            <p:nvPr/>
          </p:nvSpPr>
          <p:spPr bwMode="auto">
            <a:xfrm>
              <a:off x="7691438" y="3797301"/>
              <a:ext cx="87312" cy="50800"/>
            </a:xfrm>
            <a:custGeom>
              <a:avLst/>
              <a:gdLst>
                <a:gd name="T0" fmla="*/ 245 w 260"/>
                <a:gd name="T1" fmla="*/ 108 h 151"/>
                <a:gd name="T2" fmla="*/ 185 w 260"/>
                <a:gd name="T3" fmla="*/ 119 h 151"/>
                <a:gd name="T4" fmla="*/ 127 w 260"/>
                <a:gd name="T5" fmla="*/ 131 h 151"/>
                <a:gd name="T6" fmla="*/ 8 w 260"/>
                <a:gd name="T7" fmla="*/ 135 h 151"/>
                <a:gd name="T8" fmla="*/ 4 w 260"/>
                <a:gd name="T9" fmla="*/ 104 h 151"/>
                <a:gd name="T10" fmla="*/ 64 w 260"/>
                <a:gd name="T11" fmla="*/ 69 h 151"/>
                <a:gd name="T12" fmla="*/ 135 w 260"/>
                <a:gd name="T13" fmla="*/ 11 h 151"/>
                <a:gd name="T14" fmla="*/ 230 w 260"/>
                <a:gd name="T15" fmla="*/ 11 h 151"/>
                <a:gd name="T16" fmla="*/ 245 w 260"/>
                <a:gd name="T17" fmla="*/ 10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1">
                  <a:moveTo>
                    <a:pt x="245" y="108"/>
                  </a:moveTo>
                  <a:cubicBezTo>
                    <a:pt x="240" y="118"/>
                    <a:pt x="199" y="121"/>
                    <a:pt x="185" y="119"/>
                  </a:cubicBezTo>
                  <a:cubicBezTo>
                    <a:pt x="164" y="115"/>
                    <a:pt x="143" y="119"/>
                    <a:pt x="127" y="131"/>
                  </a:cubicBezTo>
                  <a:cubicBezTo>
                    <a:pt x="91" y="150"/>
                    <a:pt x="47" y="151"/>
                    <a:pt x="8" y="135"/>
                  </a:cubicBezTo>
                  <a:cubicBezTo>
                    <a:pt x="1" y="126"/>
                    <a:pt x="0" y="114"/>
                    <a:pt x="4" y="104"/>
                  </a:cubicBezTo>
                  <a:cubicBezTo>
                    <a:pt x="20" y="76"/>
                    <a:pt x="39" y="82"/>
                    <a:pt x="64" y="69"/>
                  </a:cubicBezTo>
                  <a:cubicBezTo>
                    <a:pt x="89" y="57"/>
                    <a:pt x="109" y="27"/>
                    <a:pt x="135" y="11"/>
                  </a:cubicBezTo>
                  <a:cubicBezTo>
                    <a:pt x="150" y="0"/>
                    <a:pt x="212" y="12"/>
                    <a:pt x="230" y="11"/>
                  </a:cubicBezTo>
                  <a:cubicBezTo>
                    <a:pt x="260" y="30"/>
                    <a:pt x="249" y="101"/>
                    <a:pt x="245" y="10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Freeform 1929">
              <a:extLst>
                <a:ext uri="{FF2B5EF4-FFF2-40B4-BE49-F238E27FC236}">
                  <a16:creationId xmlns:a16="http://schemas.microsoft.com/office/drawing/2014/main" id="{3849FDB7-A309-4D79-8E1B-B1C8EF3EFFE1}"/>
                </a:ext>
              </a:extLst>
            </p:cNvPr>
            <p:cNvSpPr>
              <a:spLocks/>
            </p:cNvSpPr>
            <p:nvPr/>
          </p:nvSpPr>
          <p:spPr bwMode="auto">
            <a:xfrm>
              <a:off x="7664450" y="3449638"/>
              <a:ext cx="147637" cy="387350"/>
            </a:xfrm>
            <a:custGeom>
              <a:avLst/>
              <a:gdLst>
                <a:gd name="T0" fmla="*/ 1 w 443"/>
                <a:gd name="T1" fmla="*/ 71 h 1153"/>
                <a:gd name="T2" fmla="*/ 10 w 443"/>
                <a:gd name="T3" fmla="*/ 265 h 1153"/>
                <a:gd name="T4" fmla="*/ 19 w 443"/>
                <a:gd name="T5" fmla="*/ 559 h 1153"/>
                <a:gd name="T6" fmla="*/ 193 w 443"/>
                <a:gd name="T7" fmla="*/ 1099 h 1153"/>
                <a:gd name="T8" fmla="*/ 334 w 443"/>
                <a:gd name="T9" fmla="*/ 1082 h 1153"/>
                <a:gd name="T10" fmla="*/ 301 w 443"/>
                <a:gd name="T11" fmla="*/ 719 h 1153"/>
                <a:gd name="T12" fmla="*/ 335 w 443"/>
                <a:gd name="T13" fmla="*/ 364 h 1153"/>
                <a:gd name="T14" fmla="*/ 342 w 443"/>
                <a:gd name="T15" fmla="*/ 0 h 1153"/>
                <a:gd name="T16" fmla="*/ 1 w 443"/>
                <a:gd name="T17" fmla="*/ 7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153">
                  <a:moveTo>
                    <a:pt x="1" y="71"/>
                  </a:moveTo>
                  <a:cubicBezTo>
                    <a:pt x="0" y="161"/>
                    <a:pt x="8" y="176"/>
                    <a:pt x="10" y="265"/>
                  </a:cubicBezTo>
                  <a:cubicBezTo>
                    <a:pt x="12" y="350"/>
                    <a:pt x="15" y="440"/>
                    <a:pt x="19" y="559"/>
                  </a:cubicBezTo>
                  <a:cubicBezTo>
                    <a:pt x="95" y="676"/>
                    <a:pt x="178" y="960"/>
                    <a:pt x="193" y="1099"/>
                  </a:cubicBezTo>
                  <a:cubicBezTo>
                    <a:pt x="199" y="1153"/>
                    <a:pt x="334" y="1113"/>
                    <a:pt x="334" y="1082"/>
                  </a:cubicBezTo>
                  <a:cubicBezTo>
                    <a:pt x="355" y="1057"/>
                    <a:pt x="301" y="751"/>
                    <a:pt x="301" y="719"/>
                  </a:cubicBezTo>
                  <a:cubicBezTo>
                    <a:pt x="301" y="524"/>
                    <a:pt x="309" y="457"/>
                    <a:pt x="335" y="364"/>
                  </a:cubicBezTo>
                  <a:cubicBezTo>
                    <a:pt x="345" y="282"/>
                    <a:pt x="443" y="198"/>
                    <a:pt x="342" y="0"/>
                  </a:cubicBezTo>
                  <a:lnTo>
                    <a:pt x="1" y="7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1930">
              <a:extLst>
                <a:ext uri="{FF2B5EF4-FFF2-40B4-BE49-F238E27FC236}">
                  <a16:creationId xmlns:a16="http://schemas.microsoft.com/office/drawing/2014/main" id="{84A3DEAE-7880-4FB2-8CA3-2474261896A3}"/>
                </a:ext>
              </a:extLst>
            </p:cNvPr>
            <p:cNvSpPr>
              <a:spLocks/>
            </p:cNvSpPr>
            <p:nvPr/>
          </p:nvSpPr>
          <p:spPr bwMode="auto">
            <a:xfrm>
              <a:off x="7747000" y="3798888"/>
              <a:ext cx="90487" cy="74613"/>
            </a:xfrm>
            <a:custGeom>
              <a:avLst/>
              <a:gdLst>
                <a:gd name="T0" fmla="*/ 117 w 269"/>
                <a:gd name="T1" fmla="*/ 41 h 220"/>
                <a:gd name="T2" fmla="*/ 88 w 269"/>
                <a:gd name="T3" fmla="*/ 104 h 220"/>
                <a:gd name="T4" fmla="*/ 29 w 269"/>
                <a:gd name="T5" fmla="*/ 139 h 220"/>
                <a:gd name="T6" fmla="*/ 2 w 269"/>
                <a:gd name="T7" fmla="*/ 168 h 220"/>
                <a:gd name="T8" fmla="*/ 18 w 269"/>
                <a:gd name="T9" fmla="*/ 203 h 220"/>
                <a:gd name="T10" fmla="*/ 57 w 269"/>
                <a:gd name="T11" fmla="*/ 215 h 220"/>
                <a:gd name="T12" fmla="*/ 125 w 269"/>
                <a:gd name="T13" fmla="*/ 206 h 220"/>
                <a:gd name="T14" fmla="*/ 171 w 269"/>
                <a:gd name="T15" fmla="*/ 158 h 220"/>
                <a:gd name="T16" fmla="*/ 265 w 269"/>
                <a:gd name="T17" fmla="*/ 104 h 220"/>
                <a:gd name="T18" fmla="*/ 216 w 269"/>
                <a:gd name="T19" fmla="*/ 0 h 220"/>
                <a:gd name="T20" fmla="*/ 117 w 269"/>
                <a:gd name="T21" fmla="*/ 4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20">
                  <a:moveTo>
                    <a:pt x="117" y="41"/>
                  </a:moveTo>
                  <a:cubicBezTo>
                    <a:pt x="110" y="68"/>
                    <a:pt x="99" y="79"/>
                    <a:pt x="88" y="104"/>
                  </a:cubicBezTo>
                  <a:cubicBezTo>
                    <a:pt x="74" y="132"/>
                    <a:pt x="57" y="129"/>
                    <a:pt x="29" y="139"/>
                  </a:cubicBezTo>
                  <a:cubicBezTo>
                    <a:pt x="15" y="143"/>
                    <a:pt x="4" y="154"/>
                    <a:pt x="2" y="168"/>
                  </a:cubicBezTo>
                  <a:cubicBezTo>
                    <a:pt x="0" y="182"/>
                    <a:pt x="7" y="196"/>
                    <a:pt x="18" y="203"/>
                  </a:cubicBezTo>
                  <a:cubicBezTo>
                    <a:pt x="29" y="210"/>
                    <a:pt x="43" y="214"/>
                    <a:pt x="57" y="215"/>
                  </a:cubicBezTo>
                  <a:cubicBezTo>
                    <a:pt x="89" y="218"/>
                    <a:pt x="96" y="220"/>
                    <a:pt x="125" y="206"/>
                  </a:cubicBezTo>
                  <a:cubicBezTo>
                    <a:pt x="134" y="202"/>
                    <a:pt x="163" y="164"/>
                    <a:pt x="171" y="158"/>
                  </a:cubicBezTo>
                  <a:cubicBezTo>
                    <a:pt x="195" y="142"/>
                    <a:pt x="261" y="140"/>
                    <a:pt x="265" y="104"/>
                  </a:cubicBezTo>
                  <a:cubicBezTo>
                    <a:pt x="269" y="68"/>
                    <a:pt x="241" y="23"/>
                    <a:pt x="216" y="0"/>
                  </a:cubicBezTo>
                  <a:lnTo>
                    <a:pt x="117" y="4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Freeform 1931">
              <a:extLst>
                <a:ext uri="{FF2B5EF4-FFF2-40B4-BE49-F238E27FC236}">
                  <a16:creationId xmlns:a16="http://schemas.microsoft.com/office/drawing/2014/main" id="{F1DC7E45-79AC-417E-9CF4-2036401FA9B9}"/>
                </a:ext>
              </a:extLst>
            </p:cNvPr>
            <p:cNvSpPr>
              <a:spLocks/>
            </p:cNvSpPr>
            <p:nvPr/>
          </p:nvSpPr>
          <p:spPr bwMode="auto">
            <a:xfrm>
              <a:off x="7667625" y="3557588"/>
              <a:ext cx="158750" cy="284163"/>
            </a:xfrm>
            <a:custGeom>
              <a:avLst/>
              <a:gdLst>
                <a:gd name="T0" fmla="*/ 31 w 479"/>
                <a:gd name="T1" fmla="*/ 390 h 844"/>
                <a:gd name="T2" fmla="*/ 128 w 479"/>
                <a:gd name="T3" fmla="*/ 491 h 844"/>
                <a:gd name="T4" fmla="*/ 348 w 479"/>
                <a:gd name="T5" fmla="*/ 810 h 844"/>
                <a:gd name="T6" fmla="*/ 475 w 479"/>
                <a:gd name="T7" fmla="*/ 723 h 844"/>
                <a:gd name="T8" fmla="*/ 311 w 479"/>
                <a:gd name="T9" fmla="*/ 393 h 844"/>
                <a:gd name="T10" fmla="*/ 273 w 479"/>
                <a:gd name="T11" fmla="*/ 118 h 844"/>
                <a:gd name="T12" fmla="*/ 194 w 479"/>
                <a:gd name="T13" fmla="*/ 26 h 844"/>
                <a:gd name="T14" fmla="*/ 91 w 479"/>
                <a:gd name="T15" fmla="*/ 17 h 844"/>
                <a:gd name="T16" fmla="*/ 20 w 479"/>
                <a:gd name="T17" fmla="*/ 100 h 844"/>
                <a:gd name="T18" fmla="*/ 31 w 479"/>
                <a:gd name="T19" fmla="*/ 39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844">
                  <a:moveTo>
                    <a:pt x="31" y="390"/>
                  </a:moveTo>
                  <a:cubicBezTo>
                    <a:pt x="63" y="438"/>
                    <a:pt x="88" y="450"/>
                    <a:pt x="128" y="491"/>
                  </a:cubicBezTo>
                  <a:cubicBezTo>
                    <a:pt x="212" y="575"/>
                    <a:pt x="290" y="706"/>
                    <a:pt x="348" y="810"/>
                  </a:cubicBezTo>
                  <a:cubicBezTo>
                    <a:pt x="366" y="844"/>
                    <a:pt x="479" y="748"/>
                    <a:pt x="475" y="723"/>
                  </a:cubicBezTo>
                  <a:cubicBezTo>
                    <a:pt x="454" y="601"/>
                    <a:pt x="379" y="496"/>
                    <a:pt x="311" y="393"/>
                  </a:cubicBezTo>
                  <a:cubicBezTo>
                    <a:pt x="263" y="322"/>
                    <a:pt x="283" y="205"/>
                    <a:pt x="273" y="118"/>
                  </a:cubicBezTo>
                  <a:cubicBezTo>
                    <a:pt x="268" y="74"/>
                    <a:pt x="224" y="58"/>
                    <a:pt x="194" y="26"/>
                  </a:cubicBezTo>
                  <a:cubicBezTo>
                    <a:pt x="167" y="0"/>
                    <a:pt x="123" y="0"/>
                    <a:pt x="91" y="17"/>
                  </a:cubicBezTo>
                  <a:cubicBezTo>
                    <a:pt x="59" y="36"/>
                    <a:pt x="34" y="65"/>
                    <a:pt x="20" y="100"/>
                  </a:cubicBezTo>
                  <a:cubicBezTo>
                    <a:pt x="14" y="263"/>
                    <a:pt x="0" y="345"/>
                    <a:pt x="31" y="39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1932">
              <a:extLst>
                <a:ext uri="{FF2B5EF4-FFF2-40B4-BE49-F238E27FC236}">
                  <a16:creationId xmlns:a16="http://schemas.microsoft.com/office/drawing/2014/main" id="{C9C627A9-240E-4D8D-9202-DA08E8CDF139}"/>
                </a:ext>
              </a:extLst>
            </p:cNvPr>
            <p:cNvSpPr>
              <a:spLocks/>
            </p:cNvSpPr>
            <p:nvPr/>
          </p:nvSpPr>
          <p:spPr bwMode="auto">
            <a:xfrm>
              <a:off x="7645400" y="3332163"/>
              <a:ext cx="158750" cy="212725"/>
            </a:xfrm>
            <a:custGeom>
              <a:avLst/>
              <a:gdLst>
                <a:gd name="T0" fmla="*/ 453 w 478"/>
                <a:gd name="T1" fmla="*/ 436 h 636"/>
                <a:gd name="T2" fmla="*/ 188 w 478"/>
                <a:gd name="T3" fmla="*/ 599 h 636"/>
                <a:gd name="T4" fmla="*/ 53 w 478"/>
                <a:gd name="T5" fmla="*/ 505 h 636"/>
                <a:gd name="T6" fmla="*/ 9 w 478"/>
                <a:gd name="T7" fmla="*/ 239 h 636"/>
                <a:gd name="T8" fmla="*/ 10 w 478"/>
                <a:gd name="T9" fmla="*/ 131 h 636"/>
                <a:gd name="T10" fmla="*/ 115 w 478"/>
                <a:gd name="T11" fmla="*/ 28 h 636"/>
                <a:gd name="T12" fmla="*/ 346 w 478"/>
                <a:gd name="T13" fmla="*/ 69 h 636"/>
                <a:gd name="T14" fmla="*/ 403 w 478"/>
                <a:gd name="T15" fmla="*/ 224 h 636"/>
                <a:gd name="T16" fmla="*/ 453 w 478"/>
                <a:gd name="T17" fmla="*/ 4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636">
                  <a:moveTo>
                    <a:pt x="453" y="436"/>
                  </a:moveTo>
                  <a:cubicBezTo>
                    <a:pt x="478" y="550"/>
                    <a:pt x="337" y="636"/>
                    <a:pt x="188" y="599"/>
                  </a:cubicBezTo>
                  <a:cubicBezTo>
                    <a:pt x="120" y="582"/>
                    <a:pt x="67" y="562"/>
                    <a:pt x="53" y="505"/>
                  </a:cubicBezTo>
                  <a:cubicBezTo>
                    <a:pt x="30" y="406"/>
                    <a:pt x="16" y="277"/>
                    <a:pt x="9" y="239"/>
                  </a:cubicBezTo>
                  <a:cubicBezTo>
                    <a:pt x="0" y="203"/>
                    <a:pt x="0" y="167"/>
                    <a:pt x="10" y="131"/>
                  </a:cubicBezTo>
                  <a:cubicBezTo>
                    <a:pt x="27" y="82"/>
                    <a:pt x="66" y="44"/>
                    <a:pt x="115" y="28"/>
                  </a:cubicBezTo>
                  <a:cubicBezTo>
                    <a:pt x="187" y="0"/>
                    <a:pt x="289" y="14"/>
                    <a:pt x="346" y="69"/>
                  </a:cubicBezTo>
                  <a:cubicBezTo>
                    <a:pt x="397" y="121"/>
                    <a:pt x="392" y="129"/>
                    <a:pt x="403" y="224"/>
                  </a:cubicBezTo>
                  <a:cubicBezTo>
                    <a:pt x="414" y="319"/>
                    <a:pt x="428" y="322"/>
                    <a:pt x="453" y="43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8" name="Group 2267">
            <a:extLst>
              <a:ext uri="{FF2B5EF4-FFF2-40B4-BE49-F238E27FC236}">
                <a16:creationId xmlns:a16="http://schemas.microsoft.com/office/drawing/2014/main" id="{202E5B73-DAAC-4A82-93AC-9B7E0C7472E5}"/>
              </a:ext>
            </a:extLst>
          </p:cNvPr>
          <p:cNvGrpSpPr/>
          <p:nvPr/>
        </p:nvGrpSpPr>
        <p:grpSpPr>
          <a:xfrm>
            <a:off x="2790825" y="5035551"/>
            <a:ext cx="1512888" cy="1150938"/>
            <a:chOff x="2790825" y="5035551"/>
            <a:chExt cx="1512888" cy="1150938"/>
          </a:xfrm>
        </p:grpSpPr>
        <p:grpSp>
          <p:nvGrpSpPr>
            <p:cNvPr id="2267" name="Group 2266">
              <a:extLst>
                <a:ext uri="{FF2B5EF4-FFF2-40B4-BE49-F238E27FC236}">
                  <a16:creationId xmlns:a16="http://schemas.microsoft.com/office/drawing/2014/main" id="{5E20B105-F636-4608-8DC4-70BB00C9327E}"/>
                </a:ext>
              </a:extLst>
            </p:cNvPr>
            <p:cNvGrpSpPr/>
            <p:nvPr/>
          </p:nvGrpSpPr>
          <p:grpSpPr>
            <a:xfrm>
              <a:off x="3259138" y="5559426"/>
              <a:ext cx="1044575" cy="382588"/>
              <a:chOff x="3259138" y="5559426"/>
              <a:chExt cx="1044575" cy="382588"/>
            </a:xfrm>
          </p:grpSpPr>
          <p:sp>
            <p:nvSpPr>
              <p:cNvPr id="2248" name="Freeform 1937">
                <a:extLst>
                  <a:ext uri="{FF2B5EF4-FFF2-40B4-BE49-F238E27FC236}">
                    <a16:creationId xmlns:a16="http://schemas.microsoft.com/office/drawing/2014/main" id="{563E6B19-5EA4-468C-AE14-46423768BACF}"/>
                  </a:ext>
                </a:extLst>
              </p:cNvPr>
              <p:cNvSpPr>
                <a:spLocks/>
              </p:cNvSpPr>
              <p:nvPr/>
            </p:nvSpPr>
            <p:spPr bwMode="auto">
              <a:xfrm>
                <a:off x="3259138" y="5559426"/>
                <a:ext cx="1044575" cy="382588"/>
              </a:xfrm>
              <a:custGeom>
                <a:avLst/>
                <a:gdLst>
                  <a:gd name="T0" fmla="*/ 1096 w 3137"/>
                  <a:gd name="T1" fmla="*/ 0 h 1138"/>
                  <a:gd name="T2" fmla="*/ 0 w 3137"/>
                  <a:gd name="T3" fmla="*/ 823 h 1138"/>
                  <a:gd name="T4" fmla="*/ 2042 w 3137"/>
                  <a:gd name="T5" fmla="*/ 1138 h 1138"/>
                  <a:gd name="T6" fmla="*/ 3137 w 3137"/>
                  <a:gd name="T7" fmla="*/ 315 h 1138"/>
                  <a:gd name="T8" fmla="*/ 1096 w 3137"/>
                  <a:gd name="T9" fmla="*/ 0 h 1138"/>
                </a:gdLst>
                <a:ahLst/>
                <a:cxnLst>
                  <a:cxn ang="0">
                    <a:pos x="T0" y="T1"/>
                  </a:cxn>
                  <a:cxn ang="0">
                    <a:pos x="T2" y="T3"/>
                  </a:cxn>
                  <a:cxn ang="0">
                    <a:pos x="T4" y="T5"/>
                  </a:cxn>
                  <a:cxn ang="0">
                    <a:pos x="T6" y="T7"/>
                  </a:cxn>
                  <a:cxn ang="0">
                    <a:pos x="T8" y="T9"/>
                  </a:cxn>
                </a:cxnLst>
                <a:rect l="0" t="0" r="r" b="b"/>
                <a:pathLst>
                  <a:path w="3137" h="1138">
                    <a:moveTo>
                      <a:pt x="1096" y="0"/>
                    </a:moveTo>
                    <a:lnTo>
                      <a:pt x="0" y="823"/>
                    </a:lnTo>
                    <a:lnTo>
                      <a:pt x="2042" y="1138"/>
                    </a:lnTo>
                    <a:lnTo>
                      <a:pt x="3137" y="315"/>
                    </a:lnTo>
                    <a:lnTo>
                      <a:pt x="109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Freeform 1938">
                <a:extLst>
                  <a:ext uri="{FF2B5EF4-FFF2-40B4-BE49-F238E27FC236}">
                    <a16:creationId xmlns:a16="http://schemas.microsoft.com/office/drawing/2014/main" id="{5FFEC421-1019-427D-B0B3-879057097411}"/>
                  </a:ext>
                </a:extLst>
              </p:cNvPr>
              <p:cNvSpPr>
                <a:spLocks noEditPoints="1"/>
              </p:cNvSpPr>
              <p:nvPr/>
            </p:nvSpPr>
            <p:spPr bwMode="auto">
              <a:xfrm>
                <a:off x="3338513" y="5588001"/>
                <a:ext cx="884237" cy="325438"/>
              </a:xfrm>
              <a:custGeom>
                <a:avLst/>
                <a:gdLst>
                  <a:gd name="T0" fmla="*/ 942 w 2659"/>
                  <a:gd name="T1" fmla="*/ 28 h 969"/>
                  <a:gd name="T2" fmla="*/ 65 w 2659"/>
                  <a:gd name="T3" fmla="*/ 687 h 969"/>
                  <a:gd name="T4" fmla="*/ 1717 w 2659"/>
                  <a:gd name="T5" fmla="*/ 942 h 969"/>
                  <a:gd name="T6" fmla="*/ 2595 w 2659"/>
                  <a:gd name="T7" fmla="*/ 283 h 969"/>
                  <a:gd name="T8" fmla="*/ 942 w 2659"/>
                  <a:gd name="T9" fmla="*/ 28 h 969"/>
                  <a:gd name="T10" fmla="*/ 25 w 2659"/>
                  <a:gd name="T11" fmla="*/ 685 h 969"/>
                  <a:gd name="T12" fmla="*/ 935 w 2659"/>
                  <a:gd name="T13" fmla="*/ 0 h 969"/>
                  <a:gd name="T14" fmla="*/ 2659 w 2659"/>
                  <a:gd name="T15" fmla="*/ 267 h 969"/>
                  <a:gd name="T16" fmla="*/ 1724 w 2659"/>
                  <a:gd name="T17" fmla="*/ 969 h 969"/>
                  <a:gd name="T18" fmla="*/ 0 w 2659"/>
                  <a:gd name="T19" fmla="*/ 703 h 969"/>
                  <a:gd name="T20" fmla="*/ 25 w 2659"/>
                  <a:gd name="T21" fmla="*/ 68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9" h="969">
                    <a:moveTo>
                      <a:pt x="942" y="28"/>
                    </a:moveTo>
                    <a:lnTo>
                      <a:pt x="65" y="687"/>
                    </a:lnTo>
                    <a:lnTo>
                      <a:pt x="1717" y="942"/>
                    </a:lnTo>
                    <a:lnTo>
                      <a:pt x="2595" y="283"/>
                    </a:lnTo>
                    <a:lnTo>
                      <a:pt x="942" y="28"/>
                    </a:lnTo>
                    <a:close/>
                    <a:moveTo>
                      <a:pt x="25" y="685"/>
                    </a:moveTo>
                    <a:lnTo>
                      <a:pt x="935" y="0"/>
                    </a:lnTo>
                    <a:cubicBezTo>
                      <a:pt x="1510" y="90"/>
                      <a:pt x="2085" y="178"/>
                      <a:pt x="2659" y="267"/>
                    </a:cubicBezTo>
                    <a:lnTo>
                      <a:pt x="1724" y="969"/>
                    </a:lnTo>
                    <a:cubicBezTo>
                      <a:pt x="1149" y="881"/>
                      <a:pt x="575" y="792"/>
                      <a:pt x="0" y="703"/>
                    </a:cubicBezTo>
                    <a:lnTo>
                      <a:pt x="25" y="68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1939">
                <a:extLst>
                  <a:ext uri="{FF2B5EF4-FFF2-40B4-BE49-F238E27FC236}">
                    <a16:creationId xmlns:a16="http://schemas.microsoft.com/office/drawing/2014/main" id="{20E94E0A-F025-48D2-AD7F-5D3C2C2D5607}"/>
                  </a:ext>
                </a:extLst>
              </p:cNvPr>
              <p:cNvSpPr>
                <a:spLocks noEditPoints="1"/>
              </p:cNvSpPr>
              <p:nvPr/>
            </p:nvSpPr>
            <p:spPr bwMode="auto">
              <a:xfrm>
                <a:off x="3759200" y="5659438"/>
                <a:ext cx="365125" cy="134938"/>
              </a:xfrm>
              <a:custGeom>
                <a:avLst/>
                <a:gdLst>
                  <a:gd name="T0" fmla="*/ 394 w 1098"/>
                  <a:gd name="T1" fmla="*/ 21 h 402"/>
                  <a:gd name="T2" fmla="*/ 49 w 1098"/>
                  <a:gd name="T3" fmla="*/ 280 h 402"/>
                  <a:gd name="T4" fmla="*/ 705 w 1098"/>
                  <a:gd name="T5" fmla="*/ 381 h 402"/>
                  <a:gd name="T6" fmla="*/ 1050 w 1098"/>
                  <a:gd name="T7" fmla="*/ 122 h 402"/>
                  <a:gd name="T8" fmla="*/ 394 w 1098"/>
                  <a:gd name="T9" fmla="*/ 21 h 402"/>
                  <a:gd name="T10" fmla="*/ 19 w 1098"/>
                  <a:gd name="T11" fmla="*/ 278 h 402"/>
                  <a:gd name="T12" fmla="*/ 389 w 1098"/>
                  <a:gd name="T13" fmla="*/ 0 h 402"/>
                  <a:gd name="T14" fmla="*/ 1098 w 1098"/>
                  <a:gd name="T15" fmla="*/ 110 h 402"/>
                  <a:gd name="T16" fmla="*/ 710 w 1098"/>
                  <a:gd name="T17" fmla="*/ 402 h 402"/>
                  <a:gd name="T18" fmla="*/ 0 w 1098"/>
                  <a:gd name="T19" fmla="*/ 292 h 402"/>
                  <a:gd name="T20" fmla="*/ 19 w 1098"/>
                  <a:gd name="T21" fmla="*/ 2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8" h="402">
                    <a:moveTo>
                      <a:pt x="394" y="21"/>
                    </a:moveTo>
                    <a:lnTo>
                      <a:pt x="49" y="280"/>
                    </a:lnTo>
                    <a:lnTo>
                      <a:pt x="705" y="381"/>
                    </a:lnTo>
                    <a:lnTo>
                      <a:pt x="1050" y="122"/>
                    </a:lnTo>
                    <a:lnTo>
                      <a:pt x="394" y="21"/>
                    </a:lnTo>
                    <a:close/>
                    <a:moveTo>
                      <a:pt x="19" y="278"/>
                    </a:moveTo>
                    <a:lnTo>
                      <a:pt x="389" y="0"/>
                    </a:lnTo>
                    <a:cubicBezTo>
                      <a:pt x="625" y="37"/>
                      <a:pt x="862" y="73"/>
                      <a:pt x="1098" y="110"/>
                    </a:cubicBezTo>
                    <a:lnTo>
                      <a:pt x="710" y="402"/>
                    </a:lnTo>
                    <a:cubicBezTo>
                      <a:pt x="473" y="366"/>
                      <a:pt x="237" y="329"/>
                      <a:pt x="0" y="292"/>
                    </a:cubicBezTo>
                    <a:lnTo>
                      <a:pt x="19" y="278"/>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1940">
                <a:extLst>
                  <a:ext uri="{FF2B5EF4-FFF2-40B4-BE49-F238E27FC236}">
                    <a16:creationId xmlns:a16="http://schemas.microsoft.com/office/drawing/2014/main" id="{8768A024-F744-4DF3-BB7A-33C9B5B327F8}"/>
                  </a:ext>
                </a:extLst>
              </p:cNvPr>
              <p:cNvSpPr>
                <a:spLocks noEditPoints="1"/>
              </p:cNvSpPr>
              <p:nvPr/>
            </p:nvSpPr>
            <p:spPr bwMode="auto">
              <a:xfrm>
                <a:off x="3402013" y="5754688"/>
                <a:ext cx="180975" cy="68263"/>
              </a:xfrm>
              <a:custGeom>
                <a:avLst/>
                <a:gdLst>
                  <a:gd name="T0" fmla="*/ 204 w 546"/>
                  <a:gd name="T1" fmla="*/ 28 h 202"/>
                  <a:gd name="T2" fmla="*/ 65 w 546"/>
                  <a:gd name="T3" fmla="*/ 132 h 202"/>
                  <a:gd name="T4" fmla="*/ 342 w 546"/>
                  <a:gd name="T5" fmla="*/ 175 h 202"/>
                  <a:gd name="T6" fmla="*/ 481 w 546"/>
                  <a:gd name="T7" fmla="*/ 71 h 202"/>
                  <a:gd name="T8" fmla="*/ 204 w 546"/>
                  <a:gd name="T9" fmla="*/ 28 h 202"/>
                  <a:gd name="T10" fmla="*/ 25 w 546"/>
                  <a:gd name="T11" fmla="*/ 130 h 202"/>
                  <a:gd name="T12" fmla="*/ 197 w 546"/>
                  <a:gd name="T13" fmla="*/ 0 h 202"/>
                  <a:gd name="T14" fmla="*/ 546 w 546"/>
                  <a:gd name="T15" fmla="*/ 54 h 202"/>
                  <a:gd name="T16" fmla="*/ 349 w 546"/>
                  <a:gd name="T17" fmla="*/ 202 h 202"/>
                  <a:gd name="T18" fmla="*/ 0 w 546"/>
                  <a:gd name="T19" fmla="*/ 149 h 202"/>
                  <a:gd name="T20" fmla="*/ 25 w 546"/>
                  <a:gd name="T21" fmla="*/ 1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202">
                    <a:moveTo>
                      <a:pt x="204" y="28"/>
                    </a:moveTo>
                    <a:lnTo>
                      <a:pt x="65" y="132"/>
                    </a:lnTo>
                    <a:lnTo>
                      <a:pt x="342" y="175"/>
                    </a:lnTo>
                    <a:lnTo>
                      <a:pt x="481" y="71"/>
                    </a:lnTo>
                    <a:lnTo>
                      <a:pt x="204" y="28"/>
                    </a:lnTo>
                    <a:close/>
                    <a:moveTo>
                      <a:pt x="25" y="130"/>
                    </a:moveTo>
                    <a:lnTo>
                      <a:pt x="197" y="0"/>
                    </a:lnTo>
                    <a:cubicBezTo>
                      <a:pt x="313" y="19"/>
                      <a:pt x="430" y="36"/>
                      <a:pt x="546" y="54"/>
                    </a:cubicBezTo>
                    <a:lnTo>
                      <a:pt x="349" y="202"/>
                    </a:lnTo>
                    <a:lnTo>
                      <a:pt x="0" y="149"/>
                    </a:lnTo>
                    <a:lnTo>
                      <a:pt x="25"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1941">
                <a:extLst>
                  <a:ext uri="{FF2B5EF4-FFF2-40B4-BE49-F238E27FC236}">
                    <a16:creationId xmlns:a16="http://schemas.microsoft.com/office/drawing/2014/main" id="{31B41063-737B-4DB2-8A36-7653BFE0CCA8}"/>
                  </a:ext>
                </a:extLst>
              </p:cNvPr>
              <p:cNvSpPr>
                <a:spLocks noEditPoints="1"/>
              </p:cNvSpPr>
              <p:nvPr/>
            </p:nvSpPr>
            <p:spPr bwMode="auto">
              <a:xfrm>
                <a:off x="3811588" y="5721351"/>
                <a:ext cx="93662" cy="34925"/>
              </a:xfrm>
              <a:custGeom>
                <a:avLst/>
                <a:gdLst>
                  <a:gd name="T0" fmla="*/ 108 w 281"/>
                  <a:gd name="T1" fmla="*/ 20 h 105"/>
                  <a:gd name="T2" fmla="*/ 49 w 281"/>
                  <a:gd name="T3" fmla="*/ 65 h 105"/>
                  <a:gd name="T4" fmla="*/ 173 w 281"/>
                  <a:gd name="T5" fmla="*/ 84 h 105"/>
                  <a:gd name="T6" fmla="*/ 232 w 281"/>
                  <a:gd name="T7" fmla="*/ 40 h 105"/>
                  <a:gd name="T8" fmla="*/ 108 w 281"/>
                  <a:gd name="T9" fmla="*/ 20 h 105"/>
                  <a:gd name="T10" fmla="*/ 18 w 281"/>
                  <a:gd name="T11" fmla="*/ 63 h 105"/>
                  <a:gd name="T12" fmla="*/ 103 w 281"/>
                  <a:gd name="T13" fmla="*/ 0 h 105"/>
                  <a:gd name="T14" fmla="*/ 281 w 281"/>
                  <a:gd name="T15" fmla="*/ 28 h 105"/>
                  <a:gd name="T16" fmla="*/ 178 w 281"/>
                  <a:gd name="T17" fmla="*/ 105 h 105"/>
                  <a:gd name="T18" fmla="*/ 0 w 281"/>
                  <a:gd name="T19" fmla="*/ 77 h 105"/>
                  <a:gd name="T20" fmla="*/ 18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2" y="40"/>
                    </a:lnTo>
                    <a:lnTo>
                      <a:pt x="108" y="20"/>
                    </a:lnTo>
                    <a:close/>
                    <a:moveTo>
                      <a:pt x="18" y="63"/>
                    </a:moveTo>
                    <a:lnTo>
                      <a:pt x="103" y="0"/>
                    </a:lnTo>
                    <a:lnTo>
                      <a:pt x="281" y="28"/>
                    </a:lnTo>
                    <a:lnTo>
                      <a:pt x="178" y="105"/>
                    </a:lnTo>
                    <a:lnTo>
                      <a:pt x="0" y="77"/>
                    </a:lnTo>
                    <a:lnTo>
                      <a:pt x="18"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Freeform 1942">
                <a:extLst>
                  <a:ext uri="{FF2B5EF4-FFF2-40B4-BE49-F238E27FC236}">
                    <a16:creationId xmlns:a16="http://schemas.microsoft.com/office/drawing/2014/main" id="{D09D7A80-794B-412A-8735-7645A53DFCFF}"/>
                  </a:ext>
                </a:extLst>
              </p:cNvPr>
              <p:cNvSpPr>
                <a:spLocks/>
              </p:cNvSpPr>
              <p:nvPr/>
            </p:nvSpPr>
            <p:spPr bwMode="auto">
              <a:xfrm>
                <a:off x="3582988" y="5822951"/>
                <a:ext cx="15875" cy="15875"/>
              </a:xfrm>
              <a:custGeom>
                <a:avLst/>
                <a:gdLst>
                  <a:gd name="T0" fmla="*/ 32 w 45"/>
                  <a:gd name="T1" fmla="*/ 45 h 45"/>
                  <a:gd name="T2" fmla="*/ 0 w 45"/>
                  <a:gd name="T3" fmla="*/ 13 h 45"/>
                  <a:gd name="T4" fmla="*/ 14 w 45"/>
                  <a:gd name="T5" fmla="*/ 0 h 45"/>
                  <a:gd name="T6" fmla="*/ 45 w 45"/>
                  <a:gd name="T7" fmla="*/ 31 h 45"/>
                  <a:gd name="T8" fmla="*/ 32 w 45"/>
                  <a:gd name="T9" fmla="*/ 45 h 45"/>
                </a:gdLst>
                <a:ahLst/>
                <a:cxnLst>
                  <a:cxn ang="0">
                    <a:pos x="T0" y="T1"/>
                  </a:cxn>
                  <a:cxn ang="0">
                    <a:pos x="T2" y="T3"/>
                  </a:cxn>
                  <a:cxn ang="0">
                    <a:pos x="T4" y="T5"/>
                  </a:cxn>
                  <a:cxn ang="0">
                    <a:pos x="T6" y="T7"/>
                  </a:cxn>
                  <a:cxn ang="0">
                    <a:pos x="T8" y="T9"/>
                  </a:cxn>
                </a:cxnLst>
                <a:rect l="0" t="0" r="r" b="b"/>
                <a:pathLst>
                  <a:path w="45" h="45">
                    <a:moveTo>
                      <a:pt x="32" y="45"/>
                    </a:moveTo>
                    <a:lnTo>
                      <a:pt x="0" y="13"/>
                    </a:lnTo>
                    <a:lnTo>
                      <a:pt x="14" y="0"/>
                    </a:lnTo>
                    <a:lnTo>
                      <a:pt x="45" y="31"/>
                    </a:lnTo>
                    <a:lnTo>
                      <a:pt x="32" y="4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Freeform 1943">
                <a:extLst>
                  <a:ext uri="{FF2B5EF4-FFF2-40B4-BE49-F238E27FC236}">
                    <a16:creationId xmlns:a16="http://schemas.microsoft.com/office/drawing/2014/main" id="{322A5ED9-28EC-4329-A0D0-74529EA2A2BE}"/>
                  </a:ext>
                </a:extLst>
              </p:cNvPr>
              <p:cNvSpPr>
                <a:spLocks/>
              </p:cNvSpPr>
              <p:nvPr/>
            </p:nvSpPr>
            <p:spPr bwMode="auto">
              <a:xfrm>
                <a:off x="3597275" y="5813426"/>
                <a:ext cx="28575" cy="28575"/>
              </a:xfrm>
              <a:custGeom>
                <a:avLst/>
                <a:gdLst>
                  <a:gd name="T0" fmla="*/ 74 w 88"/>
                  <a:gd name="T1" fmla="*/ 87 h 87"/>
                  <a:gd name="T2" fmla="*/ 0 w 88"/>
                  <a:gd name="T3" fmla="*/ 13 h 87"/>
                  <a:gd name="T4" fmla="*/ 14 w 88"/>
                  <a:gd name="T5" fmla="*/ 0 h 87"/>
                  <a:gd name="T6" fmla="*/ 88 w 88"/>
                  <a:gd name="T7" fmla="*/ 74 h 87"/>
                  <a:gd name="T8" fmla="*/ 74 w 88"/>
                  <a:gd name="T9" fmla="*/ 87 h 87"/>
                </a:gdLst>
                <a:ahLst/>
                <a:cxnLst>
                  <a:cxn ang="0">
                    <a:pos x="T0" y="T1"/>
                  </a:cxn>
                  <a:cxn ang="0">
                    <a:pos x="T2" y="T3"/>
                  </a:cxn>
                  <a:cxn ang="0">
                    <a:pos x="T4" y="T5"/>
                  </a:cxn>
                  <a:cxn ang="0">
                    <a:pos x="T6" y="T7"/>
                  </a:cxn>
                  <a:cxn ang="0">
                    <a:pos x="T8" y="T9"/>
                  </a:cxn>
                </a:cxnLst>
                <a:rect l="0" t="0" r="r" b="b"/>
                <a:pathLst>
                  <a:path w="88" h="87">
                    <a:moveTo>
                      <a:pt x="74" y="87"/>
                    </a:moveTo>
                    <a:lnTo>
                      <a:pt x="0" y="13"/>
                    </a:lnTo>
                    <a:lnTo>
                      <a:pt x="14" y="0"/>
                    </a:lnTo>
                    <a:lnTo>
                      <a:pt x="88" y="74"/>
                    </a:lnTo>
                    <a:lnTo>
                      <a:pt x="74" y="8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1944">
                <a:extLst>
                  <a:ext uri="{FF2B5EF4-FFF2-40B4-BE49-F238E27FC236}">
                    <a16:creationId xmlns:a16="http://schemas.microsoft.com/office/drawing/2014/main" id="{23CEC2D2-E866-4354-A0BC-B4E8EF890B45}"/>
                  </a:ext>
                </a:extLst>
              </p:cNvPr>
              <p:cNvSpPr>
                <a:spLocks/>
              </p:cNvSpPr>
              <p:nvPr/>
            </p:nvSpPr>
            <p:spPr bwMode="auto">
              <a:xfrm>
                <a:off x="3609975" y="5802313"/>
                <a:ext cx="44450" cy="44450"/>
              </a:xfrm>
              <a:custGeom>
                <a:avLst/>
                <a:gdLst>
                  <a:gd name="T0" fmla="*/ 116 w 130"/>
                  <a:gd name="T1" fmla="*/ 130 h 130"/>
                  <a:gd name="T2" fmla="*/ 0 w 130"/>
                  <a:gd name="T3" fmla="*/ 13 h 130"/>
                  <a:gd name="T4" fmla="*/ 13 w 130"/>
                  <a:gd name="T5" fmla="*/ 0 h 130"/>
                  <a:gd name="T6" fmla="*/ 130 w 130"/>
                  <a:gd name="T7" fmla="*/ 116 h 130"/>
                  <a:gd name="T8" fmla="*/ 116 w 130"/>
                  <a:gd name="T9" fmla="*/ 130 h 130"/>
                </a:gdLst>
                <a:ahLst/>
                <a:cxnLst>
                  <a:cxn ang="0">
                    <a:pos x="T0" y="T1"/>
                  </a:cxn>
                  <a:cxn ang="0">
                    <a:pos x="T2" y="T3"/>
                  </a:cxn>
                  <a:cxn ang="0">
                    <a:pos x="T4" y="T5"/>
                  </a:cxn>
                  <a:cxn ang="0">
                    <a:pos x="T6" y="T7"/>
                  </a:cxn>
                  <a:cxn ang="0">
                    <a:pos x="T8" y="T9"/>
                  </a:cxn>
                </a:cxnLst>
                <a:rect l="0" t="0" r="r" b="b"/>
                <a:pathLst>
                  <a:path w="130" h="130">
                    <a:moveTo>
                      <a:pt x="116" y="130"/>
                    </a:moveTo>
                    <a:lnTo>
                      <a:pt x="0" y="13"/>
                    </a:lnTo>
                    <a:lnTo>
                      <a:pt x="13" y="0"/>
                    </a:lnTo>
                    <a:lnTo>
                      <a:pt x="130" y="116"/>
                    </a:lnTo>
                    <a:lnTo>
                      <a:pt x="116"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1945">
                <a:extLst>
                  <a:ext uri="{FF2B5EF4-FFF2-40B4-BE49-F238E27FC236}">
                    <a16:creationId xmlns:a16="http://schemas.microsoft.com/office/drawing/2014/main" id="{94832BEE-0B4C-4EC2-A04C-12A3521EE82C}"/>
                  </a:ext>
                </a:extLst>
              </p:cNvPr>
              <p:cNvSpPr>
                <a:spLocks/>
              </p:cNvSpPr>
              <p:nvPr/>
            </p:nvSpPr>
            <p:spPr bwMode="auto">
              <a:xfrm>
                <a:off x="3622675" y="5792788"/>
                <a:ext cx="58737" cy="58738"/>
              </a:xfrm>
              <a:custGeom>
                <a:avLst/>
                <a:gdLst>
                  <a:gd name="T0" fmla="*/ 160 w 174"/>
                  <a:gd name="T1" fmla="*/ 173 h 173"/>
                  <a:gd name="T2" fmla="*/ 0 w 174"/>
                  <a:gd name="T3" fmla="*/ 13 h 173"/>
                  <a:gd name="T4" fmla="*/ 14 w 174"/>
                  <a:gd name="T5" fmla="*/ 0 h 173"/>
                  <a:gd name="T6" fmla="*/ 174 w 174"/>
                  <a:gd name="T7" fmla="*/ 159 h 173"/>
                  <a:gd name="T8" fmla="*/ 160 w 174"/>
                  <a:gd name="T9" fmla="*/ 173 h 173"/>
                </a:gdLst>
                <a:ahLst/>
                <a:cxnLst>
                  <a:cxn ang="0">
                    <a:pos x="T0" y="T1"/>
                  </a:cxn>
                  <a:cxn ang="0">
                    <a:pos x="T2" y="T3"/>
                  </a:cxn>
                  <a:cxn ang="0">
                    <a:pos x="T4" y="T5"/>
                  </a:cxn>
                  <a:cxn ang="0">
                    <a:pos x="T6" y="T7"/>
                  </a:cxn>
                  <a:cxn ang="0">
                    <a:pos x="T8" y="T9"/>
                  </a:cxn>
                </a:cxnLst>
                <a:rect l="0" t="0" r="r" b="b"/>
                <a:pathLst>
                  <a:path w="174" h="173">
                    <a:moveTo>
                      <a:pt x="160" y="173"/>
                    </a:moveTo>
                    <a:lnTo>
                      <a:pt x="0" y="13"/>
                    </a:lnTo>
                    <a:lnTo>
                      <a:pt x="14" y="0"/>
                    </a:lnTo>
                    <a:lnTo>
                      <a:pt x="174" y="159"/>
                    </a:lnTo>
                    <a:lnTo>
                      <a:pt x="160"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1946">
                <a:extLst>
                  <a:ext uri="{FF2B5EF4-FFF2-40B4-BE49-F238E27FC236}">
                    <a16:creationId xmlns:a16="http://schemas.microsoft.com/office/drawing/2014/main" id="{12E802F1-93C5-4D55-ABCF-3F246C3C65E1}"/>
                  </a:ext>
                </a:extLst>
              </p:cNvPr>
              <p:cNvSpPr>
                <a:spLocks/>
              </p:cNvSpPr>
              <p:nvPr/>
            </p:nvSpPr>
            <p:spPr bwMode="auto">
              <a:xfrm>
                <a:off x="3636963" y="5783263"/>
                <a:ext cx="71437" cy="71438"/>
              </a:xfrm>
              <a:custGeom>
                <a:avLst/>
                <a:gdLst>
                  <a:gd name="T0" fmla="*/ 202 w 216"/>
                  <a:gd name="T1" fmla="*/ 217 h 217"/>
                  <a:gd name="T2" fmla="*/ 0 w 216"/>
                  <a:gd name="T3" fmla="*/ 14 h 217"/>
                  <a:gd name="T4" fmla="*/ 13 w 216"/>
                  <a:gd name="T5" fmla="*/ 0 h 217"/>
                  <a:gd name="T6" fmla="*/ 216 w 216"/>
                  <a:gd name="T7" fmla="*/ 203 h 217"/>
                  <a:gd name="T8" fmla="*/ 202 w 216"/>
                  <a:gd name="T9" fmla="*/ 217 h 217"/>
                </a:gdLst>
                <a:ahLst/>
                <a:cxnLst>
                  <a:cxn ang="0">
                    <a:pos x="T0" y="T1"/>
                  </a:cxn>
                  <a:cxn ang="0">
                    <a:pos x="T2" y="T3"/>
                  </a:cxn>
                  <a:cxn ang="0">
                    <a:pos x="T4" y="T5"/>
                  </a:cxn>
                  <a:cxn ang="0">
                    <a:pos x="T6" y="T7"/>
                  </a:cxn>
                  <a:cxn ang="0">
                    <a:pos x="T8" y="T9"/>
                  </a:cxn>
                </a:cxnLst>
                <a:rect l="0" t="0" r="r" b="b"/>
                <a:pathLst>
                  <a:path w="216" h="217">
                    <a:moveTo>
                      <a:pt x="202" y="217"/>
                    </a:moveTo>
                    <a:lnTo>
                      <a:pt x="0" y="14"/>
                    </a:lnTo>
                    <a:lnTo>
                      <a:pt x="13" y="0"/>
                    </a:lnTo>
                    <a:lnTo>
                      <a:pt x="216" y="203"/>
                    </a:lnTo>
                    <a:lnTo>
                      <a:pt x="202" y="21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1947">
                <a:extLst>
                  <a:ext uri="{FF2B5EF4-FFF2-40B4-BE49-F238E27FC236}">
                    <a16:creationId xmlns:a16="http://schemas.microsoft.com/office/drawing/2014/main" id="{F868ED0A-F1E7-4260-9D83-B28CB81DC931}"/>
                  </a:ext>
                </a:extLst>
              </p:cNvPr>
              <p:cNvSpPr>
                <a:spLocks/>
              </p:cNvSpPr>
              <p:nvPr/>
            </p:nvSpPr>
            <p:spPr bwMode="auto">
              <a:xfrm>
                <a:off x="3652838" y="5773738"/>
                <a:ext cx="84137" cy="85725"/>
              </a:xfrm>
              <a:custGeom>
                <a:avLst/>
                <a:gdLst>
                  <a:gd name="T0" fmla="*/ 240 w 254"/>
                  <a:gd name="T1" fmla="*/ 253 h 253"/>
                  <a:gd name="T2" fmla="*/ 0 w 254"/>
                  <a:gd name="T3" fmla="*/ 14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4"/>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1948">
                <a:extLst>
                  <a:ext uri="{FF2B5EF4-FFF2-40B4-BE49-F238E27FC236}">
                    <a16:creationId xmlns:a16="http://schemas.microsoft.com/office/drawing/2014/main" id="{88325107-E6EE-4960-BDB0-CDCBB5F62E39}"/>
                  </a:ext>
                </a:extLst>
              </p:cNvPr>
              <p:cNvSpPr>
                <a:spLocks/>
              </p:cNvSpPr>
              <p:nvPr/>
            </p:nvSpPr>
            <p:spPr bwMode="auto">
              <a:xfrm>
                <a:off x="3679825" y="5778501"/>
                <a:ext cx="84137" cy="85725"/>
              </a:xfrm>
              <a:custGeom>
                <a:avLst/>
                <a:gdLst>
                  <a:gd name="T0" fmla="*/ 240 w 254"/>
                  <a:gd name="T1" fmla="*/ 253 h 253"/>
                  <a:gd name="T2" fmla="*/ 0 w 254"/>
                  <a:gd name="T3" fmla="*/ 13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3"/>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1949">
                <a:extLst>
                  <a:ext uri="{FF2B5EF4-FFF2-40B4-BE49-F238E27FC236}">
                    <a16:creationId xmlns:a16="http://schemas.microsoft.com/office/drawing/2014/main" id="{46654206-EE21-4D42-AFDA-CF4F7F317387}"/>
                  </a:ext>
                </a:extLst>
              </p:cNvPr>
              <p:cNvSpPr>
                <a:spLocks/>
              </p:cNvSpPr>
              <p:nvPr/>
            </p:nvSpPr>
            <p:spPr bwMode="auto">
              <a:xfrm>
                <a:off x="3706813" y="5783263"/>
                <a:ext cx="85725" cy="85725"/>
              </a:xfrm>
              <a:custGeom>
                <a:avLst/>
                <a:gdLst>
                  <a:gd name="T0" fmla="*/ 240 w 254"/>
                  <a:gd name="T1" fmla="*/ 254 h 254"/>
                  <a:gd name="T2" fmla="*/ 0 w 254"/>
                  <a:gd name="T3" fmla="*/ 14 h 254"/>
                  <a:gd name="T4" fmla="*/ 14 w 254"/>
                  <a:gd name="T5" fmla="*/ 0 h 254"/>
                  <a:gd name="T6" fmla="*/ 254 w 254"/>
                  <a:gd name="T7" fmla="*/ 240 h 254"/>
                  <a:gd name="T8" fmla="*/ 240 w 254"/>
                  <a:gd name="T9" fmla="*/ 254 h 254"/>
                </a:gdLst>
                <a:ahLst/>
                <a:cxnLst>
                  <a:cxn ang="0">
                    <a:pos x="T0" y="T1"/>
                  </a:cxn>
                  <a:cxn ang="0">
                    <a:pos x="T2" y="T3"/>
                  </a:cxn>
                  <a:cxn ang="0">
                    <a:pos x="T4" y="T5"/>
                  </a:cxn>
                  <a:cxn ang="0">
                    <a:pos x="T6" y="T7"/>
                  </a:cxn>
                  <a:cxn ang="0">
                    <a:pos x="T8" y="T9"/>
                  </a:cxn>
                </a:cxnLst>
                <a:rect l="0" t="0" r="r" b="b"/>
                <a:pathLst>
                  <a:path w="254" h="254">
                    <a:moveTo>
                      <a:pt x="240" y="254"/>
                    </a:moveTo>
                    <a:lnTo>
                      <a:pt x="0" y="14"/>
                    </a:lnTo>
                    <a:lnTo>
                      <a:pt x="14" y="0"/>
                    </a:lnTo>
                    <a:lnTo>
                      <a:pt x="254"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1950">
                <a:extLst>
                  <a:ext uri="{FF2B5EF4-FFF2-40B4-BE49-F238E27FC236}">
                    <a16:creationId xmlns:a16="http://schemas.microsoft.com/office/drawing/2014/main" id="{F924C4A1-ACCC-4CB3-8185-D60E8256EA9A}"/>
                  </a:ext>
                </a:extLst>
              </p:cNvPr>
              <p:cNvSpPr>
                <a:spLocks/>
              </p:cNvSpPr>
              <p:nvPr/>
            </p:nvSpPr>
            <p:spPr bwMode="auto">
              <a:xfrm>
                <a:off x="3735388" y="5788026"/>
                <a:ext cx="84137" cy="84138"/>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1951">
                <a:extLst>
                  <a:ext uri="{FF2B5EF4-FFF2-40B4-BE49-F238E27FC236}">
                    <a16:creationId xmlns:a16="http://schemas.microsoft.com/office/drawing/2014/main" id="{56BD37D7-0B71-48B0-9F79-B16914296961}"/>
                  </a:ext>
                </a:extLst>
              </p:cNvPr>
              <p:cNvSpPr>
                <a:spLocks/>
              </p:cNvSpPr>
              <p:nvPr/>
            </p:nvSpPr>
            <p:spPr bwMode="auto">
              <a:xfrm>
                <a:off x="3762375" y="5791201"/>
                <a:ext cx="84137" cy="85725"/>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1952">
                <a:extLst>
                  <a:ext uri="{FF2B5EF4-FFF2-40B4-BE49-F238E27FC236}">
                    <a16:creationId xmlns:a16="http://schemas.microsoft.com/office/drawing/2014/main" id="{47FCE791-C7C9-43C1-872E-F84F5D5B6B9C}"/>
                  </a:ext>
                </a:extLst>
              </p:cNvPr>
              <p:cNvSpPr>
                <a:spLocks/>
              </p:cNvSpPr>
              <p:nvPr/>
            </p:nvSpPr>
            <p:spPr bwMode="auto">
              <a:xfrm>
                <a:off x="3790950" y="5795963"/>
                <a:ext cx="84137" cy="85725"/>
              </a:xfrm>
              <a:custGeom>
                <a:avLst/>
                <a:gdLst>
                  <a:gd name="T0" fmla="*/ 239 w 253"/>
                  <a:gd name="T1" fmla="*/ 253 h 253"/>
                  <a:gd name="T2" fmla="*/ 0 w 253"/>
                  <a:gd name="T3" fmla="*/ 14 h 253"/>
                  <a:gd name="T4" fmla="*/ 13 w 253"/>
                  <a:gd name="T5" fmla="*/ 0 h 253"/>
                  <a:gd name="T6" fmla="*/ 253 w 253"/>
                  <a:gd name="T7" fmla="*/ 240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4"/>
                    </a:lnTo>
                    <a:lnTo>
                      <a:pt x="13" y="0"/>
                    </a:lnTo>
                    <a:lnTo>
                      <a:pt x="253" y="240"/>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1953">
                <a:extLst>
                  <a:ext uri="{FF2B5EF4-FFF2-40B4-BE49-F238E27FC236}">
                    <a16:creationId xmlns:a16="http://schemas.microsoft.com/office/drawing/2014/main" id="{35196BB1-DBFD-4091-9AF9-13EAFBF9AFC5}"/>
                  </a:ext>
                </a:extLst>
              </p:cNvPr>
              <p:cNvSpPr>
                <a:spLocks/>
              </p:cNvSpPr>
              <p:nvPr/>
            </p:nvSpPr>
            <p:spPr bwMode="auto">
              <a:xfrm>
                <a:off x="3817938" y="5800726"/>
                <a:ext cx="84137" cy="84138"/>
              </a:xfrm>
              <a:custGeom>
                <a:avLst/>
                <a:gdLst>
                  <a:gd name="T0" fmla="*/ 239 w 253"/>
                  <a:gd name="T1" fmla="*/ 253 h 253"/>
                  <a:gd name="T2" fmla="*/ 0 w 253"/>
                  <a:gd name="T3" fmla="*/ 13 h 253"/>
                  <a:gd name="T4" fmla="*/ 13 w 253"/>
                  <a:gd name="T5" fmla="*/ 0 h 253"/>
                  <a:gd name="T6" fmla="*/ 253 w 253"/>
                  <a:gd name="T7" fmla="*/ 239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3"/>
                    </a:lnTo>
                    <a:lnTo>
                      <a:pt x="13" y="0"/>
                    </a:lnTo>
                    <a:lnTo>
                      <a:pt x="253" y="239"/>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6" name="Group 2265">
              <a:extLst>
                <a:ext uri="{FF2B5EF4-FFF2-40B4-BE49-F238E27FC236}">
                  <a16:creationId xmlns:a16="http://schemas.microsoft.com/office/drawing/2014/main" id="{202AE1DA-C848-40E1-88D9-6B54B7301E01}"/>
                </a:ext>
              </a:extLst>
            </p:cNvPr>
            <p:cNvGrpSpPr/>
            <p:nvPr/>
          </p:nvGrpSpPr>
          <p:grpSpPr>
            <a:xfrm>
              <a:off x="2790825" y="5035551"/>
              <a:ext cx="1328738" cy="1150938"/>
              <a:chOff x="2790825" y="5035551"/>
              <a:chExt cx="1328738" cy="1150938"/>
            </a:xfrm>
          </p:grpSpPr>
          <p:sp>
            <p:nvSpPr>
              <p:cNvPr id="1865" name="Freeform 1955">
                <a:extLst>
                  <a:ext uri="{FF2B5EF4-FFF2-40B4-BE49-F238E27FC236}">
                    <a16:creationId xmlns:a16="http://schemas.microsoft.com/office/drawing/2014/main" id="{8F0EDB02-0148-4DAB-8345-65FFBE781B7E}"/>
                  </a:ext>
                </a:extLst>
              </p:cNvPr>
              <p:cNvSpPr>
                <a:spLocks/>
              </p:cNvSpPr>
              <p:nvPr/>
            </p:nvSpPr>
            <p:spPr bwMode="auto">
              <a:xfrm>
                <a:off x="3844925" y="5803901"/>
                <a:ext cx="71437" cy="73025"/>
              </a:xfrm>
              <a:custGeom>
                <a:avLst/>
                <a:gdLst>
                  <a:gd name="T0" fmla="*/ 201 w 215"/>
                  <a:gd name="T1" fmla="*/ 216 h 216"/>
                  <a:gd name="T2" fmla="*/ 0 w 215"/>
                  <a:gd name="T3" fmla="*/ 14 h 216"/>
                  <a:gd name="T4" fmla="*/ 13 w 215"/>
                  <a:gd name="T5" fmla="*/ 0 h 216"/>
                  <a:gd name="T6" fmla="*/ 215 w 215"/>
                  <a:gd name="T7" fmla="*/ 202 h 216"/>
                  <a:gd name="T8" fmla="*/ 201 w 215"/>
                  <a:gd name="T9" fmla="*/ 216 h 216"/>
                </a:gdLst>
                <a:ahLst/>
                <a:cxnLst>
                  <a:cxn ang="0">
                    <a:pos x="T0" y="T1"/>
                  </a:cxn>
                  <a:cxn ang="0">
                    <a:pos x="T2" y="T3"/>
                  </a:cxn>
                  <a:cxn ang="0">
                    <a:pos x="T4" y="T5"/>
                  </a:cxn>
                  <a:cxn ang="0">
                    <a:pos x="T6" y="T7"/>
                  </a:cxn>
                  <a:cxn ang="0">
                    <a:pos x="T8" y="T9"/>
                  </a:cxn>
                </a:cxnLst>
                <a:rect l="0" t="0" r="r" b="b"/>
                <a:pathLst>
                  <a:path w="215" h="216">
                    <a:moveTo>
                      <a:pt x="201" y="216"/>
                    </a:moveTo>
                    <a:lnTo>
                      <a:pt x="0" y="14"/>
                    </a:lnTo>
                    <a:lnTo>
                      <a:pt x="13" y="0"/>
                    </a:lnTo>
                    <a:lnTo>
                      <a:pt x="215" y="202"/>
                    </a:lnTo>
                    <a:lnTo>
                      <a:pt x="201" y="21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6" name="Freeform 1956">
                <a:extLst>
                  <a:ext uri="{FF2B5EF4-FFF2-40B4-BE49-F238E27FC236}">
                    <a16:creationId xmlns:a16="http://schemas.microsoft.com/office/drawing/2014/main" id="{6EC7BFB9-916A-41BB-992E-1B0D7824F2F7}"/>
                  </a:ext>
                </a:extLst>
              </p:cNvPr>
              <p:cNvSpPr>
                <a:spLocks/>
              </p:cNvSpPr>
              <p:nvPr/>
            </p:nvSpPr>
            <p:spPr bwMode="auto">
              <a:xfrm>
                <a:off x="3873500" y="5808664"/>
                <a:ext cx="57150" cy="58738"/>
              </a:xfrm>
              <a:custGeom>
                <a:avLst/>
                <a:gdLst>
                  <a:gd name="T0" fmla="*/ 159 w 173"/>
                  <a:gd name="T1" fmla="*/ 173 h 173"/>
                  <a:gd name="T2" fmla="*/ 0 w 173"/>
                  <a:gd name="T3" fmla="*/ 14 h 173"/>
                  <a:gd name="T4" fmla="*/ 14 w 173"/>
                  <a:gd name="T5" fmla="*/ 0 h 173"/>
                  <a:gd name="T6" fmla="*/ 173 w 173"/>
                  <a:gd name="T7" fmla="*/ 159 h 173"/>
                  <a:gd name="T8" fmla="*/ 159 w 173"/>
                  <a:gd name="T9" fmla="*/ 173 h 173"/>
                </a:gdLst>
                <a:ahLst/>
                <a:cxnLst>
                  <a:cxn ang="0">
                    <a:pos x="T0" y="T1"/>
                  </a:cxn>
                  <a:cxn ang="0">
                    <a:pos x="T2" y="T3"/>
                  </a:cxn>
                  <a:cxn ang="0">
                    <a:pos x="T4" y="T5"/>
                  </a:cxn>
                  <a:cxn ang="0">
                    <a:pos x="T6" y="T7"/>
                  </a:cxn>
                  <a:cxn ang="0">
                    <a:pos x="T8" y="T9"/>
                  </a:cxn>
                </a:cxnLst>
                <a:rect l="0" t="0" r="r" b="b"/>
                <a:pathLst>
                  <a:path w="173" h="173">
                    <a:moveTo>
                      <a:pt x="159" y="173"/>
                    </a:moveTo>
                    <a:lnTo>
                      <a:pt x="0" y="14"/>
                    </a:lnTo>
                    <a:lnTo>
                      <a:pt x="14" y="0"/>
                    </a:lnTo>
                    <a:lnTo>
                      <a:pt x="173" y="159"/>
                    </a:lnTo>
                    <a:lnTo>
                      <a:pt x="159"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Freeform 1957">
                <a:extLst>
                  <a:ext uri="{FF2B5EF4-FFF2-40B4-BE49-F238E27FC236}">
                    <a16:creationId xmlns:a16="http://schemas.microsoft.com/office/drawing/2014/main" id="{F06B51BA-345F-4CB6-9F17-47F8FC5F0ECB}"/>
                  </a:ext>
                </a:extLst>
              </p:cNvPr>
              <p:cNvSpPr>
                <a:spLocks/>
              </p:cNvSpPr>
              <p:nvPr/>
            </p:nvSpPr>
            <p:spPr bwMode="auto">
              <a:xfrm>
                <a:off x="3900488" y="5813426"/>
                <a:ext cx="42862" cy="42863"/>
              </a:xfrm>
              <a:custGeom>
                <a:avLst/>
                <a:gdLst>
                  <a:gd name="T0" fmla="*/ 116 w 130"/>
                  <a:gd name="T1" fmla="*/ 129 h 129"/>
                  <a:gd name="T2" fmla="*/ 0 w 130"/>
                  <a:gd name="T3" fmla="*/ 14 h 129"/>
                  <a:gd name="T4" fmla="*/ 14 w 130"/>
                  <a:gd name="T5" fmla="*/ 0 h 129"/>
                  <a:gd name="T6" fmla="*/ 130 w 130"/>
                  <a:gd name="T7" fmla="*/ 116 h 129"/>
                  <a:gd name="T8" fmla="*/ 116 w 130"/>
                  <a:gd name="T9" fmla="*/ 129 h 129"/>
                </a:gdLst>
                <a:ahLst/>
                <a:cxnLst>
                  <a:cxn ang="0">
                    <a:pos x="T0" y="T1"/>
                  </a:cxn>
                  <a:cxn ang="0">
                    <a:pos x="T2" y="T3"/>
                  </a:cxn>
                  <a:cxn ang="0">
                    <a:pos x="T4" y="T5"/>
                  </a:cxn>
                  <a:cxn ang="0">
                    <a:pos x="T6" y="T7"/>
                  </a:cxn>
                  <a:cxn ang="0">
                    <a:pos x="T8" y="T9"/>
                  </a:cxn>
                </a:cxnLst>
                <a:rect l="0" t="0" r="r" b="b"/>
                <a:pathLst>
                  <a:path w="130" h="129">
                    <a:moveTo>
                      <a:pt x="116" y="129"/>
                    </a:moveTo>
                    <a:lnTo>
                      <a:pt x="0" y="14"/>
                    </a:lnTo>
                    <a:lnTo>
                      <a:pt x="14" y="0"/>
                    </a:lnTo>
                    <a:lnTo>
                      <a:pt x="130" y="116"/>
                    </a:lnTo>
                    <a:lnTo>
                      <a:pt x="116" y="129"/>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8" name="Freeform 1958">
                <a:extLst>
                  <a:ext uri="{FF2B5EF4-FFF2-40B4-BE49-F238E27FC236}">
                    <a16:creationId xmlns:a16="http://schemas.microsoft.com/office/drawing/2014/main" id="{B5CA5521-3762-41B7-9C6B-F338ED099890}"/>
                  </a:ext>
                </a:extLst>
              </p:cNvPr>
              <p:cNvSpPr>
                <a:spLocks/>
              </p:cNvSpPr>
              <p:nvPr/>
            </p:nvSpPr>
            <p:spPr bwMode="auto">
              <a:xfrm>
                <a:off x="3927475" y="5818189"/>
                <a:ext cx="30162" cy="28575"/>
              </a:xfrm>
              <a:custGeom>
                <a:avLst/>
                <a:gdLst>
                  <a:gd name="T0" fmla="*/ 73 w 87"/>
                  <a:gd name="T1" fmla="*/ 86 h 86"/>
                  <a:gd name="T2" fmla="*/ 0 w 87"/>
                  <a:gd name="T3" fmla="*/ 14 h 86"/>
                  <a:gd name="T4" fmla="*/ 14 w 87"/>
                  <a:gd name="T5" fmla="*/ 0 h 86"/>
                  <a:gd name="T6" fmla="*/ 87 w 87"/>
                  <a:gd name="T7" fmla="*/ 73 h 86"/>
                  <a:gd name="T8" fmla="*/ 73 w 87"/>
                  <a:gd name="T9" fmla="*/ 86 h 86"/>
                </a:gdLst>
                <a:ahLst/>
                <a:cxnLst>
                  <a:cxn ang="0">
                    <a:pos x="T0" y="T1"/>
                  </a:cxn>
                  <a:cxn ang="0">
                    <a:pos x="T2" y="T3"/>
                  </a:cxn>
                  <a:cxn ang="0">
                    <a:pos x="T4" y="T5"/>
                  </a:cxn>
                  <a:cxn ang="0">
                    <a:pos x="T6" y="T7"/>
                  </a:cxn>
                  <a:cxn ang="0">
                    <a:pos x="T8" y="T9"/>
                  </a:cxn>
                </a:cxnLst>
                <a:rect l="0" t="0" r="r" b="b"/>
                <a:pathLst>
                  <a:path w="87" h="86">
                    <a:moveTo>
                      <a:pt x="73" y="86"/>
                    </a:moveTo>
                    <a:lnTo>
                      <a:pt x="0" y="14"/>
                    </a:lnTo>
                    <a:lnTo>
                      <a:pt x="14" y="0"/>
                    </a:lnTo>
                    <a:lnTo>
                      <a:pt x="87" y="73"/>
                    </a:lnTo>
                    <a:lnTo>
                      <a:pt x="73" y="8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Freeform 1959">
                <a:extLst>
                  <a:ext uri="{FF2B5EF4-FFF2-40B4-BE49-F238E27FC236}">
                    <a16:creationId xmlns:a16="http://schemas.microsoft.com/office/drawing/2014/main" id="{9F5D4C96-5F65-49E9-BFDD-A0F9C76BF1C4}"/>
                  </a:ext>
                </a:extLst>
              </p:cNvPr>
              <p:cNvSpPr>
                <a:spLocks/>
              </p:cNvSpPr>
              <p:nvPr/>
            </p:nvSpPr>
            <p:spPr bwMode="auto">
              <a:xfrm>
                <a:off x="3956050" y="5821364"/>
                <a:ext cx="14287" cy="14288"/>
              </a:xfrm>
              <a:custGeom>
                <a:avLst/>
                <a:gdLst>
                  <a:gd name="T0" fmla="*/ 30 w 44"/>
                  <a:gd name="T1" fmla="*/ 43 h 43"/>
                  <a:gd name="T2" fmla="*/ 0 w 44"/>
                  <a:gd name="T3" fmla="*/ 13 h 43"/>
                  <a:gd name="T4" fmla="*/ 14 w 44"/>
                  <a:gd name="T5" fmla="*/ 0 h 43"/>
                  <a:gd name="T6" fmla="*/ 44 w 44"/>
                  <a:gd name="T7" fmla="*/ 30 h 43"/>
                  <a:gd name="T8" fmla="*/ 30 w 44"/>
                  <a:gd name="T9" fmla="*/ 43 h 43"/>
                </a:gdLst>
                <a:ahLst/>
                <a:cxnLst>
                  <a:cxn ang="0">
                    <a:pos x="T0" y="T1"/>
                  </a:cxn>
                  <a:cxn ang="0">
                    <a:pos x="T2" y="T3"/>
                  </a:cxn>
                  <a:cxn ang="0">
                    <a:pos x="T4" y="T5"/>
                  </a:cxn>
                  <a:cxn ang="0">
                    <a:pos x="T6" y="T7"/>
                  </a:cxn>
                  <a:cxn ang="0">
                    <a:pos x="T8" y="T9"/>
                  </a:cxn>
                </a:cxnLst>
                <a:rect l="0" t="0" r="r" b="b"/>
                <a:pathLst>
                  <a:path w="44" h="43">
                    <a:moveTo>
                      <a:pt x="30" y="43"/>
                    </a:moveTo>
                    <a:lnTo>
                      <a:pt x="0" y="13"/>
                    </a:lnTo>
                    <a:lnTo>
                      <a:pt x="14" y="0"/>
                    </a:lnTo>
                    <a:lnTo>
                      <a:pt x="44" y="30"/>
                    </a:lnTo>
                    <a:lnTo>
                      <a:pt x="30" y="4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0" name="Freeform 1960">
                <a:extLst>
                  <a:ext uri="{FF2B5EF4-FFF2-40B4-BE49-F238E27FC236}">
                    <a16:creationId xmlns:a16="http://schemas.microsoft.com/office/drawing/2014/main" id="{FD8C9F26-3E8A-4AAB-9331-30A1ACFC123C}"/>
                  </a:ext>
                </a:extLst>
              </p:cNvPr>
              <p:cNvSpPr>
                <a:spLocks noEditPoints="1"/>
              </p:cNvSpPr>
              <p:nvPr/>
            </p:nvSpPr>
            <p:spPr bwMode="auto">
              <a:xfrm>
                <a:off x="3565525" y="5770564"/>
                <a:ext cx="423862" cy="117475"/>
              </a:xfrm>
              <a:custGeom>
                <a:avLst/>
                <a:gdLst>
                  <a:gd name="T0" fmla="*/ 264 w 1274"/>
                  <a:gd name="T1" fmla="*/ 27 h 350"/>
                  <a:gd name="T2" fmla="*/ 65 w 1274"/>
                  <a:gd name="T3" fmla="*/ 177 h 350"/>
                  <a:gd name="T4" fmla="*/ 1010 w 1274"/>
                  <a:gd name="T5" fmla="*/ 323 h 350"/>
                  <a:gd name="T6" fmla="*/ 1209 w 1274"/>
                  <a:gd name="T7" fmla="*/ 173 h 350"/>
                  <a:gd name="T8" fmla="*/ 264 w 1274"/>
                  <a:gd name="T9" fmla="*/ 27 h 350"/>
                  <a:gd name="T10" fmla="*/ 25 w 1274"/>
                  <a:gd name="T11" fmla="*/ 175 h 350"/>
                  <a:gd name="T12" fmla="*/ 258 w 1274"/>
                  <a:gd name="T13" fmla="*/ 0 h 350"/>
                  <a:gd name="T14" fmla="*/ 1274 w 1274"/>
                  <a:gd name="T15" fmla="*/ 157 h 350"/>
                  <a:gd name="T16" fmla="*/ 1016 w 1274"/>
                  <a:gd name="T17" fmla="*/ 350 h 350"/>
                  <a:gd name="T18" fmla="*/ 0 w 1274"/>
                  <a:gd name="T19" fmla="*/ 194 h 350"/>
                  <a:gd name="T20" fmla="*/ 25 w 1274"/>
                  <a:gd name="T2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4" h="350">
                    <a:moveTo>
                      <a:pt x="264" y="27"/>
                    </a:moveTo>
                    <a:lnTo>
                      <a:pt x="65" y="177"/>
                    </a:lnTo>
                    <a:lnTo>
                      <a:pt x="1010" y="323"/>
                    </a:lnTo>
                    <a:lnTo>
                      <a:pt x="1209" y="173"/>
                    </a:lnTo>
                    <a:lnTo>
                      <a:pt x="264" y="27"/>
                    </a:lnTo>
                    <a:close/>
                    <a:moveTo>
                      <a:pt x="25" y="175"/>
                    </a:moveTo>
                    <a:lnTo>
                      <a:pt x="258" y="0"/>
                    </a:lnTo>
                    <a:cubicBezTo>
                      <a:pt x="596" y="53"/>
                      <a:pt x="935" y="105"/>
                      <a:pt x="1274" y="157"/>
                    </a:cubicBezTo>
                    <a:cubicBezTo>
                      <a:pt x="1188" y="221"/>
                      <a:pt x="1102" y="286"/>
                      <a:pt x="1016" y="350"/>
                    </a:cubicBezTo>
                    <a:cubicBezTo>
                      <a:pt x="678" y="298"/>
                      <a:pt x="339" y="246"/>
                      <a:pt x="0" y="194"/>
                    </a:cubicBezTo>
                    <a:lnTo>
                      <a:pt x="25" y="17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Freeform 1961">
                <a:extLst>
                  <a:ext uri="{FF2B5EF4-FFF2-40B4-BE49-F238E27FC236}">
                    <a16:creationId xmlns:a16="http://schemas.microsoft.com/office/drawing/2014/main" id="{1D8CD687-A33D-4D53-BDB2-A0D2F39E55C9}"/>
                  </a:ext>
                </a:extLst>
              </p:cNvPr>
              <p:cNvSpPr>
                <a:spLocks/>
              </p:cNvSpPr>
              <p:nvPr/>
            </p:nvSpPr>
            <p:spPr bwMode="auto">
              <a:xfrm>
                <a:off x="3546475" y="5746751"/>
                <a:ext cx="161925" cy="79375"/>
              </a:xfrm>
              <a:custGeom>
                <a:avLst/>
                <a:gdLst>
                  <a:gd name="T0" fmla="*/ 485 w 487"/>
                  <a:gd name="T1" fmla="*/ 41 h 240"/>
                  <a:gd name="T2" fmla="*/ 309 w 487"/>
                  <a:gd name="T3" fmla="*/ 14 h 240"/>
                  <a:gd name="T4" fmla="*/ 8 w 487"/>
                  <a:gd name="T5" fmla="*/ 240 h 240"/>
                  <a:gd name="T6" fmla="*/ 0 w 487"/>
                  <a:gd name="T7" fmla="*/ 230 h 240"/>
                  <a:gd name="T8" fmla="*/ 305 w 487"/>
                  <a:gd name="T9" fmla="*/ 0 h 240"/>
                  <a:gd name="T10" fmla="*/ 487 w 487"/>
                  <a:gd name="T11" fmla="*/ 28 h 240"/>
                  <a:gd name="T12" fmla="*/ 485 w 487"/>
                  <a:gd name="T13" fmla="*/ 41 h 240"/>
                </a:gdLst>
                <a:ahLst/>
                <a:cxnLst>
                  <a:cxn ang="0">
                    <a:pos x="T0" y="T1"/>
                  </a:cxn>
                  <a:cxn ang="0">
                    <a:pos x="T2" y="T3"/>
                  </a:cxn>
                  <a:cxn ang="0">
                    <a:pos x="T4" y="T5"/>
                  </a:cxn>
                  <a:cxn ang="0">
                    <a:pos x="T6" y="T7"/>
                  </a:cxn>
                  <a:cxn ang="0">
                    <a:pos x="T8" y="T9"/>
                  </a:cxn>
                  <a:cxn ang="0">
                    <a:pos x="T10" y="T11"/>
                  </a:cxn>
                  <a:cxn ang="0">
                    <a:pos x="T12" y="T13"/>
                  </a:cxn>
                </a:cxnLst>
                <a:rect l="0" t="0" r="r" b="b"/>
                <a:pathLst>
                  <a:path w="487" h="240">
                    <a:moveTo>
                      <a:pt x="485" y="41"/>
                    </a:moveTo>
                    <a:lnTo>
                      <a:pt x="309" y="14"/>
                    </a:lnTo>
                    <a:lnTo>
                      <a:pt x="8" y="240"/>
                    </a:lnTo>
                    <a:lnTo>
                      <a:pt x="0" y="230"/>
                    </a:lnTo>
                    <a:lnTo>
                      <a:pt x="305" y="0"/>
                    </a:lnTo>
                    <a:lnTo>
                      <a:pt x="487" y="28"/>
                    </a:lnTo>
                    <a:lnTo>
                      <a:pt x="485" y="4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2" name="Freeform 1962">
                <a:extLst>
                  <a:ext uri="{FF2B5EF4-FFF2-40B4-BE49-F238E27FC236}">
                    <a16:creationId xmlns:a16="http://schemas.microsoft.com/office/drawing/2014/main" id="{B71ED993-F4E0-44C6-8ACA-1CA23A9FCE94}"/>
                  </a:ext>
                </a:extLst>
              </p:cNvPr>
              <p:cNvSpPr>
                <a:spLocks/>
              </p:cNvSpPr>
              <p:nvPr/>
            </p:nvSpPr>
            <p:spPr bwMode="auto">
              <a:xfrm>
                <a:off x="3705225" y="5748339"/>
                <a:ext cx="15875" cy="17463"/>
              </a:xfrm>
              <a:custGeom>
                <a:avLst/>
                <a:gdLst>
                  <a:gd name="T0" fmla="*/ 7 w 48"/>
                  <a:gd name="T1" fmla="*/ 0 h 51"/>
                  <a:gd name="T2" fmla="*/ 48 w 48"/>
                  <a:gd name="T3" fmla="*/ 32 h 51"/>
                  <a:gd name="T4" fmla="*/ 0 w 48"/>
                  <a:gd name="T5" fmla="*/ 51 h 51"/>
                  <a:gd name="T6" fmla="*/ 7 w 48"/>
                  <a:gd name="T7" fmla="*/ 0 h 51"/>
                </a:gdLst>
                <a:ahLst/>
                <a:cxnLst>
                  <a:cxn ang="0">
                    <a:pos x="T0" y="T1"/>
                  </a:cxn>
                  <a:cxn ang="0">
                    <a:pos x="T2" y="T3"/>
                  </a:cxn>
                  <a:cxn ang="0">
                    <a:pos x="T4" y="T5"/>
                  </a:cxn>
                  <a:cxn ang="0">
                    <a:pos x="T6" y="T7"/>
                  </a:cxn>
                </a:cxnLst>
                <a:rect l="0" t="0" r="r" b="b"/>
                <a:pathLst>
                  <a:path w="48" h="51">
                    <a:moveTo>
                      <a:pt x="7" y="0"/>
                    </a:moveTo>
                    <a:lnTo>
                      <a:pt x="48" y="32"/>
                    </a:lnTo>
                    <a:lnTo>
                      <a:pt x="0" y="51"/>
                    </a:lnTo>
                    <a:lnTo>
                      <a:pt x="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Freeform 1963">
                <a:extLst>
                  <a:ext uri="{FF2B5EF4-FFF2-40B4-BE49-F238E27FC236}">
                    <a16:creationId xmlns:a16="http://schemas.microsoft.com/office/drawing/2014/main" id="{1E73021E-7006-4BD4-9343-08591C331E32}"/>
                  </a:ext>
                </a:extLst>
              </p:cNvPr>
              <p:cNvSpPr>
                <a:spLocks/>
              </p:cNvSpPr>
              <p:nvPr/>
            </p:nvSpPr>
            <p:spPr bwMode="auto">
              <a:xfrm>
                <a:off x="3538538" y="5816601"/>
                <a:ext cx="17462" cy="15875"/>
              </a:xfrm>
              <a:custGeom>
                <a:avLst/>
                <a:gdLst>
                  <a:gd name="T0" fmla="*/ 20 w 52"/>
                  <a:gd name="T1" fmla="*/ 0 h 47"/>
                  <a:gd name="T2" fmla="*/ 0 w 52"/>
                  <a:gd name="T3" fmla="*/ 47 h 47"/>
                  <a:gd name="T4" fmla="*/ 52 w 52"/>
                  <a:gd name="T5" fmla="*/ 41 h 47"/>
                  <a:gd name="T6" fmla="*/ 20 w 52"/>
                  <a:gd name="T7" fmla="*/ 0 h 47"/>
                </a:gdLst>
                <a:ahLst/>
                <a:cxnLst>
                  <a:cxn ang="0">
                    <a:pos x="T0" y="T1"/>
                  </a:cxn>
                  <a:cxn ang="0">
                    <a:pos x="T2" y="T3"/>
                  </a:cxn>
                  <a:cxn ang="0">
                    <a:pos x="T4" y="T5"/>
                  </a:cxn>
                  <a:cxn ang="0">
                    <a:pos x="T6" y="T7"/>
                  </a:cxn>
                </a:cxnLst>
                <a:rect l="0" t="0" r="r" b="b"/>
                <a:pathLst>
                  <a:path w="52" h="47">
                    <a:moveTo>
                      <a:pt x="20" y="0"/>
                    </a:moveTo>
                    <a:lnTo>
                      <a:pt x="0" y="47"/>
                    </a:lnTo>
                    <a:lnTo>
                      <a:pt x="52" y="41"/>
                    </a:lnTo>
                    <a:lnTo>
                      <a:pt x="20"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Freeform 1964">
                <a:extLst>
                  <a:ext uri="{FF2B5EF4-FFF2-40B4-BE49-F238E27FC236}">
                    <a16:creationId xmlns:a16="http://schemas.microsoft.com/office/drawing/2014/main" id="{91DFA701-724D-4480-8B17-83A172215FD5}"/>
                  </a:ext>
                </a:extLst>
              </p:cNvPr>
              <p:cNvSpPr>
                <a:spLocks/>
              </p:cNvSpPr>
              <p:nvPr/>
            </p:nvSpPr>
            <p:spPr bwMode="auto">
              <a:xfrm>
                <a:off x="3635375" y="5749926"/>
                <a:ext cx="33337" cy="15875"/>
              </a:xfrm>
              <a:custGeom>
                <a:avLst/>
                <a:gdLst>
                  <a:gd name="T0" fmla="*/ 2 w 102"/>
                  <a:gd name="T1" fmla="*/ 22 h 44"/>
                  <a:gd name="T2" fmla="*/ 54 w 102"/>
                  <a:gd name="T3" fmla="*/ 30 h 44"/>
                  <a:gd name="T4" fmla="*/ 94 w 102"/>
                  <a:gd name="T5" fmla="*/ 0 h 44"/>
                  <a:gd name="T6" fmla="*/ 102 w 102"/>
                  <a:gd name="T7" fmla="*/ 10 h 44"/>
                  <a:gd name="T8" fmla="*/ 57 w 102"/>
                  <a:gd name="T9" fmla="*/ 44 h 44"/>
                  <a:gd name="T10" fmla="*/ 0 w 102"/>
                  <a:gd name="T11" fmla="*/ 35 h 44"/>
                  <a:gd name="T12" fmla="*/ 2 w 102"/>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02" h="44">
                    <a:moveTo>
                      <a:pt x="2" y="22"/>
                    </a:moveTo>
                    <a:lnTo>
                      <a:pt x="54" y="30"/>
                    </a:lnTo>
                    <a:lnTo>
                      <a:pt x="94" y="0"/>
                    </a:lnTo>
                    <a:lnTo>
                      <a:pt x="102" y="10"/>
                    </a:lnTo>
                    <a:lnTo>
                      <a:pt x="57" y="44"/>
                    </a:lnTo>
                    <a:lnTo>
                      <a:pt x="0" y="35"/>
                    </a:lnTo>
                    <a:lnTo>
                      <a:pt x="2" y="2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5" name="Freeform 1965">
                <a:extLst>
                  <a:ext uri="{FF2B5EF4-FFF2-40B4-BE49-F238E27FC236}">
                    <a16:creationId xmlns:a16="http://schemas.microsoft.com/office/drawing/2014/main" id="{519DF37B-1B85-40EC-8114-F89B7FBBED28}"/>
                  </a:ext>
                </a:extLst>
              </p:cNvPr>
              <p:cNvSpPr>
                <a:spLocks/>
              </p:cNvSpPr>
              <p:nvPr/>
            </p:nvSpPr>
            <p:spPr bwMode="auto">
              <a:xfrm>
                <a:off x="3660775" y="5713414"/>
                <a:ext cx="33337" cy="26988"/>
              </a:xfrm>
              <a:custGeom>
                <a:avLst/>
                <a:gdLst>
                  <a:gd name="T0" fmla="*/ 97 w 97"/>
                  <a:gd name="T1" fmla="*/ 11 h 77"/>
                  <a:gd name="T2" fmla="*/ 8 w 97"/>
                  <a:gd name="T3" fmla="*/ 77 h 77"/>
                  <a:gd name="T4" fmla="*/ 0 w 97"/>
                  <a:gd name="T5" fmla="*/ 67 h 77"/>
                  <a:gd name="T6" fmla="*/ 89 w 97"/>
                  <a:gd name="T7" fmla="*/ 0 h 77"/>
                  <a:gd name="T8" fmla="*/ 97 w 97"/>
                  <a:gd name="T9" fmla="*/ 11 h 77"/>
                </a:gdLst>
                <a:ahLst/>
                <a:cxnLst>
                  <a:cxn ang="0">
                    <a:pos x="T0" y="T1"/>
                  </a:cxn>
                  <a:cxn ang="0">
                    <a:pos x="T2" y="T3"/>
                  </a:cxn>
                  <a:cxn ang="0">
                    <a:pos x="T4" y="T5"/>
                  </a:cxn>
                  <a:cxn ang="0">
                    <a:pos x="T6" y="T7"/>
                  </a:cxn>
                  <a:cxn ang="0">
                    <a:pos x="T8" y="T9"/>
                  </a:cxn>
                </a:cxnLst>
                <a:rect l="0" t="0" r="r" b="b"/>
                <a:pathLst>
                  <a:path w="97" h="77">
                    <a:moveTo>
                      <a:pt x="97" y="11"/>
                    </a:moveTo>
                    <a:lnTo>
                      <a:pt x="8" y="77"/>
                    </a:lnTo>
                    <a:lnTo>
                      <a:pt x="0" y="67"/>
                    </a:lnTo>
                    <a:lnTo>
                      <a:pt x="89" y="0"/>
                    </a:lnTo>
                    <a:lnTo>
                      <a:pt x="97"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6" name="Freeform 1966">
                <a:extLst>
                  <a:ext uri="{FF2B5EF4-FFF2-40B4-BE49-F238E27FC236}">
                    <a16:creationId xmlns:a16="http://schemas.microsoft.com/office/drawing/2014/main" id="{8F28D061-809E-4DF8-A802-B377673920A1}"/>
                  </a:ext>
                </a:extLst>
              </p:cNvPr>
              <p:cNvSpPr>
                <a:spLocks/>
              </p:cNvSpPr>
              <p:nvPr/>
            </p:nvSpPr>
            <p:spPr bwMode="auto">
              <a:xfrm>
                <a:off x="3684588" y="5708651"/>
                <a:ext cx="17462" cy="15875"/>
              </a:xfrm>
              <a:custGeom>
                <a:avLst/>
                <a:gdLst>
                  <a:gd name="T0" fmla="*/ 0 w 52"/>
                  <a:gd name="T1" fmla="*/ 6 h 48"/>
                  <a:gd name="T2" fmla="*/ 52 w 52"/>
                  <a:gd name="T3" fmla="*/ 0 h 48"/>
                  <a:gd name="T4" fmla="*/ 32 w 52"/>
                  <a:gd name="T5" fmla="*/ 48 h 48"/>
                  <a:gd name="T6" fmla="*/ 0 w 52"/>
                  <a:gd name="T7" fmla="*/ 6 h 48"/>
                </a:gdLst>
                <a:ahLst/>
                <a:cxnLst>
                  <a:cxn ang="0">
                    <a:pos x="T0" y="T1"/>
                  </a:cxn>
                  <a:cxn ang="0">
                    <a:pos x="T2" y="T3"/>
                  </a:cxn>
                  <a:cxn ang="0">
                    <a:pos x="T4" y="T5"/>
                  </a:cxn>
                  <a:cxn ang="0">
                    <a:pos x="T6" y="T7"/>
                  </a:cxn>
                </a:cxnLst>
                <a:rect l="0" t="0" r="r" b="b"/>
                <a:pathLst>
                  <a:path w="52" h="48">
                    <a:moveTo>
                      <a:pt x="0" y="6"/>
                    </a:moveTo>
                    <a:lnTo>
                      <a:pt x="52" y="0"/>
                    </a:lnTo>
                    <a:lnTo>
                      <a:pt x="32" y="48"/>
                    </a:lnTo>
                    <a:lnTo>
                      <a:pt x="0" y="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Freeform 1967">
                <a:extLst>
                  <a:ext uri="{FF2B5EF4-FFF2-40B4-BE49-F238E27FC236}">
                    <a16:creationId xmlns:a16="http://schemas.microsoft.com/office/drawing/2014/main" id="{CD34ED85-EFDD-443E-A7A0-5221185570BA}"/>
                  </a:ext>
                </a:extLst>
              </p:cNvPr>
              <p:cNvSpPr>
                <a:spLocks noEditPoints="1"/>
              </p:cNvSpPr>
              <p:nvPr/>
            </p:nvSpPr>
            <p:spPr bwMode="auto">
              <a:xfrm>
                <a:off x="3763963" y="5403851"/>
                <a:ext cx="355600" cy="369888"/>
              </a:xfrm>
              <a:custGeom>
                <a:avLst/>
                <a:gdLst>
                  <a:gd name="T0" fmla="*/ 637 w 1069"/>
                  <a:gd name="T1" fmla="*/ 372 h 1100"/>
                  <a:gd name="T2" fmla="*/ 993 w 1069"/>
                  <a:gd name="T3" fmla="*/ 338 h 1100"/>
                  <a:gd name="T4" fmla="*/ 893 w 1069"/>
                  <a:gd name="T5" fmla="*/ 562 h 1100"/>
                  <a:gd name="T6" fmla="*/ 897 w 1069"/>
                  <a:gd name="T7" fmla="*/ 440 h 1100"/>
                  <a:gd name="T8" fmla="*/ 897 w 1069"/>
                  <a:gd name="T9" fmla="*/ 389 h 1100"/>
                  <a:gd name="T10" fmla="*/ 902 w 1069"/>
                  <a:gd name="T11" fmla="*/ 361 h 1100"/>
                  <a:gd name="T12" fmla="*/ 911 w 1069"/>
                  <a:gd name="T13" fmla="*/ 354 h 1100"/>
                  <a:gd name="T14" fmla="*/ 976 w 1069"/>
                  <a:gd name="T15" fmla="*/ 305 h 1100"/>
                  <a:gd name="T16" fmla="*/ 976 w 1069"/>
                  <a:gd name="T17" fmla="*/ 475 h 1100"/>
                  <a:gd name="T18" fmla="*/ 1008 w 1069"/>
                  <a:gd name="T19" fmla="*/ 475 h 1100"/>
                  <a:gd name="T20" fmla="*/ 932 w 1069"/>
                  <a:gd name="T21" fmla="*/ 533 h 1100"/>
                  <a:gd name="T22" fmla="*/ 94 w 1069"/>
                  <a:gd name="T23" fmla="*/ 492 h 1100"/>
                  <a:gd name="T24" fmla="*/ 1049 w 1069"/>
                  <a:gd name="T25" fmla="*/ 154 h 1100"/>
                  <a:gd name="T26" fmla="*/ 1049 w 1069"/>
                  <a:gd name="T27" fmla="*/ 243 h 1100"/>
                  <a:gd name="T28" fmla="*/ 1049 w 1069"/>
                  <a:gd name="T29" fmla="*/ 409 h 1100"/>
                  <a:gd name="T30" fmla="*/ 1049 w 1069"/>
                  <a:gd name="T31" fmla="*/ 575 h 1100"/>
                  <a:gd name="T32" fmla="*/ 1049 w 1069"/>
                  <a:gd name="T33" fmla="*/ 742 h 1100"/>
                  <a:gd name="T34" fmla="*/ 1049 w 1069"/>
                  <a:gd name="T35" fmla="*/ 141 h 1100"/>
                  <a:gd name="T36" fmla="*/ 1032 w 1069"/>
                  <a:gd name="T37" fmla="*/ 121 h 1100"/>
                  <a:gd name="T38" fmla="*/ 1069 w 1069"/>
                  <a:gd name="T39" fmla="*/ 141 h 1100"/>
                  <a:gd name="T40" fmla="*/ 57 w 1069"/>
                  <a:gd name="T41" fmla="*/ 425 h 1100"/>
                  <a:gd name="T42" fmla="*/ 707 w 1069"/>
                  <a:gd name="T43" fmla="*/ 367 h 1100"/>
                  <a:gd name="T44" fmla="*/ 683 w 1069"/>
                  <a:gd name="T45" fmla="*/ 399 h 1100"/>
                  <a:gd name="T46" fmla="*/ 626 w 1069"/>
                  <a:gd name="T47" fmla="*/ 574 h 1100"/>
                  <a:gd name="T48" fmla="*/ 611 w 1069"/>
                  <a:gd name="T49" fmla="*/ 572 h 1100"/>
                  <a:gd name="T50" fmla="*/ 532 w 1069"/>
                  <a:gd name="T51" fmla="*/ 559 h 1100"/>
                  <a:gd name="T52" fmla="*/ 367 w 1069"/>
                  <a:gd name="T53" fmla="*/ 534 h 1100"/>
                  <a:gd name="T54" fmla="*/ 203 w 1069"/>
                  <a:gd name="T55" fmla="*/ 509 h 1100"/>
                  <a:gd name="T56" fmla="*/ 171 w 1069"/>
                  <a:gd name="T57" fmla="*/ 425 h 1100"/>
                  <a:gd name="T58" fmla="*/ 335 w 1069"/>
                  <a:gd name="T59" fmla="*/ 450 h 1100"/>
                  <a:gd name="T60" fmla="*/ 499 w 1069"/>
                  <a:gd name="T61" fmla="*/ 476 h 1100"/>
                  <a:gd name="T62" fmla="*/ 645 w 1069"/>
                  <a:gd name="T63" fmla="*/ 479 h 1100"/>
                  <a:gd name="T64" fmla="*/ 702 w 1069"/>
                  <a:gd name="T65" fmla="*/ 435 h 1100"/>
                  <a:gd name="T66" fmla="*/ 702 w 1069"/>
                  <a:gd name="T67" fmla="*/ 601 h 1100"/>
                  <a:gd name="T68" fmla="*/ 702 w 1069"/>
                  <a:gd name="T69" fmla="*/ 768 h 1100"/>
                  <a:gd name="T70" fmla="*/ 702 w 1069"/>
                  <a:gd name="T71" fmla="*/ 934 h 1100"/>
                  <a:gd name="T72" fmla="*/ 702 w 1069"/>
                  <a:gd name="T73" fmla="*/ 1100 h 1100"/>
                  <a:gd name="T74" fmla="*/ 0 w 1069"/>
                  <a:gd name="T75" fmla="*/ 1002 h 1100"/>
                  <a:gd name="T76" fmla="*/ 0 w 1069"/>
                  <a:gd name="T77" fmla="*/ 835 h 1100"/>
                  <a:gd name="T78" fmla="*/ 0 w 1069"/>
                  <a:gd name="T79" fmla="*/ 669 h 1100"/>
                  <a:gd name="T80" fmla="*/ 0 w 1069"/>
                  <a:gd name="T81" fmla="*/ 503 h 1100"/>
                  <a:gd name="T82" fmla="*/ 0 w 1069"/>
                  <a:gd name="T83" fmla="*/ 337 h 1100"/>
                  <a:gd name="T84" fmla="*/ 517 w 1069"/>
                  <a:gd name="T85" fmla="*/ 22 h 1100"/>
                  <a:gd name="T86" fmla="*/ 681 w 1069"/>
                  <a:gd name="T87" fmla="*/ 47 h 1100"/>
                  <a:gd name="T88" fmla="*/ 845 w 1069"/>
                  <a:gd name="T89" fmla="*/ 72 h 1100"/>
                  <a:gd name="T90" fmla="*/ 1010 w 1069"/>
                  <a:gd name="T91" fmla="*/ 98 h 1100"/>
                  <a:gd name="T92" fmla="*/ 0 w 1069"/>
                  <a:gd name="T93" fmla="*/ 311 h 1100"/>
                  <a:gd name="T94" fmla="*/ 36 w 1069"/>
                  <a:gd name="T95" fmla="*/ 278 h 1100"/>
                  <a:gd name="T96" fmla="*/ 400 w 1069"/>
                  <a:gd name="T97" fmla="*/ 24 h 1100"/>
                  <a:gd name="T98" fmla="*/ 378 w 1069"/>
                  <a:gd name="T99" fmla="*/ 0 h 1100"/>
                  <a:gd name="T100" fmla="*/ 1005 w 1069"/>
                  <a:gd name="T101" fmla="*/ 168 h 1100"/>
                  <a:gd name="T102" fmla="*/ 872 w 1069"/>
                  <a:gd name="T103" fmla="*/ 268 h 1100"/>
                  <a:gd name="T104" fmla="*/ 739 w 1069"/>
                  <a:gd name="T105" fmla="*/ 368 h 1100"/>
                  <a:gd name="T106" fmla="*/ 64 w 1069"/>
                  <a:gd name="T107" fmla="*/ 233 h 1100"/>
                  <a:gd name="T108" fmla="*/ 196 w 1069"/>
                  <a:gd name="T109" fmla="*/ 133 h 1100"/>
                  <a:gd name="T110" fmla="*/ 329 w 1069"/>
                  <a:gd name="T111" fmla="*/ 33 h 1100"/>
                  <a:gd name="T112" fmla="*/ 388 w 1069"/>
                  <a:gd name="T113" fmla="*/ 354 h 1100"/>
                  <a:gd name="T114" fmla="*/ 223 w 1069"/>
                  <a:gd name="T115" fmla="*/ 328 h 1100"/>
                  <a:gd name="T116" fmla="*/ 59 w 1069"/>
                  <a:gd name="T117" fmla="*/ 30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1100">
                    <a:moveTo>
                      <a:pt x="637" y="372"/>
                    </a:moveTo>
                    <a:lnTo>
                      <a:pt x="634" y="392"/>
                    </a:lnTo>
                    <a:lnTo>
                      <a:pt x="552" y="379"/>
                    </a:lnTo>
                    <a:lnTo>
                      <a:pt x="555" y="360"/>
                    </a:lnTo>
                    <a:lnTo>
                      <a:pt x="637" y="372"/>
                    </a:lnTo>
                    <a:close/>
                    <a:moveTo>
                      <a:pt x="993" y="338"/>
                    </a:moveTo>
                    <a:lnTo>
                      <a:pt x="993" y="412"/>
                    </a:lnTo>
                    <a:lnTo>
                      <a:pt x="1012" y="412"/>
                    </a:lnTo>
                    <a:lnTo>
                      <a:pt x="1012" y="338"/>
                    </a:lnTo>
                    <a:lnTo>
                      <a:pt x="993" y="338"/>
                    </a:lnTo>
                    <a:close/>
                    <a:moveTo>
                      <a:pt x="897" y="528"/>
                    </a:moveTo>
                    <a:lnTo>
                      <a:pt x="897" y="535"/>
                    </a:lnTo>
                    <a:lnTo>
                      <a:pt x="902" y="531"/>
                    </a:lnTo>
                    <a:lnTo>
                      <a:pt x="914" y="546"/>
                    </a:lnTo>
                    <a:lnTo>
                      <a:pt x="893" y="562"/>
                    </a:lnTo>
                    <a:lnTo>
                      <a:pt x="877" y="554"/>
                    </a:lnTo>
                    <a:lnTo>
                      <a:pt x="877" y="528"/>
                    </a:lnTo>
                    <a:lnTo>
                      <a:pt x="897" y="528"/>
                    </a:lnTo>
                    <a:close/>
                    <a:moveTo>
                      <a:pt x="897" y="514"/>
                    </a:moveTo>
                    <a:lnTo>
                      <a:pt x="897" y="440"/>
                    </a:lnTo>
                    <a:lnTo>
                      <a:pt x="877" y="440"/>
                    </a:lnTo>
                    <a:lnTo>
                      <a:pt x="877" y="514"/>
                    </a:lnTo>
                    <a:lnTo>
                      <a:pt x="897" y="514"/>
                    </a:lnTo>
                    <a:close/>
                    <a:moveTo>
                      <a:pt x="914" y="376"/>
                    </a:moveTo>
                    <a:lnTo>
                      <a:pt x="897" y="389"/>
                    </a:lnTo>
                    <a:lnTo>
                      <a:pt x="897" y="410"/>
                    </a:lnTo>
                    <a:lnTo>
                      <a:pt x="877" y="410"/>
                    </a:lnTo>
                    <a:lnTo>
                      <a:pt x="877" y="384"/>
                    </a:lnTo>
                    <a:lnTo>
                      <a:pt x="881" y="376"/>
                    </a:lnTo>
                    <a:lnTo>
                      <a:pt x="902" y="361"/>
                    </a:lnTo>
                    <a:lnTo>
                      <a:pt x="914" y="376"/>
                    </a:lnTo>
                    <a:close/>
                    <a:moveTo>
                      <a:pt x="923" y="369"/>
                    </a:moveTo>
                    <a:lnTo>
                      <a:pt x="969" y="335"/>
                    </a:lnTo>
                    <a:lnTo>
                      <a:pt x="957" y="319"/>
                    </a:lnTo>
                    <a:lnTo>
                      <a:pt x="911" y="354"/>
                    </a:lnTo>
                    <a:lnTo>
                      <a:pt x="923" y="369"/>
                    </a:lnTo>
                    <a:close/>
                    <a:moveTo>
                      <a:pt x="993" y="323"/>
                    </a:moveTo>
                    <a:lnTo>
                      <a:pt x="993" y="317"/>
                    </a:lnTo>
                    <a:lnTo>
                      <a:pt x="987" y="321"/>
                    </a:lnTo>
                    <a:lnTo>
                      <a:pt x="976" y="305"/>
                    </a:lnTo>
                    <a:lnTo>
                      <a:pt x="996" y="290"/>
                    </a:lnTo>
                    <a:lnTo>
                      <a:pt x="1012" y="298"/>
                    </a:lnTo>
                    <a:lnTo>
                      <a:pt x="1012" y="323"/>
                    </a:lnTo>
                    <a:lnTo>
                      <a:pt x="993" y="323"/>
                    </a:lnTo>
                    <a:close/>
                    <a:moveTo>
                      <a:pt x="976" y="475"/>
                    </a:moveTo>
                    <a:lnTo>
                      <a:pt x="993" y="463"/>
                    </a:lnTo>
                    <a:lnTo>
                      <a:pt x="993" y="442"/>
                    </a:lnTo>
                    <a:lnTo>
                      <a:pt x="1012" y="442"/>
                    </a:lnTo>
                    <a:lnTo>
                      <a:pt x="1012" y="468"/>
                    </a:lnTo>
                    <a:lnTo>
                      <a:pt x="1008" y="475"/>
                    </a:lnTo>
                    <a:lnTo>
                      <a:pt x="987" y="491"/>
                    </a:lnTo>
                    <a:lnTo>
                      <a:pt x="976" y="475"/>
                    </a:lnTo>
                    <a:close/>
                    <a:moveTo>
                      <a:pt x="966" y="482"/>
                    </a:moveTo>
                    <a:lnTo>
                      <a:pt x="920" y="517"/>
                    </a:lnTo>
                    <a:lnTo>
                      <a:pt x="932" y="533"/>
                    </a:lnTo>
                    <a:lnTo>
                      <a:pt x="978" y="498"/>
                    </a:lnTo>
                    <a:lnTo>
                      <a:pt x="966" y="482"/>
                    </a:lnTo>
                    <a:close/>
                    <a:moveTo>
                      <a:pt x="76" y="471"/>
                    </a:moveTo>
                    <a:lnTo>
                      <a:pt x="76" y="489"/>
                    </a:lnTo>
                    <a:lnTo>
                      <a:pt x="94" y="492"/>
                    </a:lnTo>
                    <a:lnTo>
                      <a:pt x="91" y="511"/>
                    </a:lnTo>
                    <a:lnTo>
                      <a:pt x="57" y="506"/>
                    </a:lnTo>
                    <a:lnTo>
                      <a:pt x="57" y="471"/>
                    </a:lnTo>
                    <a:lnTo>
                      <a:pt x="76" y="471"/>
                    </a:lnTo>
                    <a:close/>
                    <a:moveTo>
                      <a:pt x="1049" y="154"/>
                    </a:moveTo>
                    <a:lnTo>
                      <a:pt x="1049" y="160"/>
                    </a:lnTo>
                    <a:lnTo>
                      <a:pt x="1069" y="160"/>
                    </a:lnTo>
                    <a:lnTo>
                      <a:pt x="1069" y="154"/>
                    </a:lnTo>
                    <a:lnTo>
                      <a:pt x="1049" y="154"/>
                    </a:lnTo>
                    <a:close/>
                    <a:moveTo>
                      <a:pt x="1049" y="243"/>
                    </a:moveTo>
                    <a:lnTo>
                      <a:pt x="1069" y="243"/>
                    </a:lnTo>
                    <a:lnTo>
                      <a:pt x="1069" y="326"/>
                    </a:lnTo>
                    <a:lnTo>
                      <a:pt x="1049" y="326"/>
                    </a:lnTo>
                    <a:lnTo>
                      <a:pt x="1049" y="243"/>
                    </a:lnTo>
                    <a:close/>
                    <a:moveTo>
                      <a:pt x="1049" y="409"/>
                    </a:moveTo>
                    <a:lnTo>
                      <a:pt x="1069" y="409"/>
                    </a:lnTo>
                    <a:lnTo>
                      <a:pt x="1069" y="492"/>
                    </a:lnTo>
                    <a:lnTo>
                      <a:pt x="1049" y="492"/>
                    </a:lnTo>
                    <a:lnTo>
                      <a:pt x="1049" y="409"/>
                    </a:lnTo>
                    <a:close/>
                    <a:moveTo>
                      <a:pt x="1049" y="575"/>
                    </a:moveTo>
                    <a:lnTo>
                      <a:pt x="1069" y="575"/>
                    </a:lnTo>
                    <a:lnTo>
                      <a:pt x="1069" y="658"/>
                    </a:lnTo>
                    <a:lnTo>
                      <a:pt x="1049" y="658"/>
                    </a:lnTo>
                    <a:lnTo>
                      <a:pt x="1049" y="575"/>
                    </a:lnTo>
                    <a:close/>
                    <a:moveTo>
                      <a:pt x="1049" y="742"/>
                    </a:moveTo>
                    <a:lnTo>
                      <a:pt x="1069" y="742"/>
                    </a:lnTo>
                    <a:lnTo>
                      <a:pt x="1069" y="825"/>
                    </a:lnTo>
                    <a:lnTo>
                      <a:pt x="1049" y="825"/>
                    </a:lnTo>
                    <a:lnTo>
                      <a:pt x="1049" y="742"/>
                    </a:lnTo>
                    <a:close/>
                    <a:moveTo>
                      <a:pt x="1049" y="141"/>
                    </a:moveTo>
                    <a:lnTo>
                      <a:pt x="1049" y="135"/>
                    </a:lnTo>
                    <a:lnTo>
                      <a:pt x="1044" y="139"/>
                    </a:lnTo>
                    <a:lnTo>
                      <a:pt x="1032" y="123"/>
                    </a:lnTo>
                    <a:lnTo>
                      <a:pt x="1035" y="121"/>
                    </a:lnTo>
                    <a:lnTo>
                      <a:pt x="1032" y="121"/>
                    </a:lnTo>
                    <a:lnTo>
                      <a:pt x="1035" y="102"/>
                    </a:lnTo>
                    <a:lnTo>
                      <a:pt x="1060" y="106"/>
                    </a:lnTo>
                    <a:lnTo>
                      <a:pt x="1062" y="112"/>
                    </a:lnTo>
                    <a:lnTo>
                      <a:pt x="1069" y="115"/>
                    </a:lnTo>
                    <a:lnTo>
                      <a:pt x="1069" y="141"/>
                    </a:lnTo>
                    <a:lnTo>
                      <a:pt x="1049" y="141"/>
                    </a:lnTo>
                    <a:close/>
                    <a:moveTo>
                      <a:pt x="91" y="413"/>
                    </a:moveTo>
                    <a:lnTo>
                      <a:pt x="76" y="410"/>
                    </a:lnTo>
                    <a:lnTo>
                      <a:pt x="76" y="425"/>
                    </a:lnTo>
                    <a:lnTo>
                      <a:pt x="57" y="425"/>
                    </a:lnTo>
                    <a:lnTo>
                      <a:pt x="57" y="388"/>
                    </a:lnTo>
                    <a:lnTo>
                      <a:pt x="94" y="393"/>
                    </a:lnTo>
                    <a:lnTo>
                      <a:pt x="91" y="413"/>
                    </a:lnTo>
                    <a:close/>
                    <a:moveTo>
                      <a:pt x="690" y="380"/>
                    </a:moveTo>
                    <a:lnTo>
                      <a:pt x="707" y="367"/>
                    </a:lnTo>
                    <a:lnTo>
                      <a:pt x="719" y="383"/>
                    </a:lnTo>
                    <a:lnTo>
                      <a:pt x="702" y="396"/>
                    </a:lnTo>
                    <a:lnTo>
                      <a:pt x="702" y="417"/>
                    </a:lnTo>
                    <a:lnTo>
                      <a:pt x="683" y="417"/>
                    </a:lnTo>
                    <a:lnTo>
                      <a:pt x="683" y="399"/>
                    </a:lnTo>
                    <a:lnTo>
                      <a:pt x="665" y="396"/>
                    </a:lnTo>
                    <a:lnTo>
                      <a:pt x="668" y="377"/>
                    </a:lnTo>
                    <a:lnTo>
                      <a:pt x="690" y="380"/>
                    </a:lnTo>
                    <a:close/>
                    <a:moveTo>
                      <a:pt x="611" y="572"/>
                    </a:moveTo>
                    <a:lnTo>
                      <a:pt x="626" y="574"/>
                    </a:lnTo>
                    <a:lnTo>
                      <a:pt x="626" y="559"/>
                    </a:lnTo>
                    <a:lnTo>
                      <a:pt x="645" y="559"/>
                    </a:lnTo>
                    <a:lnTo>
                      <a:pt x="645" y="597"/>
                    </a:lnTo>
                    <a:lnTo>
                      <a:pt x="609" y="591"/>
                    </a:lnTo>
                    <a:lnTo>
                      <a:pt x="611" y="572"/>
                    </a:lnTo>
                    <a:close/>
                    <a:moveTo>
                      <a:pt x="532" y="559"/>
                    </a:moveTo>
                    <a:lnTo>
                      <a:pt x="529" y="579"/>
                    </a:lnTo>
                    <a:lnTo>
                      <a:pt x="447" y="566"/>
                    </a:lnTo>
                    <a:lnTo>
                      <a:pt x="449" y="547"/>
                    </a:lnTo>
                    <a:lnTo>
                      <a:pt x="532" y="559"/>
                    </a:lnTo>
                    <a:close/>
                    <a:moveTo>
                      <a:pt x="367" y="534"/>
                    </a:moveTo>
                    <a:lnTo>
                      <a:pt x="364" y="553"/>
                    </a:lnTo>
                    <a:lnTo>
                      <a:pt x="282" y="541"/>
                    </a:lnTo>
                    <a:lnTo>
                      <a:pt x="285" y="521"/>
                    </a:lnTo>
                    <a:lnTo>
                      <a:pt x="367" y="534"/>
                    </a:lnTo>
                    <a:close/>
                    <a:moveTo>
                      <a:pt x="203" y="509"/>
                    </a:moveTo>
                    <a:lnTo>
                      <a:pt x="200" y="528"/>
                    </a:lnTo>
                    <a:lnTo>
                      <a:pt x="118" y="515"/>
                    </a:lnTo>
                    <a:lnTo>
                      <a:pt x="121" y="496"/>
                    </a:lnTo>
                    <a:lnTo>
                      <a:pt x="203" y="509"/>
                    </a:lnTo>
                    <a:close/>
                    <a:moveTo>
                      <a:pt x="171" y="425"/>
                    </a:moveTo>
                    <a:lnTo>
                      <a:pt x="174" y="406"/>
                    </a:lnTo>
                    <a:lnTo>
                      <a:pt x="256" y="418"/>
                    </a:lnTo>
                    <a:lnTo>
                      <a:pt x="253" y="438"/>
                    </a:lnTo>
                    <a:lnTo>
                      <a:pt x="171" y="425"/>
                    </a:lnTo>
                    <a:close/>
                    <a:moveTo>
                      <a:pt x="335" y="450"/>
                    </a:moveTo>
                    <a:lnTo>
                      <a:pt x="338" y="431"/>
                    </a:lnTo>
                    <a:lnTo>
                      <a:pt x="420" y="444"/>
                    </a:lnTo>
                    <a:lnTo>
                      <a:pt x="417" y="463"/>
                    </a:lnTo>
                    <a:lnTo>
                      <a:pt x="335" y="450"/>
                    </a:lnTo>
                    <a:close/>
                    <a:moveTo>
                      <a:pt x="499" y="476"/>
                    </a:moveTo>
                    <a:lnTo>
                      <a:pt x="502" y="456"/>
                    </a:lnTo>
                    <a:lnTo>
                      <a:pt x="584" y="469"/>
                    </a:lnTo>
                    <a:lnTo>
                      <a:pt x="581" y="488"/>
                    </a:lnTo>
                    <a:lnTo>
                      <a:pt x="499" y="476"/>
                    </a:lnTo>
                    <a:close/>
                    <a:moveTo>
                      <a:pt x="626" y="513"/>
                    </a:moveTo>
                    <a:lnTo>
                      <a:pt x="626" y="495"/>
                    </a:lnTo>
                    <a:lnTo>
                      <a:pt x="609" y="493"/>
                    </a:lnTo>
                    <a:lnTo>
                      <a:pt x="611" y="473"/>
                    </a:lnTo>
                    <a:lnTo>
                      <a:pt x="645" y="479"/>
                    </a:lnTo>
                    <a:lnTo>
                      <a:pt x="645" y="513"/>
                    </a:lnTo>
                    <a:lnTo>
                      <a:pt x="626" y="513"/>
                    </a:lnTo>
                    <a:close/>
                    <a:moveTo>
                      <a:pt x="683" y="429"/>
                    </a:moveTo>
                    <a:lnTo>
                      <a:pt x="683" y="435"/>
                    </a:lnTo>
                    <a:lnTo>
                      <a:pt x="702" y="435"/>
                    </a:lnTo>
                    <a:lnTo>
                      <a:pt x="702" y="429"/>
                    </a:lnTo>
                    <a:lnTo>
                      <a:pt x="683" y="429"/>
                    </a:lnTo>
                    <a:close/>
                    <a:moveTo>
                      <a:pt x="683" y="518"/>
                    </a:moveTo>
                    <a:lnTo>
                      <a:pt x="702" y="518"/>
                    </a:lnTo>
                    <a:lnTo>
                      <a:pt x="702" y="601"/>
                    </a:lnTo>
                    <a:lnTo>
                      <a:pt x="683" y="601"/>
                    </a:lnTo>
                    <a:lnTo>
                      <a:pt x="683" y="518"/>
                    </a:lnTo>
                    <a:close/>
                    <a:moveTo>
                      <a:pt x="683" y="685"/>
                    </a:moveTo>
                    <a:lnTo>
                      <a:pt x="702" y="685"/>
                    </a:lnTo>
                    <a:lnTo>
                      <a:pt x="702" y="768"/>
                    </a:lnTo>
                    <a:lnTo>
                      <a:pt x="683" y="768"/>
                    </a:lnTo>
                    <a:lnTo>
                      <a:pt x="683" y="685"/>
                    </a:lnTo>
                    <a:close/>
                    <a:moveTo>
                      <a:pt x="683" y="851"/>
                    </a:moveTo>
                    <a:lnTo>
                      <a:pt x="702" y="851"/>
                    </a:lnTo>
                    <a:lnTo>
                      <a:pt x="702" y="934"/>
                    </a:lnTo>
                    <a:lnTo>
                      <a:pt x="683" y="934"/>
                    </a:lnTo>
                    <a:lnTo>
                      <a:pt x="683" y="851"/>
                    </a:lnTo>
                    <a:close/>
                    <a:moveTo>
                      <a:pt x="683" y="1017"/>
                    </a:moveTo>
                    <a:lnTo>
                      <a:pt x="702" y="1017"/>
                    </a:lnTo>
                    <a:lnTo>
                      <a:pt x="702" y="1100"/>
                    </a:lnTo>
                    <a:lnTo>
                      <a:pt x="683" y="1100"/>
                    </a:lnTo>
                    <a:lnTo>
                      <a:pt x="683" y="1017"/>
                    </a:lnTo>
                    <a:close/>
                    <a:moveTo>
                      <a:pt x="19" y="1007"/>
                    </a:moveTo>
                    <a:lnTo>
                      <a:pt x="19" y="1002"/>
                    </a:lnTo>
                    <a:lnTo>
                      <a:pt x="0" y="1002"/>
                    </a:lnTo>
                    <a:lnTo>
                      <a:pt x="0" y="1007"/>
                    </a:lnTo>
                    <a:lnTo>
                      <a:pt x="19" y="1007"/>
                    </a:lnTo>
                    <a:close/>
                    <a:moveTo>
                      <a:pt x="19" y="918"/>
                    </a:moveTo>
                    <a:lnTo>
                      <a:pt x="0" y="918"/>
                    </a:lnTo>
                    <a:lnTo>
                      <a:pt x="0" y="835"/>
                    </a:lnTo>
                    <a:lnTo>
                      <a:pt x="19" y="835"/>
                    </a:lnTo>
                    <a:lnTo>
                      <a:pt x="19" y="918"/>
                    </a:lnTo>
                    <a:close/>
                    <a:moveTo>
                      <a:pt x="19" y="752"/>
                    </a:moveTo>
                    <a:lnTo>
                      <a:pt x="0" y="752"/>
                    </a:lnTo>
                    <a:lnTo>
                      <a:pt x="0" y="669"/>
                    </a:lnTo>
                    <a:lnTo>
                      <a:pt x="19" y="669"/>
                    </a:lnTo>
                    <a:lnTo>
                      <a:pt x="19" y="752"/>
                    </a:lnTo>
                    <a:close/>
                    <a:moveTo>
                      <a:pt x="19" y="586"/>
                    </a:moveTo>
                    <a:lnTo>
                      <a:pt x="0" y="586"/>
                    </a:lnTo>
                    <a:lnTo>
                      <a:pt x="0" y="503"/>
                    </a:lnTo>
                    <a:lnTo>
                      <a:pt x="19" y="503"/>
                    </a:lnTo>
                    <a:lnTo>
                      <a:pt x="19" y="586"/>
                    </a:lnTo>
                    <a:close/>
                    <a:moveTo>
                      <a:pt x="19" y="420"/>
                    </a:moveTo>
                    <a:lnTo>
                      <a:pt x="0" y="420"/>
                    </a:lnTo>
                    <a:lnTo>
                      <a:pt x="0" y="337"/>
                    </a:lnTo>
                    <a:lnTo>
                      <a:pt x="19" y="337"/>
                    </a:lnTo>
                    <a:lnTo>
                      <a:pt x="19" y="420"/>
                    </a:lnTo>
                    <a:close/>
                    <a:moveTo>
                      <a:pt x="432" y="28"/>
                    </a:moveTo>
                    <a:lnTo>
                      <a:pt x="435" y="9"/>
                    </a:lnTo>
                    <a:lnTo>
                      <a:pt x="517" y="22"/>
                    </a:lnTo>
                    <a:lnTo>
                      <a:pt x="514" y="41"/>
                    </a:lnTo>
                    <a:lnTo>
                      <a:pt x="432" y="28"/>
                    </a:lnTo>
                    <a:close/>
                    <a:moveTo>
                      <a:pt x="596" y="54"/>
                    </a:moveTo>
                    <a:lnTo>
                      <a:pt x="599" y="34"/>
                    </a:lnTo>
                    <a:lnTo>
                      <a:pt x="681" y="47"/>
                    </a:lnTo>
                    <a:lnTo>
                      <a:pt x="678" y="66"/>
                    </a:lnTo>
                    <a:lnTo>
                      <a:pt x="596" y="54"/>
                    </a:lnTo>
                    <a:close/>
                    <a:moveTo>
                      <a:pt x="760" y="79"/>
                    </a:moveTo>
                    <a:lnTo>
                      <a:pt x="763" y="60"/>
                    </a:lnTo>
                    <a:lnTo>
                      <a:pt x="845" y="72"/>
                    </a:lnTo>
                    <a:lnTo>
                      <a:pt x="842" y="92"/>
                    </a:lnTo>
                    <a:lnTo>
                      <a:pt x="760" y="79"/>
                    </a:lnTo>
                    <a:close/>
                    <a:moveTo>
                      <a:pt x="924" y="104"/>
                    </a:moveTo>
                    <a:lnTo>
                      <a:pt x="927" y="85"/>
                    </a:lnTo>
                    <a:lnTo>
                      <a:pt x="1010" y="98"/>
                    </a:lnTo>
                    <a:lnTo>
                      <a:pt x="1007" y="117"/>
                    </a:lnTo>
                    <a:lnTo>
                      <a:pt x="924" y="104"/>
                    </a:lnTo>
                    <a:close/>
                    <a:moveTo>
                      <a:pt x="19" y="297"/>
                    </a:moveTo>
                    <a:lnTo>
                      <a:pt x="19" y="311"/>
                    </a:lnTo>
                    <a:lnTo>
                      <a:pt x="0" y="311"/>
                    </a:lnTo>
                    <a:lnTo>
                      <a:pt x="0" y="285"/>
                    </a:lnTo>
                    <a:lnTo>
                      <a:pt x="5" y="281"/>
                    </a:lnTo>
                    <a:lnTo>
                      <a:pt x="4" y="278"/>
                    </a:lnTo>
                    <a:lnTo>
                      <a:pt x="25" y="262"/>
                    </a:lnTo>
                    <a:lnTo>
                      <a:pt x="36" y="278"/>
                    </a:lnTo>
                    <a:lnTo>
                      <a:pt x="34" y="279"/>
                    </a:lnTo>
                    <a:lnTo>
                      <a:pt x="37" y="280"/>
                    </a:lnTo>
                    <a:lnTo>
                      <a:pt x="34" y="299"/>
                    </a:lnTo>
                    <a:lnTo>
                      <a:pt x="19" y="297"/>
                    </a:lnTo>
                    <a:close/>
                    <a:moveTo>
                      <a:pt x="400" y="24"/>
                    </a:moveTo>
                    <a:lnTo>
                      <a:pt x="379" y="20"/>
                    </a:lnTo>
                    <a:lnTo>
                      <a:pt x="361" y="33"/>
                    </a:lnTo>
                    <a:lnTo>
                      <a:pt x="350" y="18"/>
                    </a:lnTo>
                    <a:lnTo>
                      <a:pt x="370" y="2"/>
                    </a:lnTo>
                    <a:lnTo>
                      <a:pt x="378" y="0"/>
                    </a:lnTo>
                    <a:lnTo>
                      <a:pt x="403" y="4"/>
                    </a:lnTo>
                    <a:lnTo>
                      <a:pt x="400" y="24"/>
                    </a:lnTo>
                    <a:close/>
                    <a:moveTo>
                      <a:pt x="1022" y="131"/>
                    </a:moveTo>
                    <a:lnTo>
                      <a:pt x="993" y="152"/>
                    </a:lnTo>
                    <a:lnTo>
                      <a:pt x="1005" y="168"/>
                    </a:lnTo>
                    <a:lnTo>
                      <a:pt x="1034" y="146"/>
                    </a:lnTo>
                    <a:lnTo>
                      <a:pt x="1022" y="131"/>
                    </a:lnTo>
                    <a:close/>
                    <a:moveTo>
                      <a:pt x="927" y="202"/>
                    </a:moveTo>
                    <a:lnTo>
                      <a:pt x="939" y="218"/>
                    </a:lnTo>
                    <a:lnTo>
                      <a:pt x="872" y="268"/>
                    </a:lnTo>
                    <a:lnTo>
                      <a:pt x="861" y="252"/>
                    </a:lnTo>
                    <a:lnTo>
                      <a:pt x="927" y="202"/>
                    </a:lnTo>
                    <a:close/>
                    <a:moveTo>
                      <a:pt x="794" y="302"/>
                    </a:moveTo>
                    <a:lnTo>
                      <a:pt x="806" y="318"/>
                    </a:lnTo>
                    <a:lnTo>
                      <a:pt x="739" y="368"/>
                    </a:lnTo>
                    <a:lnTo>
                      <a:pt x="728" y="352"/>
                    </a:lnTo>
                    <a:lnTo>
                      <a:pt x="794" y="302"/>
                    </a:lnTo>
                    <a:close/>
                    <a:moveTo>
                      <a:pt x="46" y="270"/>
                    </a:moveTo>
                    <a:lnTo>
                      <a:pt x="75" y="248"/>
                    </a:lnTo>
                    <a:lnTo>
                      <a:pt x="64" y="233"/>
                    </a:lnTo>
                    <a:lnTo>
                      <a:pt x="35" y="254"/>
                    </a:lnTo>
                    <a:lnTo>
                      <a:pt x="46" y="270"/>
                    </a:lnTo>
                    <a:close/>
                    <a:moveTo>
                      <a:pt x="142" y="198"/>
                    </a:moveTo>
                    <a:lnTo>
                      <a:pt x="130" y="183"/>
                    </a:lnTo>
                    <a:lnTo>
                      <a:pt x="196" y="133"/>
                    </a:lnTo>
                    <a:lnTo>
                      <a:pt x="208" y="149"/>
                    </a:lnTo>
                    <a:lnTo>
                      <a:pt x="142" y="198"/>
                    </a:lnTo>
                    <a:close/>
                    <a:moveTo>
                      <a:pt x="275" y="99"/>
                    </a:moveTo>
                    <a:lnTo>
                      <a:pt x="263" y="83"/>
                    </a:lnTo>
                    <a:lnTo>
                      <a:pt x="329" y="33"/>
                    </a:lnTo>
                    <a:lnTo>
                      <a:pt x="341" y="49"/>
                    </a:lnTo>
                    <a:lnTo>
                      <a:pt x="275" y="99"/>
                    </a:lnTo>
                    <a:close/>
                    <a:moveTo>
                      <a:pt x="473" y="347"/>
                    </a:moveTo>
                    <a:lnTo>
                      <a:pt x="470" y="366"/>
                    </a:lnTo>
                    <a:lnTo>
                      <a:pt x="388" y="354"/>
                    </a:lnTo>
                    <a:lnTo>
                      <a:pt x="391" y="334"/>
                    </a:lnTo>
                    <a:lnTo>
                      <a:pt x="473" y="347"/>
                    </a:lnTo>
                    <a:close/>
                    <a:moveTo>
                      <a:pt x="308" y="322"/>
                    </a:moveTo>
                    <a:lnTo>
                      <a:pt x="306" y="341"/>
                    </a:lnTo>
                    <a:lnTo>
                      <a:pt x="223" y="328"/>
                    </a:lnTo>
                    <a:lnTo>
                      <a:pt x="226" y="309"/>
                    </a:lnTo>
                    <a:lnTo>
                      <a:pt x="308" y="322"/>
                    </a:lnTo>
                    <a:close/>
                    <a:moveTo>
                      <a:pt x="144" y="296"/>
                    </a:moveTo>
                    <a:lnTo>
                      <a:pt x="141" y="316"/>
                    </a:lnTo>
                    <a:lnTo>
                      <a:pt x="59" y="303"/>
                    </a:lnTo>
                    <a:lnTo>
                      <a:pt x="62" y="284"/>
                    </a:lnTo>
                    <a:lnTo>
                      <a:pt x="144"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Freeform 1968">
                <a:extLst>
                  <a:ext uri="{FF2B5EF4-FFF2-40B4-BE49-F238E27FC236}">
                    <a16:creationId xmlns:a16="http://schemas.microsoft.com/office/drawing/2014/main" id="{2F8D8828-97DB-411F-861A-FF0B872079EC}"/>
                  </a:ext>
                </a:extLst>
              </p:cNvPr>
              <p:cNvSpPr>
                <a:spLocks/>
              </p:cNvSpPr>
              <p:nvPr/>
            </p:nvSpPr>
            <p:spPr bwMode="auto">
              <a:xfrm>
                <a:off x="3763963" y="5746751"/>
                <a:ext cx="12700" cy="12700"/>
              </a:xfrm>
              <a:custGeom>
                <a:avLst/>
                <a:gdLst>
                  <a:gd name="T0" fmla="*/ 19 w 37"/>
                  <a:gd name="T1" fmla="*/ 0 h 39"/>
                  <a:gd name="T2" fmla="*/ 19 w 37"/>
                  <a:gd name="T3" fmla="*/ 18 h 39"/>
                  <a:gd name="T4" fmla="*/ 37 w 37"/>
                  <a:gd name="T5" fmla="*/ 20 h 39"/>
                  <a:gd name="T6" fmla="*/ 34 w 37"/>
                  <a:gd name="T7" fmla="*/ 39 h 39"/>
                  <a:gd name="T8" fmla="*/ 8 w 37"/>
                  <a:gd name="T9" fmla="*/ 36 h 39"/>
                  <a:gd name="T10" fmla="*/ 0 w 37"/>
                  <a:gd name="T11" fmla="*/ 26 h 39"/>
                  <a:gd name="T12" fmla="*/ 0 w 37"/>
                  <a:gd name="T13" fmla="*/ 0 h 39"/>
                  <a:gd name="T14" fmla="*/ 19 w 3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19" y="0"/>
                    </a:moveTo>
                    <a:lnTo>
                      <a:pt x="19" y="18"/>
                    </a:lnTo>
                    <a:lnTo>
                      <a:pt x="37" y="20"/>
                    </a:lnTo>
                    <a:lnTo>
                      <a:pt x="34" y="39"/>
                    </a:lnTo>
                    <a:lnTo>
                      <a:pt x="8" y="36"/>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Freeform 1969">
                <a:extLst>
                  <a:ext uri="{FF2B5EF4-FFF2-40B4-BE49-F238E27FC236}">
                    <a16:creationId xmlns:a16="http://schemas.microsoft.com/office/drawing/2014/main" id="{152981DB-1057-47E6-B38F-B41F0410B49D}"/>
                  </a:ext>
                </a:extLst>
              </p:cNvPr>
              <p:cNvSpPr>
                <a:spLocks noEditPoints="1"/>
              </p:cNvSpPr>
              <p:nvPr/>
            </p:nvSpPr>
            <p:spPr bwMode="auto">
              <a:xfrm>
                <a:off x="3784600" y="5754689"/>
                <a:ext cx="192087" cy="36513"/>
              </a:xfrm>
              <a:custGeom>
                <a:avLst/>
                <a:gdLst>
                  <a:gd name="T0" fmla="*/ 578 w 578"/>
                  <a:gd name="T1" fmla="*/ 89 h 108"/>
                  <a:gd name="T2" fmla="*/ 575 w 578"/>
                  <a:gd name="T3" fmla="*/ 108 h 108"/>
                  <a:gd name="T4" fmla="*/ 493 w 578"/>
                  <a:gd name="T5" fmla="*/ 95 h 108"/>
                  <a:gd name="T6" fmla="*/ 496 w 578"/>
                  <a:gd name="T7" fmla="*/ 76 h 108"/>
                  <a:gd name="T8" fmla="*/ 578 w 578"/>
                  <a:gd name="T9" fmla="*/ 89 h 108"/>
                  <a:gd name="T10" fmla="*/ 414 w 578"/>
                  <a:gd name="T11" fmla="*/ 64 h 108"/>
                  <a:gd name="T12" fmla="*/ 411 w 578"/>
                  <a:gd name="T13" fmla="*/ 83 h 108"/>
                  <a:gd name="T14" fmla="*/ 329 w 578"/>
                  <a:gd name="T15" fmla="*/ 70 h 108"/>
                  <a:gd name="T16" fmla="*/ 332 w 578"/>
                  <a:gd name="T17" fmla="*/ 51 h 108"/>
                  <a:gd name="T18" fmla="*/ 414 w 578"/>
                  <a:gd name="T19" fmla="*/ 64 h 108"/>
                  <a:gd name="T20" fmla="*/ 249 w 578"/>
                  <a:gd name="T21" fmla="*/ 38 h 108"/>
                  <a:gd name="T22" fmla="*/ 247 w 578"/>
                  <a:gd name="T23" fmla="*/ 57 h 108"/>
                  <a:gd name="T24" fmla="*/ 164 w 578"/>
                  <a:gd name="T25" fmla="*/ 45 h 108"/>
                  <a:gd name="T26" fmla="*/ 167 w 578"/>
                  <a:gd name="T27" fmla="*/ 26 h 108"/>
                  <a:gd name="T28" fmla="*/ 249 w 578"/>
                  <a:gd name="T29" fmla="*/ 38 h 108"/>
                  <a:gd name="T30" fmla="*/ 85 w 578"/>
                  <a:gd name="T31" fmla="*/ 13 h 108"/>
                  <a:gd name="T32" fmla="*/ 82 w 578"/>
                  <a:gd name="T33" fmla="*/ 32 h 108"/>
                  <a:gd name="T34" fmla="*/ 0 w 578"/>
                  <a:gd name="T35" fmla="*/ 19 h 108"/>
                  <a:gd name="T36" fmla="*/ 3 w 578"/>
                  <a:gd name="T37" fmla="*/ 0 h 108"/>
                  <a:gd name="T38" fmla="*/ 85 w 578"/>
                  <a:gd name="T39"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108">
                    <a:moveTo>
                      <a:pt x="578" y="89"/>
                    </a:moveTo>
                    <a:lnTo>
                      <a:pt x="575" y="108"/>
                    </a:lnTo>
                    <a:lnTo>
                      <a:pt x="493" y="95"/>
                    </a:lnTo>
                    <a:lnTo>
                      <a:pt x="496" y="76"/>
                    </a:lnTo>
                    <a:lnTo>
                      <a:pt x="578" y="89"/>
                    </a:lnTo>
                    <a:close/>
                    <a:moveTo>
                      <a:pt x="414" y="64"/>
                    </a:moveTo>
                    <a:lnTo>
                      <a:pt x="411" y="83"/>
                    </a:lnTo>
                    <a:lnTo>
                      <a:pt x="329" y="70"/>
                    </a:lnTo>
                    <a:lnTo>
                      <a:pt x="332" y="51"/>
                    </a:lnTo>
                    <a:lnTo>
                      <a:pt x="414" y="64"/>
                    </a:lnTo>
                    <a:close/>
                    <a:moveTo>
                      <a:pt x="249" y="38"/>
                    </a:moveTo>
                    <a:lnTo>
                      <a:pt x="247" y="57"/>
                    </a:lnTo>
                    <a:lnTo>
                      <a:pt x="164" y="45"/>
                    </a:lnTo>
                    <a:lnTo>
                      <a:pt x="167" y="26"/>
                    </a:lnTo>
                    <a:lnTo>
                      <a:pt x="249" y="38"/>
                    </a:lnTo>
                    <a:close/>
                    <a:moveTo>
                      <a:pt x="85" y="13"/>
                    </a:moveTo>
                    <a:lnTo>
                      <a:pt x="82" y="32"/>
                    </a:lnTo>
                    <a:lnTo>
                      <a:pt x="0" y="19"/>
                    </a:lnTo>
                    <a:lnTo>
                      <a:pt x="3" y="0"/>
                    </a:lnTo>
                    <a:lnTo>
                      <a:pt x="85"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0" name="Freeform 1970">
                <a:extLst>
                  <a:ext uri="{FF2B5EF4-FFF2-40B4-BE49-F238E27FC236}">
                    <a16:creationId xmlns:a16="http://schemas.microsoft.com/office/drawing/2014/main" id="{95D94D88-173B-4C3C-BC6D-170C73595B9B}"/>
                  </a:ext>
                </a:extLst>
              </p:cNvPr>
              <p:cNvSpPr>
                <a:spLocks/>
              </p:cNvSpPr>
              <p:nvPr/>
            </p:nvSpPr>
            <p:spPr bwMode="auto">
              <a:xfrm>
                <a:off x="3986213" y="5781676"/>
                <a:ext cx="11112" cy="12700"/>
              </a:xfrm>
              <a:custGeom>
                <a:avLst/>
                <a:gdLst>
                  <a:gd name="T0" fmla="*/ 3 w 37"/>
                  <a:gd name="T1" fmla="*/ 13 h 36"/>
                  <a:gd name="T2" fmla="*/ 18 w 37"/>
                  <a:gd name="T3" fmla="*/ 15 h 36"/>
                  <a:gd name="T4" fmla="*/ 18 w 37"/>
                  <a:gd name="T5" fmla="*/ 0 h 36"/>
                  <a:gd name="T6" fmla="*/ 37 w 37"/>
                  <a:gd name="T7" fmla="*/ 0 h 36"/>
                  <a:gd name="T8" fmla="*/ 37 w 37"/>
                  <a:gd name="T9" fmla="*/ 26 h 36"/>
                  <a:gd name="T10" fmla="*/ 26 w 37"/>
                  <a:gd name="T11" fmla="*/ 36 h 36"/>
                  <a:gd name="T12" fmla="*/ 0 w 37"/>
                  <a:gd name="T13" fmla="*/ 32 h 36"/>
                  <a:gd name="T14" fmla="*/ 3 w 37"/>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 y="13"/>
                    </a:moveTo>
                    <a:lnTo>
                      <a:pt x="18" y="15"/>
                    </a:lnTo>
                    <a:lnTo>
                      <a:pt x="18" y="0"/>
                    </a:lnTo>
                    <a:lnTo>
                      <a:pt x="37" y="0"/>
                    </a:lnTo>
                    <a:lnTo>
                      <a:pt x="37" y="26"/>
                    </a:lnTo>
                    <a:lnTo>
                      <a:pt x="26" y="36"/>
                    </a:lnTo>
                    <a:lnTo>
                      <a:pt x="0" y="32"/>
                    </a:lnTo>
                    <a:lnTo>
                      <a:pt x="3"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Freeform 1971">
                <a:extLst>
                  <a:ext uri="{FF2B5EF4-FFF2-40B4-BE49-F238E27FC236}">
                    <a16:creationId xmlns:a16="http://schemas.microsoft.com/office/drawing/2014/main" id="{EF918721-9173-490B-8C1F-0725CBC510D5}"/>
                  </a:ext>
                </a:extLst>
              </p:cNvPr>
              <p:cNvSpPr>
                <a:spLocks/>
              </p:cNvSpPr>
              <p:nvPr/>
            </p:nvSpPr>
            <p:spPr bwMode="auto">
              <a:xfrm>
                <a:off x="3990975" y="5781676"/>
                <a:ext cx="12700" cy="11113"/>
              </a:xfrm>
              <a:custGeom>
                <a:avLst/>
                <a:gdLst>
                  <a:gd name="T0" fmla="*/ 19 w 36"/>
                  <a:gd name="T1" fmla="*/ 0 h 34"/>
                  <a:gd name="T2" fmla="*/ 19 w 36"/>
                  <a:gd name="T3" fmla="*/ 7 h 34"/>
                  <a:gd name="T4" fmla="*/ 24 w 36"/>
                  <a:gd name="T5" fmla="*/ 3 h 34"/>
                  <a:gd name="T6" fmla="*/ 36 w 36"/>
                  <a:gd name="T7" fmla="*/ 18 h 34"/>
                  <a:gd name="T8" fmla="*/ 15 w 36"/>
                  <a:gd name="T9" fmla="*/ 34 h 34"/>
                  <a:gd name="T10" fmla="*/ 0 w 36"/>
                  <a:gd name="T11" fmla="*/ 26 h 34"/>
                  <a:gd name="T12" fmla="*/ 0 w 36"/>
                  <a:gd name="T13" fmla="*/ 0 h 34"/>
                  <a:gd name="T14" fmla="*/ 19 w 3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9" y="0"/>
                    </a:moveTo>
                    <a:lnTo>
                      <a:pt x="19" y="7"/>
                    </a:lnTo>
                    <a:lnTo>
                      <a:pt x="24" y="3"/>
                    </a:lnTo>
                    <a:lnTo>
                      <a:pt x="36" y="18"/>
                    </a:lnTo>
                    <a:lnTo>
                      <a:pt x="15" y="34"/>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2" name="Freeform 1972">
                <a:extLst>
                  <a:ext uri="{FF2B5EF4-FFF2-40B4-BE49-F238E27FC236}">
                    <a16:creationId xmlns:a16="http://schemas.microsoft.com/office/drawing/2014/main" id="{1723823F-1C93-460F-8D83-0AE5B58A042E}"/>
                  </a:ext>
                </a:extLst>
              </p:cNvPr>
              <p:cNvSpPr>
                <a:spLocks noEditPoints="1"/>
              </p:cNvSpPr>
              <p:nvPr/>
            </p:nvSpPr>
            <p:spPr bwMode="auto">
              <a:xfrm>
                <a:off x="4006850" y="5702301"/>
                <a:ext cx="101600" cy="80963"/>
              </a:xfrm>
              <a:custGeom>
                <a:avLst/>
                <a:gdLst>
                  <a:gd name="T0" fmla="*/ 294 w 306"/>
                  <a:gd name="T1" fmla="*/ 0 h 237"/>
                  <a:gd name="T2" fmla="*/ 265 w 306"/>
                  <a:gd name="T3" fmla="*/ 22 h 237"/>
                  <a:gd name="T4" fmla="*/ 277 w 306"/>
                  <a:gd name="T5" fmla="*/ 38 h 237"/>
                  <a:gd name="T6" fmla="*/ 306 w 306"/>
                  <a:gd name="T7" fmla="*/ 16 h 237"/>
                  <a:gd name="T8" fmla="*/ 294 w 306"/>
                  <a:gd name="T9" fmla="*/ 0 h 237"/>
                  <a:gd name="T10" fmla="*/ 199 w 306"/>
                  <a:gd name="T11" fmla="*/ 72 h 237"/>
                  <a:gd name="T12" fmla="*/ 211 w 306"/>
                  <a:gd name="T13" fmla="*/ 87 h 237"/>
                  <a:gd name="T14" fmla="*/ 144 w 306"/>
                  <a:gd name="T15" fmla="*/ 137 h 237"/>
                  <a:gd name="T16" fmla="*/ 133 w 306"/>
                  <a:gd name="T17" fmla="*/ 122 h 237"/>
                  <a:gd name="T18" fmla="*/ 199 w 306"/>
                  <a:gd name="T19" fmla="*/ 72 h 237"/>
                  <a:gd name="T20" fmla="*/ 66 w 306"/>
                  <a:gd name="T21" fmla="*/ 172 h 237"/>
                  <a:gd name="T22" fmla="*/ 78 w 306"/>
                  <a:gd name="T23" fmla="*/ 187 h 237"/>
                  <a:gd name="T24" fmla="*/ 11 w 306"/>
                  <a:gd name="T25" fmla="*/ 237 h 237"/>
                  <a:gd name="T26" fmla="*/ 0 w 306"/>
                  <a:gd name="T27" fmla="*/ 222 h 237"/>
                  <a:gd name="T28" fmla="*/ 66 w 306"/>
                  <a:gd name="T29"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37">
                    <a:moveTo>
                      <a:pt x="294" y="0"/>
                    </a:moveTo>
                    <a:lnTo>
                      <a:pt x="265" y="22"/>
                    </a:lnTo>
                    <a:lnTo>
                      <a:pt x="277" y="38"/>
                    </a:lnTo>
                    <a:lnTo>
                      <a:pt x="306" y="16"/>
                    </a:lnTo>
                    <a:lnTo>
                      <a:pt x="294" y="0"/>
                    </a:lnTo>
                    <a:close/>
                    <a:moveTo>
                      <a:pt x="199" y="72"/>
                    </a:moveTo>
                    <a:lnTo>
                      <a:pt x="211" y="87"/>
                    </a:lnTo>
                    <a:lnTo>
                      <a:pt x="144" y="137"/>
                    </a:lnTo>
                    <a:lnTo>
                      <a:pt x="133" y="122"/>
                    </a:lnTo>
                    <a:lnTo>
                      <a:pt x="199" y="72"/>
                    </a:lnTo>
                    <a:close/>
                    <a:moveTo>
                      <a:pt x="66" y="172"/>
                    </a:moveTo>
                    <a:lnTo>
                      <a:pt x="78" y="187"/>
                    </a:lnTo>
                    <a:lnTo>
                      <a:pt x="11" y="237"/>
                    </a:lnTo>
                    <a:lnTo>
                      <a:pt x="0" y="222"/>
                    </a:lnTo>
                    <a:lnTo>
                      <a:pt x="66" y="17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3" name="Freeform 1973">
                <a:extLst>
                  <a:ext uri="{FF2B5EF4-FFF2-40B4-BE49-F238E27FC236}">
                    <a16:creationId xmlns:a16="http://schemas.microsoft.com/office/drawing/2014/main" id="{ECB4D55F-5B8E-42B6-ABB1-7E5CF362CA13}"/>
                  </a:ext>
                </a:extLst>
              </p:cNvPr>
              <p:cNvSpPr>
                <a:spLocks/>
              </p:cNvSpPr>
              <p:nvPr/>
            </p:nvSpPr>
            <p:spPr bwMode="auto">
              <a:xfrm>
                <a:off x="4108450" y="5689601"/>
                <a:ext cx="11112" cy="15875"/>
              </a:xfrm>
              <a:custGeom>
                <a:avLst/>
                <a:gdLst>
                  <a:gd name="T0" fmla="*/ 0 w 37"/>
                  <a:gd name="T1" fmla="*/ 34 h 49"/>
                  <a:gd name="T2" fmla="*/ 17 w 37"/>
                  <a:gd name="T3" fmla="*/ 21 h 49"/>
                  <a:gd name="T4" fmla="*/ 17 w 37"/>
                  <a:gd name="T5" fmla="*/ 0 h 49"/>
                  <a:gd name="T6" fmla="*/ 37 w 37"/>
                  <a:gd name="T7" fmla="*/ 0 h 49"/>
                  <a:gd name="T8" fmla="*/ 37 w 37"/>
                  <a:gd name="T9" fmla="*/ 26 h 49"/>
                  <a:gd name="T10" fmla="*/ 33 w 37"/>
                  <a:gd name="T11" fmla="*/ 34 h 49"/>
                  <a:gd name="T12" fmla="*/ 12 w 37"/>
                  <a:gd name="T13" fmla="*/ 49 h 49"/>
                  <a:gd name="T14" fmla="*/ 0 w 37"/>
                  <a:gd name="T15" fmla="*/ 3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9">
                    <a:moveTo>
                      <a:pt x="0" y="34"/>
                    </a:moveTo>
                    <a:lnTo>
                      <a:pt x="17" y="21"/>
                    </a:lnTo>
                    <a:lnTo>
                      <a:pt x="17" y="0"/>
                    </a:lnTo>
                    <a:lnTo>
                      <a:pt x="37" y="0"/>
                    </a:lnTo>
                    <a:lnTo>
                      <a:pt x="37" y="26"/>
                    </a:lnTo>
                    <a:lnTo>
                      <a:pt x="33" y="34"/>
                    </a:lnTo>
                    <a:lnTo>
                      <a:pt x="12" y="49"/>
                    </a:lnTo>
                    <a:lnTo>
                      <a:pt x="0" y="3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Freeform 1974">
                <a:extLst>
                  <a:ext uri="{FF2B5EF4-FFF2-40B4-BE49-F238E27FC236}">
                    <a16:creationId xmlns:a16="http://schemas.microsoft.com/office/drawing/2014/main" id="{7A318202-4B36-4B9C-95F0-74D847008F1F}"/>
                  </a:ext>
                </a:extLst>
              </p:cNvPr>
              <p:cNvSpPr>
                <a:spLocks/>
              </p:cNvSpPr>
              <p:nvPr/>
            </p:nvSpPr>
            <p:spPr bwMode="auto">
              <a:xfrm>
                <a:off x="3536950" y="5699126"/>
                <a:ext cx="71437" cy="46038"/>
              </a:xfrm>
              <a:custGeom>
                <a:avLst/>
                <a:gdLst>
                  <a:gd name="T0" fmla="*/ 69 w 213"/>
                  <a:gd name="T1" fmla="*/ 20 h 135"/>
                  <a:gd name="T2" fmla="*/ 64 w 213"/>
                  <a:gd name="T3" fmla="*/ 20 h 135"/>
                  <a:gd name="T4" fmla="*/ 31 w 213"/>
                  <a:gd name="T5" fmla="*/ 39 h 135"/>
                  <a:gd name="T6" fmla="*/ 20 w 213"/>
                  <a:gd name="T7" fmla="*/ 64 h 135"/>
                  <a:gd name="T8" fmla="*/ 44 w 213"/>
                  <a:gd name="T9" fmla="*/ 99 h 135"/>
                  <a:gd name="T10" fmla="*/ 107 w 213"/>
                  <a:gd name="T11" fmla="*/ 116 h 135"/>
                  <a:gd name="T12" fmla="*/ 170 w 213"/>
                  <a:gd name="T13" fmla="*/ 99 h 135"/>
                  <a:gd name="T14" fmla="*/ 194 w 213"/>
                  <a:gd name="T15" fmla="*/ 64 h 135"/>
                  <a:gd name="T16" fmla="*/ 182 w 213"/>
                  <a:gd name="T17" fmla="*/ 39 h 135"/>
                  <a:gd name="T18" fmla="*/ 149 w 213"/>
                  <a:gd name="T19" fmla="*/ 20 h 135"/>
                  <a:gd name="T20" fmla="*/ 144 w 213"/>
                  <a:gd name="T21" fmla="*/ 20 h 135"/>
                  <a:gd name="T22" fmla="*/ 144 w 213"/>
                  <a:gd name="T23" fmla="*/ 0 h 135"/>
                  <a:gd name="T24" fmla="*/ 151 w 213"/>
                  <a:gd name="T25" fmla="*/ 0 h 135"/>
                  <a:gd name="T26" fmla="*/ 154 w 213"/>
                  <a:gd name="T27" fmla="*/ 1 h 135"/>
                  <a:gd name="T28" fmla="*/ 196 w 213"/>
                  <a:gd name="T29" fmla="*/ 26 h 135"/>
                  <a:gd name="T30" fmla="*/ 213 w 213"/>
                  <a:gd name="T31" fmla="*/ 64 h 135"/>
                  <a:gd name="T32" fmla="*/ 180 w 213"/>
                  <a:gd name="T33" fmla="*/ 116 h 135"/>
                  <a:gd name="T34" fmla="*/ 107 w 213"/>
                  <a:gd name="T35" fmla="*/ 135 h 135"/>
                  <a:gd name="T36" fmla="*/ 33 w 213"/>
                  <a:gd name="T37" fmla="*/ 116 h 135"/>
                  <a:gd name="T38" fmla="*/ 0 w 213"/>
                  <a:gd name="T39" fmla="*/ 64 h 135"/>
                  <a:gd name="T40" fmla="*/ 17 w 213"/>
                  <a:gd name="T41" fmla="*/ 26 h 135"/>
                  <a:gd name="T42" fmla="*/ 59 w 213"/>
                  <a:gd name="T43" fmla="*/ 1 h 135"/>
                  <a:gd name="T44" fmla="*/ 62 w 213"/>
                  <a:gd name="T45" fmla="*/ 0 h 135"/>
                  <a:gd name="T46" fmla="*/ 69 w 213"/>
                  <a:gd name="T47" fmla="*/ 0 h 135"/>
                  <a:gd name="T48" fmla="*/ 69 w 213"/>
                  <a:gd name="T4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135">
                    <a:moveTo>
                      <a:pt x="69" y="20"/>
                    </a:moveTo>
                    <a:lnTo>
                      <a:pt x="64" y="20"/>
                    </a:lnTo>
                    <a:cubicBezTo>
                      <a:pt x="50" y="24"/>
                      <a:pt x="39" y="31"/>
                      <a:pt x="31" y="39"/>
                    </a:cubicBezTo>
                    <a:cubicBezTo>
                      <a:pt x="24" y="47"/>
                      <a:pt x="20" y="55"/>
                      <a:pt x="20" y="64"/>
                    </a:cubicBezTo>
                    <a:cubicBezTo>
                      <a:pt x="20" y="78"/>
                      <a:pt x="29" y="90"/>
                      <a:pt x="44" y="99"/>
                    </a:cubicBezTo>
                    <a:cubicBezTo>
                      <a:pt x="60" y="110"/>
                      <a:pt x="82" y="116"/>
                      <a:pt x="107" y="116"/>
                    </a:cubicBezTo>
                    <a:cubicBezTo>
                      <a:pt x="131" y="116"/>
                      <a:pt x="154" y="110"/>
                      <a:pt x="170" y="99"/>
                    </a:cubicBezTo>
                    <a:cubicBezTo>
                      <a:pt x="184" y="90"/>
                      <a:pt x="194" y="78"/>
                      <a:pt x="194" y="64"/>
                    </a:cubicBezTo>
                    <a:cubicBezTo>
                      <a:pt x="194" y="55"/>
                      <a:pt x="189" y="47"/>
                      <a:pt x="182" y="39"/>
                    </a:cubicBezTo>
                    <a:cubicBezTo>
                      <a:pt x="174" y="31"/>
                      <a:pt x="163" y="24"/>
                      <a:pt x="149" y="20"/>
                    </a:cubicBezTo>
                    <a:lnTo>
                      <a:pt x="144" y="20"/>
                    </a:lnTo>
                    <a:lnTo>
                      <a:pt x="144" y="0"/>
                    </a:lnTo>
                    <a:lnTo>
                      <a:pt x="151" y="0"/>
                    </a:lnTo>
                    <a:lnTo>
                      <a:pt x="154" y="1"/>
                    </a:lnTo>
                    <a:cubicBezTo>
                      <a:pt x="171" y="6"/>
                      <a:pt x="186" y="15"/>
                      <a:pt x="196" y="26"/>
                    </a:cubicBezTo>
                    <a:cubicBezTo>
                      <a:pt x="207" y="37"/>
                      <a:pt x="213" y="50"/>
                      <a:pt x="213" y="64"/>
                    </a:cubicBezTo>
                    <a:cubicBezTo>
                      <a:pt x="213" y="85"/>
                      <a:pt x="200" y="103"/>
                      <a:pt x="180" y="116"/>
                    </a:cubicBezTo>
                    <a:cubicBezTo>
                      <a:pt x="161" y="128"/>
                      <a:pt x="135" y="135"/>
                      <a:pt x="107" y="135"/>
                    </a:cubicBezTo>
                    <a:cubicBezTo>
                      <a:pt x="78" y="135"/>
                      <a:pt x="52" y="128"/>
                      <a:pt x="33" y="116"/>
                    </a:cubicBezTo>
                    <a:cubicBezTo>
                      <a:pt x="13" y="103"/>
                      <a:pt x="0" y="85"/>
                      <a:pt x="0" y="64"/>
                    </a:cubicBezTo>
                    <a:cubicBezTo>
                      <a:pt x="0" y="50"/>
                      <a:pt x="7" y="37"/>
                      <a:pt x="17" y="26"/>
                    </a:cubicBezTo>
                    <a:cubicBezTo>
                      <a:pt x="27" y="15"/>
                      <a:pt x="42" y="6"/>
                      <a:pt x="59" y="1"/>
                    </a:cubicBezTo>
                    <a:lnTo>
                      <a:pt x="62" y="0"/>
                    </a:lnTo>
                    <a:lnTo>
                      <a:pt x="69" y="0"/>
                    </a:lnTo>
                    <a:lnTo>
                      <a:pt x="69" y="2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Freeform 1975">
                <a:extLst>
                  <a:ext uri="{FF2B5EF4-FFF2-40B4-BE49-F238E27FC236}">
                    <a16:creationId xmlns:a16="http://schemas.microsoft.com/office/drawing/2014/main" id="{73896009-8226-4511-9E58-F4567E54E03A}"/>
                  </a:ext>
                </a:extLst>
              </p:cNvPr>
              <p:cNvSpPr>
                <a:spLocks noEditPoints="1"/>
              </p:cNvSpPr>
              <p:nvPr/>
            </p:nvSpPr>
            <p:spPr bwMode="auto">
              <a:xfrm>
                <a:off x="3838575" y="5700714"/>
                <a:ext cx="93662" cy="34925"/>
              </a:xfrm>
              <a:custGeom>
                <a:avLst/>
                <a:gdLst>
                  <a:gd name="T0" fmla="*/ 108 w 281"/>
                  <a:gd name="T1" fmla="*/ 20 h 105"/>
                  <a:gd name="T2" fmla="*/ 49 w 281"/>
                  <a:gd name="T3" fmla="*/ 65 h 105"/>
                  <a:gd name="T4" fmla="*/ 173 w 281"/>
                  <a:gd name="T5" fmla="*/ 84 h 105"/>
                  <a:gd name="T6" fmla="*/ 233 w 281"/>
                  <a:gd name="T7" fmla="*/ 40 h 105"/>
                  <a:gd name="T8" fmla="*/ 108 w 281"/>
                  <a:gd name="T9" fmla="*/ 20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3" y="40"/>
                    </a:lnTo>
                    <a:lnTo>
                      <a:pt x="108" y="20"/>
                    </a:lnTo>
                    <a:close/>
                    <a:moveTo>
                      <a:pt x="19" y="63"/>
                    </a:moveTo>
                    <a:lnTo>
                      <a:pt x="103" y="0"/>
                    </a:lnTo>
                    <a:lnTo>
                      <a:pt x="281" y="28"/>
                    </a:lnTo>
                    <a:lnTo>
                      <a:pt x="178" y="105"/>
                    </a:lnTo>
                    <a:lnTo>
                      <a:pt x="0" y="77"/>
                    </a:ln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6" name="Freeform 1976">
                <a:extLst>
                  <a:ext uri="{FF2B5EF4-FFF2-40B4-BE49-F238E27FC236}">
                    <a16:creationId xmlns:a16="http://schemas.microsoft.com/office/drawing/2014/main" id="{F7D79BBC-B5BC-4534-BE7F-781DC15F71BA}"/>
                  </a:ext>
                </a:extLst>
              </p:cNvPr>
              <p:cNvSpPr>
                <a:spLocks noEditPoints="1"/>
              </p:cNvSpPr>
              <p:nvPr/>
            </p:nvSpPr>
            <p:spPr bwMode="auto">
              <a:xfrm>
                <a:off x="3592513" y="5654676"/>
                <a:ext cx="71437" cy="47625"/>
              </a:xfrm>
              <a:custGeom>
                <a:avLst/>
                <a:gdLst>
                  <a:gd name="T0" fmla="*/ 213 w 213"/>
                  <a:gd name="T1" fmla="*/ 71 h 142"/>
                  <a:gd name="T2" fmla="*/ 180 w 213"/>
                  <a:gd name="T3" fmla="*/ 123 h 142"/>
                  <a:gd name="T4" fmla="*/ 107 w 213"/>
                  <a:gd name="T5" fmla="*/ 142 h 142"/>
                  <a:gd name="T6" fmla="*/ 33 w 213"/>
                  <a:gd name="T7" fmla="*/ 122 h 142"/>
                  <a:gd name="T8" fmla="*/ 0 w 213"/>
                  <a:gd name="T9" fmla="*/ 71 h 142"/>
                  <a:gd name="T10" fmla="*/ 33 w 213"/>
                  <a:gd name="T11" fmla="*/ 20 h 142"/>
                  <a:gd name="T12" fmla="*/ 107 w 213"/>
                  <a:gd name="T13" fmla="*/ 0 h 142"/>
                  <a:gd name="T14" fmla="*/ 180 w 213"/>
                  <a:gd name="T15" fmla="*/ 20 h 142"/>
                  <a:gd name="T16" fmla="*/ 213 w 213"/>
                  <a:gd name="T17" fmla="*/ 71 h 142"/>
                  <a:gd name="T18" fmla="*/ 170 w 213"/>
                  <a:gd name="T19" fmla="*/ 106 h 142"/>
                  <a:gd name="T20" fmla="*/ 194 w 213"/>
                  <a:gd name="T21" fmla="*/ 71 h 142"/>
                  <a:gd name="T22" fmla="*/ 170 w 213"/>
                  <a:gd name="T23" fmla="*/ 36 h 142"/>
                  <a:gd name="T24" fmla="*/ 107 w 213"/>
                  <a:gd name="T25" fmla="*/ 20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0" y="110"/>
                      <a:pt x="180" y="123"/>
                    </a:cubicBezTo>
                    <a:cubicBezTo>
                      <a:pt x="161" y="135"/>
                      <a:pt x="135" y="142"/>
                      <a:pt x="107" y="142"/>
                    </a:cubicBezTo>
                    <a:cubicBezTo>
                      <a:pt x="78" y="142"/>
                      <a:pt x="52" y="134"/>
                      <a:pt x="33" y="122"/>
                    </a:cubicBezTo>
                    <a:cubicBezTo>
                      <a:pt x="13" y="110"/>
                      <a:pt x="0" y="91"/>
                      <a:pt x="0" y="71"/>
                    </a:cubicBezTo>
                    <a:cubicBezTo>
                      <a:pt x="0" y="51"/>
                      <a:pt x="13" y="32"/>
                      <a:pt x="33" y="20"/>
                    </a:cubicBezTo>
                    <a:cubicBezTo>
                      <a:pt x="52" y="8"/>
                      <a:pt x="78" y="0"/>
                      <a:pt x="107" y="0"/>
                    </a:cubicBezTo>
                    <a:cubicBezTo>
                      <a:pt x="135" y="0"/>
                      <a:pt x="161" y="8"/>
                      <a:pt x="180" y="20"/>
                    </a:cubicBezTo>
                    <a:cubicBezTo>
                      <a:pt x="200" y="32"/>
                      <a:pt x="213" y="51"/>
                      <a:pt x="213" y="71"/>
                    </a:cubicBezTo>
                    <a:close/>
                    <a:moveTo>
                      <a:pt x="170" y="106"/>
                    </a:moveTo>
                    <a:cubicBezTo>
                      <a:pt x="184" y="97"/>
                      <a:pt x="194" y="84"/>
                      <a:pt x="194" y="71"/>
                    </a:cubicBezTo>
                    <a:cubicBezTo>
                      <a:pt x="194" y="58"/>
                      <a:pt x="184" y="45"/>
                      <a:pt x="170" y="36"/>
                    </a:cubicBezTo>
                    <a:cubicBezTo>
                      <a:pt x="154" y="26"/>
                      <a:pt x="132" y="20"/>
                      <a:pt x="107" y="20"/>
                    </a:cubicBezTo>
                    <a:cubicBezTo>
                      <a:pt x="82" y="20"/>
                      <a:pt x="60" y="26"/>
                      <a:pt x="44" y="36"/>
                    </a:cubicBezTo>
                    <a:cubicBezTo>
                      <a:pt x="29" y="45"/>
                      <a:pt x="20" y="58"/>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7" name="Freeform 1977">
                <a:extLst>
                  <a:ext uri="{FF2B5EF4-FFF2-40B4-BE49-F238E27FC236}">
                    <a16:creationId xmlns:a16="http://schemas.microsoft.com/office/drawing/2014/main" id="{7BCEA247-21A4-44CF-AB68-A5E8BD1D311E}"/>
                  </a:ext>
                </a:extLst>
              </p:cNvPr>
              <p:cNvSpPr>
                <a:spLocks noEditPoints="1"/>
              </p:cNvSpPr>
              <p:nvPr/>
            </p:nvSpPr>
            <p:spPr bwMode="auto">
              <a:xfrm>
                <a:off x="3865563" y="5680076"/>
                <a:ext cx="93662" cy="34925"/>
              </a:xfrm>
              <a:custGeom>
                <a:avLst/>
                <a:gdLst>
                  <a:gd name="T0" fmla="*/ 108 w 281"/>
                  <a:gd name="T1" fmla="*/ 21 h 105"/>
                  <a:gd name="T2" fmla="*/ 49 w 281"/>
                  <a:gd name="T3" fmla="*/ 65 h 105"/>
                  <a:gd name="T4" fmla="*/ 173 w 281"/>
                  <a:gd name="T5" fmla="*/ 84 h 105"/>
                  <a:gd name="T6" fmla="*/ 233 w 281"/>
                  <a:gd name="T7" fmla="*/ 40 h 105"/>
                  <a:gd name="T8" fmla="*/ 108 w 281"/>
                  <a:gd name="T9" fmla="*/ 21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1"/>
                    </a:moveTo>
                    <a:lnTo>
                      <a:pt x="49" y="65"/>
                    </a:lnTo>
                    <a:lnTo>
                      <a:pt x="173" y="84"/>
                    </a:lnTo>
                    <a:lnTo>
                      <a:pt x="233" y="40"/>
                    </a:lnTo>
                    <a:lnTo>
                      <a:pt x="108" y="21"/>
                    </a:lnTo>
                    <a:close/>
                    <a:moveTo>
                      <a:pt x="19" y="63"/>
                    </a:moveTo>
                    <a:lnTo>
                      <a:pt x="103" y="0"/>
                    </a:lnTo>
                    <a:cubicBezTo>
                      <a:pt x="162" y="9"/>
                      <a:pt x="222" y="18"/>
                      <a:pt x="281" y="28"/>
                    </a:cubicBezTo>
                    <a:lnTo>
                      <a:pt x="178" y="105"/>
                    </a:lnTo>
                    <a:cubicBezTo>
                      <a:pt x="119" y="96"/>
                      <a:pt x="60" y="86"/>
                      <a:pt x="0" y="77"/>
                    </a:cubicBez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Freeform 1978">
                <a:extLst>
                  <a:ext uri="{FF2B5EF4-FFF2-40B4-BE49-F238E27FC236}">
                    <a16:creationId xmlns:a16="http://schemas.microsoft.com/office/drawing/2014/main" id="{107CDFA0-A9F1-4E2C-A409-6F4687771755}"/>
                  </a:ext>
                </a:extLst>
              </p:cNvPr>
              <p:cNvSpPr>
                <a:spLocks noEditPoints="1"/>
              </p:cNvSpPr>
              <p:nvPr/>
            </p:nvSpPr>
            <p:spPr bwMode="auto">
              <a:xfrm>
                <a:off x="3648075" y="5613401"/>
                <a:ext cx="71437" cy="47625"/>
              </a:xfrm>
              <a:custGeom>
                <a:avLst/>
                <a:gdLst>
                  <a:gd name="T0" fmla="*/ 213 w 213"/>
                  <a:gd name="T1" fmla="*/ 71 h 142"/>
                  <a:gd name="T2" fmla="*/ 180 w 213"/>
                  <a:gd name="T3" fmla="*/ 122 h 142"/>
                  <a:gd name="T4" fmla="*/ 107 w 213"/>
                  <a:gd name="T5" fmla="*/ 142 h 142"/>
                  <a:gd name="T6" fmla="*/ 33 w 213"/>
                  <a:gd name="T7" fmla="*/ 122 h 142"/>
                  <a:gd name="T8" fmla="*/ 0 w 213"/>
                  <a:gd name="T9" fmla="*/ 71 h 142"/>
                  <a:gd name="T10" fmla="*/ 33 w 213"/>
                  <a:gd name="T11" fmla="*/ 19 h 142"/>
                  <a:gd name="T12" fmla="*/ 107 w 213"/>
                  <a:gd name="T13" fmla="*/ 0 h 142"/>
                  <a:gd name="T14" fmla="*/ 180 w 213"/>
                  <a:gd name="T15" fmla="*/ 19 h 142"/>
                  <a:gd name="T16" fmla="*/ 213 w 213"/>
                  <a:gd name="T17" fmla="*/ 71 h 142"/>
                  <a:gd name="T18" fmla="*/ 170 w 213"/>
                  <a:gd name="T19" fmla="*/ 106 h 142"/>
                  <a:gd name="T20" fmla="*/ 194 w 213"/>
                  <a:gd name="T21" fmla="*/ 71 h 142"/>
                  <a:gd name="T22" fmla="*/ 170 w 213"/>
                  <a:gd name="T23" fmla="*/ 36 h 142"/>
                  <a:gd name="T24" fmla="*/ 107 w 213"/>
                  <a:gd name="T25" fmla="*/ 19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1" y="109"/>
                      <a:pt x="180" y="122"/>
                    </a:cubicBezTo>
                    <a:cubicBezTo>
                      <a:pt x="161" y="134"/>
                      <a:pt x="135" y="142"/>
                      <a:pt x="107" y="142"/>
                    </a:cubicBezTo>
                    <a:cubicBezTo>
                      <a:pt x="78" y="142"/>
                      <a:pt x="52" y="134"/>
                      <a:pt x="33" y="122"/>
                    </a:cubicBezTo>
                    <a:cubicBezTo>
                      <a:pt x="13" y="109"/>
                      <a:pt x="0" y="91"/>
                      <a:pt x="0" y="71"/>
                    </a:cubicBezTo>
                    <a:cubicBezTo>
                      <a:pt x="0" y="50"/>
                      <a:pt x="13" y="32"/>
                      <a:pt x="33" y="19"/>
                    </a:cubicBezTo>
                    <a:cubicBezTo>
                      <a:pt x="52" y="7"/>
                      <a:pt x="78" y="0"/>
                      <a:pt x="107" y="0"/>
                    </a:cubicBezTo>
                    <a:cubicBezTo>
                      <a:pt x="135" y="0"/>
                      <a:pt x="161" y="7"/>
                      <a:pt x="180" y="19"/>
                    </a:cubicBezTo>
                    <a:cubicBezTo>
                      <a:pt x="201" y="32"/>
                      <a:pt x="213" y="50"/>
                      <a:pt x="213" y="71"/>
                    </a:cubicBezTo>
                    <a:close/>
                    <a:moveTo>
                      <a:pt x="170" y="106"/>
                    </a:moveTo>
                    <a:cubicBezTo>
                      <a:pt x="185" y="97"/>
                      <a:pt x="194" y="84"/>
                      <a:pt x="194" y="71"/>
                    </a:cubicBezTo>
                    <a:cubicBezTo>
                      <a:pt x="194" y="57"/>
                      <a:pt x="185" y="45"/>
                      <a:pt x="170" y="36"/>
                    </a:cubicBezTo>
                    <a:cubicBezTo>
                      <a:pt x="154" y="26"/>
                      <a:pt x="132" y="19"/>
                      <a:pt x="107" y="19"/>
                    </a:cubicBezTo>
                    <a:cubicBezTo>
                      <a:pt x="82" y="19"/>
                      <a:pt x="60" y="26"/>
                      <a:pt x="44" y="36"/>
                    </a:cubicBezTo>
                    <a:cubicBezTo>
                      <a:pt x="29" y="45"/>
                      <a:pt x="20" y="57"/>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Freeform 1979">
                <a:extLst>
                  <a:ext uri="{FF2B5EF4-FFF2-40B4-BE49-F238E27FC236}">
                    <a16:creationId xmlns:a16="http://schemas.microsoft.com/office/drawing/2014/main" id="{9D12F03B-F430-49C4-8381-E72C2513C231}"/>
                  </a:ext>
                </a:extLst>
              </p:cNvPr>
              <p:cNvSpPr>
                <a:spLocks/>
              </p:cNvSpPr>
              <p:nvPr/>
            </p:nvSpPr>
            <p:spPr bwMode="auto">
              <a:xfrm>
                <a:off x="3556000" y="5718176"/>
                <a:ext cx="33337" cy="11113"/>
              </a:xfrm>
              <a:custGeom>
                <a:avLst/>
                <a:gdLst>
                  <a:gd name="T0" fmla="*/ 103 w 103"/>
                  <a:gd name="T1" fmla="*/ 0 h 36"/>
                  <a:gd name="T2" fmla="*/ 87 w 103"/>
                  <a:gd name="T3" fmla="*/ 26 h 36"/>
                  <a:gd name="T4" fmla="*/ 52 w 103"/>
                  <a:gd name="T5" fmla="*/ 36 h 36"/>
                  <a:gd name="T6" fmla="*/ 16 w 103"/>
                  <a:gd name="T7" fmla="*/ 26 h 36"/>
                  <a:gd name="T8" fmla="*/ 0 w 103"/>
                  <a:gd name="T9" fmla="*/ 0 h 36"/>
                  <a:gd name="T10" fmla="*/ 13 w 103"/>
                  <a:gd name="T11" fmla="*/ 0 h 36"/>
                  <a:gd name="T12" fmla="*/ 23 w 103"/>
                  <a:gd name="T13" fmla="*/ 15 h 36"/>
                  <a:gd name="T14" fmla="*/ 52 w 103"/>
                  <a:gd name="T15" fmla="*/ 23 h 36"/>
                  <a:gd name="T16" fmla="*/ 80 w 103"/>
                  <a:gd name="T17" fmla="*/ 15 h 36"/>
                  <a:gd name="T18" fmla="*/ 90 w 103"/>
                  <a:gd name="T19" fmla="*/ 0 h 36"/>
                  <a:gd name="T20" fmla="*/ 103 w 10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6">
                    <a:moveTo>
                      <a:pt x="103" y="0"/>
                    </a:moveTo>
                    <a:cubicBezTo>
                      <a:pt x="103" y="11"/>
                      <a:pt x="97" y="20"/>
                      <a:pt x="87" y="26"/>
                    </a:cubicBezTo>
                    <a:cubicBezTo>
                      <a:pt x="78" y="32"/>
                      <a:pt x="65" y="36"/>
                      <a:pt x="52" y="36"/>
                    </a:cubicBezTo>
                    <a:cubicBezTo>
                      <a:pt x="38" y="36"/>
                      <a:pt x="25" y="32"/>
                      <a:pt x="16" y="26"/>
                    </a:cubicBezTo>
                    <a:cubicBezTo>
                      <a:pt x="6" y="20"/>
                      <a:pt x="0" y="11"/>
                      <a:pt x="0" y="0"/>
                    </a:cubicBezTo>
                    <a:lnTo>
                      <a:pt x="13" y="0"/>
                    </a:lnTo>
                    <a:cubicBezTo>
                      <a:pt x="13" y="6"/>
                      <a:pt x="17" y="11"/>
                      <a:pt x="23" y="15"/>
                    </a:cubicBezTo>
                    <a:cubicBezTo>
                      <a:pt x="30" y="20"/>
                      <a:pt x="40" y="23"/>
                      <a:pt x="52" y="23"/>
                    </a:cubicBezTo>
                    <a:cubicBezTo>
                      <a:pt x="63" y="23"/>
                      <a:pt x="73" y="20"/>
                      <a:pt x="80" y="15"/>
                    </a:cubicBezTo>
                    <a:cubicBezTo>
                      <a:pt x="87" y="11"/>
                      <a:pt x="90" y="6"/>
                      <a:pt x="90" y="0"/>
                    </a:cubicBezTo>
                    <a:lnTo>
                      <a:pt x="103"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0" name="Freeform 1980">
                <a:extLst>
                  <a:ext uri="{FF2B5EF4-FFF2-40B4-BE49-F238E27FC236}">
                    <a16:creationId xmlns:a16="http://schemas.microsoft.com/office/drawing/2014/main" id="{23F4ADD1-42A3-4A0C-AAEB-692BEE7843C9}"/>
                  </a:ext>
                </a:extLst>
              </p:cNvPr>
              <p:cNvSpPr>
                <a:spLocks noEditPoints="1"/>
              </p:cNvSpPr>
              <p:nvPr/>
            </p:nvSpPr>
            <p:spPr bwMode="auto">
              <a:xfrm>
                <a:off x="3554413" y="5391151"/>
                <a:ext cx="36512" cy="312738"/>
              </a:xfrm>
              <a:custGeom>
                <a:avLst/>
                <a:gdLst>
                  <a:gd name="T0" fmla="*/ 70 w 107"/>
                  <a:gd name="T1" fmla="*/ 0 h 928"/>
                  <a:gd name="T2" fmla="*/ 71 w 107"/>
                  <a:gd name="T3" fmla="*/ 51 h 928"/>
                  <a:gd name="T4" fmla="*/ 90 w 107"/>
                  <a:gd name="T5" fmla="*/ 51 h 928"/>
                  <a:gd name="T6" fmla="*/ 89 w 107"/>
                  <a:gd name="T7" fmla="*/ 0 h 928"/>
                  <a:gd name="T8" fmla="*/ 70 w 107"/>
                  <a:gd name="T9" fmla="*/ 0 h 928"/>
                  <a:gd name="T10" fmla="*/ 72 w 107"/>
                  <a:gd name="T11" fmla="*/ 134 h 928"/>
                  <a:gd name="T12" fmla="*/ 92 w 107"/>
                  <a:gd name="T13" fmla="*/ 134 h 928"/>
                  <a:gd name="T14" fmla="*/ 94 w 107"/>
                  <a:gd name="T15" fmla="*/ 217 h 928"/>
                  <a:gd name="T16" fmla="*/ 74 w 107"/>
                  <a:gd name="T17" fmla="*/ 217 h 928"/>
                  <a:gd name="T18" fmla="*/ 72 w 107"/>
                  <a:gd name="T19" fmla="*/ 134 h 928"/>
                  <a:gd name="T20" fmla="*/ 76 w 107"/>
                  <a:gd name="T21" fmla="*/ 300 h 928"/>
                  <a:gd name="T22" fmla="*/ 95 w 107"/>
                  <a:gd name="T23" fmla="*/ 300 h 928"/>
                  <a:gd name="T24" fmla="*/ 97 w 107"/>
                  <a:gd name="T25" fmla="*/ 383 h 928"/>
                  <a:gd name="T26" fmla="*/ 77 w 107"/>
                  <a:gd name="T27" fmla="*/ 383 h 928"/>
                  <a:gd name="T28" fmla="*/ 76 w 107"/>
                  <a:gd name="T29" fmla="*/ 300 h 928"/>
                  <a:gd name="T30" fmla="*/ 79 w 107"/>
                  <a:gd name="T31" fmla="*/ 466 h 928"/>
                  <a:gd name="T32" fmla="*/ 99 w 107"/>
                  <a:gd name="T33" fmla="*/ 466 h 928"/>
                  <a:gd name="T34" fmla="*/ 100 w 107"/>
                  <a:gd name="T35" fmla="*/ 549 h 928"/>
                  <a:gd name="T36" fmla="*/ 81 w 107"/>
                  <a:gd name="T37" fmla="*/ 550 h 928"/>
                  <a:gd name="T38" fmla="*/ 79 w 107"/>
                  <a:gd name="T39" fmla="*/ 466 h 928"/>
                  <a:gd name="T40" fmla="*/ 82 w 107"/>
                  <a:gd name="T41" fmla="*/ 633 h 928"/>
                  <a:gd name="T42" fmla="*/ 102 w 107"/>
                  <a:gd name="T43" fmla="*/ 632 h 928"/>
                  <a:gd name="T44" fmla="*/ 104 w 107"/>
                  <a:gd name="T45" fmla="*/ 715 h 928"/>
                  <a:gd name="T46" fmla="*/ 84 w 107"/>
                  <a:gd name="T47" fmla="*/ 716 h 928"/>
                  <a:gd name="T48" fmla="*/ 82 w 107"/>
                  <a:gd name="T49" fmla="*/ 633 h 928"/>
                  <a:gd name="T50" fmla="*/ 86 w 107"/>
                  <a:gd name="T51" fmla="*/ 799 h 928"/>
                  <a:gd name="T52" fmla="*/ 105 w 107"/>
                  <a:gd name="T53" fmla="*/ 798 h 928"/>
                  <a:gd name="T54" fmla="*/ 107 w 107"/>
                  <a:gd name="T55" fmla="*/ 882 h 928"/>
                  <a:gd name="T56" fmla="*/ 87 w 107"/>
                  <a:gd name="T57" fmla="*/ 882 h 928"/>
                  <a:gd name="T58" fmla="*/ 86 w 107"/>
                  <a:gd name="T59" fmla="*/ 799 h 928"/>
                  <a:gd name="T60" fmla="*/ 19 w 107"/>
                  <a:gd name="T61" fmla="*/ 928 h 928"/>
                  <a:gd name="T62" fmla="*/ 0 w 107"/>
                  <a:gd name="T63" fmla="*/ 927 h 928"/>
                  <a:gd name="T64" fmla="*/ 1 w 107"/>
                  <a:gd name="T65" fmla="*/ 844 h 928"/>
                  <a:gd name="T66" fmla="*/ 21 w 107"/>
                  <a:gd name="T67" fmla="*/ 845 h 928"/>
                  <a:gd name="T68" fmla="*/ 19 w 107"/>
                  <a:gd name="T69" fmla="*/ 928 h 928"/>
                  <a:gd name="T70" fmla="*/ 23 w 107"/>
                  <a:gd name="T71" fmla="*/ 761 h 928"/>
                  <a:gd name="T72" fmla="*/ 3 w 107"/>
                  <a:gd name="T73" fmla="*/ 761 h 928"/>
                  <a:gd name="T74" fmla="*/ 5 w 107"/>
                  <a:gd name="T75" fmla="*/ 678 h 928"/>
                  <a:gd name="T76" fmla="*/ 24 w 107"/>
                  <a:gd name="T77" fmla="*/ 678 h 928"/>
                  <a:gd name="T78" fmla="*/ 23 w 107"/>
                  <a:gd name="T79" fmla="*/ 761 h 928"/>
                  <a:gd name="T80" fmla="*/ 26 w 107"/>
                  <a:gd name="T81" fmla="*/ 595 h 928"/>
                  <a:gd name="T82" fmla="*/ 6 w 107"/>
                  <a:gd name="T83" fmla="*/ 595 h 928"/>
                  <a:gd name="T84" fmla="*/ 8 w 107"/>
                  <a:gd name="T85" fmla="*/ 512 h 928"/>
                  <a:gd name="T86" fmla="*/ 28 w 107"/>
                  <a:gd name="T87" fmla="*/ 512 h 928"/>
                  <a:gd name="T88" fmla="*/ 26 w 107"/>
                  <a:gd name="T89" fmla="*/ 595 h 928"/>
                  <a:gd name="T90" fmla="*/ 29 w 107"/>
                  <a:gd name="T91" fmla="*/ 429 h 928"/>
                  <a:gd name="T92" fmla="*/ 10 w 107"/>
                  <a:gd name="T93" fmla="*/ 429 h 928"/>
                  <a:gd name="T94" fmla="*/ 12 w 107"/>
                  <a:gd name="T95" fmla="*/ 346 h 928"/>
                  <a:gd name="T96" fmla="*/ 31 w 107"/>
                  <a:gd name="T97" fmla="*/ 346 h 928"/>
                  <a:gd name="T98" fmla="*/ 29 w 107"/>
                  <a:gd name="T99" fmla="*/ 429 h 928"/>
                  <a:gd name="T100" fmla="*/ 33 w 107"/>
                  <a:gd name="T101" fmla="*/ 263 h 928"/>
                  <a:gd name="T102" fmla="*/ 13 w 107"/>
                  <a:gd name="T103" fmla="*/ 263 h 928"/>
                  <a:gd name="T104" fmla="*/ 15 w 107"/>
                  <a:gd name="T105" fmla="*/ 180 h 928"/>
                  <a:gd name="T106" fmla="*/ 34 w 107"/>
                  <a:gd name="T107" fmla="*/ 180 h 928"/>
                  <a:gd name="T108" fmla="*/ 33 w 107"/>
                  <a:gd name="T109" fmla="*/ 263 h 928"/>
                  <a:gd name="T110" fmla="*/ 36 w 107"/>
                  <a:gd name="T111" fmla="*/ 97 h 928"/>
                  <a:gd name="T112" fmla="*/ 17 w 107"/>
                  <a:gd name="T113" fmla="*/ 96 h 928"/>
                  <a:gd name="T114" fmla="*/ 18 w 107"/>
                  <a:gd name="T115" fmla="*/ 13 h 928"/>
                  <a:gd name="T116" fmla="*/ 38 w 107"/>
                  <a:gd name="T117" fmla="*/ 14 h 928"/>
                  <a:gd name="T118" fmla="*/ 36 w 107"/>
                  <a:gd name="T119" fmla="*/ 9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928">
                    <a:moveTo>
                      <a:pt x="70" y="0"/>
                    </a:moveTo>
                    <a:lnTo>
                      <a:pt x="71" y="51"/>
                    </a:lnTo>
                    <a:lnTo>
                      <a:pt x="90" y="51"/>
                    </a:lnTo>
                    <a:lnTo>
                      <a:pt x="89" y="0"/>
                    </a:lnTo>
                    <a:lnTo>
                      <a:pt x="70" y="0"/>
                    </a:lnTo>
                    <a:close/>
                    <a:moveTo>
                      <a:pt x="72" y="134"/>
                    </a:moveTo>
                    <a:lnTo>
                      <a:pt x="92" y="134"/>
                    </a:lnTo>
                    <a:lnTo>
                      <a:pt x="94" y="217"/>
                    </a:lnTo>
                    <a:lnTo>
                      <a:pt x="74" y="217"/>
                    </a:lnTo>
                    <a:lnTo>
                      <a:pt x="72" y="134"/>
                    </a:lnTo>
                    <a:close/>
                    <a:moveTo>
                      <a:pt x="76" y="300"/>
                    </a:moveTo>
                    <a:lnTo>
                      <a:pt x="95" y="300"/>
                    </a:lnTo>
                    <a:lnTo>
                      <a:pt x="97" y="383"/>
                    </a:lnTo>
                    <a:lnTo>
                      <a:pt x="77" y="383"/>
                    </a:lnTo>
                    <a:lnTo>
                      <a:pt x="76" y="300"/>
                    </a:lnTo>
                    <a:close/>
                    <a:moveTo>
                      <a:pt x="79" y="466"/>
                    </a:moveTo>
                    <a:lnTo>
                      <a:pt x="99" y="466"/>
                    </a:lnTo>
                    <a:lnTo>
                      <a:pt x="100" y="549"/>
                    </a:lnTo>
                    <a:lnTo>
                      <a:pt x="81" y="550"/>
                    </a:lnTo>
                    <a:lnTo>
                      <a:pt x="79" y="466"/>
                    </a:lnTo>
                    <a:close/>
                    <a:moveTo>
                      <a:pt x="82" y="633"/>
                    </a:moveTo>
                    <a:lnTo>
                      <a:pt x="102" y="632"/>
                    </a:lnTo>
                    <a:lnTo>
                      <a:pt x="104" y="715"/>
                    </a:lnTo>
                    <a:lnTo>
                      <a:pt x="84" y="716"/>
                    </a:lnTo>
                    <a:lnTo>
                      <a:pt x="82" y="633"/>
                    </a:lnTo>
                    <a:close/>
                    <a:moveTo>
                      <a:pt x="86" y="799"/>
                    </a:moveTo>
                    <a:lnTo>
                      <a:pt x="105" y="798"/>
                    </a:lnTo>
                    <a:lnTo>
                      <a:pt x="107" y="882"/>
                    </a:lnTo>
                    <a:lnTo>
                      <a:pt x="87" y="882"/>
                    </a:lnTo>
                    <a:lnTo>
                      <a:pt x="86" y="799"/>
                    </a:lnTo>
                    <a:close/>
                    <a:moveTo>
                      <a:pt x="19" y="928"/>
                    </a:moveTo>
                    <a:lnTo>
                      <a:pt x="0" y="927"/>
                    </a:lnTo>
                    <a:lnTo>
                      <a:pt x="1" y="844"/>
                    </a:lnTo>
                    <a:lnTo>
                      <a:pt x="21" y="845"/>
                    </a:lnTo>
                    <a:lnTo>
                      <a:pt x="19" y="928"/>
                    </a:lnTo>
                    <a:close/>
                    <a:moveTo>
                      <a:pt x="23" y="761"/>
                    </a:moveTo>
                    <a:lnTo>
                      <a:pt x="3" y="761"/>
                    </a:lnTo>
                    <a:lnTo>
                      <a:pt x="5" y="678"/>
                    </a:lnTo>
                    <a:lnTo>
                      <a:pt x="24" y="678"/>
                    </a:lnTo>
                    <a:lnTo>
                      <a:pt x="23" y="761"/>
                    </a:lnTo>
                    <a:close/>
                    <a:moveTo>
                      <a:pt x="26" y="595"/>
                    </a:moveTo>
                    <a:lnTo>
                      <a:pt x="6" y="595"/>
                    </a:lnTo>
                    <a:lnTo>
                      <a:pt x="8" y="512"/>
                    </a:lnTo>
                    <a:lnTo>
                      <a:pt x="28" y="512"/>
                    </a:lnTo>
                    <a:lnTo>
                      <a:pt x="26" y="595"/>
                    </a:lnTo>
                    <a:close/>
                    <a:moveTo>
                      <a:pt x="29" y="429"/>
                    </a:moveTo>
                    <a:lnTo>
                      <a:pt x="10" y="429"/>
                    </a:lnTo>
                    <a:lnTo>
                      <a:pt x="12" y="346"/>
                    </a:lnTo>
                    <a:lnTo>
                      <a:pt x="31" y="346"/>
                    </a:lnTo>
                    <a:lnTo>
                      <a:pt x="29" y="429"/>
                    </a:lnTo>
                    <a:close/>
                    <a:moveTo>
                      <a:pt x="33" y="263"/>
                    </a:moveTo>
                    <a:lnTo>
                      <a:pt x="13" y="263"/>
                    </a:lnTo>
                    <a:lnTo>
                      <a:pt x="15" y="180"/>
                    </a:lnTo>
                    <a:lnTo>
                      <a:pt x="34" y="180"/>
                    </a:lnTo>
                    <a:lnTo>
                      <a:pt x="33" y="263"/>
                    </a:lnTo>
                    <a:close/>
                    <a:moveTo>
                      <a:pt x="36" y="97"/>
                    </a:moveTo>
                    <a:lnTo>
                      <a:pt x="17" y="96"/>
                    </a:lnTo>
                    <a:lnTo>
                      <a:pt x="18" y="13"/>
                    </a:lnTo>
                    <a:lnTo>
                      <a:pt x="38" y="14"/>
                    </a:lnTo>
                    <a:lnTo>
                      <a:pt x="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Freeform 1981">
                <a:extLst>
                  <a:ext uri="{FF2B5EF4-FFF2-40B4-BE49-F238E27FC236}">
                    <a16:creationId xmlns:a16="http://schemas.microsoft.com/office/drawing/2014/main" id="{A414EF81-A55D-48C5-85D5-B62673DDA9B9}"/>
                  </a:ext>
                </a:extLst>
              </p:cNvPr>
              <p:cNvSpPr>
                <a:spLocks noEditPoints="1"/>
              </p:cNvSpPr>
              <p:nvPr/>
            </p:nvSpPr>
            <p:spPr bwMode="auto">
              <a:xfrm>
                <a:off x="3570288" y="5257801"/>
                <a:ext cx="112712" cy="101600"/>
              </a:xfrm>
              <a:custGeom>
                <a:avLst/>
                <a:gdLst>
                  <a:gd name="T0" fmla="*/ 231 w 338"/>
                  <a:gd name="T1" fmla="*/ 114 h 304"/>
                  <a:gd name="T2" fmla="*/ 244 w 338"/>
                  <a:gd name="T3" fmla="*/ 128 h 304"/>
                  <a:gd name="T4" fmla="*/ 186 w 338"/>
                  <a:gd name="T5" fmla="*/ 187 h 304"/>
                  <a:gd name="T6" fmla="*/ 172 w 338"/>
                  <a:gd name="T7" fmla="*/ 173 h 304"/>
                  <a:gd name="T8" fmla="*/ 231 w 338"/>
                  <a:gd name="T9" fmla="*/ 114 h 304"/>
                  <a:gd name="T10" fmla="*/ 308 w 338"/>
                  <a:gd name="T11" fmla="*/ 21 h 304"/>
                  <a:gd name="T12" fmla="*/ 310 w 338"/>
                  <a:gd name="T13" fmla="*/ 20 h 304"/>
                  <a:gd name="T14" fmla="*/ 310 w 338"/>
                  <a:gd name="T15" fmla="*/ 20 h 304"/>
                  <a:gd name="T16" fmla="*/ 311 w 338"/>
                  <a:gd name="T17" fmla="*/ 20 h 304"/>
                  <a:gd name="T18" fmla="*/ 310 w 338"/>
                  <a:gd name="T19" fmla="*/ 20 h 304"/>
                  <a:gd name="T20" fmla="*/ 311 w 338"/>
                  <a:gd name="T21" fmla="*/ 20 h 304"/>
                  <a:gd name="T22" fmla="*/ 311 w 338"/>
                  <a:gd name="T23" fmla="*/ 20 h 304"/>
                  <a:gd name="T24" fmla="*/ 312 w 338"/>
                  <a:gd name="T25" fmla="*/ 20 h 304"/>
                  <a:gd name="T26" fmla="*/ 312 w 338"/>
                  <a:gd name="T27" fmla="*/ 20 h 304"/>
                  <a:gd name="T28" fmla="*/ 312 w 338"/>
                  <a:gd name="T29" fmla="*/ 20 h 304"/>
                  <a:gd name="T30" fmla="*/ 312 w 338"/>
                  <a:gd name="T31" fmla="*/ 20 h 304"/>
                  <a:gd name="T32" fmla="*/ 315 w 338"/>
                  <a:gd name="T33" fmla="*/ 21 h 304"/>
                  <a:gd name="T34" fmla="*/ 315 w 338"/>
                  <a:gd name="T35" fmla="*/ 21 h 304"/>
                  <a:gd name="T36" fmla="*/ 315 w 338"/>
                  <a:gd name="T37" fmla="*/ 21 h 304"/>
                  <a:gd name="T38" fmla="*/ 315 w 338"/>
                  <a:gd name="T39" fmla="*/ 21 h 304"/>
                  <a:gd name="T40" fmla="*/ 315 w 338"/>
                  <a:gd name="T41" fmla="*/ 22 h 304"/>
                  <a:gd name="T42" fmla="*/ 315 w 338"/>
                  <a:gd name="T43" fmla="*/ 21 h 304"/>
                  <a:gd name="T44" fmla="*/ 316 w 338"/>
                  <a:gd name="T45" fmla="*/ 22 h 304"/>
                  <a:gd name="T46" fmla="*/ 316 w 338"/>
                  <a:gd name="T47" fmla="*/ 22 h 304"/>
                  <a:gd name="T48" fmla="*/ 317 w 338"/>
                  <a:gd name="T49" fmla="*/ 25 h 304"/>
                  <a:gd name="T50" fmla="*/ 317 w 338"/>
                  <a:gd name="T51" fmla="*/ 24 h 304"/>
                  <a:gd name="T52" fmla="*/ 317 w 338"/>
                  <a:gd name="T53" fmla="*/ 27 h 304"/>
                  <a:gd name="T54" fmla="*/ 317 w 338"/>
                  <a:gd name="T55" fmla="*/ 26 h 304"/>
                  <a:gd name="T56" fmla="*/ 317 w 338"/>
                  <a:gd name="T57" fmla="*/ 27 h 304"/>
                  <a:gd name="T58" fmla="*/ 317 w 338"/>
                  <a:gd name="T59" fmla="*/ 27 h 304"/>
                  <a:gd name="T60" fmla="*/ 317 w 338"/>
                  <a:gd name="T61" fmla="*/ 27 h 304"/>
                  <a:gd name="T62" fmla="*/ 317 w 338"/>
                  <a:gd name="T63" fmla="*/ 27 h 304"/>
                  <a:gd name="T64" fmla="*/ 289 w 338"/>
                  <a:gd name="T65" fmla="*/ 55 h 304"/>
                  <a:gd name="T66" fmla="*/ 303 w 338"/>
                  <a:gd name="T67" fmla="*/ 69 h 304"/>
                  <a:gd name="T68" fmla="*/ 329 w 338"/>
                  <a:gd name="T69" fmla="*/ 43 h 304"/>
                  <a:gd name="T70" fmla="*/ 333 w 338"/>
                  <a:gd name="T71" fmla="*/ 38 h 304"/>
                  <a:gd name="T72" fmla="*/ 330 w 338"/>
                  <a:gd name="T73" fmla="*/ 9 h 304"/>
                  <a:gd name="T74" fmla="*/ 327 w 338"/>
                  <a:gd name="T75" fmla="*/ 6 h 304"/>
                  <a:gd name="T76" fmla="*/ 315 w 338"/>
                  <a:gd name="T77" fmla="*/ 0 h 304"/>
                  <a:gd name="T78" fmla="*/ 315 w 338"/>
                  <a:gd name="T79" fmla="*/ 0 h 304"/>
                  <a:gd name="T80" fmla="*/ 315 w 338"/>
                  <a:gd name="T81" fmla="*/ 0 h 304"/>
                  <a:gd name="T82" fmla="*/ 314 w 338"/>
                  <a:gd name="T83" fmla="*/ 0 h 304"/>
                  <a:gd name="T84" fmla="*/ 314 w 338"/>
                  <a:gd name="T85" fmla="*/ 0 h 304"/>
                  <a:gd name="T86" fmla="*/ 298 w 338"/>
                  <a:gd name="T87" fmla="*/ 4 h 304"/>
                  <a:gd name="T88" fmla="*/ 308 w 338"/>
                  <a:gd name="T89" fmla="*/ 21 h 304"/>
                  <a:gd name="T90" fmla="*/ 31 w 338"/>
                  <a:gd name="T91" fmla="*/ 239 h 304"/>
                  <a:gd name="T92" fmla="*/ 18 w 338"/>
                  <a:gd name="T93" fmla="*/ 285 h 304"/>
                  <a:gd name="T94" fmla="*/ 0 w 338"/>
                  <a:gd name="T95" fmla="*/ 280 h 304"/>
                  <a:gd name="T96" fmla="*/ 12 w 338"/>
                  <a:gd name="T97" fmla="*/ 234 h 304"/>
                  <a:gd name="T98" fmla="*/ 26 w 338"/>
                  <a:gd name="T99" fmla="*/ 199 h 304"/>
                  <a:gd name="T100" fmla="*/ 43 w 338"/>
                  <a:gd name="T101" fmla="*/ 208 h 304"/>
                  <a:gd name="T102" fmla="*/ 31 w 338"/>
                  <a:gd name="T103" fmla="*/ 239 h 304"/>
                  <a:gd name="T104" fmla="*/ 113 w 338"/>
                  <a:gd name="T105" fmla="*/ 232 h 304"/>
                  <a:gd name="T106" fmla="*/ 127 w 338"/>
                  <a:gd name="T107" fmla="*/ 245 h 304"/>
                  <a:gd name="T108" fmla="*/ 68 w 338"/>
                  <a:gd name="T109" fmla="*/ 304 h 304"/>
                  <a:gd name="T110" fmla="*/ 54 w 338"/>
                  <a:gd name="T111" fmla="*/ 290 h 304"/>
                  <a:gd name="T112" fmla="*/ 113 w 338"/>
                  <a:gd name="T113" fmla="*/ 232 h 304"/>
                  <a:gd name="T114" fmla="*/ 97 w 338"/>
                  <a:gd name="T115" fmla="*/ 153 h 304"/>
                  <a:gd name="T116" fmla="*/ 87 w 338"/>
                  <a:gd name="T117" fmla="*/ 137 h 304"/>
                  <a:gd name="T118" fmla="*/ 157 w 338"/>
                  <a:gd name="T119" fmla="*/ 93 h 304"/>
                  <a:gd name="T120" fmla="*/ 168 w 338"/>
                  <a:gd name="T121" fmla="*/ 109 h 304"/>
                  <a:gd name="T122" fmla="*/ 97 w 338"/>
                  <a:gd name="T123" fmla="*/ 15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304">
                    <a:moveTo>
                      <a:pt x="231" y="114"/>
                    </a:moveTo>
                    <a:lnTo>
                      <a:pt x="244" y="128"/>
                    </a:lnTo>
                    <a:lnTo>
                      <a:pt x="186" y="187"/>
                    </a:lnTo>
                    <a:lnTo>
                      <a:pt x="172" y="173"/>
                    </a:lnTo>
                    <a:lnTo>
                      <a:pt x="231" y="114"/>
                    </a:lnTo>
                    <a:close/>
                    <a:moveTo>
                      <a:pt x="308" y="21"/>
                    </a:moveTo>
                    <a:lnTo>
                      <a:pt x="310" y="20"/>
                    </a:lnTo>
                    <a:lnTo>
                      <a:pt x="310" y="20"/>
                    </a:lnTo>
                    <a:lnTo>
                      <a:pt x="311" y="20"/>
                    </a:lnTo>
                    <a:lnTo>
                      <a:pt x="310" y="20"/>
                    </a:lnTo>
                    <a:lnTo>
                      <a:pt x="311" y="20"/>
                    </a:lnTo>
                    <a:lnTo>
                      <a:pt x="311" y="20"/>
                    </a:lnTo>
                    <a:lnTo>
                      <a:pt x="312" y="20"/>
                    </a:lnTo>
                    <a:lnTo>
                      <a:pt x="312" y="20"/>
                    </a:lnTo>
                    <a:lnTo>
                      <a:pt x="312" y="20"/>
                    </a:lnTo>
                    <a:lnTo>
                      <a:pt x="312" y="20"/>
                    </a:lnTo>
                    <a:cubicBezTo>
                      <a:pt x="313" y="20"/>
                      <a:pt x="314" y="20"/>
                      <a:pt x="315" y="21"/>
                    </a:cubicBezTo>
                    <a:lnTo>
                      <a:pt x="315" y="21"/>
                    </a:lnTo>
                    <a:lnTo>
                      <a:pt x="315" y="21"/>
                    </a:lnTo>
                    <a:lnTo>
                      <a:pt x="315" y="21"/>
                    </a:lnTo>
                    <a:lnTo>
                      <a:pt x="315" y="22"/>
                    </a:lnTo>
                    <a:lnTo>
                      <a:pt x="315" y="21"/>
                    </a:lnTo>
                    <a:lnTo>
                      <a:pt x="316" y="22"/>
                    </a:lnTo>
                    <a:lnTo>
                      <a:pt x="316" y="22"/>
                    </a:lnTo>
                    <a:cubicBezTo>
                      <a:pt x="317" y="23"/>
                      <a:pt x="317" y="24"/>
                      <a:pt x="317" y="25"/>
                    </a:cubicBezTo>
                    <a:lnTo>
                      <a:pt x="317" y="24"/>
                    </a:lnTo>
                    <a:cubicBezTo>
                      <a:pt x="317" y="25"/>
                      <a:pt x="317" y="26"/>
                      <a:pt x="317" y="27"/>
                    </a:cubicBezTo>
                    <a:lnTo>
                      <a:pt x="317" y="26"/>
                    </a:lnTo>
                    <a:lnTo>
                      <a:pt x="317" y="27"/>
                    </a:lnTo>
                    <a:lnTo>
                      <a:pt x="317" y="27"/>
                    </a:lnTo>
                    <a:lnTo>
                      <a:pt x="317" y="27"/>
                    </a:lnTo>
                    <a:lnTo>
                      <a:pt x="317" y="27"/>
                    </a:lnTo>
                    <a:cubicBezTo>
                      <a:pt x="315" y="31"/>
                      <a:pt x="294" y="51"/>
                      <a:pt x="289" y="55"/>
                    </a:cubicBezTo>
                    <a:lnTo>
                      <a:pt x="303" y="69"/>
                    </a:lnTo>
                    <a:lnTo>
                      <a:pt x="329" y="43"/>
                    </a:lnTo>
                    <a:cubicBezTo>
                      <a:pt x="331" y="41"/>
                      <a:pt x="332" y="39"/>
                      <a:pt x="333" y="38"/>
                    </a:cubicBezTo>
                    <a:cubicBezTo>
                      <a:pt x="338" y="28"/>
                      <a:pt x="337" y="17"/>
                      <a:pt x="330" y="9"/>
                    </a:cubicBezTo>
                    <a:lnTo>
                      <a:pt x="327" y="6"/>
                    </a:lnTo>
                    <a:cubicBezTo>
                      <a:pt x="324" y="3"/>
                      <a:pt x="319" y="1"/>
                      <a:pt x="315" y="0"/>
                    </a:cubicBezTo>
                    <a:lnTo>
                      <a:pt x="315" y="0"/>
                    </a:lnTo>
                    <a:lnTo>
                      <a:pt x="315" y="0"/>
                    </a:lnTo>
                    <a:lnTo>
                      <a:pt x="314" y="0"/>
                    </a:lnTo>
                    <a:lnTo>
                      <a:pt x="314" y="0"/>
                    </a:lnTo>
                    <a:cubicBezTo>
                      <a:pt x="308" y="0"/>
                      <a:pt x="303" y="1"/>
                      <a:pt x="298" y="4"/>
                    </a:cubicBezTo>
                    <a:lnTo>
                      <a:pt x="308" y="21"/>
                    </a:lnTo>
                    <a:close/>
                    <a:moveTo>
                      <a:pt x="31" y="239"/>
                    </a:moveTo>
                    <a:lnTo>
                      <a:pt x="18" y="285"/>
                    </a:lnTo>
                    <a:lnTo>
                      <a:pt x="0" y="280"/>
                    </a:lnTo>
                    <a:lnTo>
                      <a:pt x="12" y="234"/>
                    </a:lnTo>
                    <a:cubicBezTo>
                      <a:pt x="15" y="222"/>
                      <a:pt x="20" y="209"/>
                      <a:pt x="26" y="199"/>
                    </a:cubicBezTo>
                    <a:lnTo>
                      <a:pt x="43" y="208"/>
                    </a:lnTo>
                    <a:cubicBezTo>
                      <a:pt x="38" y="219"/>
                      <a:pt x="34" y="228"/>
                      <a:pt x="31" y="239"/>
                    </a:cubicBezTo>
                    <a:close/>
                    <a:moveTo>
                      <a:pt x="113" y="232"/>
                    </a:moveTo>
                    <a:lnTo>
                      <a:pt x="127" y="245"/>
                    </a:lnTo>
                    <a:lnTo>
                      <a:pt x="68" y="304"/>
                    </a:lnTo>
                    <a:lnTo>
                      <a:pt x="54" y="290"/>
                    </a:lnTo>
                    <a:lnTo>
                      <a:pt x="113" y="232"/>
                    </a:lnTo>
                    <a:close/>
                    <a:moveTo>
                      <a:pt x="97" y="153"/>
                    </a:moveTo>
                    <a:lnTo>
                      <a:pt x="87" y="137"/>
                    </a:lnTo>
                    <a:lnTo>
                      <a:pt x="157" y="93"/>
                    </a:lnTo>
                    <a:lnTo>
                      <a:pt x="168" y="109"/>
                    </a:lnTo>
                    <a:lnTo>
                      <a:pt x="9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2" name="Freeform 1982">
                <a:extLst>
                  <a:ext uri="{FF2B5EF4-FFF2-40B4-BE49-F238E27FC236}">
                    <a16:creationId xmlns:a16="http://schemas.microsoft.com/office/drawing/2014/main" id="{31C4F197-14F4-481E-9D52-32BAFF7BBAFC}"/>
                  </a:ext>
                </a:extLst>
              </p:cNvPr>
              <p:cNvSpPr>
                <a:spLocks noEditPoints="1"/>
              </p:cNvSpPr>
              <p:nvPr/>
            </p:nvSpPr>
            <p:spPr bwMode="auto">
              <a:xfrm>
                <a:off x="3435350" y="5322889"/>
                <a:ext cx="128587" cy="60325"/>
              </a:xfrm>
              <a:custGeom>
                <a:avLst/>
                <a:gdLst>
                  <a:gd name="T0" fmla="*/ 229 w 388"/>
                  <a:gd name="T1" fmla="*/ 174 h 178"/>
                  <a:gd name="T2" fmla="*/ 363 w 388"/>
                  <a:gd name="T3" fmla="*/ 135 h 178"/>
                  <a:gd name="T4" fmla="*/ 363 w 388"/>
                  <a:gd name="T5" fmla="*/ 139 h 178"/>
                  <a:gd name="T6" fmla="*/ 363 w 388"/>
                  <a:gd name="T7" fmla="*/ 141 h 178"/>
                  <a:gd name="T8" fmla="*/ 364 w 388"/>
                  <a:gd name="T9" fmla="*/ 143 h 178"/>
                  <a:gd name="T10" fmla="*/ 364 w 388"/>
                  <a:gd name="T11" fmla="*/ 145 h 178"/>
                  <a:gd name="T12" fmla="*/ 364 w 388"/>
                  <a:gd name="T13" fmla="*/ 145 h 178"/>
                  <a:gd name="T14" fmla="*/ 365 w 388"/>
                  <a:gd name="T15" fmla="*/ 148 h 178"/>
                  <a:gd name="T16" fmla="*/ 366 w 388"/>
                  <a:gd name="T17" fmla="*/ 150 h 178"/>
                  <a:gd name="T18" fmla="*/ 367 w 388"/>
                  <a:gd name="T19" fmla="*/ 154 h 178"/>
                  <a:gd name="T20" fmla="*/ 367 w 388"/>
                  <a:gd name="T21" fmla="*/ 154 h 178"/>
                  <a:gd name="T22" fmla="*/ 368 w 388"/>
                  <a:gd name="T23" fmla="*/ 156 h 178"/>
                  <a:gd name="T24" fmla="*/ 368 w 388"/>
                  <a:gd name="T25" fmla="*/ 156 h 178"/>
                  <a:gd name="T26" fmla="*/ 369 w 388"/>
                  <a:gd name="T27" fmla="*/ 157 h 178"/>
                  <a:gd name="T28" fmla="*/ 386 w 388"/>
                  <a:gd name="T29" fmla="*/ 147 h 178"/>
                  <a:gd name="T30" fmla="*/ 385 w 388"/>
                  <a:gd name="T31" fmla="*/ 146 h 178"/>
                  <a:gd name="T32" fmla="*/ 385 w 388"/>
                  <a:gd name="T33" fmla="*/ 146 h 178"/>
                  <a:gd name="T34" fmla="*/ 384 w 388"/>
                  <a:gd name="T35" fmla="*/ 144 h 178"/>
                  <a:gd name="T36" fmla="*/ 384 w 388"/>
                  <a:gd name="T37" fmla="*/ 144 h 178"/>
                  <a:gd name="T38" fmla="*/ 383 w 388"/>
                  <a:gd name="T39" fmla="*/ 142 h 178"/>
                  <a:gd name="T40" fmla="*/ 384 w 388"/>
                  <a:gd name="T41" fmla="*/ 142 h 178"/>
                  <a:gd name="T42" fmla="*/ 383 w 388"/>
                  <a:gd name="T43" fmla="*/ 141 h 178"/>
                  <a:gd name="T44" fmla="*/ 383 w 388"/>
                  <a:gd name="T45" fmla="*/ 139 h 178"/>
                  <a:gd name="T46" fmla="*/ 383 w 388"/>
                  <a:gd name="T47" fmla="*/ 139 h 178"/>
                  <a:gd name="T48" fmla="*/ 382 w 388"/>
                  <a:gd name="T49" fmla="*/ 137 h 178"/>
                  <a:gd name="T50" fmla="*/ 382 w 388"/>
                  <a:gd name="T51" fmla="*/ 137 h 178"/>
                  <a:gd name="T52" fmla="*/ 382 w 388"/>
                  <a:gd name="T53" fmla="*/ 135 h 178"/>
                  <a:gd name="T54" fmla="*/ 363 w 388"/>
                  <a:gd name="T55" fmla="*/ 136 h 178"/>
                  <a:gd name="T56" fmla="*/ 317 w 388"/>
                  <a:gd name="T57" fmla="*/ 158 h 178"/>
                  <a:gd name="T58" fmla="*/ 89 w 388"/>
                  <a:gd name="T59" fmla="*/ 80 h 178"/>
                  <a:gd name="T60" fmla="*/ 0 w 388"/>
                  <a:gd name="T61" fmla="*/ 19 h 178"/>
                  <a:gd name="T62" fmla="*/ 161 w 388"/>
                  <a:gd name="T63" fmla="*/ 62 h 178"/>
                  <a:gd name="T64" fmla="*/ 388 w 388"/>
                  <a:gd name="T65" fmla="*/ 116 h 178"/>
                  <a:gd name="T66" fmla="*/ 387 w 388"/>
                  <a:gd name="T67" fmla="*/ 118 h 178"/>
                  <a:gd name="T68" fmla="*/ 386 w 388"/>
                  <a:gd name="T69" fmla="*/ 119 h 178"/>
                  <a:gd name="T70" fmla="*/ 386 w 388"/>
                  <a:gd name="T71" fmla="*/ 120 h 178"/>
                  <a:gd name="T72" fmla="*/ 385 w 388"/>
                  <a:gd name="T73" fmla="*/ 120 h 178"/>
                  <a:gd name="T74" fmla="*/ 385 w 388"/>
                  <a:gd name="T75" fmla="*/ 122 h 178"/>
                  <a:gd name="T76" fmla="*/ 384 w 388"/>
                  <a:gd name="T77" fmla="*/ 123 h 178"/>
                  <a:gd name="T78" fmla="*/ 384 w 388"/>
                  <a:gd name="T79" fmla="*/ 125 h 178"/>
                  <a:gd name="T80" fmla="*/ 383 w 388"/>
                  <a:gd name="T81" fmla="*/ 125 h 178"/>
                  <a:gd name="T82" fmla="*/ 383 w 388"/>
                  <a:gd name="T83" fmla="*/ 127 h 178"/>
                  <a:gd name="T84" fmla="*/ 383 w 388"/>
                  <a:gd name="T85" fmla="*/ 127 h 178"/>
                  <a:gd name="T86" fmla="*/ 383 w 388"/>
                  <a:gd name="T87" fmla="*/ 129 h 178"/>
                  <a:gd name="T88" fmla="*/ 382 w 388"/>
                  <a:gd name="T89" fmla="*/ 130 h 178"/>
                  <a:gd name="T90" fmla="*/ 382 w 388"/>
                  <a:gd name="T91" fmla="*/ 132 h 178"/>
                  <a:gd name="T92" fmla="*/ 382 w 388"/>
                  <a:gd name="T93" fmla="*/ 132 h 178"/>
                  <a:gd name="T94" fmla="*/ 382 w 388"/>
                  <a:gd name="T95" fmla="*/ 134 h 178"/>
                  <a:gd name="T96" fmla="*/ 363 w 388"/>
                  <a:gd name="T97" fmla="*/ 131 h 178"/>
                  <a:gd name="T98" fmla="*/ 363 w 388"/>
                  <a:gd name="T99" fmla="*/ 127 h 178"/>
                  <a:gd name="T100" fmla="*/ 363 w 388"/>
                  <a:gd name="T101" fmla="*/ 125 h 178"/>
                  <a:gd name="T102" fmla="*/ 364 w 388"/>
                  <a:gd name="T103" fmla="*/ 123 h 178"/>
                  <a:gd name="T104" fmla="*/ 364 w 388"/>
                  <a:gd name="T105" fmla="*/ 122 h 178"/>
                  <a:gd name="T106" fmla="*/ 365 w 388"/>
                  <a:gd name="T107" fmla="*/ 120 h 178"/>
                  <a:gd name="T108" fmla="*/ 321 w 388"/>
                  <a:gd name="T109"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178">
                    <a:moveTo>
                      <a:pt x="236" y="156"/>
                    </a:moveTo>
                    <a:cubicBezTo>
                      <a:pt x="229" y="153"/>
                      <a:pt x="221" y="150"/>
                      <a:pt x="215" y="147"/>
                    </a:cubicBezTo>
                    <a:lnTo>
                      <a:pt x="163" y="119"/>
                    </a:lnTo>
                    <a:lnTo>
                      <a:pt x="154" y="136"/>
                    </a:lnTo>
                    <a:cubicBezTo>
                      <a:pt x="173" y="147"/>
                      <a:pt x="205" y="166"/>
                      <a:pt x="229" y="174"/>
                    </a:cubicBezTo>
                    <a:lnTo>
                      <a:pt x="236" y="156"/>
                    </a:lnTo>
                    <a:close/>
                    <a:moveTo>
                      <a:pt x="363" y="136"/>
                    </a:moveTo>
                    <a:lnTo>
                      <a:pt x="363" y="135"/>
                    </a:lnTo>
                    <a:lnTo>
                      <a:pt x="363" y="136"/>
                    </a:lnTo>
                    <a:lnTo>
                      <a:pt x="363" y="135"/>
                    </a:lnTo>
                    <a:lnTo>
                      <a:pt x="363" y="136"/>
                    </a:lnTo>
                    <a:lnTo>
                      <a:pt x="363" y="136"/>
                    </a:lnTo>
                    <a:lnTo>
                      <a:pt x="363" y="138"/>
                    </a:lnTo>
                    <a:lnTo>
                      <a:pt x="363" y="138"/>
                    </a:lnTo>
                    <a:lnTo>
                      <a:pt x="363" y="139"/>
                    </a:lnTo>
                    <a:lnTo>
                      <a:pt x="363" y="138"/>
                    </a:lnTo>
                    <a:lnTo>
                      <a:pt x="363" y="141"/>
                    </a:lnTo>
                    <a:lnTo>
                      <a:pt x="363" y="141"/>
                    </a:lnTo>
                    <a:lnTo>
                      <a:pt x="363" y="142"/>
                    </a:lnTo>
                    <a:lnTo>
                      <a:pt x="363" y="141"/>
                    </a:lnTo>
                    <a:lnTo>
                      <a:pt x="363" y="142"/>
                    </a:lnTo>
                    <a:lnTo>
                      <a:pt x="363" y="141"/>
                    </a:lnTo>
                    <a:lnTo>
                      <a:pt x="363" y="142"/>
                    </a:lnTo>
                    <a:lnTo>
                      <a:pt x="363" y="142"/>
                    </a:lnTo>
                    <a:lnTo>
                      <a:pt x="364" y="143"/>
                    </a:lnTo>
                    <a:lnTo>
                      <a:pt x="364" y="142"/>
                    </a:lnTo>
                    <a:lnTo>
                      <a:pt x="364" y="142"/>
                    </a:lnTo>
                    <a:cubicBezTo>
                      <a:pt x="364" y="143"/>
                      <a:pt x="364" y="144"/>
                      <a:pt x="364" y="143"/>
                    </a:cubicBezTo>
                    <a:cubicBezTo>
                      <a:pt x="364" y="143"/>
                      <a:pt x="364" y="145"/>
                      <a:pt x="364" y="144"/>
                    </a:cubicBezTo>
                    <a:lnTo>
                      <a:pt x="364" y="145"/>
                    </a:lnTo>
                    <a:lnTo>
                      <a:pt x="364" y="144"/>
                    </a:lnTo>
                    <a:lnTo>
                      <a:pt x="364" y="145"/>
                    </a:lnTo>
                    <a:lnTo>
                      <a:pt x="364" y="145"/>
                    </a:lnTo>
                    <a:lnTo>
                      <a:pt x="364" y="146"/>
                    </a:lnTo>
                    <a:lnTo>
                      <a:pt x="364" y="145"/>
                    </a:lnTo>
                    <a:lnTo>
                      <a:pt x="365" y="147"/>
                    </a:lnTo>
                    <a:lnTo>
                      <a:pt x="364" y="146"/>
                    </a:lnTo>
                    <a:lnTo>
                      <a:pt x="365" y="148"/>
                    </a:lnTo>
                    <a:lnTo>
                      <a:pt x="365" y="147"/>
                    </a:lnTo>
                    <a:lnTo>
                      <a:pt x="365" y="148"/>
                    </a:lnTo>
                    <a:lnTo>
                      <a:pt x="365" y="148"/>
                    </a:lnTo>
                    <a:lnTo>
                      <a:pt x="365" y="148"/>
                    </a:lnTo>
                    <a:lnTo>
                      <a:pt x="365" y="148"/>
                    </a:lnTo>
                    <a:lnTo>
                      <a:pt x="366" y="151"/>
                    </a:lnTo>
                    <a:lnTo>
                      <a:pt x="366" y="150"/>
                    </a:lnTo>
                    <a:lnTo>
                      <a:pt x="366" y="151"/>
                    </a:lnTo>
                    <a:lnTo>
                      <a:pt x="366" y="151"/>
                    </a:lnTo>
                    <a:lnTo>
                      <a:pt x="366" y="152"/>
                    </a:lnTo>
                    <a:lnTo>
                      <a:pt x="366" y="151"/>
                    </a:lnTo>
                    <a:lnTo>
                      <a:pt x="367" y="154"/>
                    </a:lnTo>
                    <a:lnTo>
                      <a:pt x="367" y="153"/>
                    </a:lnTo>
                    <a:lnTo>
                      <a:pt x="368" y="154"/>
                    </a:lnTo>
                    <a:lnTo>
                      <a:pt x="367" y="154"/>
                    </a:lnTo>
                    <a:lnTo>
                      <a:pt x="368" y="155"/>
                    </a:lnTo>
                    <a:lnTo>
                      <a:pt x="367" y="154"/>
                    </a:lnTo>
                    <a:lnTo>
                      <a:pt x="368" y="155"/>
                    </a:lnTo>
                    <a:lnTo>
                      <a:pt x="367" y="154"/>
                    </a:lnTo>
                    <a:lnTo>
                      <a:pt x="368" y="155"/>
                    </a:lnTo>
                    <a:lnTo>
                      <a:pt x="368" y="155"/>
                    </a:lnTo>
                    <a:lnTo>
                      <a:pt x="368" y="156"/>
                    </a:lnTo>
                    <a:lnTo>
                      <a:pt x="368" y="155"/>
                    </a:lnTo>
                    <a:lnTo>
                      <a:pt x="368" y="156"/>
                    </a:lnTo>
                    <a:lnTo>
                      <a:pt x="368" y="156"/>
                    </a:lnTo>
                    <a:lnTo>
                      <a:pt x="368" y="156"/>
                    </a:lnTo>
                    <a:lnTo>
                      <a:pt x="368" y="156"/>
                    </a:lnTo>
                    <a:lnTo>
                      <a:pt x="369" y="156"/>
                    </a:lnTo>
                    <a:lnTo>
                      <a:pt x="368" y="156"/>
                    </a:lnTo>
                    <a:lnTo>
                      <a:pt x="369" y="157"/>
                    </a:lnTo>
                    <a:lnTo>
                      <a:pt x="369" y="157"/>
                    </a:lnTo>
                    <a:lnTo>
                      <a:pt x="369" y="157"/>
                    </a:lnTo>
                    <a:lnTo>
                      <a:pt x="386" y="148"/>
                    </a:lnTo>
                    <a:lnTo>
                      <a:pt x="386" y="147"/>
                    </a:lnTo>
                    <a:lnTo>
                      <a:pt x="386" y="148"/>
                    </a:lnTo>
                    <a:lnTo>
                      <a:pt x="386" y="147"/>
                    </a:lnTo>
                    <a:lnTo>
                      <a:pt x="386" y="147"/>
                    </a:lnTo>
                    <a:lnTo>
                      <a:pt x="385" y="147"/>
                    </a:lnTo>
                    <a:lnTo>
                      <a:pt x="386" y="147"/>
                    </a:lnTo>
                    <a:lnTo>
                      <a:pt x="385" y="147"/>
                    </a:lnTo>
                    <a:lnTo>
                      <a:pt x="385" y="147"/>
                    </a:lnTo>
                    <a:lnTo>
                      <a:pt x="385" y="146"/>
                    </a:lnTo>
                    <a:lnTo>
                      <a:pt x="385" y="147"/>
                    </a:lnTo>
                    <a:lnTo>
                      <a:pt x="385" y="146"/>
                    </a:lnTo>
                    <a:lnTo>
                      <a:pt x="385" y="146"/>
                    </a:lnTo>
                    <a:lnTo>
                      <a:pt x="385" y="145"/>
                    </a:lnTo>
                    <a:lnTo>
                      <a:pt x="385" y="146"/>
                    </a:lnTo>
                    <a:lnTo>
                      <a:pt x="385" y="145"/>
                    </a:lnTo>
                    <a:lnTo>
                      <a:pt x="385" y="145"/>
                    </a:lnTo>
                    <a:lnTo>
                      <a:pt x="384" y="144"/>
                    </a:lnTo>
                    <a:lnTo>
                      <a:pt x="385" y="145"/>
                    </a:lnTo>
                    <a:lnTo>
                      <a:pt x="384" y="144"/>
                    </a:lnTo>
                    <a:lnTo>
                      <a:pt x="384" y="144"/>
                    </a:lnTo>
                    <a:lnTo>
                      <a:pt x="384" y="144"/>
                    </a:lnTo>
                    <a:lnTo>
                      <a:pt x="384" y="144"/>
                    </a:lnTo>
                    <a:lnTo>
                      <a:pt x="384" y="143"/>
                    </a:lnTo>
                    <a:lnTo>
                      <a:pt x="384" y="144"/>
                    </a:lnTo>
                    <a:lnTo>
                      <a:pt x="384" y="143"/>
                    </a:lnTo>
                    <a:lnTo>
                      <a:pt x="384" y="143"/>
                    </a:lnTo>
                    <a:lnTo>
                      <a:pt x="384" y="142"/>
                    </a:lnTo>
                    <a:lnTo>
                      <a:pt x="384" y="143"/>
                    </a:lnTo>
                    <a:lnTo>
                      <a:pt x="383" y="142"/>
                    </a:lnTo>
                    <a:lnTo>
                      <a:pt x="384" y="142"/>
                    </a:lnTo>
                    <a:lnTo>
                      <a:pt x="383" y="142"/>
                    </a:lnTo>
                    <a:lnTo>
                      <a:pt x="384" y="142"/>
                    </a:lnTo>
                    <a:lnTo>
                      <a:pt x="383" y="142"/>
                    </a:lnTo>
                    <a:lnTo>
                      <a:pt x="384" y="142"/>
                    </a:lnTo>
                    <a:lnTo>
                      <a:pt x="383" y="141"/>
                    </a:lnTo>
                    <a:lnTo>
                      <a:pt x="383" y="141"/>
                    </a:lnTo>
                    <a:cubicBezTo>
                      <a:pt x="383" y="141"/>
                      <a:pt x="383" y="141"/>
                      <a:pt x="383" y="141"/>
                    </a:cubicBezTo>
                    <a:lnTo>
                      <a:pt x="383" y="140"/>
                    </a:lnTo>
                    <a:lnTo>
                      <a:pt x="383" y="141"/>
                    </a:lnTo>
                    <a:lnTo>
                      <a:pt x="383" y="140"/>
                    </a:lnTo>
                    <a:lnTo>
                      <a:pt x="383" y="140"/>
                    </a:lnTo>
                    <a:lnTo>
                      <a:pt x="383" y="139"/>
                    </a:lnTo>
                    <a:lnTo>
                      <a:pt x="383" y="140"/>
                    </a:lnTo>
                    <a:lnTo>
                      <a:pt x="383" y="139"/>
                    </a:lnTo>
                    <a:lnTo>
                      <a:pt x="383" y="140"/>
                    </a:lnTo>
                    <a:lnTo>
                      <a:pt x="383" y="139"/>
                    </a:lnTo>
                    <a:lnTo>
                      <a:pt x="383" y="139"/>
                    </a:lnTo>
                    <a:lnTo>
                      <a:pt x="383" y="138"/>
                    </a:lnTo>
                    <a:lnTo>
                      <a:pt x="383" y="139"/>
                    </a:lnTo>
                    <a:lnTo>
                      <a:pt x="383" y="138"/>
                    </a:lnTo>
                    <a:lnTo>
                      <a:pt x="383" y="139"/>
                    </a:lnTo>
                    <a:lnTo>
                      <a:pt x="382" y="138"/>
                    </a:lnTo>
                    <a:lnTo>
                      <a:pt x="383" y="138"/>
                    </a:lnTo>
                    <a:lnTo>
                      <a:pt x="382" y="137"/>
                    </a:lnTo>
                    <a:lnTo>
                      <a:pt x="383" y="138"/>
                    </a:lnTo>
                    <a:lnTo>
                      <a:pt x="382" y="136"/>
                    </a:lnTo>
                    <a:lnTo>
                      <a:pt x="382" y="137"/>
                    </a:lnTo>
                    <a:lnTo>
                      <a:pt x="382" y="136"/>
                    </a:lnTo>
                    <a:lnTo>
                      <a:pt x="382" y="137"/>
                    </a:lnTo>
                    <a:lnTo>
                      <a:pt x="382" y="136"/>
                    </a:lnTo>
                    <a:lnTo>
                      <a:pt x="382" y="136"/>
                    </a:lnTo>
                    <a:lnTo>
                      <a:pt x="382" y="135"/>
                    </a:lnTo>
                    <a:lnTo>
                      <a:pt x="382" y="136"/>
                    </a:lnTo>
                    <a:lnTo>
                      <a:pt x="382" y="135"/>
                    </a:lnTo>
                    <a:lnTo>
                      <a:pt x="382" y="135"/>
                    </a:lnTo>
                    <a:lnTo>
                      <a:pt x="382" y="135"/>
                    </a:lnTo>
                    <a:lnTo>
                      <a:pt x="382" y="135"/>
                    </a:lnTo>
                    <a:lnTo>
                      <a:pt x="382" y="134"/>
                    </a:lnTo>
                    <a:lnTo>
                      <a:pt x="363" y="136"/>
                    </a:lnTo>
                    <a:close/>
                    <a:moveTo>
                      <a:pt x="317" y="158"/>
                    </a:moveTo>
                    <a:lnTo>
                      <a:pt x="312" y="159"/>
                    </a:lnTo>
                    <a:lnTo>
                      <a:pt x="317" y="178"/>
                    </a:lnTo>
                    <a:lnTo>
                      <a:pt x="321" y="177"/>
                    </a:lnTo>
                    <a:lnTo>
                      <a:pt x="317" y="158"/>
                    </a:lnTo>
                    <a:close/>
                    <a:moveTo>
                      <a:pt x="89" y="80"/>
                    </a:moveTo>
                    <a:lnTo>
                      <a:pt x="80" y="98"/>
                    </a:lnTo>
                    <a:lnTo>
                      <a:pt x="7" y="59"/>
                    </a:lnTo>
                    <a:lnTo>
                      <a:pt x="16" y="42"/>
                    </a:lnTo>
                    <a:lnTo>
                      <a:pt x="89" y="80"/>
                    </a:lnTo>
                    <a:close/>
                    <a:moveTo>
                      <a:pt x="0" y="19"/>
                    </a:moveTo>
                    <a:lnTo>
                      <a:pt x="5" y="0"/>
                    </a:lnTo>
                    <a:lnTo>
                      <a:pt x="85" y="22"/>
                    </a:lnTo>
                    <a:lnTo>
                      <a:pt x="80" y="40"/>
                    </a:lnTo>
                    <a:lnTo>
                      <a:pt x="0" y="19"/>
                    </a:lnTo>
                    <a:close/>
                    <a:moveTo>
                      <a:pt x="161" y="62"/>
                    </a:moveTo>
                    <a:lnTo>
                      <a:pt x="166" y="43"/>
                    </a:lnTo>
                    <a:lnTo>
                      <a:pt x="246" y="65"/>
                    </a:lnTo>
                    <a:lnTo>
                      <a:pt x="241" y="83"/>
                    </a:lnTo>
                    <a:lnTo>
                      <a:pt x="161" y="62"/>
                    </a:lnTo>
                    <a:close/>
                    <a:moveTo>
                      <a:pt x="321" y="105"/>
                    </a:moveTo>
                    <a:lnTo>
                      <a:pt x="326" y="86"/>
                    </a:lnTo>
                    <a:lnTo>
                      <a:pt x="383" y="101"/>
                    </a:lnTo>
                    <a:lnTo>
                      <a:pt x="388" y="116"/>
                    </a:lnTo>
                    <a:lnTo>
                      <a:pt x="388" y="116"/>
                    </a:lnTo>
                    <a:lnTo>
                      <a:pt x="387" y="117"/>
                    </a:lnTo>
                    <a:lnTo>
                      <a:pt x="388" y="117"/>
                    </a:lnTo>
                    <a:lnTo>
                      <a:pt x="387" y="117"/>
                    </a:lnTo>
                    <a:lnTo>
                      <a:pt x="387" y="117"/>
                    </a:lnTo>
                    <a:lnTo>
                      <a:pt x="387" y="118"/>
                    </a:lnTo>
                    <a:lnTo>
                      <a:pt x="387" y="118"/>
                    </a:lnTo>
                    <a:lnTo>
                      <a:pt x="387" y="118"/>
                    </a:lnTo>
                    <a:lnTo>
                      <a:pt x="387" y="118"/>
                    </a:lnTo>
                    <a:lnTo>
                      <a:pt x="386" y="119"/>
                    </a:lnTo>
                    <a:cubicBezTo>
                      <a:pt x="386" y="119"/>
                      <a:pt x="386" y="119"/>
                      <a:pt x="386" y="119"/>
                    </a:cubicBezTo>
                    <a:lnTo>
                      <a:pt x="386" y="120"/>
                    </a:lnTo>
                    <a:lnTo>
                      <a:pt x="386" y="119"/>
                    </a:lnTo>
                    <a:lnTo>
                      <a:pt x="386" y="120"/>
                    </a:lnTo>
                    <a:lnTo>
                      <a:pt x="386" y="120"/>
                    </a:lnTo>
                    <a:lnTo>
                      <a:pt x="386" y="120"/>
                    </a:lnTo>
                    <a:lnTo>
                      <a:pt x="386" y="120"/>
                    </a:lnTo>
                    <a:lnTo>
                      <a:pt x="386" y="120"/>
                    </a:lnTo>
                    <a:cubicBezTo>
                      <a:pt x="386" y="119"/>
                      <a:pt x="385" y="121"/>
                      <a:pt x="385" y="120"/>
                    </a:cubicBezTo>
                    <a:lnTo>
                      <a:pt x="385" y="121"/>
                    </a:lnTo>
                    <a:lnTo>
                      <a:pt x="385" y="120"/>
                    </a:lnTo>
                    <a:lnTo>
                      <a:pt x="385" y="121"/>
                    </a:lnTo>
                    <a:lnTo>
                      <a:pt x="385" y="121"/>
                    </a:lnTo>
                    <a:lnTo>
                      <a:pt x="385" y="121"/>
                    </a:lnTo>
                    <a:cubicBezTo>
                      <a:pt x="385" y="122"/>
                      <a:pt x="385" y="122"/>
                      <a:pt x="385" y="121"/>
                    </a:cubicBezTo>
                    <a:lnTo>
                      <a:pt x="385" y="122"/>
                    </a:lnTo>
                    <a:lnTo>
                      <a:pt x="385" y="122"/>
                    </a:lnTo>
                    <a:lnTo>
                      <a:pt x="384" y="122"/>
                    </a:lnTo>
                    <a:lnTo>
                      <a:pt x="385" y="122"/>
                    </a:lnTo>
                    <a:lnTo>
                      <a:pt x="384" y="123"/>
                    </a:lnTo>
                    <a:lnTo>
                      <a:pt x="384" y="123"/>
                    </a:lnTo>
                    <a:lnTo>
                      <a:pt x="384" y="123"/>
                    </a:lnTo>
                    <a:lnTo>
                      <a:pt x="384" y="123"/>
                    </a:lnTo>
                    <a:lnTo>
                      <a:pt x="384" y="124"/>
                    </a:lnTo>
                    <a:lnTo>
                      <a:pt x="384" y="124"/>
                    </a:lnTo>
                    <a:lnTo>
                      <a:pt x="384" y="125"/>
                    </a:lnTo>
                    <a:lnTo>
                      <a:pt x="384" y="124"/>
                    </a:lnTo>
                    <a:lnTo>
                      <a:pt x="384" y="125"/>
                    </a:lnTo>
                    <a:lnTo>
                      <a:pt x="384" y="125"/>
                    </a:lnTo>
                    <a:lnTo>
                      <a:pt x="383" y="126"/>
                    </a:lnTo>
                    <a:lnTo>
                      <a:pt x="383" y="125"/>
                    </a:lnTo>
                    <a:lnTo>
                      <a:pt x="383" y="126"/>
                    </a:lnTo>
                    <a:lnTo>
                      <a:pt x="383" y="125"/>
                    </a:lnTo>
                    <a:lnTo>
                      <a:pt x="383" y="126"/>
                    </a:lnTo>
                    <a:lnTo>
                      <a:pt x="383" y="126"/>
                    </a:lnTo>
                    <a:lnTo>
                      <a:pt x="383" y="127"/>
                    </a:lnTo>
                    <a:lnTo>
                      <a:pt x="383" y="127"/>
                    </a:lnTo>
                    <a:lnTo>
                      <a:pt x="383" y="128"/>
                    </a:lnTo>
                    <a:lnTo>
                      <a:pt x="383" y="128"/>
                    </a:lnTo>
                    <a:lnTo>
                      <a:pt x="383" y="128"/>
                    </a:lnTo>
                    <a:lnTo>
                      <a:pt x="383" y="127"/>
                    </a:lnTo>
                    <a:lnTo>
                      <a:pt x="383" y="128"/>
                    </a:lnTo>
                    <a:lnTo>
                      <a:pt x="383" y="128"/>
                    </a:lnTo>
                    <a:lnTo>
                      <a:pt x="383" y="129"/>
                    </a:lnTo>
                    <a:lnTo>
                      <a:pt x="383" y="128"/>
                    </a:lnTo>
                    <a:lnTo>
                      <a:pt x="383" y="129"/>
                    </a:lnTo>
                    <a:lnTo>
                      <a:pt x="383" y="129"/>
                    </a:lnTo>
                    <a:lnTo>
                      <a:pt x="383" y="129"/>
                    </a:lnTo>
                    <a:lnTo>
                      <a:pt x="383" y="129"/>
                    </a:lnTo>
                    <a:lnTo>
                      <a:pt x="382" y="130"/>
                    </a:lnTo>
                    <a:lnTo>
                      <a:pt x="382" y="130"/>
                    </a:lnTo>
                    <a:lnTo>
                      <a:pt x="382" y="130"/>
                    </a:lnTo>
                    <a:lnTo>
                      <a:pt x="382" y="130"/>
                    </a:lnTo>
                    <a:lnTo>
                      <a:pt x="382" y="131"/>
                    </a:lnTo>
                    <a:lnTo>
                      <a:pt x="382" y="131"/>
                    </a:lnTo>
                    <a:lnTo>
                      <a:pt x="382" y="132"/>
                    </a:lnTo>
                    <a:lnTo>
                      <a:pt x="382" y="131"/>
                    </a:lnTo>
                    <a:lnTo>
                      <a:pt x="382" y="132"/>
                    </a:lnTo>
                    <a:lnTo>
                      <a:pt x="382" y="132"/>
                    </a:lnTo>
                    <a:lnTo>
                      <a:pt x="382" y="132"/>
                    </a:lnTo>
                    <a:lnTo>
                      <a:pt x="382" y="132"/>
                    </a:lnTo>
                    <a:lnTo>
                      <a:pt x="382" y="133"/>
                    </a:lnTo>
                    <a:lnTo>
                      <a:pt x="382" y="133"/>
                    </a:lnTo>
                    <a:lnTo>
                      <a:pt x="382" y="134"/>
                    </a:lnTo>
                    <a:lnTo>
                      <a:pt x="382" y="133"/>
                    </a:lnTo>
                    <a:lnTo>
                      <a:pt x="382" y="134"/>
                    </a:lnTo>
                    <a:lnTo>
                      <a:pt x="363" y="134"/>
                    </a:lnTo>
                    <a:lnTo>
                      <a:pt x="363" y="132"/>
                    </a:lnTo>
                    <a:lnTo>
                      <a:pt x="363" y="133"/>
                    </a:lnTo>
                    <a:lnTo>
                      <a:pt x="363" y="131"/>
                    </a:lnTo>
                    <a:lnTo>
                      <a:pt x="363" y="131"/>
                    </a:lnTo>
                    <a:lnTo>
                      <a:pt x="363" y="130"/>
                    </a:lnTo>
                    <a:lnTo>
                      <a:pt x="363" y="130"/>
                    </a:lnTo>
                    <a:lnTo>
                      <a:pt x="363" y="130"/>
                    </a:lnTo>
                    <a:lnTo>
                      <a:pt x="363" y="130"/>
                    </a:lnTo>
                    <a:lnTo>
                      <a:pt x="363" y="127"/>
                    </a:lnTo>
                    <a:lnTo>
                      <a:pt x="363" y="128"/>
                    </a:lnTo>
                    <a:lnTo>
                      <a:pt x="363" y="125"/>
                    </a:lnTo>
                    <a:lnTo>
                      <a:pt x="363" y="126"/>
                    </a:lnTo>
                    <a:lnTo>
                      <a:pt x="363" y="125"/>
                    </a:lnTo>
                    <a:lnTo>
                      <a:pt x="363" y="125"/>
                    </a:lnTo>
                    <a:lnTo>
                      <a:pt x="364" y="125"/>
                    </a:lnTo>
                    <a:lnTo>
                      <a:pt x="363" y="125"/>
                    </a:lnTo>
                    <a:lnTo>
                      <a:pt x="364" y="124"/>
                    </a:lnTo>
                    <a:lnTo>
                      <a:pt x="364" y="124"/>
                    </a:lnTo>
                    <a:lnTo>
                      <a:pt x="364" y="123"/>
                    </a:lnTo>
                    <a:lnTo>
                      <a:pt x="364" y="123"/>
                    </a:lnTo>
                    <a:lnTo>
                      <a:pt x="364" y="122"/>
                    </a:lnTo>
                    <a:lnTo>
                      <a:pt x="364" y="122"/>
                    </a:lnTo>
                    <a:lnTo>
                      <a:pt x="364" y="122"/>
                    </a:lnTo>
                    <a:lnTo>
                      <a:pt x="364" y="122"/>
                    </a:lnTo>
                    <a:lnTo>
                      <a:pt x="364" y="122"/>
                    </a:lnTo>
                    <a:lnTo>
                      <a:pt x="364" y="122"/>
                    </a:lnTo>
                    <a:lnTo>
                      <a:pt x="365" y="120"/>
                    </a:lnTo>
                    <a:lnTo>
                      <a:pt x="365" y="121"/>
                    </a:lnTo>
                    <a:lnTo>
                      <a:pt x="365" y="120"/>
                    </a:lnTo>
                    <a:lnTo>
                      <a:pt x="365" y="120"/>
                    </a:lnTo>
                    <a:lnTo>
                      <a:pt x="365" y="119"/>
                    </a:lnTo>
                    <a:lnTo>
                      <a:pt x="365" y="120"/>
                    </a:lnTo>
                    <a:lnTo>
                      <a:pt x="366" y="117"/>
                    </a:lnTo>
                    <a:lnTo>
                      <a:pt x="32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Freeform 1983">
                <a:extLst>
                  <a:ext uri="{FF2B5EF4-FFF2-40B4-BE49-F238E27FC236}">
                    <a16:creationId xmlns:a16="http://schemas.microsoft.com/office/drawing/2014/main" id="{EE1DD068-F7D0-42DE-B5B4-EA7C6A7577AC}"/>
                  </a:ext>
                </a:extLst>
              </p:cNvPr>
              <p:cNvSpPr>
                <a:spLocks noEditPoints="1"/>
              </p:cNvSpPr>
              <p:nvPr/>
            </p:nvSpPr>
            <p:spPr bwMode="auto">
              <a:xfrm>
                <a:off x="3570288" y="5372101"/>
                <a:ext cx="50800" cy="138113"/>
              </a:xfrm>
              <a:custGeom>
                <a:avLst/>
                <a:gdLst>
                  <a:gd name="T0" fmla="*/ 124 w 154"/>
                  <a:gd name="T1" fmla="*/ 163 h 413"/>
                  <a:gd name="T2" fmla="*/ 144 w 154"/>
                  <a:gd name="T3" fmla="*/ 163 h 413"/>
                  <a:gd name="T4" fmla="*/ 147 w 154"/>
                  <a:gd name="T5" fmla="*/ 246 h 413"/>
                  <a:gd name="T6" fmla="*/ 127 w 154"/>
                  <a:gd name="T7" fmla="*/ 247 h 413"/>
                  <a:gd name="T8" fmla="*/ 124 w 154"/>
                  <a:gd name="T9" fmla="*/ 163 h 413"/>
                  <a:gd name="T10" fmla="*/ 134 w 154"/>
                  <a:gd name="T11" fmla="*/ 411 h 413"/>
                  <a:gd name="T12" fmla="*/ 131 w 154"/>
                  <a:gd name="T13" fmla="*/ 330 h 413"/>
                  <a:gd name="T14" fmla="*/ 150 w 154"/>
                  <a:gd name="T15" fmla="*/ 329 h 413"/>
                  <a:gd name="T16" fmla="*/ 153 w 154"/>
                  <a:gd name="T17" fmla="*/ 413 h 413"/>
                  <a:gd name="T18" fmla="*/ 134 w 154"/>
                  <a:gd name="T19" fmla="*/ 412 h 413"/>
                  <a:gd name="T20" fmla="*/ 134 w 154"/>
                  <a:gd name="T21" fmla="*/ 411 h 413"/>
                  <a:gd name="T22" fmla="*/ 134 w 154"/>
                  <a:gd name="T23" fmla="*/ 412 h 413"/>
                  <a:gd name="T24" fmla="*/ 134 w 154"/>
                  <a:gd name="T25" fmla="*/ 412 h 413"/>
                  <a:gd name="T26" fmla="*/ 134 w 154"/>
                  <a:gd name="T27" fmla="*/ 412 h 413"/>
                  <a:gd name="T28" fmla="*/ 134 w 154"/>
                  <a:gd name="T29" fmla="*/ 412 h 413"/>
                  <a:gd name="T30" fmla="*/ 112 w 154"/>
                  <a:gd name="T31" fmla="*/ 374 h 413"/>
                  <a:gd name="T32" fmla="*/ 94 w 154"/>
                  <a:gd name="T33" fmla="*/ 379 h 413"/>
                  <a:gd name="T34" fmla="*/ 72 w 154"/>
                  <a:gd name="T35" fmla="*/ 299 h 413"/>
                  <a:gd name="T36" fmla="*/ 91 w 154"/>
                  <a:gd name="T37" fmla="*/ 294 h 413"/>
                  <a:gd name="T38" fmla="*/ 112 w 154"/>
                  <a:gd name="T39" fmla="*/ 374 h 413"/>
                  <a:gd name="T40" fmla="*/ 69 w 154"/>
                  <a:gd name="T41" fmla="*/ 214 h 413"/>
                  <a:gd name="T42" fmla="*/ 51 w 154"/>
                  <a:gd name="T43" fmla="*/ 219 h 413"/>
                  <a:gd name="T44" fmla="*/ 29 w 154"/>
                  <a:gd name="T45" fmla="*/ 138 h 413"/>
                  <a:gd name="T46" fmla="*/ 48 w 154"/>
                  <a:gd name="T47" fmla="*/ 133 h 413"/>
                  <a:gd name="T48" fmla="*/ 69 w 154"/>
                  <a:gd name="T49" fmla="*/ 214 h 413"/>
                  <a:gd name="T50" fmla="*/ 26 w 154"/>
                  <a:gd name="T51" fmla="*/ 53 h 413"/>
                  <a:gd name="T52" fmla="*/ 8 w 154"/>
                  <a:gd name="T53" fmla="*/ 58 h 413"/>
                  <a:gd name="T54" fmla="*/ 0 w 154"/>
                  <a:gd name="T55" fmla="*/ 30 h 413"/>
                  <a:gd name="T56" fmla="*/ 9 w 154"/>
                  <a:gd name="T57" fmla="*/ 18 h 413"/>
                  <a:gd name="T58" fmla="*/ 34 w 154"/>
                  <a:gd name="T59" fmla="*/ 2 h 413"/>
                  <a:gd name="T60" fmla="*/ 49 w 154"/>
                  <a:gd name="T61" fmla="*/ 0 h 413"/>
                  <a:gd name="T62" fmla="*/ 59 w 154"/>
                  <a:gd name="T63" fmla="*/ 9 h 413"/>
                  <a:gd name="T64" fmla="*/ 45 w 154"/>
                  <a:gd name="T65" fmla="*/ 23 h 413"/>
                  <a:gd name="T66" fmla="*/ 44 w 154"/>
                  <a:gd name="T67" fmla="*/ 22 h 413"/>
                  <a:gd name="T68" fmla="*/ 22 w 154"/>
                  <a:gd name="T69" fmla="*/ 35 h 413"/>
                  <a:gd name="T70" fmla="*/ 26 w 154"/>
                  <a:gd name="T71" fmla="*/ 53 h 413"/>
                  <a:gd name="T72" fmla="*/ 14 w 154"/>
                  <a:gd name="T73" fmla="*/ 17 h 413"/>
                  <a:gd name="T74" fmla="*/ 14 w 154"/>
                  <a:gd name="T75" fmla="*/ 17 h 413"/>
                  <a:gd name="T76" fmla="*/ 14 w 154"/>
                  <a:gd name="T77" fmla="*/ 17 h 413"/>
                  <a:gd name="T78" fmla="*/ 15 w 154"/>
                  <a:gd name="T79" fmla="*/ 17 h 413"/>
                  <a:gd name="T80" fmla="*/ 14 w 154"/>
                  <a:gd name="T81" fmla="*/ 17 h 413"/>
                  <a:gd name="T82" fmla="*/ 17 w 154"/>
                  <a:gd name="T83" fmla="*/ 17 h 413"/>
                  <a:gd name="T84" fmla="*/ 17 w 154"/>
                  <a:gd name="T85" fmla="*/ 16 h 413"/>
                  <a:gd name="T86" fmla="*/ 17 w 154"/>
                  <a:gd name="T87" fmla="*/ 17 h 413"/>
                  <a:gd name="T88" fmla="*/ 18 w 154"/>
                  <a:gd name="T89" fmla="*/ 16 h 413"/>
                  <a:gd name="T90" fmla="*/ 18 w 154"/>
                  <a:gd name="T91" fmla="*/ 16 h 413"/>
                  <a:gd name="T92" fmla="*/ 18 w 154"/>
                  <a:gd name="T93" fmla="*/ 16 h 413"/>
                  <a:gd name="T94" fmla="*/ 18 w 154"/>
                  <a:gd name="T95" fmla="*/ 16 h 413"/>
                  <a:gd name="T96" fmla="*/ 33 w 154"/>
                  <a:gd name="T97" fmla="*/ 3 h 413"/>
                  <a:gd name="T98" fmla="*/ 33 w 154"/>
                  <a:gd name="T99" fmla="*/ 3 h 413"/>
                  <a:gd name="T100" fmla="*/ 30 w 154"/>
                  <a:gd name="T101" fmla="*/ 32 h 413"/>
                  <a:gd name="T102" fmla="*/ 30 w 154"/>
                  <a:gd name="T103" fmla="*/ 32 h 413"/>
                  <a:gd name="T104" fmla="*/ 100 w 154"/>
                  <a:gd name="T105" fmla="*/ 82 h 413"/>
                  <a:gd name="T106" fmla="*/ 124 w 154"/>
                  <a:gd name="T107" fmla="*/ 155 h 413"/>
                  <a:gd name="T108" fmla="*/ 143 w 154"/>
                  <a:gd name="T109" fmla="*/ 154 h 413"/>
                  <a:gd name="T110" fmla="*/ 116 w 154"/>
                  <a:gd name="T111" fmla="*/ 71 h 413"/>
                  <a:gd name="T112" fmla="*/ 100 w 154"/>
                  <a:gd name="T113" fmla="*/ 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413">
                    <a:moveTo>
                      <a:pt x="124" y="163"/>
                    </a:moveTo>
                    <a:lnTo>
                      <a:pt x="144" y="163"/>
                    </a:lnTo>
                    <a:lnTo>
                      <a:pt x="147" y="246"/>
                    </a:lnTo>
                    <a:lnTo>
                      <a:pt x="127" y="247"/>
                    </a:lnTo>
                    <a:lnTo>
                      <a:pt x="124" y="163"/>
                    </a:lnTo>
                    <a:close/>
                    <a:moveTo>
                      <a:pt x="134" y="411"/>
                    </a:moveTo>
                    <a:lnTo>
                      <a:pt x="131" y="330"/>
                    </a:lnTo>
                    <a:lnTo>
                      <a:pt x="150" y="329"/>
                    </a:lnTo>
                    <a:cubicBezTo>
                      <a:pt x="151" y="355"/>
                      <a:pt x="154" y="388"/>
                      <a:pt x="153" y="413"/>
                    </a:cubicBezTo>
                    <a:lnTo>
                      <a:pt x="134" y="412"/>
                    </a:lnTo>
                    <a:lnTo>
                      <a:pt x="134" y="411"/>
                    </a:lnTo>
                    <a:close/>
                    <a:moveTo>
                      <a:pt x="134" y="412"/>
                    </a:moveTo>
                    <a:lnTo>
                      <a:pt x="134" y="412"/>
                    </a:lnTo>
                    <a:close/>
                    <a:moveTo>
                      <a:pt x="134" y="412"/>
                    </a:moveTo>
                    <a:lnTo>
                      <a:pt x="134" y="412"/>
                    </a:lnTo>
                    <a:close/>
                    <a:moveTo>
                      <a:pt x="112" y="374"/>
                    </a:moveTo>
                    <a:lnTo>
                      <a:pt x="94" y="379"/>
                    </a:lnTo>
                    <a:lnTo>
                      <a:pt x="72" y="299"/>
                    </a:lnTo>
                    <a:lnTo>
                      <a:pt x="91" y="294"/>
                    </a:lnTo>
                    <a:lnTo>
                      <a:pt x="112" y="374"/>
                    </a:lnTo>
                    <a:close/>
                    <a:moveTo>
                      <a:pt x="69" y="214"/>
                    </a:moveTo>
                    <a:lnTo>
                      <a:pt x="51" y="219"/>
                    </a:lnTo>
                    <a:lnTo>
                      <a:pt x="29" y="138"/>
                    </a:lnTo>
                    <a:lnTo>
                      <a:pt x="48" y="133"/>
                    </a:lnTo>
                    <a:lnTo>
                      <a:pt x="69" y="214"/>
                    </a:lnTo>
                    <a:close/>
                    <a:moveTo>
                      <a:pt x="26" y="53"/>
                    </a:moveTo>
                    <a:lnTo>
                      <a:pt x="8" y="58"/>
                    </a:lnTo>
                    <a:lnTo>
                      <a:pt x="0" y="30"/>
                    </a:lnTo>
                    <a:lnTo>
                      <a:pt x="9" y="18"/>
                    </a:lnTo>
                    <a:cubicBezTo>
                      <a:pt x="20" y="17"/>
                      <a:pt x="28" y="12"/>
                      <a:pt x="34" y="2"/>
                    </a:cubicBezTo>
                    <a:lnTo>
                      <a:pt x="49" y="0"/>
                    </a:lnTo>
                    <a:lnTo>
                      <a:pt x="59" y="9"/>
                    </a:lnTo>
                    <a:lnTo>
                      <a:pt x="45" y="23"/>
                    </a:lnTo>
                    <a:lnTo>
                      <a:pt x="44" y="22"/>
                    </a:lnTo>
                    <a:cubicBezTo>
                      <a:pt x="38" y="28"/>
                      <a:pt x="30" y="33"/>
                      <a:pt x="22" y="35"/>
                    </a:cubicBezTo>
                    <a:lnTo>
                      <a:pt x="26" y="53"/>
                    </a:lnTo>
                    <a:close/>
                    <a:moveTo>
                      <a:pt x="14" y="17"/>
                    </a:moveTo>
                    <a:lnTo>
                      <a:pt x="14" y="17"/>
                    </a:lnTo>
                    <a:close/>
                    <a:moveTo>
                      <a:pt x="14" y="17"/>
                    </a:moveTo>
                    <a:lnTo>
                      <a:pt x="15" y="17"/>
                    </a:lnTo>
                    <a:lnTo>
                      <a:pt x="14" y="17"/>
                    </a:lnTo>
                    <a:close/>
                    <a:moveTo>
                      <a:pt x="17" y="17"/>
                    </a:moveTo>
                    <a:lnTo>
                      <a:pt x="17" y="16"/>
                    </a:lnTo>
                    <a:lnTo>
                      <a:pt x="17" y="17"/>
                    </a:lnTo>
                    <a:close/>
                    <a:moveTo>
                      <a:pt x="18" y="16"/>
                    </a:moveTo>
                    <a:lnTo>
                      <a:pt x="18" y="16"/>
                    </a:lnTo>
                    <a:close/>
                    <a:moveTo>
                      <a:pt x="18" y="16"/>
                    </a:moveTo>
                    <a:lnTo>
                      <a:pt x="18" y="16"/>
                    </a:lnTo>
                    <a:close/>
                    <a:moveTo>
                      <a:pt x="33" y="3"/>
                    </a:moveTo>
                    <a:lnTo>
                      <a:pt x="33" y="3"/>
                    </a:lnTo>
                    <a:close/>
                    <a:moveTo>
                      <a:pt x="30" y="32"/>
                    </a:moveTo>
                    <a:lnTo>
                      <a:pt x="30" y="32"/>
                    </a:lnTo>
                    <a:close/>
                    <a:moveTo>
                      <a:pt x="100" y="82"/>
                    </a:moveTo>
                    <a:cubicBezTo>
                      <a:pt x="114" y="104"/>
                      <a:pt x="123" y="129"/>
                      <a:pt x="124" y="155"/>
                    </a:cubicBezTo>
                    <a:lnTo>
                      <a:pt x="143" y="154"/>
                    </a:lnTo>
                    <a:cubicBezTo>
                      <a:pt x="141" y="122"/>
                      <a:pt x="134" y="98"/>
                      <a:pt x="116" y="71"/>
                    </a:cubicBezTo>
                    <a:lnTo>
                      <a:pt x="10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4" name="Oval 1984">
                <a:extLst>
                  <a:ext uri="{FF2B5EF4-FFF2-40B4-BE49-F238E27FC236}">
                    <a16:creationId xmlns:a16="http://schemas.microsoft.com/office/drawing/2014/main" id="{C8AC9B1F-AD8E-4F9A-8AD2-C7FAC2328F1B}"/>
                  </a:ext>
                </a:extLst>
              </p:cNvPr>
              <p:cNvSpPr>
                <a:spLocks noChangeArrowheads="1"/>
              </p:cNvSpPr>
              <p:nvPr/>
            </p:nvSpPr>
            <p:spPr bwMode="auto">
              <a:xfrm>
                <a:off x="3559175" y="5354639"/>
                <a:ext cx="26987" cy="26988"/>
              </a:xfrm>
              <a:prstGeom prst="ellipse">
                <a:avLst/>
              </a:prstGeom>
              <a:noFill/>
              <a:ln w="6350" cap="flat">
                <a:solidFill>
                  <a:srgbClr val="FFFF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5" name="Freeform 1985">
                <a:extLst>
                  <a:ext uri="{FF2B5EF4-FFF2-40B4-BE49-F238E27FC236}">
                    <a16:creationId xmlns:a16="http://schemas.microsoft.com/office/drawing/2014/main" id="{5C2EAFC4-3488-4AFE-B124-9C8E8C3C3589}"/>
                  </a:ext>
                </a:extLst>
              </p:cNvPr>
              <p:cNvSpPr>
                <a:spLocks/>
              </p:cNvSpPr>
              <p:nvPr/>
            </p:nvSpPr>
            <p:spPr bwMode="auto">
              <a:xfrm>
                <a:off x="3490913" y="5257801"/>
                <a:ext cx="63500" cy="39688"/>
              </a:xfrm>
              <a:custGeom>
                <a:avLst/>
                <a:gdLst>
                  <a:gd name="T0" fmla="*/ 0 w 189"/>
                  <a:gd name="T1" fmla="*/ 100 h 114"/>
                  <a:gd name="T2" fmla="*/ 84 w 189"/>
                  <a:gd name="T3" fmla="*/ 35 h 114"/>
                  <a:gd name="T4" fmla="*/ 185 w 189"/>
                  <a:gd name="T5" fmla="*/ 0 h 114"/>
                  <a:gd name="T6" fmla="*/ 189 w 189"/>
                  <a:gd name="T7" fmla="*/ 19 h 114"/>
                  <a:gd name="T8" fmla="*/ 94 w 189"/>
                  <a:gd name="T9" fmla="*/ 52 h 114"/>
                  <a:gd name="T10" fmla="*/ 14 w 189"/>
                  <a:gd name="T11" fmla="*/ 114 h 114"/>
                  <a:gd name="T12" fmla="*/ 0 w 189"/>
                  <a:gd name="T13" fmla="*/ 100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0" y="100"/>
                    </a:moveTo>
                    <a:cubicBezTo>
                      <a:pt x="24" y="74"/>
                      <a:pt x="53" y="52"/>
                      <a:pt x="84" y="35"/>
                    </a:cubicBezTo>
                    <a:cubicBezTo>
                      <a:pt x="116" y="18"/>
                      <a:pt x="150" y="6"/>
                      <a:pt x="185" y="0"/>
                    </a:cubicBezTo>
                    <a:lnTo>
                      <a:pt x="189" y="19"/>
                    </a:lnTo>
                    <a:cubicBezTo>
                      <a:pt x="155" y="25"/>
                      <a:pt x="123" y="36"/>
                      <a:pt x="94" y="52"/>
                    </a:cubicBezTo>
                    <a:cubicBezTo>
                      <a:pt x="64" y="68"/>
                      <a:pt x="37" y="89"/>
                      <a:pt x="14" y="114"/>
                    </a:cubicBez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6" name="Freeform 1986">
                <a:extLst>
                  <a:ext uri="{FF2B5EF4-FFF2-40B4-BE49-F238E27FC236}">
                    <a16:creationId xmlns:a16="http://schemas.microsoft.com/office/drawing/2014/main" id="{903529D3-8EC9-40B7-989B-5AAD2EF99F09}"/>
                  </a:ext>
                </a:extLst>
              </p:cNvPr>
              <p:cNvSpPr>
                <a:spLocks/>
              </p:cNvSpPr>
              <p:nvPr/>
            </p:nvSpPr>
            <p:spPr bwMode="auto">
              <a:xfrm>
                <a:off x="3549650" y="5249864"/>
                <a:ext cx="22225" cy="25400"/>
              </a:xfrm>
              <a:custGeom>
                <a:avLst/>
                <a:gdLst>
                  <a:gd name="T0" fmla="*/ 8 w 71"/>
                  <a:gd name="T1" fmla="*/ 77 h 77"/>
                  <a:gd name="T2" fmla="*/ 71 w 71"/>
                  <a:gd name="T3" fmla="*/ 32 h 77"/>
                  <a:gd name="T4" fmla="*/ 0 w 71"/>
                  <a:gd name="T5" fmla="*/ 0 h 77"/>
                  <a:gd name="T6" fmla="*/ 8 w 71"/>
                  <a:gd name="T7" fmla="*/ 77 h 77"/>
                </a:gdLst>
                <a:ahLst/>
                <a:cxnLst>
                  <a:cxn ang="0">
                    <a:pos x="T0" y="T1"/>
                  </a:cxn>
                  <a:cxn ang="0">
                    <a:pos x="T2" y="T3"/>
                  </a:cxn>
                  <a:cxn ang="0">
                    <a:pos x="T4" y="T5"/>
                  </a:cxn>
                  <a:cxn ang="0">
                    <a:pos x="T6" y="T7"/>
                  </a:cxn>
                </a:cxnLst>
                <a:rect l="0" t="0" r="r" b="b"/>
                <a:pathLst>
                  <a:path w="71" h="77">
                    <a:moveTo>
                      <a:pt x="8" y="77"/>
                    </a:moveTo>
                    <a:lnTo>
                      <a:pt x="71" y="32"/>
                    </a:lnTo>
                    <a:lnTo>
                      <a:pt x="0" y="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Freeform 1987">
                <a:extLst>
                  <a:ext uri="{FF2B5EF4-FFF2-40B4-BE49-F238E27FC236}">
                    <a16:creationId xmlns:a16="http://schemas.microsoft.com/office/drawing/2014/main" id="{D6B05CE8-C3B4-4D3D-A390-2B52D9BBF4FA}"/>
                  </a:ext>
                </a:extLst>
              </p:cNvPr>
              <p:cNvSpPr>
                <a:spLocks/>
              </p:cNvSpPr>
              <p:nvPr/>
            </p:nvSpPr>
            <p:spPr bwMode="auto">
              <a:xfrm>
                <a:off x="3644900" y="5403851"/>
                <a:ext cx="31750" cy="44450"/>
              </a:xfrm>
              <a:custGeom>
                <a:avLst/>
                <a:gdLst>
                  <a:gd name="T0" fmla="*/ 94 w 94"/>
                  <a:gd name="T1" fmla="*/ 7 h 131"/>
                  <a:gd name="T2" fmla="*/ 61 w 94"/>
                  <a:gd name="T3" fmla="*/ 73 h 131"/>
                  <a:gd name="T4" fmla="*/ 14 w 94"/>
                  <a:gd name="T5" fmla="*/ 131 h 131"/>
                  <a:gd name="T6" fmla="*/ 0 w 94"/>
                  <a:gd name="T7" fmla="*/ 117 h 131"/>
                  <a:gd name="T8" fmla="*/ 44 w 94"/>
                  <a:gd name="T9" fmla="*/ 63 h 131"/>
                  <a:gd name="T10" fmla="*/ 75 w 94"/>
                  <a:gd name="T11" fmla="*/ 0 h 131"/>
                  <a:gd name="T12" fmla="*/ 94 w 94"/>
                  <a:gd name="T13" fmla="*/ 7 h 131"/>
                </a:gdLst>
                <a:ahLst/>
                <a:cxnLst>
                  <a:cxn ang="0">
                    <a:pos x="T0" y="T1"/>
                  </a:cxn>
                  <a:cxn ang="0">
                    <a:pos x="T2" y="T3"/>
                  </a:cxn>
                  <a:cxn ang="0">
                    <a:pos x="T4" y="T5"/>
                  </a:cxn>
                  <a:cxn ang="0">
                    <a:pos x="T6" y="T7"/>
                  </a:cxn>
                  <a:cxn ang="0">
                    <a:pos x="T8" y="T9"/>
                  </a:cxn>
                  <a:cxn ang="0">
                    <a:pos x="T10" y="T11"/>
                  </a:cxn>
                  <a:cxn ang="0">
                    <a:pos x="T12" y="T13"/>
                  </a:cxn>
                </a:cxnLst>
                <a:rect l="0" t="0" r="r" b="b"/>
                <a:pathLst>
                  <a:path w="94" h="131">
                    <a:moveTo>
                      <a:pt x="94" y="7"/>
                    </a:moveTo>
                    <a:cubicBezTo>
                      <a:pt x="85" y="30"/>
                      <a:pt x="74" y="53"/>
                      <a:pt x="61" y="73"/>
                    </a:cubicBezTo>
                    <a:cubicBezTo>
                      <a:pt x="47" y="94"/>
                      <a:pt x="32" y="114"/>
                      <a:pt x="14" y="131"/>
                    </a:cubicBezTo>
                    <a:lnTo>
                      <a:pt x="0" y="117"/>
                    </a:lnTo>
                    <a:cubicBezTo>
                      <a:pt x="17" y="101"/>
                      <a:pt x="32" y="83"/>
                      <a:pt x="44" y="63"/>
                    </a:cubicBezTo>
                    <a:cubicBezTo>
                      <a:pt x="57" y="43"/>
                      <a:pt x="67" y="22"/>
                      <a:pt x="75" y="0"/>
                    </a:cubicBezTo>
                    <a:lnTo>
                      <a:pt x="9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8" name="Freeform 1988">
                <a:extLst>
                  <a:ext uri="{FF2B5EF4-FFF2-40B4-BE49-F238E27FC236}">
                    <a16:creationId xmlns:a16="http://schemas.microsoft.com/office/drawing/2014/main" id="{74E43259-5736-41B1-A6D3-690C136BE126}"/>
                  </a:ext>
                </a:extLst>
              </p:cNvPr>
              <p:cNvSpPr>
                <a:spLocks/>
              </p:cNvSpPr>
              <p:nvPr/>
            </p:nvSpPr>
            <p:spPr bwMode="auto">
              <a:xfrm>
                <a:off x="3633788" y="5432426"/>
                <a:ext cx="25400" cy="25400"/>
              </a:xfrm>
              <a:custGeom>
                <a:avLst/>
                <a:gdLst>
                  <a:gd name="T0" fmla="*/ 25 w 76"/>
                  <a:gd name="T1" fmla="*/ 0 h 73"/>
                  <a:gd name="T2" fmla="*/ 0 w 76"/>
                  <a:gd name="T3" fmla="*/ 73 h 73"/>
                  <a:gd name="T4" fmla="*/ 76 w 76"/>
                  <a:gd name="T5" fmla="*/ 59 h 73"/>
                  <a:gd name="T6" fmla="*/ 25 w 76"/>
                  <a:gd name="T7" fmla="*/ 0 h 73"/>
                </a:gdLst>
                <a:ahLst/>
                <a:cxnLst>
                  <a:cxn ang="0">
                    <a:pos x="T0" y="T1"/>
                  </a:cxn>
                  <a:cxn ang="0">
                    <a:pos x="T2" y="T3"/>
                  </a:cxn>
                  <a:cxn ang="0">
                    <a:pos x="T4" y="T5"/>
                  </a:cxn>
                  <a:cxn ang="0">
                    <a:pos x="T6" y="T7"/>
                  </a:cxn>
                </a:cxnLst>
                <a:rect l="0" t="0" r="r" b="b"/>
                <a:pathLst>
                  <a:path w="76" h="73">
                    <a:moveTo>
                      <a:pt x="25" y="0"/>
                    </a:moveTo>
                    <a:lnTo>
                      <a:pt x="0" y="73"/>
                    </a:lnTo>
                    <a:lnTo>
                      <a:pt x="76" y="5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Freeform 1989">
                <a:extLst>
                  <a:ext uri="{FF2B5EF4-FFF2-40B4-BE49-F238E27FC236}">
                    <a16:creationId xmlns:a16="http://schemas.microsoft.com/office/drawing/2014/main" id="{C3D4C11F-DB96-4BAB-AD17-89C066F8A77D}"/>
                  </a:ext>
                </a:extLst>
              </p:cNvPr>
              <p:cNvSpPr>
                <a:spLocks/>
              </p:cNvSpPr>
              <p:nvPr/>
            </p:nvSpPr>
            <p:spPr bwMode="auto">
              <a:xfrm>
                <a:off x="3300413" y="5697539"/>
                <a:ext cx="100012" cy="57150"/>
              </a:xfrm>
              <a:custGeom>
                <a:avLst/>
                <a:gdLst>
                  <a:gd name="T0" fmla="*/ 235 w 298"/>
                  <a:gd name="T1" fmla="*/ 92 h 168"/>
                  <a:gd name="T2" fmla="*/ 262 w 298"/>
                  <a:gd name="T3" fmla="*/ 103 h 168"/>
                  <a:gd name="T4" fmla="*/ 292 w 298"/>
                  <a:gd name="T5" fmla="*/ 122 h 168"/>
                  <a:gd name="T6" fmla="*/ 296 w 298"/>
                  <a:gd name="T7" fmla="*/ 155 h 168"/>
                  <a:gd name="T8" fmla="*/ 293 w 298"/>
                  <a:gd name="T9" fmla="*/ 162 h 168"/>
                  <a:gd name="T10" fmla="*/ 287 w 298"/>
                  <a:gd name="T11" fmla="*/ 164 h 168"/>
                  <a:gd name="T12" fmla="*/ 169 w 298"/>
                  <a:gd name="T13" fmla="*/ 158 h 168"/>
                  <a:gd name="T14" fmla="*/ 82 w 298"/>
                  <a:gd name="T15" fmla="*/ 136 h 168"/>
                  <a:gd name="T16" fmla="*/ 18 w 298"/>
                  <a:gd name="T17" fmla="*/ 118 h 168"/>
                  <a:gd name="T18" fmla="*/ 5 w 298"/>
                  <a:gd name="T19" fmla="*/ 19 h 168"/>
                  <a:gd name="T20" fmla="*/ 30 w 298"/>
                  <a:gd name="T21" fmla="*/ 12 h 168"/>
                  <a:gd name="T22" fmla="*/ 65 w 298"/>
                  <a:gd name="T23" fmla="*/ 5 h 168"/>
                  <a:gd name="T24" fmla="*/ 146 w 298"/>
                  <a:gd name="T25" fmla="*/ 10 h 168"/>
                  <a:gd name="T26" fmla="*/ 193 w 298"/>
                  <a:gd name="T27" fmla="*/ 69 h 168"/>
                  <a:gd name="T28" fmla="*/ 235 w 298"/>
                  <a:gd name="T29"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168">
                    <a:moveTo>
                      <a:pt x="235" y="92"/>
                    </a:moveTo>
                    <a:cubicBezTo>
                      <a:pt x="244" y="96"/>
                      <a:pt x="253" y="100"/>
                      <a:pt x="262" y="103"/>
                    </a:cubicBezTo>
                    <a:cubicBezTo>
                      <a:pt x="274" y="106"/>
                      <a:pt x="285" y="113"/>
                      <a:pt x="292" y="122"/>
                    </a:cubicBezTo>
                    <a:cubicBezTo>
                      <a:pt x="297" y="133"/>
                      <a:pt x="298" y="144"/>
                      <a:pt x="296" y="155"/>
                    </a:cubicBezTo>
                    <a:cubicBezTo>
                      <a:pt x="296" y="158"/>
                      <a:pt x="295" y="160"/>
                      <a:pt x="293" y="162"/>
                    </a:cubicBezTo>
                    <a:cubicBezTo>
                      <a:pt x="291" y="163"/>
                      <a:pt x="289" y="164"/>
                      <a:pt x="287" y="164"/>
                    </a:cubicBezTo>
                    <a:cubicBezTo>
                      <a:pt x="247" y="168"/>
                      <a:pt x="208" y="166"/>
                      <a:pt x="169" y="158"/>
                    </a:cubicBezTo>
                    <a:cubicBezTo>
                      <a:pt x="141" y="148"/>
                      <a:pt x="112" y="140"/>
                      <a:pt x="82" y="136"/>
                    </a:cubicBezTo>
                    <a:cubicBezTo>
                      <a:pt x="59" y="140"/>
                      <a:pt x="36" y="134"/>
                      <a:pt x="18" y="118"/>
                    </a:cubicBezTo>
                    <a:cubicBezTo>
                      <a:pt x="4" y="87"/>
                      <a:pt x="0" y="52"/>
                      <a:pt x="5" y="19"/>
                    </a:cubicBezTo>
                    <a:cubicBezTo>
                      <a:pt x="9" y="15"/>
                      <a:pt x="24" y="14"/>
                      <a:pt x="30" y="12"/>
                    </a:cubicBezTo>
                    <a:cubicBezTo>
                      <a:pt x="41" y="9"/>
                      <a:pt x="53" y="6"/>
                      <a:pt x="65" y="5"/>
                    </a:cubicBezTo>
                    <a:cubicBezTo>
                      <a:pt x="75" y="4"/>
                      <a:pt x="143" y="0"/>
                      <a:pt x="146" y="10"/>
                    </a:cubicBezTo>
                    <a:cubicBezTo>
                      <a:pt x="155" y="34"/>
                      <a:pt x="171" y="55"/>
                      <a:pt x="193" y="69"/>
                    </a:cubicBezTo>
                    <a:cubicBezTo>
                      <a:pt x="206" y="78"/>
                      <a:pt x="220" y="86"/>
                      <a:pt x="235" y="9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Freeform 1990">
                <a:extLst>
                  <a:ext uri="{FF2B5EF4-FFF2-40B4-BE49-F238E27FC236}">
                    <a16:creationId xmlns:a16="http://schemas.microsoft.com/office/drawing/2014/main" id="{D1274963-8CEC-4390-9173-F0AB9CCCFDA6}"/>
                  </a:ext>
                </a:extLst>
              </p:cNvPr>
              <p:cNvSpPr>
                <a:spLocks/>
              </p:cNvSpPr>
              <p:nvPr/>
            </p:nvSpPr>
            <p:spPr bwMode="auto">
              <a:xfrm>
                <a:off x="3176588" y="5729289"/>
                <a:ext cx="55562" cy="100013"/>
              </a:xfrm>
              <a:custGeom>
                <a:avLst/>
                <a:gdLst>
                  <a:gd name="T0" fmla="*/ 154 w 166"/>
                  <a:gd name="T1" fmla="*/ 283 h 298"/>
                  <a:gd name="T2" fmla="*/ 124 w 166"/>
                  <a:gd name="T3" fmla="*/ 298 h 298"/>
                  <a:gd name="T4" fmla="*/ 59 w 166"/>
                  <a:gd name="T5" fmla="*/ 262 h 298"/>
                  <a:gd name="T6" fmla="*/ 36 w 166"/>
                  <a:gd name="T7" fmla="*/ 230 h 298"/>
                  <a:gd name="T8" fmla="*/ 12 w 166"/>
                  <a:gd name="T9" fmla="*/ 120 h 298"/>
                  <a:gd name="T10" fmla="*/ 3 w 166"/>
                  <a:gd name="T11" fmla="*/ 97 h 298"/>
                  <a:gd name="T12" fmla="*/ 5 w 166"/>
                  <a:gd name="T13" fmla="*/ 43 h 298"/>
                  <a:gd name="T14" fmla="*/ 18 w 166"/>
                  <a:gd name="T15" fmla="*/ 14 h 298"/>
                  <a:gd name="T16" fmla="*/ 38 w 166"/>
                  <a:gd name="T17" fmla="*/ 6 h 298"/>
                  <a:gd name="T18" fmla="*/ 97 w 166"/>
                  <a:gd name="T19" fmla="*/ 12 h 298"/>
                  <a:gd name="T20" fmla="*/ 121 w 166"/>
                  <a:gd name="T21" fmla="*/ 61 h 298"/>
                  <a:gd name="T22" fmla="*/ 125 w 166"/>
                  <a:gd name="T23" fmla="*/ 111 h 298"/>
                  <a:gd name="T24" fmla="*/ 138 w 166"/>
                  <a:gd name="T25" fmla="*/ 153 h 298"/>
                  <a:gd name="T26" fmla="*/ 157 w 166"/>
                  <a:gd name="T27" fmla="*/ 194 h 298"/>
                  <a:gd name="T28" fmla="*/ 163 w 166"/>
                  <a:gd name="T29" fmla="*/ 225 h 298"/>
                  <a:gd name="T30" fmla="*/ 164 w 166"/>
                  <a:gd name="T31" fmla="*/ 258 h 298"/>
                  <a:gd name="T32" fmla="*/ 154 w 166"/>
                  <a:gd name="T33"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98">
                    <a:moveTo>
                      <a:pt x="154" y="283"/>
                    </a:moveTo>
                    <a:cubicBezTo>
                      <a:pt x="147" y="292"/>
                      <a:pt x="136" y="298"/>
                      <a:pt x="124" y="298"/>
                    </a:cubicBezTo>
                    <a:cubicBezTo>
                      <a:pt x="98" y="296"/>
                      <a:pt x="74" y="282"/>
                      <a:pt x="59" y="262"/>
                    </a:cubicBezTo>
                    <a:cubicBezTo>
                      <a:pt x="50" y="252"/>
                      <a:pt x="42" y="242"/>
                      <a:pt x="36" y="230"/>
                    </a:cubicBezTo>
                    <a:cubicBezTo>
                      <a:pt x="18" y="195"/>
                      <a:pt x="24" y="156"/>
                      <a:pt x="12" y="120"/>
                    </a:cubicBezTo>
                    <a:cubicBezTo>
                      <a:pt x="9" y="112"/>
                      <a:pt x="6" y="105"/>
                      <a:pt x="3" y="97"/>
                    </a:cubicBezTo>
                    <a:cubicBezTo>
                      <a:pt x="0" y="79"/>
                      <a:pt x="0" y="61"/>
                      <a:pt x="5" y="43"/>
                    </a:cubicBezTo>
                    <a:cubicBezTo>
                      <a:pt x="6" y="32"/>
                      <a:pt x="11" y="22"/>
                      <a:pt x="18" y="14"/>
                    </a:cubicBezTo>
                    <a:cubicBezTo>
                      <a:pt x="24" y="10"/>
                      <a:pt x="31" y="7"/>
                      <a:pt x="38" y="6"/>
                    </a:cubicBezTo>
                    <a:cubicBezTo>
                      <a:pt x="58" y="0"/>
                      <a:pt x="79" y="2"/>
                      <a:pt x="97" y="12"/>
                    </a:cubicBezTo>
                    <a:cubicBezTo>
                      <a:pt x="111" y="24"/>
                      <a:pt x="120" y="42"/>
                      <a:pt x="121" y="61"/>
                    </a:cubicBezTo>
                    <a:cubicBezTo>
                      <a:pt x="124" y="78"/>
                      <a:pt x="125" y="94"/>
                      <a:pt x="125" y="111"/>
                    </a:cubicBezTo>
                    <a:cubicBezTo>
                      <a:pt x="125" y="126"/>
                      <a:pt x="130" y="141"/>
                      <a:pt x="138" y="153"/>
                    </a:cubicBezTo>
                    <a:cubicBezTo>
                      <a:pt x="146" y="166"/>
                      <a:pt x="153" y="179"/>
                      <a:pt x="157" y="194"/>
                    </a:cubicBezTo>
                    <a:cubicBezTo>
                      <a:pt x="159" y="204"/>
                      <a:pt x="161" y="215"/>
                      <a:pt x="163" y="225"/>
                    </a:cubicBezTo>
                    <a:cubicBezTo>
                      <a:pt x="165" y="236"/>
                      <a:pt x="166" y="247"/>
                      <a:pt x="164" y="258"/>
                    </a:cubicBezTo>
                    <a:cubicBezTo>
                      <a:pt x="163" y="267"/>
                      <a:pt x="160" y="276"/>
                      <a:pt x="154" y="28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Freeform 1991">
                <a:extLst>
                  <a:ext uri="{FF2B5EF4-FFF2-40B4-BE49-F238E27FC236}">
                    <a16:creationId xmlns:a16="http://schemas.microsoft.com/office/drawing/2014/main" id="{C545870E-0F84-453A-AC08-CEA0BE115492}"/>
                  </a:ext>
                </a:extLst>
              </p:cNvPr>
              <p:cNvSpPr>
                <a:spLocks/>
              </p:cNvSpPr>
              <p:nvPr/>
            </p:nvSpPr>
            <p:spPr bwMode="auto">
              <a:xfrm>
                <a:off x="3098800" y="5275264"/>
                <a:ext cx="252412" cy="473075"/>
              </a:xfrm>
              <a:custGeom>
                <a:avLst/>
                <a:gdLst>
                  <a:gd name="T0" fmla="*/ 513 w 758"/>
                  <a:gd name="T1" fmla="*/ 155 h 1405"/>
                  <a:gd name="T2" fmla="*/ 246 w 758"/>
                  <a:gd name="T3" fmla="*/ 41 h 1405"/>
                  <a:gd name="T4" fmla="*/ 236 w 758"/>
                  <a:gd name="T5" fmla="*/ 1405 h 1405"/>
                  <a:gd name="T6" fmla="*/ 366 w 758"/>
                  <a:gd name="T7" fmla="*/ 1405 h 1405"/>
                  <a:gd name="T8" fmla="*/ 340 w 758"/>
                  <a:gd name="T9" fmla="*/ 522 h 1405"/>
                  <a:gd name="T10" fmla="*/ 610 w 758"/>
                  <a:gd name="T11" fmla="*/ 1285 h 1405"/>
                  <a:gd name="T12" fmla="*/ 758 w 758"/>
                  <a:gd name="T13" fmla="*/ 1278 h 1405"/>
                  <a:gd name="T14" fmla="*/ 513 w 758"/>
                  <a:gd name="T15" fmla="*/ 155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1405">
                    <a:moveTo>
                      <a:pt x="513" y="155"/>
                    </a:moveTo>
                    <a:cubicBezTo>
                      <a:pt x="512" y="136"/>
                      <a:pt x="322" y="53"/>
                      <a:pt x="246" y="41"/>
                    </a:cubicBezTo>
                    <a:cubicBezTo>
                      <a:pt x="0" y="0"/>
                      <a:pt x="142" y="986"/>
                      <a:pt x="236" y="1405"/>
                    </a:cubicBezTo>
                    <a:lnTo>
                      <a:pt x="366" y="1405"/>
                    </a:lnTo>
                    <a:cubicBezTo>
                      <a:pt x="347" y="1091"/>
                      <a:pt x="322" y="836"/>
                      <a:pt x="340" y="522"/>
                    </a:cubicBezTo>
                    <a:cubicBezTo>
                      <a:pt x="340" y="522"/>
                      <a:pt x="589" y="1267"/>
                      <a:pt x="610" y="1285"/>
                    </a:cubicBezTo>
                    <a:cubicBezTo>
                      <a:pt x="632" y="1303"/>
                      <a:pt x="740" y="1301"/>
                      <a:pt x="758" y="1278"/>
                    </a:cubicBezTo>
                    <a:cubicBezTo>
                      <a:pt x="712" y="929"/>
                      <a:pt x="541" y="508"/>
                      <a:pt x="513" y="1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Freeform 1992">
                <a:extLst>
                  <a:ext uri="{FF2B5EF4-FFF2-40B4-BE49-F238E27FC236}">
                    <a16:creationId xmlns:a16="http://schemas.microsoft.com/office/drawing/2014/main" id="{D6F2BEF3-AEA4-4E45-B7FC-10F0FA56E050}"/>
                  </a:ext>
                </a:extLst>
              </p:cNvPr>
              <p:cNvSpPr>
                <a:spLocks/>
              </p:cNvSpPr>
              <p:nvPr/>
            </p:nvSpPr>
            <p:spPr bwMode="auto">
              <a:xfrm>
                <a:off x="3146425" y="5138739"/>
                <a:ext cx="165100" cy="233363"/>
              </a:xfrm>
              <a:custGeom>
                <a:avLst/>
                <a:gdLst>
                  <a:gd name="T0" fmla="*/ 375 w 499"/>
                  <a:gd name="T1" fmla="*/ 538 h 695"/>
                  <a:gd name="T2" fmla="*/ 456 w 499"/>
                  <a:gd name="T3" fmla="*/ 304 h 695"/>
                  <a:gd name="T4" fmla="*/ 492 w 499"/>
                  <a:gd name="T5" fmla="*/ 193 h 695"/>
                  <a:gd name="T6" fmla="*/ 344 w 499"/>
                  <a:gd name="T7" fmla="*/ 29 h 695"/>
                  <a:gd name="T8" fmla="*/ 105 w 499"/>
                  <a:gd name="T9" fmla="*/ 154 h 695"/>
                  <a:gd name="T10" fmla="*/ 3 w 499"/>
                  <a:gd name="T11" fmla="*/ 513 h 695"/>
                  <a:gd name="T12" fmla="*/ 135 w 499"/>
                  <a:gd name="T13" fmla="*/ 657 h 695"/>
                  <a:gd name="T14" fmla="*/ 375 w 499"/>
                  <a:gd name="T15" fmla="*/ 538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95">
                    <a:moveTo>
                      <a:pt x="375" y="538"/>
                    </a:moveTo>
                    <a:cubicBezTo>
                      <a:pt x="411" y="382"/>
                      <a:pt x="432" y="346"/>
                      <a:pt x="456" y="304"/>
                    </a:cubicBezTo>
                    <a:cubicBezTo>
                      <a:pt x="476" y="268"/>
                      <a:pt x="499" y="235"/>
                      <a:pt x="492" y="193"/>
                    </a:cubicBezTo>
                    <a:cubicBezTo>
                      <a:pt x="477" y="117"/>
                      <a:pt x="401" y="53"/>
                      <a:pt x="344" y="29"/>
                    </a:cubicBezTo>
                    <a:cubicBezTo>
                      <a:pt x="273" y="0"/>
                      <a:pt x="172" y="90"/>
                      <a:pt x="105" y="154"/>
                    </a:cubicBezTo>
                    <a:cubicBezTo>
                      <a:pt x="106" y="267"/>
                      <a:pt x="22" y="253"/>
                      <a:pt x="3" y="513"/>
                    </a:cubicBezTo>
                    <a:cubicBezTo>
                      <a:pt x="0" y="613"/>
                      <a:pt x="90" y="646"/>
                      <a:pt x="135" y="657"/>
                    </a:cubicBezTo>
                    <a:cubicBezTo>
                      <a:pt x="165" y="665"/>
                      <a:pt x="339" y="695"/>
                      <a:pt x="375" y="53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Freeform 1993">
                <a:extLst>
                  <a:ext uri="{FF2B5EF4-FFF2-40B4-BE49-F238E27FC236}">
                    <a16:creationId xmlns:a16="http://schemas.microsoft.com/office/drawing/2014/main" id="{798D90B8-AEEC-4BBB-8039-36D377F8E6FF}"/>
                  </a:ext>
                </a:extLst>
              </p:cNvPr>
              <p:cNvSpPr>
                <a:spLocks/>
              </p:cNvSpPr>
              <p:nvPr/>
            </p:nvSpPr>
            <p:spPr bwMode="auto">
              <a:xfrm>
                <a:off x="3282950" y="5276851"/>
                <a:ext cx="49212" cy="182563"/>
              </a:xfrm>
              <a:custGeom>
                <a:avLst/>
                <a:gdLst>
                  <a:gd name="T0" fmla="*/ 2 w 144"/>
                  <a:gd name="T1" fmla="*/ 459 h 543"/>
                  <a:gd name="T2" fmla="*/ 8 w 144"/>
                  <a:gd name="T3" fmla="*/ 204 h 543"/>
                  <a:gd name="T4" fmla="*/ 20 w 144"/>
                  <a:gd name="T5" fmla="*/ 35 h 543"/>
                  <a:gd name="T6" fmla="*/ 144 w 144"/>
                  <a:gd name="T7" fmla="*/ 131 h 543"/>
                  <a:gd name="T8" fmla="*/ 74 w 144"/>
                  <a:gd name="T9" fmla="*/ 503 h 543"/>
                  <a:gd name="T10" fmla="*/ 68 w 144"/>
                  <a:gd name="T11" fmla="*/ 533 h 543"/>
                  <a:gd name="T12" fmla="*/ 45 w 144"/>
                  <a:gd name="T13" fmla="*/ 543 h 543"/>
                  <a:gd name="T14" fmla="*/ 7 w 144"/>
                  <a:gd name="T15" fmla="*/ 511 h 543"/>
                  <a:gd name="T16" fmla="*/ 2 w 144"/>
                  <a:gd name="T17" fmla="*/ 4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43">
                    <a:moveTo>
                      <a:pt x="2" y="459"/>
                    </a:moveTo>
                    <a:cubicBezTo>
                      <a:pt x="4" y="383"/>
                      <a:pt x="6" y="280"/>
                      <a:pt x="8" y="204"/>
                    </a:cubicBezTo>
                    <a:cubicBezTo>
                      <a:pt x="9" y="148"/>
                      <a:pt x="13" y="91"/>
                      <a:pt x="20" y="35"/>
                    </a:cubicBezTo>
                    <a:cubicBezTo>
                      <a:pt x="67" y="2"/>
                      <a:pt x="144" y="0"/>
                      <a:pt x="144" y="131"/>
                    </a:cubicBezTo>
                    <a:cubicBezTo>
                      <a:pt x="144" y="261"/>
                      <a:pt x="77" y="376"/>
                      <a:pt x="74" y="503"/>
                    </a:cubicBezTo>
                    <a:cubicBezTo>
                      <a:pt x="76" y="513"/>
                      <a:pt x="73" y="524"/>
                      <a:pt x="68" y="533"/>
                    </a:cubicBezTo>
                    <a:cubicBezTo>
                      <a:pt x="62" y="540"/>
                      <a:pt x="54" y="543"/>
                      <a:pt x="45" y="543"/>
                    </a:cubicBezTo>
                    <a:cubicBezTo>
                      <a:pt x="27" y="540"/>
                      <a:pt x="12" y="528"/>
                      <a:pt x="7" y="511"/>
                    </a:cubicBezTo>
                    <a:cubicBezTo>
                      <a:pt x="2" y="494"/>
                      <a:pt x="0" y="476"/>
                      <a:pt x="2" y="45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4" name="Freeform 1994">
                <a:extLst>
                  <a:ext uri="{FF2B5EF4-FFF2-40B4-BE49-F238E27FC236}">
                    <a16:creationId xmlns:a16="http://schemas.microsoft.com/office/drawing/2014/main" id="{8C6D8C4C-79A4-47C0-89EE-4ECF7AA42D23}"/>
                  </a:ext>
                </a:extLst>
              </p:cNvPr>
              <p:cNvSpPr>
                <a:spLocks/>
              </p:cNvSpPr>
              <p:nvPr/>
            </p:nvSpPr>
            <p:spPr bwMode="auto">
              <a:xfrm>
                <a:off x="3260725" y="5432426"/>
                <a:ext cx="57150" cy="76200"/>
              </a:xfrm>
              <a:custGeom>
                <a:avLst/>
                <a:gdLst>
                  <a:gd name="T0" fmla="*/ 64 w 171"/>
                  <a:gd name="T1" fmla="*/ 17 h 227"/>
                  <a:gd name="T2" fmla="*/ 24 w 171"/>
                  <a:gd name="T3" fmla="*/ 84 h 227"/>
                  <a:gd name="T4" fmla="*/ 5 w 171"/>
                  <a:gd name="T5" fmla="*/ 132 h 227"/>
                  <a:gd name="T6" fmla="*/ 4 w 171"/>
                  <a:gd name="T7" fmla="*/ 146 h 227"/>
                  <a:gd name="T8" fmla="*/ 9 w 171"/>
                  <a:gd name="T9" fmla="*/ 147 h 227"/>
                  <a:gd name="T10" fmla="*/ 30 w 171"/>
                  <a:gd name="T11" fmla="*/ 134 h 227"/>
                  <a:gd name="T12" fmla="*/ 45 w 171"/>
                  <a:gd name="T13" fmla="*/ 114 h 227"/>
                  <a:gd name="T14" fmla="*/ 64 w 171"/>
                  <a:gd name="T15" fmla="*/ 100 h 227"/>
                  <a:gd name="T16" fmla="*/ 72 w 171"/>
                  <a:gd name="T17" fmla="*/ 98 h 227"/>
                  <a:gd name="T18" fmla="*/ 85 w 171"/>
                  <a:gd name="T19" fmla="*/ 109 h 227"/>
                  <a:gd name="T20" fmla="*/ 113 w 171"/>
                  <a:gd name="T21" fmla="*/ 182 h 227"/>
                  <a:gd name="T22" fmla="*/ 134 w 171"/>
                  <a:gd name="T23" fmla="*/ 225 h 227"/>
                  <a:gd name="T24" fmla="*/ 137 w 171"/>
                  <a:gd name="T25" fmla="*/ 226 h 227"/>
                  <a:gd name="T26" fmla="*/ 143 w 171"/>
                  <a:gd name="T27" fmla="*/ 218 h 227"/>
                  <a:gd name="T28" fmla="*/ 169 w 171"/>
                  <a:gd name="T29" fmla="*/ 132 h 227"/>
                  <a:gd name="T30" fmla="*/ 161 w 171"/>
                  <a:gd name="T31" fmla="*/ 94 h 227"/>
                  <a:gd name="T32" fmla="*/ 156 w 171"/>
                  <a:gd name="T33" fmla="*/ 61 h 227"/>
                  <a:gd name="T34" fmla="*/ 147 w 171"/>
                  <a:gd name="T35" fmla="*/ 6 h 227"/>
                  <a:gd name="T36" fmla="*/ 68 w 171"/>
                  <a:gd name="T37" fmla="*/ 13 h 227"/>
                  <a:gd name="T38" fmla="*/ 64 w 171"/>
                  <a:gd name="T39"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7">
                    <a:moveTo>
                      <a:pt x="64" y="17"/>
                    </a:moveTo>
                    <a:cubicBezTo>
                      <a:pt x="45" y="35"/>
                      <a:pt x="32" y="58"/>
                      <a:pt x="24" y="84"/>
                    </a:cubicBezTo>
                    <a:cubicBezTo>
                      <a:pt x="20" y="101"/>
                      <a:pt x="13" y="117"/>
                      <a:pt x="5" y="132"/>
                    </a:cubicBezTo>
                    <a:cubicBezTo>
                      <a:pt x="2" y="137"/>
                      <a:pt x="0" y="143"/>
                      <a:pt x="4" y="146"/>
                    </a:cubicBezTo>
                    <a:cubicBezTo>
                      <a:pt x="6" y="147"/>
                      <a:pt x="7" y="147"/>
                      <a:pt x="9" y="147"/>
                    </a:cubicBezTo>
                    <a:cubicBezTo>
                      <a:pt x="17" y="146"/>
                      <a:pt x="25" y="142"/>
                      <a:pt x="30" y="134"/>
                    </a:cubicBezTo>
                    <a:cubicBezTo>
                      <a:pt x="35" y="128"/>
                      <a:pt x="39" y="120"/>
                      <a:pt x="45" y="114"/>
                    </a:cubicBezTo>
                    <a:cubicBezTo>
                      <a:pt x="50" y="107"/>
                      <a:pt x="57" y="103"/>
                      <a:pt x="64" y="100"/>
                    </a:cubicBezTo>
                    <a:cubicBezTo>
                      <a:pt x="67" y="99"/>
                      <a:pt x="70" y="98"/>
                      <a:pt x="72" y="98"/>
                    </a:cubicBezTo>
                    <a:cubicBezTo>
                      <a:pt x="78" y="99"/>
                      <a:pt x="82" y="104"/>
                      <a:pt x="85" y="109"/>
                    </a:cubicBezTo>
                    <a:cubicBezTo>
                      <a:pt x="98" y="132"/>
                      <a:pt x="108" y="156"/>
                      <a:pt x="113" y="182"/>
                    </a:cubicBezTo>
                    <a:cubicBezTo>
                      <a:pt x="115" y="198"/>
                      <a:pt x="122" y="214"/>
                      <a:pt x="134" y="225"/>
                    </a:cubicBezTo>
                    <a:cubicBezTo>
                      <a:pt x="135" y="226"/>
                      <a:pt x="136" y="226"/>
                      <a:pt x="137" y="226"/>
                    </a:cubicBezTo>
                    <a:cubicBezTo>
                      <a:pt x="141" y="227"/>
                      <a:pt x="142" y="221"/>
                      <a:pt x="143" y="218"/>
                    </a:cubicBezTo>
                    <a:cubicBezTo>
                      <a:pt x="149" y="188"/>
                      <a:pt x="158" y="160"/>
                      <a:pt x="169" y="132"/>
                    </a:cubicBezTo>
                    <a:cubicBezTo>
                      <a:pt x="171" y="118"/>
                      <a:pt x="165" y="112"/>
                      <a:pt x="161" y="94"/>
                    </a:cubicBezTo>
                    <a:cubicBezTo>
                      <a:pt x="158" y="83"/>
                      <a:pt x="156" y="72"/>
                      <a:pt x="156" y="61"/>
                    </a:cubicBezTo>
                    <a:cubicBezTo>
                      <a:pt x="150" y="43"/>
                      <a:pt x="147" y="24"/>
                      <a:pt x="147" y="6"/>
                    </a:cubicBezTo>
                    <a:cubicBezTo>
                      <a:pt x="125" y="11"/>
                      <a:pt x="85" y="0"/>
                      <a:pt x="68" y="13"/>
                    </a:cubicBezTo>
                    <a:cubicBezTo>
                      <a:pt x="66" y="14"/>
                      <a:pt x="65" y="15"/>
                      <a:pt x="64" y="1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Freeform 1995">
                <a:extLst>
                  <a:ext uri="{FF2B5EF4-FFF2-40B4-BE49-F238E27FC236}">
                    <a16:creationId xmlns:a16="http://schemas.microsoft.com/office/drawing/2014/main" id="{426D16B6-B690-4276-89CA-5F2BFC9D82D6}"/>
                  </a:ext>
                </a:extLst>
              </p:cNvPr>
              <p:cNvSpPr>
                <a:spLocks/>
              </p:cNvSpPr>
              <p:nvPr/>
            </p:nvSpPr>
            <p:spPr bwMode="auto">
              <a:xfrm>
                <a:off x="3289300" y="5153026"/>
                <a:ext cx="71437" cy="166688"/>
              </a:xfrm>
              <a:custGeom>
                <a:avLst/>
                <a:gdLst>
                  <a:gd name="T0" fmla="*/ 132 w 217"/>
                  <a:gd name="T1" fmla="*/ 469 h 498"/>
                  <a:gd name="T2" fmla="*/ 0 w 217"/>
                  <a:gd name="T3" fmla="*/ 460 h 498"/>
                  <a:gd name="T4" fmla="*/ 11 w 217"/>
                  <a:gd name="T5" fmla="*/ 180 h 498"/>
                  <a:gd name="T6" fmla="*/ 125 w 217"/>
                  <a:gd name="T7" fmla="*/ 3 h 498"/>
                  <a:gd name="T8" fmla="*/ 159 w 217"/>
                  <a:gd name="T9" fmla="*/ 177 h 498"/>
                  <a:gd name="T10" fmla="*/ 132 w 217"/>
                  <a:gd name="T11" fmla="*/ 469 h 498"/>
                </a:gdLst>
                <a:ahLst/>
                <a:cxnLst>
                  <a:cxn ang="0">
                    <a:pos x="T0" y="T1"/>
                  </a:cxn>
                  <a:cxn ang="0">
                    <a:pos x="T2" y="T3"/>
                  </a:cxn>
                  <a:cxn ang="0">
                    <a:pos x="T4" y="T5"/>
                  </a:cxn>
                  <a:cxn ang="0">
                    <a:pos x="T6" y="T7"/>
                  </a:cxn>
                  <a:cxn ang="0">
                    <a:pos x="T8" y="T9"/>
                  </a:cxn>
                  <a:cxn ang="0">
                    <a:pos x="T10" y="T11"/>
                  </a:cxn>
                </a:cxnLst>
                <a:rect l="0" t="0" r="r" b="b"/>
                <a:pathLst>
                  <a:path w="217" h="498">
                    <a:moveTo>
                      <a:pt x="132" y="469"/>
                    </a:moveTo>
                    <a:cubicBezTo>
                      <a:pt x="132" y="498"/>
                      <a:pt x="0" y="495"/>
                      <a:pt x="0" y="460"/>
                    </a:cubicBezTo>
                    <a:cubicBezTo>
                      <a:pt x="0" y="425"/>
                      <a:pt x="11" y="180"/>
                      <a:pt x="11" y="180"/>
                    </a:cubicBezTo>
                    <a:cubicBezTo>
                      <a:pt x="11" y="180"/>
                      <a:pt x="80" y="0"/>
                      <a:pt x="125" y="3"/>
                    </a:cubicBezTo>
                    <a:cubicBezTo>
                      <a:pt x="217" y="63"/>
                      <a:pt x="176" y="134"/>
                      <a:pt x="159" y="177"/>
                    </a:cubicBezTo>
                    <a:cubicBezTo>
                      <a:pt x="139" y="227"/>
                      <a:pt x="132" y="440"/>
                      <a:pt x="132" y="46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Freeform 1996">
                <a:extLst>
                  <a:ext uri="{FF2B5EF4-FFF2-40B4-BE49-F238E27FC236}">
                    <a16:creationId xmlns:a16="http://schemas.microsoft.com/office/drawing/2014/main" id="{8F7A67AB-6823-4922-9283-B412BBA36368}"/>
                  </a:ext>
                </a:extLst>
              </p:cNvPr>
              <p:cNvSpPr>
                <a:spLocks/>
              </p:cNvSpPr>
              <p:nvPr/>
            </p:nvSpPr>
            <p:spPr bwMode="auto">
              <a:xfrm>
                <a:off x="3157538" y="5097464"/>
                <a:ext cx="166687" cy="160338"/>
              </a:xfrm>
              <a:custGeom>
                <a:avLst/>
                <a:gdLst>
                  <a:gd name="T0" fmla="*/ 462 w 503"/>
                  <a:gd name="T1" fmla="*/ 220 h 478"/>
                  <a:gd name="T2" fmla="*/ 500 w 503"/>
                  <a:gd name="T3" fmla="*/ 295 h 478"/>
                  <a:gd name="T4" fmla="*/ 502 w 503"/>
                  <a:gd name="T5" fmla="*/ 328 h 478"/>
                  <a:gd name="T6" fmla="*/ 458 w 503"/>
                  <a:gd name="T7" fmla="*/ 430 h 478"/>
                  <a:gd name="T8" fmla="*/ 386 w 503"/>
                  <a:gd name="T9" fmla="*/ 401 h 478"/>
                  <a:gd name="T10" fmla="*/ 290 w 503"/>
                  <a:gd name="T11" fmla="*/ 460 h 478"/>
                  <a:gd name="T12" fmla="*/ 130 w 503"/>
                  <a:gd name="T13" fmla="*/ 460 h 478"/>
                  <a:gd name="T14" fmla="*/ 85 w 503"/>
                  <a:gd name="T15" fmla="*/ 376 h 478"/>
                  <a:gd name="T16" fmla="*/ 247 w 503"/>
                  <a:gd name="T17" fmla="*/ 130 h 478"/>
                  <a:gd name="T18" fmla="*/ 462 w 503"/>
                  <a:gd name="T19" fmla="*/ 22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478">
                    <a:moveTo>
                      <a:pt x="462" y="220"/>
                    </a:moveTo>
                    <a:cubicBezTo>
                      <a:pt x="482" y="240"/>
                      <a:pt x="496" y="267"/>
                      <a:pt x="500" y="295"/>
                    </a:cubicBezTo>
                    <a:cubicBezTo>
                      <a:pt x="502" y="306"/>
                      <a:pt x="503" y="317"/>
                      <a:pt x="502" y="328"/>
                    </a:cubicBezTo>
                    <a:cubicBezTo>
                      <a:pt x="496" y="376"/>
                      <a:pt x="502" y="426"/>
                      <a:pt x="458" y="430"/>
                    </a:cubicBezTo>
                    <a:cubicBezTo>
                      <a:pt x="424" y="434"/>
                      <a:pt x="419" y="394"/>
                      <a:pt x="386" y="401"/>
                    </a:cubicBezTo>
                    <a:cubicBezTo>
                      <a:pt x="363" y="406"/>
                      <a:pt x="312" y="452"/>
                      <a:pt x="290" y="460"/>
                    </a:cubicBezTo>
                    <a:cubicBezTo>
                      <a:pt x="239" y="478"/>
                      <a:pt x="182" y="478"/>
                      <a:pt x="130" y="460"/>
                    </a:cubicBezTo>
                    <a:cubicBezTo>
                      <a:pt x="104" y="451"/>
                      <a:pt x="103" y="397"/>
                      <a:pt x="85" y="376"/>
                    </a:cubicBezTo>
                    <a:cubicBezTo>
                      <a:pt x="0" y="139"/>
                      <a:pt x="202" y="164"/>
                      <a:pt x="247" y="130"/>
                    </a:cubicBezTo>
                    <a:cubicBezTo>
                      <a:pt x="353" y="0"/>
                      <a:pt x="409" y="150"/>
                      <a:pt x="462" y="220"/>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Freeform 1997">
                <a:extLst>
                  <a:ext uri="{FF2B5EF4-FFF2-40B4-BE49-F238E27FC236}">
                    <a16:creationId xmlns:a16="http://schemas.microsoft.com/office/drawing/2014/main" id="{F1CF55CB-0E4D-471B-B378-B8F7EE2F8C25}"/>
                  </a:ext>
                </a:extLst>
              </p:cNvPr>
              <p:cNvSpPr>
                <a:spLocks/>
              </p:cNvSpPr>
              <p:nvPr/>
            </p:nvSpPr>
            <p:spPr bwMode="auto">
              <a:xfrm>
                <a:off x="3248025" y="5118101"/>
                <a:ext cx="50800" cy="100013"/>
              </a:xfrm>
              <a:custGeom>
                <a:avLst/>
                <a:gdLst>
                  <a:gd name="T0" fmla="*/ 10 w 154"/>
                  <a:gd name="T1" fmla="*/ 167 h 299"/>
                  <a:gd name="T2" fmla="*/ 0 w 154"/>
                  <a:gd name="T3" fmla="*/ 106 h 299"/>
                  <a:gd name="T4" fmla="*/ 146 w 154"/>
                  <a:gd name="T5" fmla="*/ 84 h 299"/>
                  <a:gd name="T6" fmla="*/ 123 w 154"/>
                  <a:gd name="T7" fmla="*/ 177 h 299"/>
                  <a:gd name="T8" fmla="*/ 64 w 154"/>
                  <a:gd name="T9" fmla="*/ 299 h 299"/>
                  <a:gd name="T10" fmla="*/ 10 w 154"/>
                  <a:gd name="T11" fmla="*/ 167 h 299"/>
                </a:gdLst>
                <a:ahLst/>
                <a:cxnLst>
                  <a:cxn ang="0">
                    <a:pos x="T0" y="T1"/>
                  </a:cxn>
                  <a:cxn ang="0">
                    <a:pos x="T2" y="T3"/>
                  </a:cxn>
                  <a:cxn ang="0">
                    <a:pos x="T4" y="T5"/>
                  </a:cxn>
                  <a:cxn ang="0">
                    <a:pos x="T6" y="T7"/>
                  </a:cxn>
                  <a:cxn ang="0">
                    <a:pos x="T8" y="T9"/>
                  </a:cxn>
                  <a:cxn ang="0">
                    <a:pos x="T10" y="T11"/>
                  </a:cxn>
                </a:cxnLst>
                <a:rect l="0" t="0" r="r" b="b"/>
                <a:pathLst>
                  <a:path w="154" h="299">
                    <a:moveTo>
                      <a:pt x="10" y="167"/>
                    </a:moveTo>
                    <a:cubicBezTo>
                      <a:pt x="4" y="148"/>
                      <a:pt x="0" y="127"/>
                      <a:pt x="0" y="106"/>
                    </a:cubicBezTo>
                    <a:cubicBezTo>
                      <a:pt x="1" y="18"/>
                      <a:pt x="124" y="0"/>
                      <a:pt x="146" y="84"/>
                    </a:cubicBezTo>
                    <a:cubicBezTo>
                      <a:pt x="154" y="115"/>
                      <a:pt x="136" y="149"/>
                      <a:pt x="123" y="177"/>
                    </a:cubicBezTo>
                    <a:cubicBezTo>
                      <a:pt x="108" y="219"/>
                      <a:pt x="88" y="260"/>
                      <a:pt x="64" y="299"/>
                    </a:cubicBezTo>
                    <a:cubicBezTo>
                      <a:pt x="40" y="258"/>
                      <a:pt x="21" y="214"/>
                      <a:pt x="10" y="16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8" name="Freeform 1998">
                <a:extLst>
                  <a:ext uri="{FF2B5EF4-FFF2-40B4-BE49-F238E27FC236}">
                    <a16:creationId xmlns:a16="http://schemas.microsoft.com/office/drawing/2014/main" id="{2400A4B7-74CE-4748-ADFA-B7B3D1692A2F}"/>
                  </a:ext>
                </a:extLst>
              </p:cNvPr>
              <p:cNvSpPr>
                <a:spLocks/>
              </p:cNvSpPr>
              <p:nvPr/>
            </p:nvSpPr>
            <p:spPr bwMode="auto">
              <a:xfrm>
                <a:off x="3262313" y="5154614"/>
                <a:ext cx="25400" cy="47625"/>
              </a:xfrm>
              <a:custGeom>
                <a:avLst/>
                <a:gdLst>
                  <a:gd name="T0" fmla="*/ 18 w 80"/>
                  <a:gd name="T1" fmla="*/ 12 h 145"/>
                  <a:gd name="T2" fmla="*/ 80 w 80"/>
                  <a:gd name="T3" fmla="*/ 74 h 145"/>
                  <a:gd name="T4" fmla="*/ 50 w 80"/>
                  <a:gd name="T5" fmla="*/ 145 h 145"/>
                  <a:gd name="T6" fmla="*/ 18 w 80"/>
                  <a:gd name="T7" fmla="*/ 12 h 145"/>
                </a:gdLst>
                <a:ahLst/>
                <a:cxnLst>
                  <a:cxn ang="0">
                    <a:pos x="T0" y="T1"/>
                  </a:cxn>
                  <a:cxn ang="0">
                    <a:pos x="T2" y="T3"/>
                  </a:cxn>
                  <a:cxn ang="0">
                    <a:pos x="T4" y="T5"/>
                  </a:cxn>
                  <a:cxn ang="0">
                    <a:pos x="T6" y="T7"/>
                  </a:cxn>
                </a:cxnLst>
                <a:rect l="0" t="0" r="r" b="b"/>
                <a:pathLst>
                  <a:path w="80" h="145">
                    <a:moveTo>
                      <a:pt x="18" y="12"/>
                    </a:moveTo>
                    <a:cubicBezTo>
                      <a:pt x="42" y="29"/>
                      <a:pt x="63" y="50"/>
                      <a:pt x="80" y="74"/>
                    </a:cubicBezTo>
                    <a:cubicBezTo>
                      <a:pt x="73" y="91"/>
                      <a:pt x="57" y="128"/>
                      <a:pt x="50" y="145"/>
                    </a:cubicBezTo>
                    <a:cubicBezTo>
                      <a:pt x="8" y="97"/>
                      <a:pt x="0" y="0"/>
                      <a:pt x="18"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Freeform 1999">
                <a:extLst>
                  <a:ext uri="{FF2B5EF4-FFF2-40B4-BE49-F238E27FC236}">
                    <a16:creationId xmlns:a16="http://schemas.microsoft.com/office/drawing/2014/main" id="{7B083B6A-1B1F-42D6-AF01-67094CEB61BC}"/>
                  </a:ext>
                </a:extLst>
              </p:cNvPr>
              <p:cNvSpPr>
                <a:spLocks/>
              </p:cNvSpPr>
              <p:nvPr/>
            </p:nvSpPr>
            <p:spPr bwMode="auto">
              <a:xfrm>
                <a:off x="3254375" y="5057776"/>
                <a:ext cx="98425" cy="138113"/>
              </a:xfrm>
              <a:custGeom>
                <a:avLst/>
                <a:gdLst>
                  <a:gd name="T0" fmla="*/ 263 w 293"/>
                  <a:gd name="T1" fmla="*/ 203 h 408"/>
                  <a:gd name="T2" fmla="*/ 232 w 293"/>
                  <a:gd name="T3" fmla="*/ 248 h 408"/>
                  <a:gd name="T4" fmla="*/ 190 w 293"/>
                  <a:gd name="T5" fmla="*/ 319 h 408"/>
                  <a:gd name="T6" fmla="*/ 169 w 293"/>
                  <a:gd name="T7" fmla="*/ 338 h 408"/>
                  <a:gd name="T8" fmla="*/ 24 w 293"/>
                  <a:gd name="T9" fmla="*/ 315 h 408"/>
                  <a:gd name="T10" fmla="*/ 16 w 293"/>
                  <a:gd name="T11" fmla="*/ 209 h 408"/>
                  <a:gd name="T12" fmla="*/ 9 w 293"/>
                  <a:gd name="T13" fmla="*/ 95 h 408"/>
                  <a:gd name="T14" fmla="*/ 59 w 293"/>
                  <a:gd name="T15" fmla="*/ 29 h 408"/>
                  <a:gd name="T16" fmla="*/ 221 w 293"/>
                  <a:gd name="T17" fmla="*/ 30 h 408"/>
                  <a:gd name="T18" fmla="*/ 263 w 293"/>
                  <a:gd name="T19"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08">
                    <a:moveTo>
                      <a:pt x="263" y="203"/>
                    </a:moveTo>
                    <a:cubicBezTo>
                      <a:pt x="255" y="219"/>
                      <a:pt x="244" y="234"/>
                      <a:pt x="232" y="248"/>
                    </a:cubicBezTo>
                    <a:cubicBezTo>
                      <a:pt x="213" y="272"/>
                      <a:pt x="210" y="294"/>
                      <a:pt x="190" y="319"/>
                    </a:cubicBezTo>
                    <a:cubicBezTo>
                      <a:pt x="184" y="326"/>
                      <a:pt x="177" y="333"/>
                      <a:pt x="169" y="338"/>
                    </a:cubicBezTo>
                    <a:cubicBezTo>
                      <a:pt x="137" y="408"/>
                      <a:pt x="44" y="358"/>
                      <a:pt x="24" y="315"/>
                    </a:cubicBezTo>
                    <a:cubicBezTo>
                      <a:pt x="4" y="272"/>
                      <a:pt x="14" y="256"/>
                      <a:pt x="16" y="209"/>
                    </a:cubicBezTo>
                    <a:cubicBezTo>
                      <a:pt x="17" y="181"/>
                      <a:pt x="0" y="121"/>
                      <a:pt x="9" y="95"/>
                    </a:cubicBezTo>
                    <a:cubicBezTo>
                      <a:pt x="18" y="68"/>
                      <a:pt x="35" y="44"/>
                      <a:pt x="59" y="29"/>
                    </a:cubicBezTo>
                    <a:cubicBezTo>
                      <a:pt x="109" y="0"/>
                      <a:pt x="172" y="0"/>
                      <a:pt x="221" y="30"/>
                    </a:cubicBezTo>
                    <a:cubicBezTo>
                      <a:pt x="275" y="70"/>
                      <a:pt x="293" y="143"/>
                      <a:pt x="263" y="20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Freeform 2000">
                <a:extLst>
                  <a:ext uri="{FF2B5EF4-FFF2-40B4-BE49-F238E27FC236}">
                    <a16:creationId xmlns:a16="http://schemas.microsoft.com/office/drawing/2014/main" id="{DED59B24-FF88-48E1-B094-60D4DE31B667}"/>
                  </a:ext>
                </a:extLst>
              </p:cNvPr>
              <p:cNvSpPr>
                <a:spLocks/>
              </p:cNvSpPr>
              <p:nvPr/>
            </p:nvSpPr>
            <p:spPr bwMode="auto">
              <a:xfrm>
                <a:off x="3248025" y="5051426"/>
                <a:ext cx="103187" cy="84138"/>
              </a:xfrm>
              <a:custGeom>
                <a:avLst/>
                <a:gdLst>
                  <a:gd name="T0" fmla="*/ 302 w 311"/>
                  <a:gd name="T1" fmla="*/ 105 h 250"/>
                  <a:gd name="T2" fmla="*/ 276 w 311"/>
                  <a:gd name="T3" fmla="*/ 151 h 250"/>
                  <a:gd name="T4" fmla="*/ 251 w 311"/>
                  <a:gd name="T5" fmla="*/ 154 h 250"/>
                  <a:gd name="T6" fmla="*/ 166 w 311"/>
                  <a:gd name="T7" fmla="*/ 126 h 250"/>
                  <a:gd name="T8" fmla="*/ 123 w 311"/>
                  <a:gd name="T9" fmla="*/ 175 h 250"/>
                  <a:gd name="T10" fmla="*/ 104 w 311"/>
                  <a:gd name="T11" fmla="*/ 200 h 250"/>
                  <a:gd name="T12" fmla="*/ 61 w 311"/>
                  <a:gd name="T13" fmla="*/ 235 h 250"/>
                  <a:gd name="T14" fmla="*/ 36 w 311"/>
                  <a:gd name="T15" fmla="*/ 248 h 250"/>
                  <a:gd name="T16" fmla="*/ 22 w 311"/>
                  <a:gd name="T17" fmla="*/ 249 h 250"/>
                  <a:gd name="T18" fmla="*/ 11 w 311"/>
                  <a:gd name="T19" fmla="*/ 220 h 250"/>
                  <a:gd name="T20" fmla="*/ 33 w 311"/>
                  <a:gd name="T21" fmla="*/ 63 h 250"/>
                  <a:gd name="T22" fmla="*/ 67 w 311"/>
                  <a:gd name="T23" fmla="*/ 36 h 250"/>
                  <a:gd name="T24" fmla="*/ 102 w 311"/>
                  <a:gd name="T25" fmla="*/ 9 h 250"/>
                  <a:gd name="T26" fmla="*/ 132 w 311"/>
                  <a:gd name="T27" fmla="*/ 2 h 250"/>
                  <a:gd name="T28" fmla="*/ 196 w 311"/>
                  <a:gd name="T29" fmla="*/ 9 h 250"/>
                  <a:gd name="T30" fmla="*/ 237 w 311"/>
                  <a:gd name="T31" fmla="*/ 32 h 250"/>
                  <a:gd name="T32" fmla="*/ 266 w 311"/>
                  <a:gd name="T33" fmla="*/ 69 h 250"/>
                  <a:gd name="T34" fmla="*/ 302 w 311"/>
                  <a:gd name="T35" fmla="*/ 104 h 250"/>
                  <a:gd name="T36" fmla="*/ 302 w 311"/>
                  <a:gd name="T37" fmla="*/ 10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50">
                    <a:moveTo>
                      <a:pt x="302" y="105"/>
                    </a:moveTo>
                    <a:cubicBezTo>
                      <a:pt x="311" y="126"/>
                      <a:pt x="298" y="149"/>
                      <a:pt x="276" y="151"/>
                    </a:cubicBezTo>
                    <a:cubicBezTo>
                      <a:pt x="268" y="152"/>
                      <a:pt x="259" y="153"/>
                      <a:pt x="251" y="154"/>
                    </a:cubicBezTo>
                    <a:cubicBezTo>
                      <a:pt x="221" y="153"/>
                      <a:pt x="191" y="143"/>
                      <a:pt x="166" y="126"/>
                    </a:cubicBezTo>
                    <a:cubicBezTo>
                      <a:pt x="168" y="151"/>
                      <a:pt x="149" y="174"/>
                      <a:pt x="123" y="175"/>
                    </a:cubicBezTo>
                    <a:cubicBezTo>
                      <a:pt x="108" y="176"/>
                      <a:pt x="109" y="189"/>
                      <a:pt x="104" y="200"/>
                    </a:cubicBezTo>
                    <a:cubicBezTo>
                      <a:pt x="99" y="213"/>
                      <a:pt x="94" y="235"/>
                      <a:pt x="61" y="235"/>
                    </a:cubicBezTo>
                    <a:cubicBezTo>
                      <a:pt x="56" y="236"/>
                      <a:pt x="41" y="248"/>
                      <a:pt x="36" y="248"/>
                    </a:cubicBezTo>
                    <a:cubicBezTo>
                      <a:pt x="31" y="249"/>
                      <a:pt x="26" y="250"/>
                      <a:pt x="22" y="249"/>
                    </a:cubicBezTo>
                    <a:cubicBezTo>
                      <a:pt x="13" y="245"/>
                      <a:pt x="12" y="228"/>
                      <a:pt x="11" y="220"/>
                    </a:cubicBezTo>
                    <a:cubicBezTo>
                      <a:pt x="4" y="166"/>
                      <a:pt x="0" y="106"/>
                      <a:pt x="33" y="63"/>
                    </a:cubicBezTo>
                    <a:cubicBezTo>
                      <a:pt x="43" y="52"/>
                      <a:pt x="55" y="43"/>
                      <a:pt x="67" y="36"/>
                    </a:cubicBezTo>
                    <a:cubicBezTo>
                      <a:pt x="78" y="26"/>
                      <a:pt x="89" y="17"/>
                      <a:pt x="102" y="9"/>
                    </a:cubicBezTo>
                    <a:cubicBezTo>
                      <a:pt x="111" y="5"/>
                      <a:pt x="121" y="3"/>
                      <a:pt x="132" y="2"/>
                    </a:cubicBezTo>
                    <a:cubicBezTo>
                      <a:pt x="153" y="0"/>
                      <a:pt x="176" y="2"/>
                      <a:pt x="196" y="9"/>
                    </a:cubicBezTo>
                    <a:cubicBezTo>
                      <a:pt x="211" y="13"/>
                      <a:pt x="225" y="21"/>
                      <a:pt x="237" y="32"/>
                    </a:cubicBezTo>
                    <a:cubicBezTo>
                      <a:pt x="248" y="44"/>
                      <a:pt x="257" y="56"/>
                      <a:pt x="266" y="69"/>
                    </a:cubicBezTo>
                    <a:cubicBezTo>
                      <a:pt x="278" y="82"/>
                      <a:pt x="294" y="89"/>
                      <a:pt x="302" y="104"/>
                    </a:cubicBezTo>
                    <a:cubicBezTo>
                      <a:pt x="302" y="104"/>
                      <a:pt x="302" y="105"/>
                      <a:pt x="302" y="10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Freeform 2001">
                <a:extLst>
                  <a:ext uri="{FF2B5EF4-FFF2-40B4-BE49-F238E27FC236}">
                    <a16:creationId xmlns:a16="http://schemas.microsoft.com/office/drawing/2014/main" id="{E16BFAC0-B698-4093-9420-41C1C11B49F7}"/>
                  </a:ext>
                </a:extLst>
              </p:cNvPr>
              <p:cNvSpPr>
                <a:spLocks/>
              </p:cNvSpPr>
              <p:nvPr/>
            </p:nvSpPr>
            <p:spPr bwMode="auto">
              <a:xfrm>
                <a:off x="3254375" y="5108576"/>
                <a:ext cx="19050" cy="33338"/>
              </a:xfrm>
              <a:custGeom>
                <a:avLst/>
                <a:gdLst>
                  <a:gd name="T0" fmla="*/ 4 w 61"/>
                  <a:gd name="T1" fmla="*/ 55 h 100"/>
                  <a:gd name="T2" fmla="*/ 35 w 61"/>
                  <a:gd name="T3" fmla="*/ 100 h 100"/>
                  <a:gd name="T4" fmla="*/ 61 w 61"/>
                  <a:gd name="T5" fmla="*/ 55 h 100"/>
                  <a:gd name="T6" fmla="*/ 29 w 61"/>
                  <a:gd name="T7" fmla="*/ 0 h 100"/>
                  <a:gd name="T8" fmla="*/ 4 w 61"/>
                  <a:gd name="T9" fmla="*/ 55 h 100"/>
                </a:gdLst>
                <a:ahLst/>
                <a:cxnLst>
                  <a:cxn ang="0">
                    <a:pos x="T0" y="T1"/>
                  </a:cxn>
                  <a:cxn ang="0">
                    <a:pos x="T2" y="T3"/>
                  </a:cxn>
                  <a:cxn ang="0">
                    <a:pos x="T4" y="T5"/>
                  </a:cxn>
                  <a:cxn ang="0">
                    <a:pos x="T6" y="T7"/>
                  </a:cxn>
                  <a:cxn ang="0">
                    <a:pos x="T8" y="T9"/>
                  </a:cxn>
                </a:cxnLst>
                <a:rect l="0" t="0" r="r" b="b"/>
                <a:pathLst>
                  <a:path w="61" h="100">
                    <a:moveTo>
                      <a:pt x="4" y="55"/>
                    </a:moveTo>
                    <a:cubicBezTo>
                      <a:pt x="7" y="81"/>
                      <a:pt x="21" y="100"/>
                      <a:pt x="35" y="100"/>
                    </a:cubicBezTo>
                    <a:cubicBezTo>
                      <a:pt x="50" y="100"/>
                      <a:pt x="61" y="81"/>
                      <a:pt x="61" y="55"/>
                    </a:cubicBezTo>
                    <a:cubicBezTo>
                      <a:pt x="61" y="26"/>
                      <a:pt x="47" y="0"/>
                      <a:pt x="29" y="0"/>
                    </a:cubicBezTo>
                    <a:cubicBezTo>
                      <a:pt x="11" y="0"/>
                      <a:pt x="0" y="26"/>
                      <a:pt x="4" y="55"/>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2" name="Freeform 2002">
                <a:extLst>
                  <a:ext uri="{FF2B5EF4-FFF2-40B4-BE49-F238E27FC236}">
                    <a16:creationId xmlns:a16="http://schemas.microsoft.com/office/drawing/2014/main" id="{EDE482D6-7426-49ED-B1F3-2C348CF2F008}"/>
                  </a:ext>
                </a:extLst>
              </p:cNvPr>
              <p:cNvSpPr>
                <a:spLocks/>
              </p:cNvSpPr>
              <p:nvPr/>
            </p:nvSpPr>
            <p:spPr bwMode="auto">
              <a:xfrm>
                <a:off x="3244850" y="5062539"/>
                <a:ext cx="119062" cy="73025"/>
              </a:xfrm>
              <a:custGeom>
                <a:avLst/>
                <a:gdLst>
                  <a:gd name="T0" fmla="*/ 201 w 358"/>
                  <a:gd name="T1" fmla="*/ 25 h 214"/>
                  <a:gd name="T2" fmla="*/ 346 w 358"/>
                  <a:gd name="T3" fmla="*/ 152 h 214"/>
                  <a:gd name="T4" fmla="*/ 157 w 358"/>
                  <a:gd name="T5" fmla="*/ 189 h 214"/>
                  <a:gd name="T6" fmla="*/ 12 w 358"/>
                  <a:gd name="T7" fmla="*/ 62 h 214"/>
                  <a:gd name="T8" fmla="*/ 201 w 358"/>
                  <a:gd name="T9" fmla="*/ 25 h 214"/>
                </a:gdLst>
                <a:ahLst/>
                <a:cxnLst>
                  <a:cxn ang="0">
                    <a:pos x="T0" y="T1"/>
                  </a:cxn>
                  <a:cxn ang="0">
                    <a:pos x="T2" y="T3"/>
                  </a:cxn>
                  <a:cxn ang="0">
                    <a:pos x="T4" y="T5"/>
                  </a:cxn>
                  <a:cxn ang="0">
                    <a:pos x="T6" y="T7"/>
                  </a:cxn>
                  <a:cxn ang="0">
                    <a:pos x="T8" y="T9"/>
                  </a:cxn>
                </a:cxnLst>
                <a:rect l="0" t="0" r="r" b="b"/>
                <a:pathLst>
                  <a:path w="358" h="214">
                    <a:moveTo>
                      <a:pt x="201" y="25"/>
                    </a:moveTo>
                    <a:cubicBezTo>
                      <a:pt x="293" y="49"/>
                      <a:pt x="358" y="106"/>
                      <a:pt x="346" y="152"/>
                    </a:cubicBezTo>
                    <a:cubicBezTo>
                      <a:pt x="334" y="197"/>
                      <a:pt x="249" y="214"/>
                      <a:pt x="157" y="189"/>
                    </a:cubicBezTo>
                    <a:cubicBezTo>
                      <a:pt x="65" y="165"/>
                      <a:pt x="0" y="108"/>
                      <a:pt x="12" y="62"/>
                    </a:cubicBezTo>
                    <a:cubicBezTo>
                      <a:pt x="24" y="17"/>
                      <a:pt x="109" y="0"/>
                      <a:pt x="201" y="25"/>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Freeform 2003">
                <a:extLst>
                  <a:ext uri="{FF2B5EF4-FFF2-40B4-BE49-F238E27FC236}">
                    <a16:creationId xmlns:a16="http://schemas.microsoft.com/office/drawing/2014/main" id="{A0837DB8-6911-4285-8415-D4156761AC1B}"/>
                  </a:ext>
                </a:extLst>
              </p:cNvPr>
              <p:cNvSpPr>
                <a:spLocks/>
              </p:cNvSpPr>
              <p:nvPr/>
            </p:nvSpPr>
            <p:spPr bwMode="auto">
              <a:xfrm>
                <a:off x="3244850" y="5035551"/>
                <a:ext cx="112712" cy="98425"/>
              </a:xfrm>
              <a:custGeom>
                <a:avLst/>
                <a:gdLst>
                  <a:gd name="T0" fmla="*/ 21 w 335"/>
                  <a:gd name="T1" fmla="*/ 133 h 291"/>
                  <a:gd name="T2" fmla="*/ 313 w 335"/>
                  <a:gd name="T3" fmla="*/ 211 h 291"/>
                  <a:gd name="T4" fmla="*/ 206 w 335"/>
                  <a:gd name="T5" fmla="*/ 28 h 291"/>
                  <a:gd name="T6" fmla="*/ 21 w 335"/>
                  <a:gd name="T7" fmla="*/ 133 h 291"/>
                </a:gdLst>
                <a:ahLst/>
                <a:cxnLst>
                  <a:cxn ang="0">
                    <a:pos x="T0" y="T1"/>
                  </a:cxn>
                  <a:cxn ang="0">
                    <a:pos x="T2" y="T3"/>
                  </a:cxn>
                  <a:cxn ang="0">
                    <a:pos x="T4" y="T5"/>
                  </a:cxn>
                  <a:cxn ang="0">
                    <a:pos x="T6" y="T7"/>
                  </a:cxn>
                </a:cxnLst>
                <a:rect l="0" t="0" r="r" b="b"/>
                <a:pathLst>
                  <a:path w="335" h="291">
                    <a:moveTo>
                      <a:pt x="21" y="133"/>
                    </a:moveTo>
                    <a:cubicBezTo>
                      <a:pt x="0" y="213"/>
                      <a:pt x="292" y="291"/>
                      <a:pt x="313" y="211"/>
                    </a:cubicBezTo>
                    <a:cubicBezTo>
                      <a:pt x="335" y="131"/>
                      <a:pt x="311" y="56"/>
                      <a:pt x="206" y="28"/>
                    </a:cubicBezTo>
                    <a:cubicBezTo>
                      <a:pt x="102" y="0"/>
                      <a:pt x="43" y="53"/>
                      <a:pt x="21" y="133"/>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4" name="Freeform 2004">
                <a:extLst>
                  <a:ext uri="{FF2B5EF4-FFF2-40B4-BE49-F238E27FC236}">
                    <a16:creationId xmlns:a16="http://schemas.microsoft.com/office/drawing/2014/main" id="{4992E9A2-022B-48A5-82CA-4F1F549E5E1D}"/>
                  </a:ext>
                </a:extLst>
              </p:cNvPr>
              <p:cNvSpPr>
                <a:spLocks/>
              </p:cNvSpPr>
              <p:nvPr/>
            </p:nvSpPr>
            <p:spPr bwMode="auto">
              <a:xfrm>
                <a:off x="3292475" y="5046664"/>
                <a:ext cx="47625" cy="63500"/>
              </a:xfrm>
              <a:custGeom>
                <a:avLst/>
                <a:gdLst>
                  <a:gd name="T0" fmla="*/ 93 w 142"/>
                  <a:gd name="T1" fmla="*/ 180 h 187"/>
                  <a:gd name="T2" fmla="*/ 0 w 142"/>
                  <a:gd name="T3" fmla="*/ 0 h 187"/>
                  <a:gd name="T4" fmla="*/ 14 w 142"/>
                  <a:gd name="T5" fmla="*/ 3 h 187"/>
                  <a:gd name="T6" fmla="*/ 121 w 142"/>
                  <a:gd name="T7" fmla="*/ 187 h 187"/>
                  <a:gd name="T8" fmla="*/ 93 w 142"/>
                  <a:gd name="T9" fmla="*/ 180 h 187"/>
                </a:gdLst>
                <a:ahLst/>
                <a:cxnLst>
                  <a:cxn ang="0">
                    <a:pos x="T0" y="T1"/>
                  </a:cxn>
                  <a:cxn ang="0">
                    <a:pos x="T2" y="T3"/>
                  </a:cxn>
                  <a:cxn ang="0">
                    <a:pos x="T4" y="T5"/>
                  </a:cxn>
                  <a:cxn ang="0">
                    <a:pos x="T6" y="T7"/>
                  </a:cxn>
                  <a:cxn ang="0">
                    <a:pos x="T8" y="T9"/>
                  </a:cxn>
                </a:cxnLst>
                <a:rect l="0" t="0" r="r" b="b"/>
                <a:pathLst>
                  <a:path w="142" h="187">
                    <a:moveTo>
                      <a:pt x="93" y="180"/>
                    </a:moveTo>
                    <a:cubicBezTo>
                      <a:pt x="114" y="103"/>
                      <a:pt x="93" y="31"/>
                      <a:pt x="0" y="0"/>
                    </a:cubicBezTo>
                    <a:cubicBezTo>
                      <a:pt x="4" y="1"/>
                      <a:pt x="9" y="2"/>
                      <a:pt x="14" y="3"/>
                    </a:cubicBezTo>
                    <a:cubicBezTo>
                      <a:pt x="118" y="31"/>
                      <a:pt x="142" y="107"/>
                      <a:pt x="121" y="187"/>
                    </a:cubicBezTo>
                    <a:lnTo>
                      <a:pt x="93" y="18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Freeform 2005">
                <a:extLst>
                  <a:ext uri="{FF2B5EF4-FFF2-40B4-BE49-F238E27FC236}">
                    <a16:creationId xmlns:a16="http://schemas.microsoft.com/office/drawing/2014/main" id="{3250D425-D5E7-4FDD-BC09-56EAC08C0680}"/>
                  </a:ext>
                </a:extLst>
              </p:cNvPr>
              <p:cNvSpPr>
                <a:spLocks/>
              </p:cNvSpPr>
              <p:nvPr/>
            </p:nvSpPr>
            <p:spPr bwMode="auto">
              <a:xfrm>
                <a:off x="3316288" y="5145089"/>
                <a:ext cx="17462" cy="23813"/>
              </a:xfrm>
              <a:custGeom>
                <a:avLst/>
                <a:gdLst>
                  <a:gd name="T0" fmla="*/ 47 w 52"/>
                  <a:gd name="T1" fmla="*/ 57 h 71"/>
                  <a:gd name="T2" fmla="*/ 34 w 52"/>
                  <a:gd name="T3" fmla="*/ 69 h 71"/>
                  <a:gd name="T4" fmla="*/ 17 w 52"/>
                  <a:gd name="T5" fmla="*/ 66 h 71"/>
                  <a:gd name="T6" fmla="*/ 0 w 52"/>
                  <a:gd name="T7" fmla="*/ 47 h 71"/>
                  <a:gd name="T8" fmla="*/ 40 w 52"/>
                  <a:gd name="T9" fmla="*/ 0 h 71"/>
                  <a:gd name="T10" fmla="*/ 47 w 52"/>
                  <a:gd name="T11" fmla="*/ 57 h 71"/>
                </a:gdLst>
                <a:ahLst/>
                <a:cxnLst>
                  <a:cxn ang="0">
                    <a:pos x="T0" y="T1"/>
                  </a:cxn>
                  <a:cxn ang="0">
                    <a:pos x="T2" y="T3"/>
                  </a:cxn>
                  <a:cxn ang="0">
                    <a:pos x="T4" y="T5"/>
                  </a:cxn>
                  <a:cxn ang="0">
                    <a:pos x="T6" y="T7"/>
                  </a:cxn>
                  <a:cxn ang="0">
                    <a:pos x="T8" y="T9"/>
                  </a:cxn>
                  <a:cxn ang="0">
                    <a:pos x="T10" y="T11"/>
                  </a:cxn>
                </a:cxnLst>
                <a:rect l="0" t="0" r="r" b="b"/>
                <a:pathLst>
                  <a:path w="52" h="71">
                    <a:moveTo>
                      <a:pt x="47" y="57"/>
                    </a:moveTo>
                    <a:cubicBezTo>
                      <a:pt x="45" y="63"/>
                      <a:pt x="40" y="68"/>
                      <a:pt x="34" y="69"/>
                    </a:cubicBezTo>
                    <a:cubicBezTo>
                      <a:pt x="29" y="71"/>
                      <a:pt x="22" y="70"/>
                      <a:pt x="17" y="66"/>
                    </a:cubicBezTo>
                    <a:cubicBezTo>
                      <a:pt x="8" y="61"/>
                      <a:pt x="0" y="58"/>
                      <a:pt x="0" y="47"/>
                    </a:cubicBezTo>
                    <a:cubicBezTo>
                      <a:pt x="5" y="26"/>
                      <a:pt x="20" y="8"/>
                      <a:pt x="40" y="0"/>
                    </a:cubicBezTo>
                    <a:cubicBezTo>
                      <a:pt x="38" y="25"/>
                      <a:pt x="52" y="43"/>
                      <a:pt x="47" y="5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6" name="Freeform 2006">
                <a:extLst>
                  <a:ext uri="{FF2B5EF4-FFF2-40B4-BE49-F238E27FC236}">
                    <a16:creationId xmlns:a16="http://schemas.microsoft.com/office/drawing/2014/main" id="{9CA7276E-DD75-4BA9-973C-F62ADB0EAE4A}"/>
                  </a:ext>
                </a:extLst>
              </p:cNvPr>
              <p:cNvSpPr>
                <a:spLocks/>
              </p:cNvSpPr>
              <p:nvPr/>
            </p:nvSpPr>
            <p:spPr bwMode="auto">
              <a:xfrm>
                <a:off x="3190875" y="5224464"/>
                <a:ext cx="69850" cy="104775"/>
              </a:xfrm>
              <a:custGeom>
                <a:avLst/>
                <a:gdLst>
                  <a:gd name="T0" fmla="*/ 176 w 209"/>
                  <a:gd name="T1" fmla="*/ 167 h 313"/>
                  <a:gd name="T2" fmla="*/ 198 w 209"/>
                  <a:gd name="T3" fmla="*/ 226 h 313"/>
                  <a:gd name="T4" fmla="*/ 128 w 209"/>
                  <a:gd name="T5" fmla="*/ 311 h 313"/>
                  <a:gd name="T6" fmla="*/ 95 w 209"/>
                  <a:gd name="T7" fmla="*/ 305 h 313"/>
                  <a:gd name="T8" fmla="*/ 74 w 209"/>
                  <a:gd name="T9" fmla="*/ 275 h 313"/>
                  <a:gd name="T10" fmla="*/ 16 w 209"/>
                  <a:gd name="T11" fmla="*/ 140 h 313"/>
                  <a:gd name="T12" fmla="*/ 5 w 209"/>
                  <a:gd name="T13" fmla="*/ 69 h 313"/>
                  <a:gd name="T14" fmla="*/ 115 w 209"/>
                  <a:gd name="T15" fmla="*/ 16 h 313"/>
                  <a:gd name="T16" fmla="*/ 146 w 209"/>
                  <a:gd name="T17" fmla="*/ 46 h 313"/>
                  <a:gd name="T18" fmla="*/ 176 w 209"/>
                  <a:gd name="T19" fmla="*/ 16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313">
                    <a:moveTo>
                      <a:pt x="176" y="167"/>
                    </a:moveTo>
                    <a:cubicBezTo>
                      <a:pt x="186" y="186"/>
                      <a:pt x="193" y="206"/>
                      <a:pt x="198" y="226"/>
                    </a:cubicBezTo>
                    <a:cubicBezTo>
                      <a:pt x="209" y="278"/>
                      <a:pt x="155" y="308"/>
                      <a:pt x="128" y="311"/>
                    </a:cubicBezTo>
                    <a:cubicBezTo>
                      <a:pt x="117" y="313"/>
                      <a:pt x="105" y="311"/>
                      <a:pt x="95" y="305"/>
                    </a:cubicBezTo>
                    <a:cubicBezTo>
                      <a:pt x="85" y="298"/>
                      <a:pt x="78" y="287"/>
                      <a:pt x="74" y="275"/>
                    </a:cubicBezTo>
                    <a:cubicBezTo>
                      <a:pt x="53" y="231"/>
                      <a:pt x="34" y="186"/>
                      <a:pt x="16" y="140"/>
                    </a:cubicBezTo>
                    <a:cubicBezTo>
                      <a:pt x="4" y="118"/>
                      <a:pt x="0" y="93"/>
                      <a:pt x="5" y="69"/>
                    </a:cubicBezTo>
                    <a:cubicBezTo>
                      <a:pt x="17" y="33"/>
                      <a:pt x="79" y="0"/>
                      <a:pt x="115" y="16"/>
                    </a:cubicBezTo>
                    <a:cubicBezTo>
                      <a:pt x="128" y="23"/>
                      <a:pt x="138" y="33"/>
                      <a:pt x="146" y="46"/>
                    </a:cubicBezTo>
                    <a:cubicBezTo>
                      <a:pt x="164" y="73"/>
                      <a:pt x="165" y="137"/>
                      <a:pt x="176" y="167"/>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Freeform 2007">
                <a:extLst>
                  <a:ext uri="{FF2B5EF4-FFF2-40B4-BE49-F238E27FC236}">
                    <a16:creationId xmlns:a16="http://schemas.microsoft.com/office/drawing/2014/main" id="{EC3B1EB7-F9FC-4F32-AF5F-9A39EC5DC93B}"/>
                  </a:ext>
                </a:extLst>
              </p:cNvPr>
              <p:cNvSpPr>
                <a:spLocks/>
              </p:cNvSpPr>
              <p:nvPr/>
            </p:nvSpPr>
            <p:spPr bwMode="auto">
              <a:xfrm>
                <a:off x="3224213" y="5291139"/>
                <a:ext cx="165100" cy="49213"/>
              </a:xfrm>
              <a:custGeom>
                <a:avLst/>
                <a:gdLst>
                  <a:gd name="T0" fmla="*/ 467 w 497"/>
                  <a:gd name="T1" fmla="*/ 33 h 146"/>
                  <a:gd name="T2" fmla="*/ 430 w 497"/>
                  <a:gd name="T3" fmla="*/ 116 h 146"/>
                  <a:gd name="T4" fmla="*/ 105 w 497"/>
                  <a:gd name="T5" fmla="*/ 142 h 146"/>
                  <a:gd name="T6" fmla="*/ 9 w 497"/>
                  <a:gd name="T7" fmla="*/ 114 h 146"/>
                  <a:gd name="T8" fmla="*/ 84 w 497"/>
                  <a:gd name="T9" fmla="*/ 7 h 146"/>
                  <a:gd name="T10" fmla="*/ 467 w 497"/>
                  <a:gd name="T11" fmla="*/ 33 h 146"/>
                </a:gdLst>
                <a:ahLst/>
                <a:cxnLst>
                  <a:cxn ang="0">
                    <a:pos x="T0" y="T1"/>
                  </a:cxn>
                  <a:cxn ang="0">
                    <a:pos x="T2" y="T3"/>
                  </a:cxn>
                  <a:cxn ang="0">
                    <a:pos x="T4" y="T5"/>
                  </a:cxn>
                  <a:cxn ang="0">
                    <a:pos x="T6" y="T7"/>
                  </a:cxn>
                  <a:cxn ang="0">
                    <a:pos x="T8" y="T9"/>
                  </a:cxn>
                  <a:cxn ang="0">
                    <a:pos x="T10" y="T11"/>
                  </a:cxn>
                </a:cxnLst>
                <a:rect l="0" t="0" r="r" b="b"/>
                <a:pathLst>
                  <a:path w="497" h="146">
                    <a:moveTo>
                      <a:pt x="467" y="33"/>
                    </a:moveTo>
                    <a:cubicBezTo>
                      <a:pt x="497" y="65"/>
                      <a:pt x="474" y="117"/>
                      <a:pt x="430" y="116"/>
                    </a:cubicBezTo>
                    <a:cubicBezTo>
                      <a:pt x="402" y="119"/>
                      <a:pt x="171" y="141"/>
                      <a:pt x="105" y="142"/>
                    </a:cubicBezTo>
                    <a:cubicBezTo>
                      <a:pt x="71" y="146"/>
                      <a:pt x="36" y="136"/>
                      <a:pt x="9" y="114"/>
                    </a:cubicBezTo>
                    <a:cubicBezTo>
                      <a:pt x="0" y="51"/>
                      <a:pt x="51" y="0"/>
                      <a:pt x="84" y="7"/>
                    </a:cubicBezTo>
                    <a:cubicBezTo>
                      <a:pt x="194" y="25"/>
                      <a:pt x="333" y="50"/>
                      <a:pt x="467" y="3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Freeform 2008">
                <a:extLst>
                  <a:ext uri="{FF2B5EF4-FFF2-40B4-BE49-F238E27FC236}">
                    <a16:creationId xmlns:a16="http://schemas.microsoft.com/office/drawing/2014/main" id="{7BAD4A6D-AA6A-46FA-B57C-71F0A6F17458}"/>
                  </a:ext>
                </a:extLst>
              </p:cNvPr>
              <p:cNvSpPr>
                <a:spLocks/>
              </p:cNvSpPr>
              <p:nvPr/>
            </p:nvSpPr>
            <p:spPr bwMode="auto">
              <a:xfrm>
                <a:off x="3355975" y="5291139"/>
                <a:ext cx="80962" cy="49213"/>
              </a:xfrm>
              <a:custGeom>
                <a:avLst/>
                <a:gdLst>
                  <a:gd name="T0" fmla="*/ 222 w 242"/>
                  <a:gd name="T1" fmla="*/ 80 h 144"/>
                  <a:gd name="T2" fmla="*/ 237 w 242"/>
                  <a:gd name="T3" fmla="*/ 91 h 144"/>
                  <a:gd name="T4" fmla="*/ 239 w 242"/>
                  <a:gd name="T5" fmla="*/ 108 h 144"/>
                  <a:gd name="T6" fmla="*/ 221 w 242"/>
                  <a:gd name="T7" fmla="*/ 114 h 144"/>
                  <a:gd name="T8" fmla="*/ 175 w 242"/>
                  <a:gd name="T9" fmla="*/ 108 h 144"/>
                  <a:gd name="T10" fmla="*/ 177 w 242"/>
                  <a:gd name="T11" fmla="*/ 135 h 144"/>
                  <a:gd name="T12" fmla="*/ 147 w 242"/>
                  <a:gd name="T13" fmla="*/ 139 h 144"/>
                  <a:gd name="T14" fmla="*/ 134 w 242"/>
                  <a:gd name="T15" fmla="*/ 137 h 144"/>
                  <a:gd name="T16" fmla="*/ 124 w 242"/>
                  <a:gd name="T17" fmla="*/ 142 h 144"/>
                  <a:gd name="T18" fmla="*/ 107 w 242"/>
                  <a:gd name="T19" fmla="*/ 141 h 144"/>
                  <a:gd name="T20" fmla="*/ 43 w 242"/>
                  <a:gd name="T21" fmla="*/ 122 h 144"/>
                  <a:gd name="T22" fmla="*/ 1 w 242"/>
                  <a:gd name="T23" fmla="*/ 94 h 144"/>
                  <a:gd name="T24" fmla="*/ 19 w 242"/>
                  <a:gd name="T25" fmla="*/ 37 h 144"/>
                  <a:gd name="T26" fmla="*/ 70 w 242"/>
                  <a:gd name="T27" fmla="*/ 24 h 144"/>
                  <a:gd name="T28" fmla="*/ 222 w 242"/>
                  <a:gd name="T2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4">
                    <a:moveTo>
                      <a:pt x="222" y="80"/>
                    </a:moveTo>
                    <a:cubicBezTo>
                      <a:pt x="228" y="82"/>
                      <a:pt x="233" y="86"/>
                      <a:pt x="237" y="91"/>
                    </a:cubicBezTo>
                    <a:cubicBezTo>
                      <a:pt x="242" y="96"/>
                      <a:pt x="242" y="103"/>
                      <a:pt x="239" y="108"/>
                    </a:cubicBezTo>
                    <a:cubicBezTo>
                      <a:pt x="234" y="113"/>
                      <a:pt x="227" y="114"/>
                      <a:pt x="221" y="114"/>
                    </a:cubicBezTo>
                    <a:cubicBezTo>
                      <a:pt x="206" y="113"/>
                      <a:pt x="190" y="111"/>
                      <a:pt x="175" y="108"/>
                    </a:cubicBezTo>
                    <a:cubicBezTo>
                      <a:pt x="184" y="114"/>
                      <a:pt x="185" y="127"/>
                      <a:pt x="177" y="135"/>
                    </a:cubicBezTo>
                    <a:cubicBezTo>
                      <a:pt x="168" y="142"/>
                      <a:pt x="157" y="143"/>
                      <a:pt x="147" y="139"/>
                    </a:cubicBezTo>
                    <a:cubicBezTo>
                      <a:pt x="143" y="137"/>
                      <a:pt x="138" y="136"/>
                      <a:pt x="134" y="137"/>
                    </a:cubicBezTo>
                    <a:cubicBezTo>
                      <a:pt x="130" y="138"/>
                      <a:pt x="127" y="140"/>
                      <a:pt x="124" y="142"/>
                    </a:cubicBezTo>
                    <a:cubicBezTo>
                      <a:pt x="118" y="144"/>
                      <a:pt x="112" y="143"/>
                      <a:pt x="107" y="141"/>
                    </a:cubicBezTo>
                    <a:lnTo>
                      <a:pt x="43" y="122"/>
                    </a:lnTo>
                    <a:cubicBezTo>
                      <a:pt x="23" y="116"/>
                      <a:pt x="3" y="117"/>
                      <a:pt x="1" y="94"/>
                    </a:cubicBezTo>
                    <a:cubicBezTo>
                      <a:pt x="0" y="74"/>
                      <a:pt x="6" y="53"/>
                      <a:pt x="19" y="37"/>
                    </a:cubicBezTo>
                    <a:cubicBezTo>
                      <a:pt x="36" y="34"/>
                      <a:pt x="53" y="30"/>
                      <a:pt x="70" y="24"/>
                    </a:cubicBezTo>
                    <a:cubicBezTo>
                      <a:pt x="129" y="0"/>
                      <a:pt x="145" y="41"/>
                      <a:pt x="222" y="8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Freeform 2009">
                <a:extLst>
                  <a:ext uri="{FF2B5EF4-FFF2-40B4-BE49-F238E27FC236}">
                    <a16:creationId xmlns:a16="http://schemas.microsoft.com/office/drawing/2014/main" id="{21696D77-C16D-4AC4-8D9E-DD7CE7DAA4AA}"/>
                  </a:ext>
                </a:extLst>
              </p:cNvPr>
              <p:cNvSpPr>
                <a:spLocks/>
              </p:cNvSpPr>
              <p:nvPr/>
            </p:nvSpPr>
            <p:spPr bwMode="auto">
              <a:xfrm>
                <a:off x="3016250" y="5897564"/>
                <a:ext cx="966787" cy="288925"/>
              </a:xfrm>
              <a:custGeom>
                <a:avLst/>
                <a:gdLst>
                  <a:gd name="T0" fmla="*/ 860 w 2902"/>
                  <a:gd name="T1" fmla="*/ 0 h 860"/>
                  <a:gd name="T2" fmla="*/ 0 w 2902"/>
                  <a:gd name="T3" fmla="*/ 860 h 860"/>
                  <a:gd name="T4" fmla="*/ 2042 w 2902"/>
                  <a:gd name="T5" fmla="*/ 860 h 860"/>
                  <a:gd name="T6" fmla="*/ 2902 w 2902"/>
                  <a:gd name="T7" fmla="*/ 0 h 860"/>
                  <a:gd name="T8" fmla="*/ 860 w 2902"/>
                  <a:gd name="T9" fmla="*/ 0 h 860"/>
                </a:gdLst>
                <a:ahLst/>
                <a:cxnLst>
                  <a:cxn ang="0">
                    <a:pos x="T0" y="T1"/>
                  </a:cxn>
                  <a:cxn ang="0">
                    <a:pos x="T2" y="T3"/>
                  </a:cxn>
                  <a:cxn ang="0">
                    <a:pos x="T4" y="T5"/>
                  </a:cxn>
                  <a:cxn ang="0">
                    <a:pos x="T6" y="T7"/>
                  </a:cxn>
                  <a:cxn ang="0">
                    <a:pos x="T8" y="T9"/>
                  </a:cxn>
                </a:cxnLst>
                <a:rect l="0" t="0" r="r" b="b"/>
                <a:pathLst>
                  <a:path w="2902" h="860">
                    <a:moveTo>
                      <a:pt x="860" y="0"/>
                    </a:moveTo>
                    <a:lnTo>
                      <a:pt x="0" y="860"/>
                    </a:lnTo>
                    <a:lnTo>
                      <a:pt x="2042" y="860"/>
                    </a:lnTo>
                    <a:lnTo>
                      <a:pt x="2902" y="0"/>
                    </a:ln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Freeform 2010">
                <a:extLst>
                  <a:ext uri="{FF2B5EF4-FFF2-40B4-BE49-F238E27FC236}">
                    <a16:creationId xmlns:a16="http://schemas.microsoft.com/office/drawing/2014/main" id="{2070BDB8-9D78-4CF7-B951-89CCCD9DE163}"/>
                  </a:ext>
                </a:extLst>
              </p:cNvPr>
              <p:cNvSpPr>
                <a:spLocks noEditPoints="1"/>
              </p:cNvSpPr>
              <p:nvPr/>
            </p:nvSpPr>
            <p:spPr bwMode="auto">
              <a:xfrm>
                <a:off x="3086100" y="5924551"/>
                <a:ext cx="803275" cy="236538"/>
              </a:xfrm>
              <a:custGeom>
                <a:avLst/>
                <a:gdLst>
                  <a:gd name="T0" fmla="*/ 940 w 2414"/>
                  <a:gd name="T1" fmla="*/ 560 h 702"/>
                  <a:gd name="T2" fmla="*/ 892 w 2414"/>
                  <a:gd name="T3" fmla="*/ 447 h 702"/>
                  <a:gd name="T4" fmla="*/ 784 w 2414"/>
                  <a:gd name="T5" fmla="*/ 26 h 702"/>
                  <a:gd name="T6" fmla="*/ 518 w 2414"/>
                  <a:gd name="T7" fmla="*/ 450 h 702"/>
                  <a:gd name="T8" fmla="*/ 566 w 2414"/>
                  <a:gd name="T9" fmla="*/ 526 h 702"/>
                  <a:gd name="T10" fmla="*/ 585 w 2414"/>
                  <a:gd name="T11" fmla="*/ 593 h 702"/>
                  <a:gd name="T12" fmla="*/ 537 w 2414"/>
                  <a:gd name="T13" fmla="*/ 516 h 702"/>
                  <a:gd name="T14" fmla="*/ 1874 w 2414"/>
                  <a:gd name="T15" fmla="*/ 443 h 702"/>
                  <a:gd name="T16" fmla="*/ 1612 w 2414"/>
                  <a:gd name="T17" fmla="*/ 248 h 702"/>
                  <a:gd name="T18" fmla="*/ 1584 w 2414"/>
                  <a:gd name="T19" fmla="*/ 248 h 702"/>
                  <a:gd name="T20" fmla="*/ 1122 w 2414"/>
                  <a:gd name="T21" fmla="*/ 255 h 702"/>
                  <a:gd name="T22" fmla="*/ 1122 w 2414"/>
                  <a:gd name="T23" fmla="*/ 255 h 702"/>
                  <a:gd name="T24" fmla="*/ 1243 w 2414"/>
                  <a:gd name="T25" fmla="*/ 443 h 702"/>
                  <a:gd name="T26" fmla="*/ 1137 w 2414"/>
                  <a:gd name="T27" fmla="*/ 443 h 702"/>
                  <a:gd name="T28" fmla="*/ 1001 w 2414"/>
                  <a:gd name="T29" fmla="*/ 375 h 702"/>
                  <a:gd name="T30" fmla="*/ 987 w 2414"/>
                  <a:gd name="T31" fmla="*/ 389 h 702"/>
                  <a:gd name="T32" fmla="*/ 987 w 2414"/>
                  <a:gd name="T33" fmla="*/ 389 h 702"/>
                  <a:gd name="T34" fmla="*/ 954 w 2414"/>
                  <a:gd name="T35" fmla="*/ 422 h 702"/>
                  <a:gd name="T36" fmla="*/ 1142 w 2414"/>
                  <a:gd name="T37" fmla="*/ 248 h 702"/>
                  <a:gd name="T38" fmla="*/ 1249 w 2414"/>
                  <a:gd name="T39" fmla="*/ 248 h 702"/>
                  <a:gd name="T40" fmla="*/ 1512 w 2414"/>
                  <a:gd name="T41" fmla="*/ 443 h 702"/>
                  <a:gd name="T42" fmla="*/ 1539 w 2414"/>
                  <a:gd name="T43" fmla="*/ 443 h 702"/>
                  <a:gd name="T44" fmla="*/ 1539 w 2414"/>
                  <a:gd name="T45" fmla="*/ 443 h 702"/>
                  <a:gd name="T46" fmla="*/ 1411 w 2414"/>
                  <a:gd name="T47" fmla="*/ 248 h 702"/>
                  <a:gd name="T48" fmla="*/ 1517 w 2414"/>
                  <a:gd name="T49" fmla="*/ 248 h 702"/>
                  <a:gd name="T50" fmla="*/ 1957 w 2414"/>
                  <a:gd name="T51" fmla="*/ 420 h 702"/>
                  <a:gd name="T52" fmla="*/ 1971 w 2414"/>
                  <a:gd name="T53" fmla="*/ 406 h 702"/>
                  <a:gd name="T54" fmla="*/ 1971 w 2414"/>
                  <a:gd name="T55" fmla="*/ 406 h 702"/>
                  <a:gd name="T56" fmla="*/ 1880 w 2414"/>
                  <a:gd name="T57" fmla="*/ 248 h 702"/>
                  <a:gd name="T58" fmla="*/ 1987 w 2414"/>
                  <a:gd name="T59" fmla="*/ 248 h 702"/>
                  <a:gd name="T60" fmla="*/ 2092 w 2414"/>
                  <a:gd name="T61" fmla="*/ 286 h 702"/>
                  <a:gd name="T62" fmla="*/ 2105 w 2414"/>
                  <a:gd name="T63" fmla="*/ 272 h 702"/>
                  <a:gd name="T64" fmla="*/ 1904 w 2414"/>
                  <a:gd name="T65" fmla="*/ 106 h 702"/>
                  <a:gd name="T66" fmla="*/ 1904 w 2414"/>
                  <a:gd name="T67" fmla="*/ 106 h 702"/>
                  <a:gd name="T68" fmla="*/ 2148 w 2414"/>
                  <a:gd name="T69" fmla="*/ 168 h 702"/>
                  <a:gd name="T70" fmla="*/ 1702 w 2414"/>
                  <a:gd name="T71" fmla="*/ 676 h 702"/>
                  <a:gd name="T72" fmla="*/ 1854 w 2414"/>
                  <a:gd name="T73" fmla="*/ 560 h 702"/>
                  <a:gd name="T74" fmla="*/ 73 w 2414"/>
                  <a:gd name="T75" fmla="*/ 702 h 702"/>
                  <a:gd name="T76" fmla="*/ 2414 w 2414"/>
                  <a:gd name="T77" fmla="*/ 0 h 702"/>
                  <a:gd name="T78" fmla="*/ 493 w 2414"/>
                  <a:gd name="T79" fmla="*/ 424 h 702"/>
                  <a:gd name="T80" fmla="*/ 321 w 2414"/>
                  <a:gd name="T81" fmla="*/ 597 h 702"/>
                  <a:gd name="T82" fmla="*/ 1666 w 2414"/>
                  <a:gd name="T83" fmla="*/ 222 h 702"/>
                  <a:gd name="T84" fmla="*/ 14 w 2414"/>
                  <a:gd name="T85" fmla="*/ 666 h 702"/>
                  <a:gd name="T86" fmla="*/ 1633 w 2414"/>
                  <a:gd name="T87" fmla="*/ 124 h 702"/>
                  <a:gd name="T88" fmla="*/ 1390 w 2414"/>
                  <a:gd name="T89" fmla="*/ 124 h 702"/>
                  <a:gd name="T90" fmla="*/ 1633 w 2414"/>
                  <a:gd name="T91" fmla="*/ 124 h 702"/>
                  <a:gd name="T92" fmla="*/ 1511 w 2414"/>
                  <a:gd name="T93" fmla="*/ 83 h 702"/>
                  <a:gd name="T94" fmla="*/ 1511 w 2414"/>
                  <a:gd name="T95" fmla="*/ 165 h 702"/>
                  <a:gd name="T96" fmla="*/ 1205 w 2414"/>
                  <a:gd name="T97" fmla="*/ 191 h 702"/>
                  <a:gd name="T98" fmla="*/ 1205 w 2414"/>
                  <a:gd name="T99" fmla="*/ 57 h 702"/>
                  <a:gd name="T100" fmla="*/ 1301 w 2414"/>
                  <a:gd name="T101" fmla="*/ 124 h 702"/>
                  <a:gd name="T102" fmla="*/ 1109 w 2414"/>
                  <a:gd name="T103" fmla="*/ 124 h 702"/>
                  <a:gd name="T104" fmla="*/ 1020 w 2414"/>
                  <a:gd name="T105" fmla="*/ 124 h 702"/>
                  <a:gd name="T106" fmla="*/ 776 w 2414"/>
                  <a:gd name="T107" fmla="*/ 124 h 702"/>
                  <a:gd name="T108" fmla="*/ 1020 w 2414"/>
                  <a:gd name="T109" fmla="*/ 124 h 702"/>
                  <a:gd name="T110" fmla="*/ 898 w 2414"/>
                  <a:gd name="T111" fmla="*/ 83 h 702"/>
                  <a:gd name="T112" fmla="*/ 898 w 2414"/>
                  <a:gd name="T113" fmla="*/ 1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4" h="702">
                    <a:moveTo>
                      <a:pt x="784" y="26"/>
                    </a:moveTo>
                    <a:lnTo>
                      <a:pt x="135" y="676"/>
                    </a:lnTo>
                    <a:lnTo>
                      <a:pt x="825" y="676"/>
                    </a:lnTo>
                    <a:lnTo>
                      <a:pt x="940" y="560"/>
                    </a:lnTo>
                    <a:lnTo>
                      <a:pt x="1817" y="560"/>
                    </a:lnTo>
                    <a:lnTo>
                      <a:pt x="1908" y="469"/>
                    </a:lnTo>
                    <a:lnTo>
                      <a:pt x="870" y="469"/>
                    </a:lnTo>
                    <a:lnTo>
                      <a:pt x="892" y="447"/>
                    </a:lnTo>
                    <a:lnTo>
                      <a:pt x="1118" y="222"/>
                    </a:lnTo>
                    <a:lnTo>
                      <a:pt x="1629" y="222"/>
                    </a:lnTo>
                    <a:lnTo>
                      <a:pt x="1825" y="26"/>
                    </a:lnTo>
                    <a:lnTo>
                      <a:pt x="784" y="26"/>
                    </a:lnTo>
                    <a:close/>
                    <a:moveTo>
                      <a:pt x="518" y="450"/>
                    </a:moveTo>
                    <a:lnTo>
                      <a:pt x="556" y="509"/>
                    </a:lnTo>
                    <a:lnTo>
                      <a:pt x="712" y="450"/>
                    </a:lnTo>
                    <a:lnTo>
                      <a:pt x="518" y="450"/>
                    </a:lnTo>
                    <a:close/>
                    <a:moveTo>
                      <a:pt x="566" y="526"/>
                    </a:moveTo>
                    <a:lnTo>
                      <a:pt x="605" y="587"/>
                    </a:lnTo>
                    <a:lnTo>
                      <a:pt x="727" y="465"/>
                    </a:lnTo>
                    <a:lnTo>
                      <a:pt x="566" y="526"/>
                    </a:lnTo>
                    <a:close/>
                    <a:moveTo>
                      <a:pt x="585" y="593"/>
                    </a:moveTo>
                    <a:lnTo>
                      <a:pt x="548" y="533"/>
                    </a:lnTo>
                    <a:lnTo>
                      <a:pt x="392" y="593"/>
                    </a:lnTo>
                    <a:lnTo>
                      <a:pt x="585" y="593"/>
                    </a:lnTo>
                    <a:close/>
                    <a:moveTo>
                      <a:pt x="537" y="516"/>
                    </a:moveTo>
                    <a:lnTo>
                      <a:pt x="499" y="455"/>
                    </a:lnTo>
                    <a:lnTo>
                      <a:pt x="376" y="578"/>
                    </a:lnTo>
                    <a:lnTo>
                      <a:pt x="537" y="516"/>
                    </a:lnTo>
                    <a:close/>
                    <a:moveTo>
                      <a:pt x="1914" y="443"/>
                    </a:moveTo>
                    <a:lnTo>
                      <a:pt x="1718" y="248"/>
                    </a:lnTo>
                    <a:lnTo>
                      <a:pt x="1679" y="248"/>
                    </a:lnTo>
                    <a:lnTo>
                      <a:pt x="1874" y="443"/>
                    </a:lnTo>
                    <a:lnTo>
                      <a:pt x="1914" y="443"/>
                    </a:lnTo>
                    <a:close/>
                    <a:moveTo>
                      <a:pt x="1847" y="443"/>
                    </a:moveTo>
                    <a:lnTo>
                      <a:pt x="1651" y="248"/>
                    </a:lnTo>
                    <a:lnTo>
                      <a:pt x="1612" y="248"/>
                    </a:lnTo>
                    <a:lnTo>
                      <a:pt x="1807" y="443"/>
                    </a:lnTo>
                    <a:lnTo>
                      <a:pt x="1847" y="443"/>
                    </a:lnTo>
                    <a:close/>
                    <a:moveTo>
                      <a:pt x="1780" y="443"/>
                    </a:moveTo>
                    <a:lnTo>
                      <a:pt x="1584" y="248"/>
                    </a:lnTo>
                    <a:lnTo>
                      <a:pt x="1545" y="248"/>
                    </a:lnTo>
                    <a:lnTo>
                      <a:pt x="1740" y="443"/>
                    </a:lnTo>
                    <a:lnTo>
                      <a:pt x="1780" y="443"/>
                    </a:lnTo>
                    <a:close/>
                    <a:moveTo>
                      <a:pt x="1122" y="255"/>
                    </a:moveTo>
                    <a:lnTo>
                      <a:pt x="1102" y="275"/>
                    </a:lnTo>
                    <a:lnTo>
                      <a:pt x="1271" y="443"/>
                    </a:lnTo>
                    <a:lnTo>
                      <a:pt x="1310" y="443"/>
                    </a:lnTo>
                    <a:lnTo>
                      <a:pt x="1122" y="255"/>
                    </a:lnTo>
                    <a:close/>
                    <a:moveTo>
                      <a:pt x="1088" y="288"/>
                    </a:moveTo>
                    <a:lnTo>
                      <a:pt x="1068" y="308"/>
                    </a:lnTo>
                    <a:lnTo>
                      <a:pt x="1204" y="443"/>
                    </a:lnTo>
                    <a:lnTo>
                      <a:pt x="1243" y="443"/>
                    </a:lnTo>
                    <a:lnTo>
                      <a:pt x="1088" y="288"/>
                    </a:lnTo>
                    <a:close/>
                    <a:moveTo>
                      <a:pt x="1054" y="322"/>
                    </a:moveTo>
                    <a:lnTo>
                      <a:pt x="1035" y="342"/>
                    </a:lnTo>
                    <a:lnTo>
                      <a:pt x="1137" y="443"/>
                    </a:lnTo>
                    <a:lnTo>
                      <a:pt x="1176" y="443"/>
                    </a:lnTo>
                    <a:lnTo>
                      <a:pt x="1054" y="322"/>
                    </a:lnTo>
                    <a:close/>
                    <a:moveTo>
                      <a:pt x="1021" y="355"/>
                    </a:moveTo>
                    <a:lnTo>
                      <a:pt x="1001" y="375"/>
                    </a:lnTo>
                    <a:lnTo>
                      <a:pt x="1070" y="443"/>
                    </a:lnTo>
                    <a:lnTo>
                      <a:pt x="1109" y="443"/>
                    </a:lnTo>
                    <a:lnTo>
                      <a:pt x="1021" y="355"/>
                    </a:lnTo>
                    <a:close/>
                    <a:moveTo>
                      <a:pt x="987" y="389"/>
                    </a:moveTo>
                    <a:lnTo>
                      <a:pt x="968" y="409"/>
                    </a:lnTo>
                    <a:lnTo>
                      <a:pt x="1002" y="443"/>
                    </a:lnTo>
                    <a:lnTo>
                      <a:pt x="1042" y="443"/>
                    </a:lnTo>
                    <a:lnTo>
                      <a:pt x="987" y="389"/>
                    </a:lnTo>
                    <a:close/>
                    <a:moveTo>
                      <a:pt x="954" y="422"/>
                    </a:moveTo>
                    <a:lnTo>
                      <a:pt x="933" y="443"/>
                    </a:lnTo>
                    <a:lnTo>
                      <a:pt x="975" y="443"/>
                    </a:lnTo>
                    <a:lnTo>
                      <a:pt x="954" y="422"/>
                    </a:lnTo>
                    <a:close/>
                    <a:moveTo>
                      <a:pt x="1338" y="443"/>
                    </a:moveTo>
                    <a:lnTo>
                      <a:pt x="1377" y="443"/>
                    </a:lnTo>
                    <a:lnTo>
                      <a:pt x="1182" y="248"/>
                    </a:lnTo>
                    <a:lnTo>
                      <a:pt x="1142" y="248"/>
                    </a:lnTo>
                    <a:lnTo>
                      <a:pt x="1338" y="443"/>
                    </a:lnTo>
                    <a:close/>
                    <a:moveTo>
                      <a:pt x="1405" y="443"/>
                    </a:moveTo>
                    <a:lnTo>
                      <a:pt x="1444" y="443"/>
                    </a:lnTo>
                    <a:lnTo>
                      <a:pt x="1249" y="248"/>
                    </a:lnTo>
                    <a:lnTo>
                      <a:pt x="1209" y="248"/>
                    </a:lnTo>
                    <a:lnTo>
                      <a:pt x="1405" y="443"/>
                    </a:lnTo>
                    <a:close/>
                    <a:moveTo>
                      <a:pt x="1472" y="443"/>
                    </a:moveTo>
                    <a:lnTo>
                      <a:pt x="1512" y="443"/>
                    </a:lnTo>
                    <a:lnTo>
                      <a:pt x="1316" y="248"/>
                    </a:lnTo>
                    <a:lnTo>
                      <a:pt x="1276" y="248"/>
                    </a:lnTo>
                    <a:lnTo>
                      <a:pt x="1472" y="443"/>
                    </a:lnTo>
                    <a:close/>
                    <a:moveTo>
                      <a:pt x="1539" y="443"/>
                    </a:moveTo>
                    <a:lnTo>
                      <a:pt x="1579" y="443"/>
                    </a:lnTo>
                    <a:lnTo>
                      <a:pt x="1383" y="248"/>
                    </a:lnTo>
                    <a:lnTo>
                      <a:pt x="1343" y="248"/>
                    </a:lnTo>
                    <a:lnTo>
                      <a:pt x="1539" y="443"/>
                    </a:lnTo>
                    <a:close/>
                    <a:moveTo>
                      <a:pt x="1606" y="443"/>
                    </a:moveTo>
                    <a:lnTo>
                      <a:pt x="1646" y="443"/>
                    </a:lnTo>
                    <a:lnTo>
                      <a:pt x="1450" y="248"/>
                    </a:lnTo>
                    <a:lnTo>
                      <a:pt x="1411" y="248"/>
                    </a:lnTo>
                    <a:lnTo>
                      <a:pt x="1606" y="443"/>
                    </a:lnTo>
                    <a:close/>
                    <a:moveTo>
                      <a:pt x="1673" y="443"/>
                    </a:moveTo>
                    <a:lnTo>
                      <a:pt x="1713" y="443"/>
                    </a:lnTo>
                    <a:lnTo>
                      <a:pt x="1517" y="248"/>
                    </a:lnTo>
                    <a:lnTo>
                      <a:pt x="1478" y="248"/>
                    </a:lnTo>
                    <a:lnTo>
                      <a:pt x="1673" y="443"/>
                    </a:lnTo>
                    <a:close/>
                    <a:moveTo>
                      <a:pt x="1938" y="440"/>
                    </a:moveTo>
                    <a:lnTo>
                      <a:pt x="1957" y="420"/>
                    </a:lnTo>
                    <a:lnTo>
                      <a:pt x="1785" y="248"/>
                    </a:lnTo>
                    <a:lnTo>
                      <a:pt x="1746" y="248"/>
                    </a:lnTo>
                    <a:lnTo>
                      <a:pt x="1938" y="440"/>
                    </a:lnTo>
                    <a:close/>
                    <a:moveTo>
                      <a:pt x="1971" y="406"/>
                    </a:moveTo>
                    <a:lnTo>
                      <a:pt x="1991" y="386"/>
                    </a:lnTo>
                    <a:lnTo>
                      <a:pt x="1852" y="248"/>
                    </a:lnTo>
                    <a:lnTo>
                      <a:pt x="1813" y="248"/>
                    </a:lnTo>
                    <a:lnTo>
                      <a:pt x="1971" y="406"/>
                    </a:lnTo>
                    <a:close/>
                    <a:moveTo>
                      <a:pt x="2005" y="373"/>
                    </a:moveTo>
                    <a:lnTo>
                      <a:pt x="2024" y="353"/>
                    </a:lnTo>
                    <a:lnTo>
                      <a:pt x="1920" y="248"/>
                    </a:lnTo>
                    <a:lnTo>
                      <a:pt x="1880" y="248"/>
                    </a:lnTo>
                    <a:lnTo>
                      <a:pt x="2005" y="373"/>
                    </a:lnTo>
                    <a:close/>
                    <a:moveTo>
                      <a:pt x="2038" y="339"/>
                    </a:moveTo>
                    <a:lnTo>
                      <a:pt x="2058" y="319"/>
                    </a:lnTo>
                    <a:lnTo>
                      <a:pt x="1987" y="248"/>
                    </a:lnTo>
                    <a:lnTo>
                      <a:pt x="1947" y="248"/>
                    </a:lnTo>
                    <a:lnTo>
                      <a:pt x="2038" y="339"/>
                    </a:lnTo>
                    <a:close/>
                    <a:moveTo>
                      <a:pt x="2072" y="306"/>
                    </a:moveTo>
                    <a:lnTo>
                      <a:pt x="2092" y="286"/>
                    </a:lnTo>
                    <a:lnTo>
                      <a:pt x="2054" y="248"/>
                    </a:lnTo>
                    <a:lnTo>
                      <a:pt x="2014" y="248"/>
                    </a:lnTo>
                    <a:lnTo>
                      <a:pt x="2072" y="306"/>
                    </a:lnTo>
                    <a:close/>
                    <a:moveTo>
                      <a:pt x="2105" y="272"/>
                    </a:moveTo>
                    <a:lnTo>
                      <a:pt x="2129" y="248"/>
                    </a:lnTo>
                    <a:lnTo>
                      <a:pt x="2081" y="248"/>
                    </a:lnTo>
                    <a:lnTo>
                      <a:pt x="2105" y="272"/>
                    </a:lnTo>
                    <a:close/>
                    <a:moveTo>
                      <a:pt x="1904" y="106"/>
                    </a:moveTo>
                    <a:lnTo>
                      <a:pt x="1868" y="142"/>
                    </a:lnTo>
                    <a:lnTo>
                      <a:pt x="2137" y="142"/>
                    </a:lnTo>
                    <a:lnTo>
                      <a:pt x="2173" y="106"/>
                    </a:lnTo>
                    <a:lnTo>
                      <a:pt x="1904" y="106"/>
                    </a:lnTo>
                    <a:close/>
                    <a:moveTo>
                      <a:pt x="1827" y="146"/>
                    </a:moveTo>
                    <a:lnTo>
                      <a:pt x="1894" y="80"/>
                    </a:lnTo>
                    <a:lnTo>
                      <a:pt x="2236" y="80"/>
                    </a:lnTo>
                    <a:lnTo>
                      <a:pt x="2148" y="168"/>
                    </a:lnTo>
                    <a:lnTo>
                      <a:pt x="1805" y="168"/>
                    </a:lnTo>
                    <a:lnTo>
                      <a:pt x="1827" y="146"/>
                    </a:lnTo>
                    <a:close/>
                    <a:moveTo>
                      <a:pt x="862" y="676"/>
                    </a:moveTo>
                    <a:lnTo>
                      <a:pt x="1702" y="676"/>
                    </a:lnTo>
                    <a:lnTo>
                      <a:pt x="1791" y="586"/>
                    </a:lnTo>
                    <a:lnTo>
                      <a:pt x="951" y="586"/>
                    </a:lnTo>
                    <a:lnTo>
                      <a:pt x="862" y="676"/>
                    </a:lnTo>
                    <a:close/>
                    <a:moveTo>
                      <a:pt x="1854" y="560"/>
                    </a:moveTo>
                    <a:lnTo>
                      <a:pt x="1854" y="560"/>
                    </a:lnTo>
                    <a:lnTo>
                      <a:pt x="1712" y="702"/>
                    </a:lnTo>
                    <a:lnTo>
                      <a:pt x="799" y="702"/>
                    </a:lnTo>
                    <a:lnTo>
                      <a:pt x="73" y="702"/>
                    </a:lnTo>
                    <a:lnTo>
                      <a:pt x="95" y="679"/>
                    </a:lnTo>
                    <a:lnTo>
                      <a:pt x="774" y="0"/>
                    </a:lnTo>
                    <a:lnTo>
                      <a:pt x="1851" y="0"/>
                    </a:lnTo>
                    <a:lnTo>
                      <a:pt x="2414" y="0"/>
                    </a:lnTo>
                    <a:lnTo>
                      <a:pt x="2414" y="0"/>
                    </a:lnTo>
                    <a:lnTo>
                      <a:pt x="1854" y="560"/>
                    </a:lnTo>
                    <a:close/>
                    <a:moveTo>
                      <a:pt x="321" y="597"/>
                    </a:moveTo>
                    <a:lnTo>
                      <a:pt x="493" y="424"/>
                    </a:lnTo>
                    <a:lnTo>
                      <a:pt x="805" y="424"/>
                    </a:lnTo>
                    <a:lnTo>
                      <a:pt x="610" y="619"/>
                    </a:lnTo>
                    <a:lnTo>
                      <a:pt x="299" y="619"/>
                    </a:lnTo>
                    <a:lnTo>
                      <a:pt x="321" y="597"/>
                    </a:lnTo>
                    <a:close/>
                    <a:moveTo>
                      <a:pt x="2283" y="94"/>
                    </a:moveTo>
                    <a:lnTo>
                      <a:pt x="2351" y="26"/>
                    </a:lnTo>
                    <a:lnTo>
                      <a:pt x="1861" y="26"/>
                    </a:lnTo>
                    <a:lnTo>
                      <a:pt x="1666" y="222"/>
                    </a:lnTo>
                    <a:lnTo>
                      <a:pt x="2155" y="222"/>
                    </a:lnTo>
                    <a:lnTo>
                      <a:pt x="2283" y="94"/>
                    </a:lnTo>
                    <a:close/>
                    <a:moveTo>
                      <a:pt x="630" y="50"/>
                    </a:moveTo>
                    <a:lnTo>
                      <a:pt x="14" y="666"/>
                    </a:lnTo>
                    <a:lnTo>
                      <a:pt x="0" y="652"/>
                    </a:lnTo>
                    <a:lnTo>
                      <a:pt x="616" y="36"/>
                    </a:lnTo>
                    <a:lnTo>
                      <a:pt x="630" y="50"/>
                    </a:lnTo>
                    <a:close/>
                    <a:moveTo>
                      <a:pt x="1633" y="124"/>
                    </a:moveTo>
                    <a:cubicBezTo>
                      <a:pt x="1633" y="144"/>
                      <a:pt x="1618" y="162"/>
                      <a:pt x="1594" y="174"/>
                    </a:cubicBezTo>
                    <a:cubicBezTo>
                      <a:pt x="1573" y="184"/>
                      <a:pt x="1543" y="191"/>
                      <a:pt x="1511" y="191"/>
                    </a:cubicBezTo>
                    <a:cubicBezTo>
                      <a:pt x="1479" y="191"/>
                      <a:pt x="1450" y="184"/>
                      <a:pt x="1429" y="174"/>
                    </a:cubicBezTo>
                    <a:cubicBezTo>
                      <a:pt x="1404" y="162"/>
                      <a:pt x="1390" y="144"/>
                      <a:pt x="1390" y="124"/>
                    </a:cubicBezTo>
                    <a:cubicBezTo>
                      <a:pt x="1390" y="104"/>
                      <a:pt x="1404" y="87"/>
                      <a:pt x="1429" y="75"/>
                    </a:cubicBezTo>
                    <a:cubicBezTo>
                      <a:pt x="1450" y="64"/>
                      <a:pt x="1479" y="57"/>
                      <a:pt x="1511" y="57"/>
                    </a:cubicBezTo>
                    <a:cubicBezTo>
                      <a:pt x="1543" y="57"/>
                      <a:pt x="1573" y="64"/>
                      <a:pt x="1594" y="75"/>
                    </a:cubicBezTo>
                    <a:cubicBezTo>
                      <a:pt x="1618" y="87"/>
                      <a:pt x="1633" y="104"/>
                      <a:pt x="1633" y="124"/>
                    </a:cubicBezTo>
                    <a:close/>
                    <a:moveTo>
                      <a:pt x="1583" y="151"/>
                    </a:moveTo>
                    <a:cubicBezTo>
                      <a:pt x="1598" y="143"/>
                      <a:pt x="1607" y="134"/>
                      <a:pt x="1607" y="124"/>
                    </a:cubicBezTo>
                    <a:cubicBezTo>
                      <a:pt x="1607" y="115"/>
                      <a:pt x="1598" y="105"/>
                      <a:pt x="1583" y="98"/>
                    </a:cubicBezTo>
                    <a:cubicBezTo>
                      <a:pt x="1565" y="89"/>
                      <a:pt x="1539" y="83"/>
                      <a:pt x="1511" y="83"/>
                    </a:cubicBezTo>
                    <a:cubicBezTo>
                      <a:pt x="1483" y="83"/>
                      <a:pt x="1458" y="89"/>
                      <a:pt x="1440" y="98"/>
                    </a:cubicBezTo>
                    <a:cubicBezTo>
                      <a:pt x="1425" y="105"/>
                      <a:pt x="1415" y="115"/>
                      <a:pt x="1415" y="124"/>
                    </a:cubicBezTo>
                    <a:cubicBezTo>
                      <a:pt x="1415" y="134"/>
                      <a:pt x="1425" y="143"/>
                      <a:pt x="1440" y="151"/>
                    </a:cubicBezTo>
                    <a:cubicBezTo>
                      <a:pt x="1458" y="159"/>
                      <a:pt x="1483" y="165"/>
                      <a:pt x="1511" y="165"/>
                    </a:cubicBezTo>
                    <a:cubicBezTo>
                      <a:pt x="1539" y="165"/>
                      <a:pt x="1565" y="159"/>
                      <a:pt x="1583" y="151"/>
                    </a:cubicBezTo>
                    <a:close/>
                    <a:moveTo>
                      <a:pt x="1327" y="124"/>
                    </a:moveTo>
                    <a:cubicBezTo>
                      <a:pt x="1327" y="144"/>
                      <a:pt x="1312" y="162"/>
                      <a:pt x="1287" y="174"/>
                    </a:cubicBezTo>
                    <a:cubicBezTo>
                      <a:pt x="1266" y="184"/>
                      <a:pt x="1237" y="191"/>
                      <a:pt x="1205" y="191"/>
                    </a:cubicBezTo>
                    <a:cubicBezTo>
                      <a:pt x="1173" y="191"/>
                      <a:pt x="1143" y="184"/>
                      <a:pt x="1122" y="174"/>
                    </a:cubicBezTo>
                    <a:cubicBezTo>
                      <a:pt x="1098" y="162"/>
                      <a:pt x="1083" y="144"/>
                      <a:pt x="1083" y="124"/>
                    </a:cubicBezTo>
                    <a:cubicBezTo>
                      <a:pt x="1083" y="104"/>
                      <a:pt x="1098" y="87"/>
                      <a:pt x="1122" y="75"/>
                    </a:cubicBezTo>
                    <a:cubicBezTo>
                      <a:pt x="1143" y="64"/>
                      <a:pt x="1173" y="57"/>
                      <a:pt x="1205" y="57"/>
                    </a:cubicBezTo>
                    <a:cubicBezTo>
                      <a:pt x="1237" y="57"/>
                      <a:pt x="1266" y="64"/>
                      <a:pt x="1287" y="75"/>
                    </a:cubicBezTo>
                    <a:cubicBezTo>
                      <a:pt x="1312" y="87"/>
                      <a:pt x="1327" y="104"/>
                      <a:pt x="1327" y="124"/>
                    </a:cubicBezTo>
                    <a:close/>
                    <a:moveTo>
                      <a:pt x="1276" y="151"/>
                    </a:moveTo>
                    <a:cubicBezTo>
                      <a:pt x="1291" y="143"/>
                      <a:pt x="1301" y="134"/>
                      <a:pt x="1301" y="124"/>
                    </a:cubicBezTo>
                    <a:cubicBezTo>
                      <a:pt x="1301" y="115"/>
                      <a:pt x="1291" y="105"/>
                      <a:pt x="1276" y="98"/>
                    </a:cubicBezTo>
                    <a:cubicBezTo>
                      <a:pt x="1258" y="89"/>
                      <a:pt x="1233" y="83"/>
                      <a:pt x="1205" y="83"/>
                    </a:cubicBezTo>
                    <a:cubicBezTo>
                      <a:pt x="1177" y="83"/>
                      <a:pt x="1151" y="89"/>
                      <a:pt x="1133" y="98"/>
                    </a:cubicBezTo>
                    <a:cubicBezTo>
                      <a:pt x="1118" y="105"/>
                      <a:pt x="1109" y="115"/>
                      <a:pt x="1109" y="124"/>
                    </a:cubicBezTo>
                    <a:cubicBezTo>
                      <a:pt x="1109" y="134"/>
                      <a:pt x="1118" y="143"/>
                      <a:pt x="1133" y="151"/>
                    </a:cubicBezTo>
                    <a:cubicBezTo>
                      <a:pt x="1151" y="159"/>
                      <a:pt x="1177" y="165"/>
                      <a:pt x="1205" y="165"/>
                    </a:cubicBezTo>
                    <a:cubicBezTo>
                      <a:pt x="1233" y="165"/>
                      <a:pt x="1258" y="159"/>
                      <a:pt x="1276" y="151"/>
                    </a:cubicBezTo>
                    <a:close/>
                    <a:moveTo>
                      <a:pt x="1020" y="124"/>
                    </a:moveTo>
                    <a:cubicBezTo>
                      <a:pt x="1020" y="144"/>
                      <a:pt x="1005" y="162"/>
                      <a:pt x="981" y="174"/>
                    </a:cubicBezTo>
                    <a:cubicBezTo>
                      <a:pt x="959" y="184"/>
                      <a:pt x="930" y="191"/>
                      <a:pt x="898" y="191"/>
                    </a:cubicBezTo>
                    <a:cubicBezTo>
                      <a:pt x="866" y="191"/>
                      <a:pt x="837" y="184"/>
                      <a:pt x="815" y="174"/>
                    </a:cubicBezTo>
                    <a:cubicBezTo>
                      <a:pt x="791" y="162"/>
                      <a:pt x="776" y="144"/>
                      <a:pt x="776" y="124"/>
                    </a:cubicBezTo>
                    <a:cubicBezTo>
                      <a:pt x="776" y="104"/>
                      <a:pt x="791" y="87"/>
                      <a:pt x="815" y="75"/>
                    </a:cubicBezTo>
                    <a:cubicBezTo>
                      <a:pt x="837" y="64"/>
                      <a:pt x="866" y="57"/>
                      <a:pt x="898" y="57"/>
                    </a:cubicBezTo>
                    <a:cubicBezTo>
                      <a:pt x="930" y="57"/>
                      <a:pt x="959" y="64"/>
                      <a:pt x="981" y="75"/>
                    </a:cubicBezTo>
                    <a:cubicBezTo>
                      <a:pt x="1005" y="87"/>
                      <a:pt x="1020" y="104"/>
                      <a:pt x="1020" y="124"/>
                    </a:cubicBezTo>
                    <a:close/>
                    <a:moveTo>
                      <a:pt x="969" y="151"/>
                    </a:moveTo>
                    <a:cubicBezTo>
                      <a:pt x="985" y="143"/>
                      <a:pt x="994" y="134"/>
                      <a:pt x="994" y="124"/>
                    </a:cubicBezTo>
                    <a:cubicBezTo>
                      <a:pt x="994" y="115"/>
                      <a:pt x="985" y="105"/>
                      <a:pt x="969" y="98"/>
                    </a:cubicBezTo>
                    <a:cubicBezTo>
                      <a:pt x="951" y="89"/>
                      <a:pt x="926" y="83"/>
                      <a:pt x="898" y="83"/>
                    </a:cubicBezTo>
                    <a:cubicBezTo>
                      <a:pt x="870" y="83"/>
                      <a:pt x="845" y="89"/>
                      <a:pt x="827" y="98"/>
                    </a:cubicBezTo>
                    <a:cubicBezTo>
                      <a:pt x="812" y="105"/>
                      <a:pt x="802" y="115"/>
                      <a:pt x="802" y="124"/>
                    </a:cubicBezTo>
                    <a:cubicBezTo>
                      <a:pt x="802" y="134"/>
                      <a:pt x="812" y="143"/>
                      <a:pt x="827" y="151"/>
                    </a:cubicBezTo>
                    <a:cubicBezTo>
                      <a:pt x="845" y="159"/>
                      <a:pt x="870" y="165"/>
                      <a:pt x="898" y="165"/>
                    </a:cubicBezTo>
                    <a:cubicBezTo>
                      <a:pt x="926" y="165"/>
                      <a:pt x="951" y="159"/>
                      <a:pt x="969" y="151"/>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Freeform 2011">
                <a:extLst>
                  <a:ext uri="{FF2B5EF4-FFF2-40B4-BE49-F238E27FC236}">
                    <a16:creationId xmlns:a16="http://schemas.microsoft.com/office/drawing/2014/main" id="{FCB29EA1-E0A8-4613-90A1-E1661F6D2F0C}"/>
                  </a:ext>
                </a:extLst>
              </p:cNvPr>
              <p:cNvSpPr>
                <a:spLocks noEditPoints="1"/>
              </p:cNvSpPr>
              <p:nvPr/>
            </p:nvSpPr>
            <p:spPr bwMode="auto">
              <a:xfrm>
                <a:off x="3346450" y="5491164"/>
                <a:ext cx="77787" cy="41275"/>
              </a:xfrm>
              <a:custGeom>
                <a:avLst/>
                <a:gdLst>
                  <a:gd name="T0" fmla="*/ 136 w 233"/>
                  <a:gd name="T1" fmla="*/ 1 h 124"/>
                  <a:gd name="T2" fmla="*/ 114 w 233"/>
                  <a:gd name="T3" fmla="*/ 0 h 124"/>
                  <a:gd name="T4" fmla="*/ 50 w 233"/>
                  <a:gd name="T5" fmla="*/ 10 h 124"/>
                  <a:gd name="T6" fmla="*/ 56 w 233"/>
                  <a:gd name="T7" fmla="*/ 28 h 124"/>
                  <a:gd name="T8" fmla="*/ 114 w 233"/>
                  <a:gd name="T9" fmla="*/ 19 h 124"/>
                  <a:gd name="T10" fmla="*/ 134 w 233"/>
                  <a:gd name="T11" fmla="*/ 20 h 124"/>
                  <a:gd name="T12" fmla="*/ 136 w 233"/>
                  <a:gd name="T13" fmla="*/ 1 h 124"/>
                  <a:gd name="T14" fmla="*/ 233 w 233"/>
                  <a:gd name="T15" fmla="*/ 64 h 124"/>
                  <a:gd name="T16" fmla="*/ 218 w 233"/>
                  <a:gd name="T17" fmla="*/ 33 h 124"/>
                  <a:gd name="T18" fmla="*/ 205 w 233"/>
                  <a:gd name="T19" fmla="*/ 47 h 124"/>
                  <a:gd name="T20" fmla="*/ 213 w 233"/>
                  <a:gd name="T21" fmla="*/ 64 h 124"/>
                  <a:gd name="T22" fmla="*/ 160 w 233"/>
                  <a:gd name="T23" fmla="*/ 102 h 124"/>
                  <a:gd name="T24" fmla="*/ 164 w 233"/>
                  <a:gd name="T25" fmla="*/ 121 h 124"/>
                  <a:gd name="T26" fmla="*/ 233 w 233"/>
                  <a:gd name="T27" fmla="*/ 64 h 124"/>
                  <a:gd name="T28" fmla="*/ 0 w 233"/>
                  <a:gd name="T29" fmla="*/ 81 h 124"/>
                  <a:gd name="T30" fmla="*/ 78 w 233"/>
                  <a:gd name="T31" fmla="*/ 124 h 124"/>
                  <a:gd name="T32" fmla="*/ 81 w 233"/>
                  <a:gd name="T33" fmla="*/ 105 h 124"/>
                  <a:gd name="T34" fmla="*/ 17 w 233"/>
                  <a:gd name="T35" fmla="*/ 72 h 124"/>
                  <a:gd name="T36" fmla="*/ 0 w 233"/>
                  <a:gd name="T37"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 h="124">
                    <a:moveTo>
                      <a:pt x="136" y="1"/>
                    </a:moveTo>
                    <a:cubicBezTo>
                      <a:pt x="129" y="0"/>
                      <a:pt x="121" y="0"/>
                      <a:pt x="114" y="0"/>
                    </a:cubicBezTo>
                    <a:cubicBezTo>
                      <a:pt x="93" y="0"/>
                      <a:pt x="70" y="3"/>
                      <a:pt x="50" y="10"/>
                    </a:cubicBezTo>
                    <a:lnTo>
                      <a:pt x="56" y="28"/>
                    </a:lnTo>
                    <a:cubicBezTo>
                      <a:pt x="73" y="22"/>
                      <a:pt x="96" y="19"/>
                      <a:pt x="114" y="19"/>
                    </a:cubicBezTo>
                    <a:cubicBezTo>
                      <a:pt x="121" y="19"/>
                      <a:pt x="128" y="20"/>
                      <a:pt x="134" y="20"/>
                    </a:cubicBezTo>
                    <a:lnTo>
                      <a:pt x="136" y="1"/>
                    </a:lnTo>
                    <a:close/>
                    <a:moveTo>
                      <a:pt x="233" y="64"/>
                    </a:moveTo>
                    <a:cubicBezTo>
                      <a:pt x="232" y="50"/>
                      <a:pt x="227" y="42"/>
                      <a:pt x="218" y="33"/>
                    </a:cubicBezTo>
                    <a:lnTo>
                      <a:pt x="205" y="47"/>
                    </a:lnTo>
                    <a:cubicBezTo>
                      <a:pt x="209" y="51"/>
                      <a:pt x="214" y="57"/>
                      <a:pt x="213" y="64"/>
                    </a:cubicBezTo>
                    <a:cubicBezTo>
                      <a:pt x="214" y="84"/>
                      <a:pt x="175" y="98"/>
                      <a:pt x="160" y="102"/>
                    </a:cubicBezTo>
                    <a:lnTo>
                      <a:pt x="164" y="121"/>
                    </a:lnTo>
                    <a:cubicBezTo>
                      <a:pt x="192" y="115"/>
                      <a:pt x="232" y="97"/>
                      <a:pt x="233" y="64"/>
                    </a:cubicBezTo>
                    <a:close/>
                    <a:moveTo>
                      <a:pt x="0" y="81"/>
                    </a:moveTo>
                    <a:cubicBezTo>
                      <a:pt x="15" y="109"/>
                      <a:pt x="49" y="119"/>
                      <a:pt x="78" y="124"/>
                    </a:cubicBezTo>
                    <a:lnTo>
                      <a:pt x="81" y="105"/>
                    </a:lnTo>
                    <a:cubicBezTo>
                      <a:pt x="60" y="101"/>
                      <a:pt x="28" y="92"/>
                      <a:pt x="17" y="7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Freeform 2012">
                <a:extLst>
                  <a:ext uri="{FF2B5EF4-FFF2-40B4-BE49-F238E27FC236}">
                    <a16:creationId xmlns:a16="http://schemas.microsoft.com/office/drawing/2014/main" id="{EDF33390-73FC-4D55-8B30-4FE397A79BE1}"/>
                  </a:ext>
                </a:extLst>
              </p:cNvPr>
              <p:cNvSpPr>
                <a:spLocks noEditPoints="1"/>
              </p:cNvSpPr>
              <p:nvPr/>
            </p:nvSpPr>
            <p:spPr bwMode="auto">
              <a:xfrm>
                <a:off x="3344863" y="5513389"/>
                <a:ext cx="6350" cy="452438"/>
              </a:xfrm>
              <a:custGeom>
                <a:avLst/>
                <a:gdLst>
                  <a:gd name="T0" fmla="*/ 20 w 20"/>
                  <a:gd name="T1" fmla="*/ 1348 h 1348"/>
                  <a:gd name="T2" fmla="*/ 20 w 20"/>
                  <a:gd name="T3" fmla="*/ 1329 h 1348"/>
                  <a:gd name="T4" fmla="*/ 0 w 20"/>
                  <a:gd name="T5" fmla="*/ 1329 h 1348"/>
                  <a:gd name="T6" fmla="*/ 0 w 20"/>
                  <a:gd name="T7" fmla="*/ 1348 h 1348"/>
                  <a:gd name="T8" fmla="*/ 20 w 20"/>
                  <a:gd name="T9" fmla="*/ 1348 h 1348"/>
                  <a:gd name="T10" fmla="*/ 20 w 20"/>
                  <a:gd name="T11" fmla="*/ 1246 h 1348"/>
                  <a:gd name="T12" fmla="*/ 0 w 20"/>
                  <a:gd name="T13" fmla="*/ 1246 h 1348"/>
                  <a:gd name="T14" fmla="*/ 0 w 20"/>
                  <a:gd name="T15" fmla="*/ 1163 h 1348"/>
                  <a:gd name="T16" fmla="*/ 20 w 20"/>
                  <a:gd name="T17" fmla="*/ 1163 h 1348"/>
                  <a:gd name="T18" fmla="*/ 20 w 20"/>
                  <a:gd name="T19" fmla="*/ 1246 h 1348"/>
                  <a:gd name="T20" fmla="*/ 20 w 20"/>
                  <a:gd name="T21" fmla="*/ 1080 h 1348"/>
                  <a:gd name="T22" fmla="*/ 0 w 20"/>
                  <a:gd name="T23" fmla="*/ 1080 h 1348"/>
                  <a:gd name="T24" fmla="*/ 0 w 20"/>
                  <a:gd name="T25" fmla="*/ 997 h 1348"/>
                  <a:gd name="T26" fmla="*/ 20 w 20"/>
                  <a:gd name="T27" fmla="*/ 997 h 1348"/>
                  <a:gd name="T28" fmla="*/ 20 w 20"/>
                  <a:gd name="T29" fmla="*/ 1080 h 1348"/>
                  <a:gd name="T30" fmla="*/ 20 w 20"/>
                  <a:gd name="T31" fmla="*/ 914 h 1348"/>
                  <a:gd name="T32" fmla="*/ 0 w 20"/>
                  <a:gd name="T33" fmla="*/ 914 h 1348"/>
                  <a:gd name="T34" fmla="*/ 0 w 20"/>
                  <a:gd name="T35" fmla="*/ 831 h 1348"/>
                  <a:gd name="T36" fmla="*/ 20 w 20"/>
                  <a:gd name="T37" fmla="*/ 831 h 1348"/>
                  <a:gd name="T38" fmla="*/ 20 w 20"/>
                  <a:gd name="T39" fmla="*/ 914 h 1348"/>
                  <a:gd name="T40" fmla="*/ 20 w 20"/>
                  <a:gd name="T41" fmla="*/ 747 h 1348"/>
                  <a:gd name="T42" fmla="*/ 0 w 20"/>
                  <a:gd name="T43" fmla="*/ 747 h 1348"/>
                  <a:gd name="T44" fmla="*/ 0 w 20"/>
                  <a:gd name="T45" fmla="*/ 664 h 1348"/>
                  <a:gd name="T46" fmla="*/ 20 w 20"/>
                  <a:gd name="T47" fmla="*/ 664 h 1348"/>
                  <a:gd name="T48" fmla="*/ 20 w 20"/>
                  <a:gd name="T49" fmla="*/ 747 h 1348"/>
                  <a:gd name="T50" fmla="*/ 20 w 20"/>
                  <a:gd name="T51" fmla="*/ 581 h 1348"/>
                  <a:gd name="T52" fmla="*/ 0 w 20"/>
                  <a:gd name="T53" fmla="*/ 581 h 1348"/>
                  <a:gd name="T54" fmla="*/ 0 w 20"/>
                  <a:gd name="T55" fmla="*/ 498 h 1348"/>
                  <a:gd name="T56" fmla="*/ 20 w 20"/>
                  <a:gd name="T57" fmla="*/ 498 h 1348"/>
                  <a:gd name="T58" fmla="*/ 20 w 20"/>
                  <a:gd name="T59" fmla="*/ 581 h 1348"/>
                  <a:gd name="T60" fmla="*/ 20 w 20"/>
                  <a:gd name="T61" fmla="*/ 415 h 1348"/>
                  <a:gd name="T62" fmla="*/ 0 w 20"/>
                  <a:gd name="T63" fmla="*/ 415 h 1348"/>
                  <a:gd name="T64" fmla="*/ 0 w 20"/>
                  <a:gd name="T65" fmla="*/ 332 h 1348"/>
                  <a:gd name="T66" fmla="*/ 20 w 20"/>
                  <a:gd name="T67" fmla="*/ 332 h 1348"/>
                  <a:gd name="T68" fmla="*/ 20 w 20"/>
                  <a:gd name="T69" fmla="*/ 415 h 1348"/>
                  <a:gd name="T70" fmla="*/ 20 w 20"/>
                  <a:gd name="T71" fmla="*/ 249 h 1348"/>
                  <a:gd name="T72" fmla="*/ 0 w 20"/>
                  <a:gd name="T73" fmla="*/ 249 h 1348"/>
                  <a:gd name="T74" fmla="*/ 0 w 20"/>
                  <a:gd name="T75" fmla="*/ 166 h 1348"/>
                  <a:gd name="T76" fmla="*/ 20 w 20"/>
                  <a:gd name="T77" fmla="*/ 166 h 1348"/>
                  <a:gd name="T78" fmla="*/ 20 w 20"/>
                  <a:gd name="T79" fmla="*/ 249 h 1348"/>
                  <a:gd name="T80" fmla="*/ 20 w 20"/>
                  <a:gd name="T81" fmla="*/ 83 h 1348"/>
                  <a:gd name="T82" fmla="*/ 0 w 20"/>
                  <a:gd name="T83" fmla="*/ 83 h 1348"/>
                  <a:gd name="T84" fmla="*/ 0 w 20"/>
                  <a:gd name="T85" fmla="*/ 0 h 1348"/>
                  <a:gd name="T86" fmla="*/ 20 w 20"/>
                  <a:gd name="T87" fmla="*/ 0 h 1348"/>
                  <a:gd name="T88" fmla="*/ 20 w 20"/>
                  <a:gd name="T89" fmla="*/ 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20" y="1348"/>
                    </a:moveTo>
                    <a:lnTo>
                      <a:pt x="20" y="1329"/>
                    </a:lnTo>
                    <a:lnTo>
                      <a:pt x="0" y="1329"/>
                    </a:lnTo>
                    <a:lnTo>
                      <a:pt x="0" y="1348"/>
                    </a:lnTo>
                    <a:lnTo>
                      <a:pt x="20" y="1348"/>
                    </a:lnTo>
                    <a:close/>
                    <a:moveTo>
                      <a:pt x="20" y="1246"/>
                    </a:moveTo>
                    <a:lnTo>
                      <a:pt x="0" y="1246"/>
                    </a:lnTo>
                    <a:lnTo>
                      <a:pt x="0" y="1163"/>
                    </a:lnTo>
                    <a:lnTo>
                      <a:pt x="20" y="1163"/>
                    </a:lnTo>
                    <a:lnTo>
                      <a:pt x="20" y="1246"/>
                    </a:lnTo>
                    <a:close/>
                    <a:moveTo>
                      <a:pt x="20" y="1080"/>
                    </a:moveTo>
                    <a:lnTo>
                      <a:pt x="0" y="1080"/>
                    </a:lnTo>
                    <a:lnTo>
                      <a:pt x="0" y="997"/>
                    </a:lnTo>
                    <a:lnTo>
                      <a:pt x="20" y="997"/>
                    </a:lnTo>
                    <a:lnTo>
                      <a:pt x="20" y="1080"/>
                    </a:lnTo>
                    <a:close/>
                    <a:moveTo>
                      <a:pt x="20" y="914"/>
                    </a:moveTo>
                    <a:lnTo>
                      <a:pt x="0" y="914"/>
                    </a:lnTo>
                    <a:lnTo>
                      <a:pt x="0" y="831"/>
                    </a:lnTo>
                    <a:lnTo>
                      <a:pt x="20" y="831"/>
                    </a:lnTo>
                    <a:lnTo>
                      <a:pt x="20" y="914"/>
                    </a:lnTo>
                    <a:close/>
                    <a:moveTo>
                      <a:pt x="20" y="747"/>
                    </a:moveTo>
                    <a:lnTo>
                      <a:pt x="0" y="747"/>
                    </a:lnTo>
                    <a:lnTo>
                      <a:pt x="0" y="664"/>
                    </a:lnTo>
                    <a:lnTo>
                      <a:pt x="20" y="664"/>
                    </a:lnTo>
                    <a:lnTo>
                      <a:pt x="20" y="747"/>
                    </a:lnTo>
                    <a:close/>
                    <a:moveTo>
                      <a:pt x="20" y="581"/>
                    </a:moveTo>
                    <a:lnTo>
                      <a:pt x="0" y="581"/>
                    </a:lnTo>
                    <a:lnTo>
                      <a:pt x="0" y="498"/>
                    </a:lnTo>
                    <a:lnTo>
                      <a:pt x="20" y="498"/>
                    </a:lnTo>
                    <a:lnTo>
                      <a:pt x="20" y="581"/>
                    </a:lnTo>
                    <a:close/>
                    <a:moveTo>
                      <a:pt x="20" y="415"/>
                    </a:moveTo>
                    <a:lnTo>
                      <a:pt x="0" y="415"/>
                    </a:lnTo>
                    <a:lnTo>
                      <a:pt x="0" y="332"/>
                    </a:lnTo>
                    <a:lnTo>
                      <a:pt x="20" y="332"/>
                    </a:lnTo>
                    <a:lnTo>
                      <a:pt x="20" y="415"/>
                    </a:lnTo>
                    <a:close/>
                    <a:moveTo>
                      <a:pt x="20" y="249"/>
                    </a:moveTo>
                    <a:lnTo>
                      <a:pt x="0" y="249"/>
                    </a:lnTo>
                    <a:lnTo>
                      <a:pt x="0" y="166"/>
                    </a:lnTo>
                    <a:lnTo>
                      <a:pt x="20" y="166"/>
                    </a:lnTo>
                    <a:lnTo>
                      <a:pt x="20" y="249"/>
                    </a:lnTo>
                    <a:close/>
                    <a:moveTo>
                      <a:pt x="20" y="83"/>
                    </a:moveTo>
                    <a:lnTo>
                      <a:pt x="0" y="83"/>
                    </a:lnTo>
                    <a:lnTo>
                      <a:pt x="0" y="0"/>
                    </a:lnTo>
                    <a:lnTo>
                      <a:pt x="20" y="0"/>
                    </a:lnTo>
                    <a:lnTo>
                      <a:pt x="2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Freeform 2013">
                <a:extLst>
                  <a:ext uri="{FF2B5EF4-FFF2-40B4-BE49-F238E27FC236}">
                    <a16:creationId xmlns:a16="http://schemas.microsoft.com/office/drawing/2014/main" id="{B36E7D59-7271-4D40-A030-C7B231E06142}"/>
                  </a:ext>
                </a:extLst>
              </p:cNvPr>
              <p:cNvSpPr>
                <a:spLocks noEditPoints="1"/>
              </p:cNvSpPr>
              <p:nvPr/>
            </p:nvSpPr>
            <p:spPr bwMode="auto">
              <a:xfrm>
                <a:off x="3417888" y="5513389"/>
                <a:ext cx="6350" cy="452438"/>
              </a:xfrm>
              <a:custGeom>
                <a:avLst/>
                <a:gdLst>
                  <a:gd name="T0" fmla="*/ 0 w 20"/>
                  <a:gd name="T1" fmla="*/ 0 h 1348"/>
                  <a:gd name="T2" fmla="*/ 0 w 20"/>
                  <a:gd name="T3" fmla="*/ 19 h 1348"/>
                  <a:gd name="T4" fmla="*/ 20 w 20"/>
                  <a:gd name="T5" fmla="*/ 19 h 1348"/>
                  <a:gd name="T6" fmla="*/ 20 w 20"/>
                  <a:gd name="T7" fmla="*/ 0 h 1348"/>
                  <a:gd name="T8" fmla="*/ 0 w 20"/>
                  <a:gd name="T9" fmla="*/ 0 h 1348"/>
                  <a:gd name="T10" fmla="*/ 0 w 20"/>
                  <a:gd name="T11" fmla="*/ 102 h 1348"/>
                  <a:gd name="T12" fmla="*/ 20 w 20"/>
                  <a:gd name="T13" fmla="*/ 102 h 1348"/>
                  <a:gd name="T14" fmla="*/ 20 w 20"/>
                  <a:gd name="T15" fmla="*/ 185 h 1348"/>
                  <a:gd name="T16" fmla="*/ 0 w 20"/>
                  <a:gd name="T17" fmla="*/ 185 h 1348"/>
                  <a:gd name="T18" fmla="*/ 0 w 20"/>
                  <a:gd name="T19" fmla="*/ 102 h 1348"/>
                  <a:gd name="T20" fmla="*/ 0 w 20"/>
                  <a:gd name="T21" fmla="*/ 268 h 1348"/>
                  <a:gd name="T22" fmla="*/ 20 w 20"/>
                  <a:gd name="T23" fmla="*/ 268 h 1348"/>
                  <a:gd name="T24" fmla="*/ 20 w 20"/>
                  <a:gd name="T25" fmla="*/ 351 h 1348"/>
                  <a:gd name="T26" fmla="*/ 0 w 20"/>
                  <a:gd name="T27" fmla="*/ 351 h 1348"/>
                  <a:gd name="T28" fmla="*/ 0 w 20"/>
                  <a:gd name="T29" fmla="*/ 268 h 1348"/>
                  <a:gd name="T30" fmla="*/ 0 w 20"/>
                  <a:gd name="T31" fmla="*/ 434 h 1348"/>
                  <a:gd name="T32" fmla="*/ 20 w 20"/>
                  <a:gd name="T33" fmla="*/ 434 h 1348"/>
                  <a:gd name="T34" fmla="*/ 20 w 20"/>
                  <a:gd name="T35" fmla="*/ 517 h 1348"/>
                  <a:gd name="T36" fmla="*/ 0 w 20"/>
                  <a:gd name="T37" fmla="*/ 517 h 1348"/>
                  <a:gd name="T38" fmla="*/ 0 w 20"/>
                  <a:gd name="T39" fmla="*/ 434 h 1348"/>
                  <a:gd name="T40" fmla="*/ 0 w 20"/>
                  <a:gd name="T41" fmla="*/ 600 h 1348"/>
                  <a:gd name="T42" fmla="*/ 20 w 20"/>
                  <a:gd name="T43" fmla="*/ 600 h 1348"/>
                  <a:gd name="T44" fmla="*/ 20 w 20"/>
                  <a:gd name="T45" fmla="*/ 683 h 1348"/>
                  <a:gd name="T46" fmla="*/ 0 w 20"/>
                  <a:gd name="T47" fmla="*/ 683 h 1348"/>
                  <a:gd name="T48" fmla="*/ 0 w 20"/>
                  <a:gd name="T49" fmla="*/ 600 h 1348"/>
                  <a:gd name="T50" fmla="*/ 0 w 20"/>
                  <a:gd name="T51" fmla="*/ 767 h 1348"/>
                  <a:gd name="T52" fmla="*/ 20 w 20"/>
                  <a:gd name="T53" fmla="*/ 767 h 1348"/>
                  <a:gd name="T54" fmla="*/ 20 w 20"/>
                  <a:gd name="T55" fmla="*/ 850 h 1348"/>
                  <a:gd name="T56" fmla="*/ 0 w 20"/>
                  <a:gd name="T57" fmla="*/ 850 h 1348"/>
                  <a:gd name="T58" fmla="*/ 0 w 20"/>
                  <a:gd name="T59" fmla="*/ 767 h 1348"/>
                  <a:gd name="T60" fmla="*/ 0 w 20"/>
                  <a:gd name="T61" fmla="*/ 933 h 1348"/>
                  <a:gd name="T62" fmla="*/ 20 w 20"/>
                  <a:gd name="T63" fmla="*/ 933 h 1348"/>
                  <a:gd name="T64" fmla="*/ 20 w 20"/>
                  <a:gd name="T65" fmla="*/ 1016 h 1348"/>
                  <a:gd name="T66" fmla="*/ 0 w 20"/>
                  <a:gd name="T67" fmla="*/ 1016 h 1348"/>
                  <a:gd name="T68" fmla="*/ 0 w 20"/>
                  <a:gd name="T69" fmla="*/ 933 h 1348"/>
                  <a:gd name="T70" fmla="*/ 0 w 20"/>
                  <a:gd name="T71" fmla="*/ 1099 h 1348"/>
                  <a:gd name="T72" fmla="*/ 20 w 20"/>
                  <a:gd name="T73" fmla="*/ 1099 h 1348"/>
                  <a:gd name="T74" fmla="*/ 20 w 20"/>
                  <a:gd name="T75" fmla="*/ 1182 h 1348"/>
                  <a:gd name="T76" fmla="*/ 0 w 20"/>
                  <a:gd name="T77" fmla="*/ 1182 h 1348"/>
                  <a:gd name="T78" fmla="*/ 0 w 20"/>
                  <a:gd name="T79" fmla="*/ 1099 h 1348"/>
                  <a:gd name="T80" fmla="*/ 0 w 20"/>
                  <a:gd name="T81" fmla="*/ 1265 h 1348"/>
                  <a:gd name="T82" fmla="*/ 20 w 20"/>
                  <a:gd name="T83" fmla="*/ 1265 h 1348"/>
                  <a:gd name="T84" fmla="*/ 20 w 20"/>
                  <a:gd name="T85" fmla="*/ 1348 h 1348"/>
                  <a:gd name="T86" fmla="*/ 0 w 20"/>
                  <a:gd name="T87" fmla="*/ 1348 h 1348"/>
                  <a:gd name="T88" fmla="*/ 0 w 20"/>
                  <a:gd name="T89" fmla="*/ 126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0" y="0"/>
                    </a:moveTo>
                    <a:lnTo>
                      <a:pt x="0" y="19"/>
                    </a:lnTo>
                    <a:lnTo>
                      <a:pt x="20" y="19"/>
                    </a:lnTo>
                    <a:lnTo>
                      <a:pt x="20" y="0"/>
                    </a:lnTo>
                    <a:lnTo>
                      <a:pt x="0" y="0"/>
                    </a:lnTo>
                    <a:close/>
                    <a:moveTo>
                      <a:pt x="0" y="102"/>
                    </a:moveTo>
                    <a:lnTo>
                      <a:pt x="20" y="102"/>
                    </a:lnTo>
                    <a:lnTo>
                      <a:pt x="20" y="185"/>
                    </a:lnTo>
                    <a:lnTo>
                      <a:pt x="0" y="185"/>
                    </a:lnTo>
                    <a:lnTo>
                      <a:pt x="0" y="102"/>
                    </a:lnTo>
                    <a:close/>
                    <a:moveTo>
                      <a:pt x="0" y="268"/>
                    </a:moveTo>
                    <a:lnTo>
                      <a:pt x="20" y="268"/>
                    </a:lnTo>
                    <a:lnTo>
                      <a:pt x="20" y="351"/>
                    </a:lnTo>
                    <a:lnTo>
                      <a:pt x="0" y="351"/>
                    </a:lnTo>
                    <a:lnTo>
                      <a:pt x="0" y="268"/>
                    </a:lnTo>
                    <a:close/>
                    <a:moveTo>
                      <a:pt x="0" y="434"/>
                    </a:moveTo>
                    <a:lnTo>
                      <a:pt x="20" y="434"/>
                    </a:lnTo>
                    <a:lnTo>
                      <a:pt x="20" y="517"/>
                    </a:lnTo>
                    <a:lnTo>
                      <a:pt x="0" y="517"/>
                    </a:lnTo>
                    <a:lnTo>
                      <a:pt x="0" y="434"/>
                    </a:lnTo>
                    <a:close/>
                    <a:moveTo>
                      <a:pt x="0" y="600"/>
                    </a:moveTo>
                    <a:lnTo>
                      <a:pt x="20" y="600"/>
                    </a:lnTo>
                    <a:lnTo>
                      <a:pt x="20" y="683"/>
                    </a:lnTo>
                    <a:lnTo>
                      <a:pt x="0" y="683"/>
                    </a:lnTo>
                    <a:lnTo>
                      <a:pt x="0" y="600"/>
                    </a:lnTo>
                    <a:close/>
                    <a:moveTo>
                      <a:pt x="0" y="767"/>
                    </a:moveTo>
                    <a:lnTo>
                      <a:pt x="20" y="767"/>
                    </a:lnTo>
                    <a:lnTo>
                      <a:pt x="20" y="850"/>
                    </a:lnTo>
                    <a:lnTo>
                      <a:pt x="0" y="850"/>
                    </a:lnTo>
                    <a:lnTo>
                      <a:pt x="0" y="767"/>
                    </a:lnTo>
                    <a:close/>
                    <a:moveTo>
                      <a:pt x="0" y="933"/>
                    </a:moveTo>
                    <a:lnTo>
                      <a:pt x="20" y="933"/>
                    </a:lnTo>
                    <a:lnTo>
                      <a:pt x="20" y="1016"/>
                    </a:lnTo>
                    <a:lnTo>
                      <a:pt x="0" y="1016"/>
                    </a:lnTo>
                    <a:lnTo>
                      <a:pt x="0" y="933"/>
                    </a:lnTo>
                    <a:close/>
                    <a:moveTo>
                      <a:pt x="0" y="1099"/>
                    </a:moveTo>
                    <a:lnTo>
                      <a:pt x="20" y="1099"/>
                    </a:lnTo>
                    <a:lnTo>
                      <a:pt x="20" y="1182"/>
                    </a:lnTo>
                    <a:lnTo>
                      <a:pt x="0" y="1182"/>
                    </a:lnTo>
                    <a:lnTo>
                      <a:pt x="0" y="1099"/>
                    </a:lnTo>
                    <a:close/>
                    <a:moveTo>
                      <a:pt x="0" y="1265"/>
                    </a:moveTo>
                    <a:lnTo>
                      <a:pt x="20" y="1265"/>
                    </a:lnTo>
                    <a:lnTo>
                      <a:pt x="20" y="1348"/>
                    </a:lnTo>
                    <a:lnTo>
                      <a:pt x="0" y="1348"/>
                    </a:lnTo>
                    <a:lnTo>
                      <a:pt x="0" y="1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4" name="Freeform 2014">
                <a:extLst>
                  <a:ext uri="{FF2B5EF4-FFF2-40B4-BE49-F238E27FC236}">
                    <a16:creationId xmlns:a16="http://schemas.microsoft.com/office/drawing/2014/main" id="{BAC1D71C-5AC2-47AA-B97A-FA5AE57EB57E}"/>
                  </a:ext>
                </a:extLst>
              </p:cNvPr>
              <p:cNvSpPr>
                <a:spLocks/>
              </p:cNvSpPr>
              <p:nvPr/>
            </p:nvSpPr>
            <p:spPr bwMode="auto">
              <a:xfrm>
                <a:off x="3284538" y="5929314"/>
                <a:ext cx="19050" cy="19050"/>
              </a:xfrm>
              <a:custGeom>
                <a:avLst/>
                <a:gdLst>
                  <a:gd name="T0" fmla="*/ 0 w 56"/>
                  <a:gd name="T1" fmla="*/ 16 h 57"/>
                  <a:gd name="T2" fmla="*/ 56 w 56"/>
                  <a:gd name="T3" fmla="*/ 0 h 57"/>
                  <a:gd name="T4" fmla="*/ 41 w 56"/>
                  <a:gd name="T5" fmla="*/ 57 h 57"/>
                  <a:gd name="T6" fmla="*/ 0 w 56"/>
                  <a:gd name="T7" fmla="*/ 16 h 57"/>
                </a:gdLst>
                <a:ahLst/>
                <a:cxnLst>
                  <a:cxn ang="0">
                    <a:pos x="T0" y="T1"/>
                  </a:cxn>
                  <a:cxn ang="0">
                    <a:pos x="T2" y="T3"/>
                  </a:cxn>
                  <a:cxn ang="0">
                    <a:pos x="T4" y="T5"/>
                  </a:cxn>
                  <a:cxn ang="0">
                    <a:pos x="T6" y="T7"/>
                  </a:cxn>
                </a:cxnLst>
                <a:rect l="0" t="0" r="r" b="b"/>
                <a:pathLst>
                  <a:path w="56" h="57">
                    <a:moveTo>
                      <a:pt x="0" y="16"/>
                    </a:moveTo>
                    <a:lnTo>
                      <a:pt x="56" y="0"/>
                    </a:lnTo>
                    <a:lnTo>
                      <a:pt x="41" y="57"/>
                    </a:lnTo>
                    <a:lnTo>
                      <a:pt x="0" y="1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Freeform 2015">
                <a:extLst>
                  <a:ext uri="{FF2B5EF4-FFF2-40B4-BE49-F238E27FC236}">
                    <a16:creationId xmlns:a16="http://schemas.microsoft.com/office/drawing/2014/main" id="{A84D6485-FDC8-4BA5-A97F-10A5B18945AC}"/>
                  </a:ext>
                </a:extLst>
              </p:cNvPr>
              <p:cNvSpPr>
                <a:spLocks/>
              </p:cNvSpPr>
              <p:nvPr/>
            </p:nvSpPr>
            <p:spPr bwMode="auto">
              <a:xfrm>
                <a:off x="3078163" y="6137276"/>
                <a:ext cx="19050" cy="19050"/>
              </a:xfrm>
              <a:custGeom>
                <a:avLst/>
                <a:gdLst>
                  <a:gd name="T0" fmla="*/ 15 w 56"/>
                  <a:gd name="T1" fmla="*/ 0 h 57"/>
                  <a:gd name="T2" fmla="*/ 0 w 56"/>
                  <a:gd name="T3" fmla="*/ 57 h 57"/>
                  <a:gd name="T4" fmla="*/ 56 w 56"/>
                  <a:gd name="T5" fmla="*/ 42 h 57"/>
                  <a:gd name="T6" fmla="*/ 15 w 56"/>
                  <a:gd name="T7" fmla="*/ 0 h 57"/>
                </a:gdLst>
                <a:ahLst/>
                <a:cxnLst>
                  <a:cxn ang="0">
                    <a:pos x="T0" y="T1"/>
                  </a:cxn>
                  <a:cxn ang="0">
                    <a:pos x="T2" y="T3"/>
                  </a:cxn>
                  <a:cxn ang="0">
                    <a:pos x="T4" y="T5"/>
                  </a:cxn>
                  <a:cxn ang="0">
                    <a:pos x="T6" y="T7"/>
                  </a:cxn>
                </a:cxnLst>
                <a:rect l="0" t="0" r="r" b="b"/>
                <a:pathLst>
                  <a:path w="56" h="57">
                    <a:moveTo>
                      <a:pt x="15" y="0"/>
                    </a:moveTo>
                    <a:lnTo>
                      <a:pt x="0" y="57"/>
                    </a:lnTo>
                    <a:lnTo>
                      <a:pt x="56" y="42"/>
                    </a:lnTo>
                    <a:lnTo>
                      <a:pt x="15" y="0"/>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 name="Freeform 2016">
                <a:extLst>
                  <a:ext uri="{FF2B5EF4-FFF2-40B4-BE49-F238E27FC236}">
                    <a16:creationId xmlns:a16="http://schemas.microsoft.com/office/drawing/2014/main" id="{A32BFB98-9D8D-4634-9DF6-CBFD5C9DA97B}"/>
                  </a:ext>
                </a:extLst>
              </p:cNvPr>
              <p:cNvSpPr>
                <a:spLocks/>
              </p:cNvSpPr>
              <p:nvPr/>
            </p:nvSpPr>
            <p:spPr bwMode="auto">
              <a:xfrm>
                <a:off x="2970213" y="5851526"/>
                <a:ext cx="331787" cy="334963"/>
              </a:xfrm>
              <a:custGeom>
                <a:avLst/>
                <a:gdLst>
                  <a:gd name="T0" fmla="*/ 860 w 997"/>
                  <a:gd name="T1" fmla="*/ 0 h 997"/>
                  <a:gd name="T2" fmla="*/ 997 w 997"/>
                  <a:gd name="T3" fmla="*/ 137 h 997"/>
                  <a:gd name="T4" fmla="*/ 137 w 997"/>
                  <a:gd name="T5" fmla="*/ 997 h 997"/>
                  <a:gd name="T6" fmla="*/ 0 w 997"/>
                  <a:gd name="T7" fmla="*/ 860 h 997"/>
                  <a:gd name="T8" fmla="*/ 860 w 997"/>
                  <a:gd name="T9" fmla="*/ 0 h 997"/>
                </a:gdLst>
                <a:ahLst/>
                <a:cxnLst>
                  <a:cxn ang="0">
                    <a:pos x="T0" y="T1"/>
                  </a:cxn>
                  <a:cxn ang="0">
                    <a:pos x="T2" y="T3"/>
                  </a:cxn>
                  <a:cxn ang="0">
                    <a:pos x="T4" y="T5"/>
                  </a:cxn>
                  <a:cxn ang="0">
                    <a:pos x="T6" y="T7"/>
                  </a:cxn>
                  <a:cxn ang="0">
                    <a:pos x="T8" y="T9"/>
                  </a:cxn>
                </a:cxnLst>
                <a:rect l="0" t="0" r="r" b="b"/>
                <a:pathLst>
                  <a:path w="997" h="997">
                    <a:moveTo>
                      <a:pt x="860" y="0"/>
                    </a:moveTo>
                    <a:cubicBezTo>
                      <a:pt x="860" y="76"/>
                      <a:pt x="922" y="137"/>
                      <a:pt x="997" y="137"/>
                    </a:cubicBezTo>
                    <a:lnTo>
                      <a:pt x="137" y="997"/>
                    </a:lnTo>
                    <a:cubicBezTo>
                      <a:pt x="62" y="997"/>
                      <a:pt x="0" y="936"/>
                      <a:pt x="0" y="860"/>
                    </a:cubicBez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Freeform 2017">
                <a:extLst>
                  <a:ext uri="{FF2B5EF4-FFF2-40B4-BE49-F238E27FC236}">
                    <a16:creationId xmlns:a16="http://schemas.microsoft.com/office/drawing/2014/main" id="{65B9CAEB-832B-425F-AA8A-8DB1D2E31602}"/>
                  </a:ext>
                </a:extLst>
              </p:cNvPr>
              <p:cNvSpPr>
                <a:spLocks/>
              </p:cNvSpPr>
              <p:nvPr/>
            </p:nvSpPr>
            <p:spPr bwMode="auto">
              <a:xfrm>
                <a:off x="2989263" y="5897564"/>
                <a:ext cx="87312" cy="49213"/>
              </a:xfrm>
              <a:custGeom>
                <a:avLst/>
                <a:gdLst>
                  <a:gd name="T0" fmla="*/ 185 w 263"/>
                  <a:gd name="T1" fmla="*/ 63 h 149"/>
                  <a:gd name="T2" fmla="*/ 106 w 263"/>
                  <a:gd name="T3" fmla="*/ 9 h 149"/>
                  <a:gd name="T4" fmla="*/ 30 w 263"/>
                  <a:gd name="T5" fmla="*/ 5 h 149"/>
                  <a:gd name="T6" fmla="*/ 22 w 263"/>
                  <a:gd name="T7" fmla="*/ 1 h 149"/>
                  <a:gd name="T8" fmla="*/ 7 w 263"/>
                  <a:gd name="T9" fmla="*/ 87 h 149"/>
                  <a:gd name="T10" fmla="*/ 83 w 263"/>
                  <a:gd name="T11" fmla="*/ 109 h 149"/>
                  <a:gd name="T12" fmla="*/ 112 w 263"/>
                  <a:gd name="T13" fmla="*/ 126 h 149"/>
                  <a:gd name="T14" fmla="*/ 259 w 263"/>
                  <a:gd name="T15" fmla="*/ 115 h 149"/>
                  <a:gd name="T16" fmla="*/ 185 w 263"/>
                  <a:gd name="T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9">
                    <a:moveTo>
                      <a:pt x="185" y="63"/>
                    </a:moveTo>
                    <a:cubicBezTo>
                      <a:pt x="157" y="46"/>
                      <a:pt x="131" y="28"/>
                      <a:pt x="106" y="9"/>
                    </a:cubicBezTo>
                    <a:cubicBezTo>
                      <a:pt x="81" y="6"/>
                      <a:pt x="56" y="5"/>
                      <a:pt x="30" y="5"/>
                    </a:cubicBezTo>
                    <a:cubicBezTo>
                      <a:pt x="28" y="5"/>
                      <a:pt x="24" y="0"/>
                      <a:pt x="22" y="1"/>
                    </a:cubicBezTo>
                    <a:cubicBezTo>
                      <a:pt x="5" y="26"/>
                      <a:pt x="0" y="57"/>
                      <a:pt x="7" y="87"/>
                    </a:cubicBezTo>
                    <a:cubicBezTo>
                      <a:pt x="19" y="101"/>
                      <a:pt x="66" y="100"/>
                      <a:pt x="83" y="109"/>
                    </a:cubicBezTo>
                    <a:cubicBezTo>
                      <a:pt x="94" y="114"/>
                      <a:pt x="102" y="121"/>
                      <a:pt x="112" y="126"/>
                    </a:cubicBezTo>
                    <a:cubicBezTo>
                      <a:pt x="141" y="141"/>
                      <a:pt x="254" y="149"/>
                      <a:pt x="259" y="115"/>
                    </a:cubicBezTo>
                    <a:cubicBezTo>
                      <a:pt x="263" y="80"/>
                      <a:pt x="213" y="78"/>
                      <a:pt x="185" y="6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8" name="Freeform 2018">
                <a:extLst>
                  <a:ext uri="{FF2B5EF4-FFF2-40B4-BE49-F238E27FC236}">
                    <a16:creationId xmlns:a16="http://schemas.microsoft.com/office/drawing/2014/main" id="{566C393C-B48D-4CDD-B8AA-0775BE2B1E17}"/>
                  </a:ext>
                </a:extLst>
              </p:cNvPr>
              <p:cNvSpPr>
                <a:spLocks/>
              </p:cNvSpPr>
              <p:nvPr/>
            </p:nvSpPr>
            <p:spPr bwMode="auto">
              <a:xfrm>
                <a:off x="2992438" y="5880101"/>
                <a:ext cx="57150" cy="46038"/>
              </a:xfrm>
              <a:custGeom>
                <a:avLst/>
                <a:gdLst>
                  <a:gd name="T0" fmla="*/ 174 w 174"/>
                  <a:gd name="T1" fmla="*/ 122 h 137"/>
                  <a:gd name="T2" fmla="*/ 171 w 174"/>
                  <a:gd name="T3" fmla="*/ 116 h 137"/>
                  <a:gd name="T4" fmla="*/ 99 w 174"/>
                  <a:gd name="T5" fmla="*/ 35 h 137"/>
                  <a:gd name="T6" fmla="*/ 25 w 174"/>
                  <a:gd name="T7" fmla="*/ 18 h 137"/>
                  <a:gd name="T8" fmla="*/ 11 w 174"/>
                  <a:gd name="T9" fmla="*/ 59 h 137"/>
                  <a:gd name="T10" fmla="*/ 174 w 174"/>
                  <a:gd name="T11" fmla="*/ 122 h 137"/>
                </a:gdLst>
                <a:ahLst/>
                <a:cxnLst>
                  <a:cxn ang="0">
                    <a:pos x="T0" y="T1"/>
                  </a:cxn>
                  <a:cxn ang="0">
                    <a:pos x="T2" y="T3"/>
                  </a:cxn>
                  <a:cxn ang="0">
                    <a:pos x="T4" y="T5"/>
                  </a:cxn>
                  <a:cxn ang="0">
                    <a:pos x="T6" y="T7"/>
                  </a:cxn>
                  <a:cxn ang="0">
                    <a:pos x="T8" y="T9"/>
                  </a:cxn>
                  <a:cxn ang="0">
                    <a:pos x="T10" y="T11"/>
                  </a:cxn>
                </a:cxnLst>
                <a:rect l="0" t="0" r="r" b="b"/>
                <a:pathLst>
                  <a:path w="174" h="137">
                    <a:moveTo>
                      <a:pt x="174" y="122"/>
                    </a:moveTo>
                    <a:cubicBezTo>
                      <a:pt x="174" y="120"/>
                      <a:pt x="173" y="117"/>
                      <a:pt x="171" y="116"/>
                    </a:cubicBezTo>
                    <a:cubicBezTo>
                      <a:pt x="158" y="103"/>
                      <a:pt x="103" y="65"/>
                      <a:pt x="99" y="35"/>
                    </a:cubicBezTo>
                    <a:cubicBezTo>
                      <a:pt x="96" y="5"/>
                      <a:pt x="25" y="0"/>
                      <a:pt x="25" y="18"/>
                    </a:cubicBezTo>
                    <a:cubicBezTo>
                      <a:pt x="21" y="32"/>
                      <a:pt x="16" y="45"/>
                      <a:pt x="11" y="59"/>
                    </a:cubicBezTo>
                    <a:cubicBezTo>
                      <a:pt x="0" y="102"/>
                      <a:pt x="145" y="137"/>
                      <a:pt x="174" y="1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Freeform 2019">
                <a:extLst>
                  <a:ext uri="{FF2B5EF4-FFF2-40B4-BE49-F238E27FC236}">
                    <a16:creationId xmlns:a16="http://schemas.microsoft.com/office/drawing/2014/main" id="{1D4DD064-D151-4B78-B0CF-B5B57177A938}"/>
                  </a:ext>
                </a:extLst>
              </p:cNvPr>
              <p:cNvSpPr>
                <a:spLocks/>
              </p:cNvSpPr>
              <p:nvPr/>
            </p:nvSpPr>
            <p:spPr bwMode="auto">
              <a:xfrm>
                <a:off x="3000375" y="5821364"/>
                <a:ext cx="47625" cy="71438"/>
              </a:xfrm>
              <a:custGeom>
                <a:avLst/>
                <a:gdLst>
                  <a:gd name="T0" fmla="*/ 142 w 142"/>
                  <a:gd name="T1" fmla="*/ 4 h 214"/>
                  <a:gd name="T2" fmla="*/ 72 w 142"/>
                  <a:gd name="T3" fmla="*/ 214 h 214"/>
                  <a:gd name="T4" fmla="*/ 0 w 142"/>
                  <a:gd name="T5" fmla="*/ 194 h 214"/>
                  <a:gd name="T6" fmla="*/ 19 w 142"/>
                  <a:gd name="T7" fmla="*/ 0 h 214"/>
                  <a:gd name="T8" fmla="*/ 142 w 142"/>
                  <a:gd name="T9" fmla="*/ 4 h 214"/>
                </a:gdLst>
                <a:ahLst/>
                <a:cxnLst>
                  <a:cxn ang="0">
                    <a:pos x="T0" y="T1"/>
                  </a:cxn>
                  <a:cxn ang="0">
                    <a:pos x="T2" y="T3"/>
                  </a:cxn>
                  <a:cxn ang="0">
                    <a:pos x="T4" y="T5"/>
                  </a:cxn>
                  <a:cxn ang="0">
                    <a:pos x="T6" y="T7"/>
                  </a:cxn>
                  <a:cxn ang="0">
                    <a:pos x="T8" y="T9"/>
                  </a:cxn>
                </a:cxnLst>
                <a:rect l="0" t="0" r="r" b="b"/>
                <a:pathLst>
                  <a:path w="142" h="214">
                    <a:moveTo>
                      <a:pt x="142" y="4"/>
                    </a:moveTo>
                    <a:lnTo>
                      <a:pt x="72" y="214"/>
                    </a:lnTo>
                    <a:lnTo>
                      <a:pt x="0" y="194"/>
                    </a:lnTo>
                    <a:cubicBezTo>
                      <a:pt x="16" y="131"/>
                      <a:pt x="23" y="65"/>
                      <a:pt x="19" y="0"/>
                    </a:cubicBezTo>
                    <a:lnTo>
                      <a:pt x="142" y="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0" name="Freeform 2020">
                <a:extLst>
                  <a:ext uri="{FF2B5EF4-FFF2-40B4-BE49-F238E27FC236}">
                    <a16:creationId xmlns:a16="http://schemas.microsoft.com/office/drawing/2014/main" id="{96DAF1F6-ED51-4EC3-B52C-BFD259BC2430}"/>
                  </a:ext>
                </a:extLst>
              </p:cNvPr>
              <p:cNvSpPr>
                <a:spLocks/>
              </p:cNvSpPr>
              <p:nvPr/>
            </p:nvSpPr>
            <p:spPr bwMode="auto">
              <a:xfrm>
                <a:off x="2827338" y="5792789"/>
                <a:ext cx="77787" cy="71438"/>
              </a:xfrm>
              <a:custGeom>
                <a:avLst/>
                <a:gdLst>
                  <a:gd name="T0" fmla="*/ 155 w 231"/>
                  <a:gd name="T1" fmla="*/ 212 h 212"/>
                  <a:gd name="T2" fmla="*/ 0 w 231"/>
                  <a:gd name="T3" fmla="*/ 77 h 212"/>
                  <a:gd name="T4" fmla="*/ 14 w 231"/>
                  <a:gd name="T5" fmla="*/ 0 h 212"/>
                  <a:gd name="T6" fmla="*/ 231 w 231"/>
                  <a:gd name="T7" fmla="*/ 105 h 212"/>
                  <a:gd name="T8" fmla="*/ 155 w 231"/>
                  <a:gd name="T9" fmla="*/ 212 h 212"/>
                </a:gdLst>
                <a:ahLst/>
                <a:cxnLst>
                  <a:cxn ang="0">
                    <a:pos x="T0" y="T1"/>
                  </a:cxn>
                  <a:cxn ang="0">
                    <a:pos x="T2" y="T3"/>
                  </a:cxn>
                  <a:cxn ang="0">
                    <a:pos x="T4" y="T5"/>
                  </a:cxn>
                  <a:cxn ang="0">
                    <a:pos x="T6" y="T7"/>
                  </a:cxn>
                  <a:cxn ang="0">
                    <a:pos x="T8" y="T9"/>
                  </a:cxn>
                </a:cxnLst>
                <a:rect l="0" t="0" r="r" b="b"/>
                <a:pathLst>
                  <a:path w="231" h="212">
                    <a:moveTo>
                      <a:pt x="155" y="212"/>
                    </a:moveTo>
                    <a:lnTo>
                      <a:pt x="0" y="77"/>
                    </a:lnTo>
                    <a:lnTo>
                      <a:pt x="14" y="0"/>
                    </a:lnTo>
                    <a:lnTo>
                      <a:pt x="231" y="105"/>
                    </a:lnTo>
                    <a:lnTo>
                      <a:pt x="155" y="2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Freeform 2021">
                <a:extLst>
                  <a:ext uri="{FF2B5EF4-FFF2-40B4-BE49-F238E27FC236}">
                    <a16:creationId xmlns:a16="http://schemas.microsoft.com/office/drawing/2014/main" id="{FB9614D1-A3BC-4BFD-A96C-4A7CA421D616}"/>
                  </a:ext>
                </a:extLst>
              </p:cNvPr>
              <p:cNvSpPr>
                <a:spLocks/>
              </p:cNvSpPr>
              <p:nvPr/>
            </p:nvSpPr>
            <p:spPr bwMode="auto">
              <a:xfrm>
                <a:off x="2790825" y="5773739"/>
                <a:ext cx="41275" cy="98425"/>
              </a:xfrm>
              <a:custGeom>
                <a:avLst/>
                <a:gdLst>
                  <a:gd name="T0" fmla="*/ 2 w 122"/>
                  <a:gd name="T1" fmla="*/ 200 h 291"/>
                  <a:gd name="T2" fmla="*/ 15 w 122"/>
                  <a:gd name="T3" fmla="*/ 256 h 291"/>
                  <a:gd name="T4" fmla="*/ 35 w 122"/>
                  <a:gd name="T5" fmla="*/ 275 h 291"/>
                  <a:gd name="T6" fmla="*/ 80 w 122"/>
                  <a:gd name="T7" fmla="*/ 291 h 291"/>
                  <a:gd name="T8" fmla="*/ 94 w 122"/>
                  <a:gd name="T9" fmla="*/ 289 h 291"/>
                  <a:gd name="T10" fmla="*/ 105 w 122"/>
                  <a:gd name="T11" fmla="*/ 280 h 291"/>
                  <a:gd name="T12" fmla="*/ 119 w 122"/>
                  <a:gd name="T13" fmla="*/ 247 h 291"/>
                  <a:gd name="T14" fmla="*/ 109 w 122"/>
                  <a:gd name="T15" fmla="*/ 212 h 291"/>
                  <a:gd name="T16" fmla="*/ 99 w 122"/>
                  <a:gd name="T17" fmla="*/ 125 h 291"/>
                  <a:gd name="T18" fmla="*/ 113 w 122"/>
                  <a:gd name="T19" fmla="*/ 92 h 291"/>
                  <a:gd name="T20" fmla="*/ 121 w 122"/>
                  <a:gd name="T21" fmla="*/ 53 h 291"/>
                  <a:gd name="T22" fmla="*/ 51 w 122"/>
                  <a:gd name="T23" fmla="*/ 7 h 291"/>
                  <a:gd name="T24" fmla="*/ 19 w 122"/>
                  <a:gd name="T25" fmla="*/ 41 h 291"/>
                  <a:gd name="T26" fmla="*/ 12 w 122"/>
                  <a:gd name="T27" fmla="*/ 125 h 291"/>
                  <a:gd name="T28" fmla="*/ 11 w 122"/>
                  <a:gd name="T29" fmla="*/ 142 h 291"/>
                  <a:gd name="T30" fmla="*/ 2 w 122"/>
                  <a:gd name="T31" fmla="*/ 20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91">
                    <a:moveTo>
                      <a:pt x="2" y="200"/>
                    </a:moveTo>
                    <a:cubicBezTo>
                      <a:pt x="0" y="220"/>
                      <a:pt x="4" y="239"/>
                      <a:pt x="15" y="256"/>
                    </a:cubicBezTo>
                    <a:cubicBezTo>
                      <a:pt x="20" y="264"/>
                      <a:pt x="27" y="270"/>
                      <a:pt x="35" y="275"/>
                    </a:cubicBezTo>
                    <a:cubicBezTo>
                      <a:pt x="49" y="284"/>
                      <a:pt x="64" y="289"/>
                      <a:pt x="80" y="291"/>
                    </a:cubicBezTo>
                    <a:cubicBezTo>
                      <a:pt x="85" y="291"/>
                      <a:pt x="89" y="291"/>
                      <a:pt x="94" y="289"/>
                    </a:cubicBezTo>
                    <a:cubicBezTo>
                      <a:pt x="99" y="287"/>
                      <a:pt x="102" y="284"/>
                      <a:pt x="105" y="280"/>
                    </a:cubicBezTo>
                    <a:cubicBezTo>
                      <a:pt x="114" y="271"/>
                      <a:pt x="119" y="260"/>
                      <a:pt x="119" y="247"/>
                    </a:cubicBezTo>
                    <a:cubicBezTo>
                      <a:pt x="118" y="235"/>
                      <a:pt x="115" y="223"/>
                      <a:pt x="109" y="212"/>
                    </a:cubicBezTo>
                    <a:cubicBezTo>
                      <a:pt x="99" y="184"/>
                      <a:pt x="95" y="155"/>
                      <a:pt x="99" y="125"/>
                    </a:cubicBezTo>
                    <a:cubicBezTo>
                      <a:pt x="101" y="113"/>
                      <a:pt x="105" y="102"/>
                      <a:pt x="113" y="92"/>
                    </a:cubicBezTo>
                    <a:cubicBezTo>
                      <a:pt x="119" y="80"/>
                      <a:pt x="122" y="67"/>
                      <a:pt x="121" y="53"/>
                    </a:cubicBezTo>
                    <a:cubicBezTo>
                      <a:pt x="109" y="27"/>
                      <a:pt x="80" y="0"/>
                      <a:pt x="51" y="7"/>
                    </a:cubicBezTo>
                    <a:cubicBezTo>
                      <a:pt x="35" y="12"/>
                      <a:pt x="23" y="25"/>
                      <a:pt x="19" y="41"/>
                    </a:cubicBezTo>
                    <a:cubicBezTo>
                      <a:pt x="13" y="68"/>
                      <a:pt x="10" y="97"/>
                      <a:pt x="12" y="125"/>
                    </a:cubicBezTo>
                    <a:cubicBezTo>
                      <a:pt x="12" y="131"/>
                      <a:pt x="11" y="136"/>
                      <a:pt x="11" y="142"/>
                    </a:cubicBezTo>
                    <a:cubicBezTo>
                      <a:pt x="8" y="161"/>
                      <a:pt x="3" y="180"/>
                      <a:pt x="2" y="20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2" name="Freeform 2022">
                <a:extLst>
                  <a:ext uri="{FF2B5EF4-FFF2-40B4-BE49-F238E27FC236}">
                    <a16:creationId xmlns:a16="http://schemas.microsoft.com/office/drawing/2014/main" id="{C38F9D54-AEE8-43C4-B17F-0170FDD4A66D}"/>
                  </a:ext>
                </a:extLst>
              </p:cNvPr>
              <p:cNvSpPr>
                <a:spLocks/>
              </p:cNvSpPr>
              <p:nvPr/>
            </p:nvSpPr>
            <p:spPr bwMode="auto">
              <a:xfrm>
                <a:off x="2805113" y="5784851"/>
                <a:ext cx="36512" cy="61913"/>
              </a:xfrm>
              <a:custGeom>
                <a:avLst/>
                <a:gdLst>
                  <a:gd name="T0" fmla="*/ 1 w 111"/>
                  <a:gd name="T1" fmla="*/ 138 h 184"/>
                  <a:gd name="T2" fmla="*/ 14 w 111"/>
                  <a:gd name="T3" fmla="*/ 169 h 184"/>
                  <a:gd name="T4" fmla="*/ 30 w 111"/>
                  <a:gd name="T5" fmla="*/ 182 h 184"/>
                  <a:gd name="T6" fmla="*/ 49 w 111"/>
                  <a:gd name="T7" fmla="*/ 177 h 184"/>
                  <a:gd name="T8" fmla="*/ 53 w 111"/>
                  <a:gd name="T9" fmla="*/ 163 h 184"/>
                  <a:gd name="T10" fmla="*/ 54 w 111"/>
                  <a:gd name="T11" fmla="*/ 133 h 184"/>
                  <a:gd name="T12" fmla="*/ 62 w 111"/>
                  <a:gd name="T13" fmla="*/ 111 h 184"/>
                  <a:gd name="T14" fmla="*/ 82 w 111"/>
                  <a:gd name="T15" fmla="*/ 102 h 184"/>
                  <a:gd name="T16" fmla="*/ 99 w 111"/>
                  <a:gd name="T17" fmla="*/ 79 h 184"/>
                  <a:gd name="T18" fmla="*/ 97 w 111"/>
                  <a:gd name="T19" fmla="*/ 32 h 184"/>
                  <a:gd name="T20" fmla="*/ 86 w 111"/>
                  <a:gd name="T21" fmla="*/ 24 h 184"/>
                  <a:gd name="T22" fmla="*/ 46 w 111"/>
                  <a:gd name="T23" fmla="*/ 6 h 184"/>
                  <a:gd name="T24" fmla="*/ 16 w 111"/>
                  <a:gd name="T25" fmla="*/ 54 h 184"/>
                  <a:gd name="T26" fmla="*/ 0 w 111"/>
                  <a:gd name="T27" fmla="*/ 126 h 184"/>
                  <a:gd name="T28" fmla="*/ 1 w 111"/>
                  <a:gd name="T29"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84">
                    <a:moveTo>
                      <a:pt x="1" y="138"/>
                    </a:moveTo>
                    <a:cubicBezTo>
                      <a:pt x="3" y="149"/>
                      <a:pt x="7" y="160"/>
                      <a:pt x="14" y="169"/>
                    </a:cubicBezTo>
                    <a:cubicBezTo>
                      <a:pt x="18" y="175"/>
                      <a:pt x="23" y="179"/>
                      <a:pt x="30" y="182"/>
                    </a:cubicBezTo>
                    <a:cubicBezTo>
                      <a:pt x="37" y="184"/>
                      <a:pt x="44" y="182"/>
                      <a:pt x="49" y="177"/>
                    </a:cubicBezTo>
                    <a:cubicBezTo>
                      <a:pt x="52" y="173"/>
                      <a:pt x="53" y="168"/>
                      <a:pt x="53" y="163"/>
                    </a:cubicBezTo>
                    <a:cubicBezTo>
                      <a:pt x="54" y="153"/>
                      <a:pt x="53" y="143"/>
                      <a:pt x="54" y="133"/>
                    </a:cubicBezTo>
                    <a:cubicBezTo>
                      <a:pt x="55" y="125"/>
                      <a:pt x="57" y="117"/>
                      <a:pt x="62" y="111"/>
                    </a:cubicBezTo>
                    <a:cubicBezTo>
                      <a:pt x="68" y="102"/>
                      <a:pt x="74" y="107"/>
                      <a:pt x="82" y="102"/>
                    </a:cubicBezTo>
                    <a:cubicBezTo>
                      <a:pt x="90" y="96"/>
                      <a:pt x="96" y="88"/>
                      <a:pt x="99" y="79"/>
                    </a:cubicBezTo>
                    <a:cubicBezTo>
                      <a:pt x="103" y="69"/>
                      <a:pt x="111" y="39"/>
                      <a:pt x="97" y="32"/>
                    </a:cubicBezTo>
                    <a:cubicBezTo>
                      <a:pt x="93" y="30"/>
                      <a:pt x="89" y="27"/>
                      <a:pt x="86" y="24"/>
                    </a:cubicBezTo>
                    <a:cubicBezTo>
                      <a:pt x="76" y="13"/>
                      <a:pt x="62" y="0"/>
                      <a:pt x="46" y="6"/>
                    </a:cubicBezTo>
                    <a:cubicBezTo>
                      <a:pt x="27" y="14"/>
                      <a:pt x="20" y="36"/>
                      <a:pt x="16" y="54"/>
                    </a:cubicBezTo>
                    <a:cubicBezTo>
                      <a:pt x="7" y="77"/>
                      <a:pt x="2" y="102"/>
                      <a:pt x="0" y="126"/>
                    </a:cubicBezTo>
                    <a:cubicBezTo>
                      <a:pt x="1" y="130"/>
                      <a:pt x="1" y="134"/>
                      <a:pt x="1" y="13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Freeform 2023">
                <a:extLst>
                  <a:ext uri="{FF2B5EF4-FFF2-40B4-BE49-F238E27FC236}">
                    <a16:creationId xmlns:a16="http://schemas.microsoft.com/office/drawing/2014/main" id="{25878EEB-DFD4-4A72-803F-F1949D5E8A60}"/>
                  </a:ext>
                </a:extLst>
              </p:cNvPr>
              <p:cNvSpPr>
                <a:spLocks/>
              </p:cNvSpPr>
              <p:nvPr/>
            </p:nvSpPr>
            <p:spPr bwMode="auto">
              <a:xfrm>
                <a:off x="2809875" y="5614989"/>
                <a:ext cx="295275" cy="285750"/>
              </a:xfrm>
              <a:custGeom>
                <a:avLst/>
                <a:gdLst>
                  <a:gd name="T0" fmla="*/ 549 w 884"/>
                  <a:gd name="T1" fmla="*/ 189 h 848"/>
                  <a:gd name="T2" fmla="*/ 240 w 884"/>
                  <a:gd name="T3" fmla="*/ 0 h 848"/>
                  <a:gd name="T4" fmla="*/ 244 w 884"/>
                  <a:gd name="T5" fmla="*/ 607 h 848"/>
                  <a:gd name="T6" fmla="*/ 157 w 884"/>
                  <a:gd name="T7" fmla="*/ 670 h 848"/>
                  <a:gd name="T8" fmla="*/ 209 w 884"/>
                  <a:gd name="T9" fmla="*/ 782 h 848"/>
                  <a:gd name="T10" fmla="*/ 382 w 884"/>
                  <a:gd name="T11" fmla="*/ 848 h 848"/>
                  <a:gd name="T12" fmla="*/ 454 w 884"/>
                  <a:gd name="T13" fmla="*/ 424 h 848"/>
                  <a:gd name="T14" fmla="*/ 560 w 884"/>
                  <a:gd name="T15" fmla="*/ 454 h 848"/>
                  <a:gd name="T16" fmla="*/ 523 w 884"/>
                  <a:gd name="T17" fmla="*/ 721 h 848"/>
                  <a:gd name="T18" fmla="*/ 679 w 884"/>
                  <a:gd name="T19" fmla="*/ 721 h 848"/>
                  <a:gd name="T20" fmla="*/ 549 w 884"/>
                  <a:gd name="T21" fmla="*/ 18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848">
                    <a:moveTo>
                      <a:pt x="549" y="189"/>
                    </a:moveTo>
                    <a:cubicBezTo>
                      <a:pt x="548" y="171"/>
                      <a:pt x="311" y="11"/>
                      <a:pt x="240" y="0"/>
                    </a:cubicBezTo>
                    <a:cubicBezTo>
                      <a:pt x="0" y="239"/>
                      <a:pt x="244" y="385"/>
                      <a:pt x="244" y="607"/>
                    </a:cubicBezTo>
                    <a:cubicBezTo>
                      <a:pt x="202" y="599"/>
                      <a:pt x="163" y="628"/>
                      <a:pt x="157" y="670"/>
                    </a:cubicBezTo>
                    <a:cubicBezTo>
                      <a:pt x="151" y="714"/>
                      <a:pt x="171" y="758"/>
                      <a:pt x="209" y="782"/>
                    </a:cubicBezTo>
                    <a:cubicBezTo>
                      <a:pt x="257" y="812"/>
                      <a:pt x="325" y="848"/>
                      <a:pt x="382" y="848"/>
                    </a:cubicBezTo>
                    <a:cubicBezTo>
                      <a:pt x="481" y="848"/>
                      <a:pt x="454" y="657"/>
                      <a:pt x="454" y="424"/>
                    </a:cubicBezTo>
                    <a:cubicBezTo>
                      <a:pt x="459" y="412"/>
                      <a:pt x="560" y="454"/>
                      <a:pt x="560" y="454"/>
                    </a:cubicBezTo>
                    <a:lnTo>
                      <a:pt x="523" y="721"/>
                    </a:lnTo>
                    <a:lnTo>
                      <a:pt x="679" y="721"/>
                    </a:lnTo>
                    <a:cubicBezTo>
                      <a:pt x="782" y="424"/>
                      <a:pt x="884" y="381"/>
                      <a:pt x="549" y="18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4" name="Freeform 2024">
                <a:extLst>
                  <a:ext uri="{FF2B5EF4-FFF2-40B4-BE49-F238E27FC236}">
                    <a16:creationId xmlns:a16="http://schemas.microsoft.com/office/drawing/2014/main" id="{66A6CE9D-8070-4862-8428-A37EB294E019}"/>
                  </a:ext>
                </a:extLst>
              </p:cNvPr>
              <p:cNvSpPr>
                <a:spLocks/>
              </p:cNvSpPr>
              <p:nvPr/>
            </p:nvSpPr>
            <p:spPr bwMode="auto">
              <a:xfrm>
                <a:off x="3084513" y="5572126"/>
                <a:ext cx="158750" cy="50800"/>
              </a:xfrm>
              <a:custGeom>
                <a:avLst/>
                <a:gdLst>
                  <a:gd name="T0" fmla="*/ 442 w 478"/>
                  <a:gd name="T1" fmla="*/ 21 h 149"/>
                  <a:gd name="T2" fmla="*/ 16 w 478"/>
                  <a:gd name="T3" fmla="*/ 17 h 149"/>
                  <a:gd name="T4" fmla="*/ 115 w 478"/>
                  <a:gd name="T5" fmla="*/ 141 h 149"/>
                  <a:gd name="T6" fmla="*/ 459 w 478"/>
                  <a:gd name="T7" fmla="*/ 93 h 149"/>
                  <a:gd name="T8" fmla="*/ 442 w 478"/>
                  <a:gd name="T9" fmla="*/ 21 h 149"/>
                </a:gdLst>
                <a:ahLst/>
                <a:cxnLst>
                  <a:cxn ang="0">
                    <a:pos x="T0" y="T1"/>
                  </a:cxn>
                  <a:cxn ang="0">
                    <a:pos x="T2" y="T3"/>
                  </a:cxn>
                  <a:cxn ang="0">
                    <a:pos x="T4" y="T5"/>
                  </a:cxn>
                  <a:cxn ang="0">
                    <a:pos x="T6" y="T7"/>
                  </a:cxn>
                  <a:cxn ang="0">
                    <a:pos x="T8" y="T9"/>
                  </a:cxn>
                </a:cxnLst>
                <a:rect l="0" t="0" r="r" b="b"/>
                <a:pathLst>
                  <a:path w="478" h="149">
                    <a:moveTo>
                      <a:pt x="442" y="21"/>
                    </a:moveTo>
                    <a:cubicBezTo>
                      <a:pt x="300" y="38"/>
                      <a:pt x="99" y="0"/>
                      <a:pt x="16" y="17"/>
                    </a:cubicBezTo>
                    <a:cubicBezTo>
                      <a:pt x="26" y="42"/>
                      <a:pt x="0" y="149"/>
                      <a:pt x="115" y="141"/>
                    </a:cubicBezTo>
                    <a:cubicBezTo>
                      <a:pt x="230" y="133"/>
                      <a:pt x="326" y="106"/>
                      <a:pt x="459" y="93"/>
                    </a:cubicBezTo>
                    <a:cubicBezTo>
                      <a:pt x="459" y="92"/>
                      <a:pt x="478" y="19"/>
                      <a:pt x="442" y="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Freeform 2025">
                <a:extLst>
                  <a:ext uri="{FF2B5EF4-FFF2-40B4-BE49-F238E27FC236}">
                    <a16:creationId xmlns:a16="http://schemas.microsoft.com/office/drawing/2014/main" id="{7E5CE2D1-67FE-40A4-AD75-570AF06E34E2}"/>
                  </a:ext>
                </a:extLst>
              </p:cNvPr>
              <p:cNvSpPr>
                <a:spLocks/>
              </p:cNvSpPr>
              <p:nvPr/>
            </p:nvSpPr>
            <p:spPr bwMode="auto">
              <a:xfrm>
                <a:off x="3203575" y="5580064"/>
                <a:ext cx="55562" cy="36513"/>
              </a:xfrm>
              <a:custGeom>
                <a:avLst/>
                <a:gdLst>
                  <a:gd name="T0" fmla="*/ 73 w 168"/>
                  <a:gd name="T1" fmla="*/ 4 h 108"/>
                  <a:gd name="T2" fmla="*/ 98 w 168"/>
                  <a:gd name="T3" fmla="*/ 2 h 108"/>
                  <a:gd name="T4" fmla="*/ 111 w 168"/>
                  <a:gd name="T5" fmla="*/ 11 h 108"/>
                  <a:gd name="T6" fmla="*/ 135 w 168"/>
                  <a:gd name="T7" fmla="*/ 27 h 108"/>
                  <a:gd name="T8" fmla="*/ 144 w 168"/>
                  <a:gd name="T9" fmla="*/ 33 h 108"/>
                  <a:gd name="T10" fmla="*/ 147 w 168"/>
                  <a:gd name="T11" fmla="*/ 42 h 108"/>
                  <a:gd name="T12" fmla="*/ 155 w 168"/>
                  <a:gd name="T13" fmla="*/ 61 h 108"/>
                  <a:gd name="T14" fmla="*/ 165 w 168"/>
                  <a:gd name="T15" fmla="*/ 78 h 108"/>
                  <a:gd name="T16" fmla="*/ 166 w 168"/>
                  <a:gd name="T17" fmla="*/ 97 h 108"/>
                  <a:gd name="T18" fmla="*/ 151 w 168"/>
                  <a:gd name="T19" fmla="*/ 107 h 108"/>
                  <a:gd name="T20" fmla="*/ 131 w 168"/>
                  <a:gd name="T21" fmla="*/ 92 h 108"/>
                  <a:gd name="T22" fmla="*/ 105 w 168"/>
                  <a:gd name="T23" fmla="*/ 92 h 108"/>
                  <a:gd name="T24" fmla="*/ 63 w 168"/>
                  <a:gd name="T25" fmla="*/ 92 h 108"/>
                  <a:gd name="T26" fmla="*/ 32 w 168"/>
                  <a:gd name="T27" fmla="*/ 84 h 108"/>
                  <a:gd name="T28" fmla="*/ 17 w 168"/>
                  <a:gd name="T29" fmla="*/ 36 h 108"/>
                  <a:gd name="T30" fmla="*/ 39 w 168"/>
                  <a:gd name="T31" fmla="*/ 22 h 108"/>
                  <a:gd name="T32" fmla="*/ 73 w 168"/>
                  <a:gd name="T3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08">
                    <a:moveTo>
                      <a:pt x="73" y="4"/>
                    </a:moveTo>
                    <a:cubicBezTo>
                      <a:pt x="81" y="1"/>
                      <a:pt x="90" y="0"/>
                      <a:pt x="98" y="2"/>
                    </a:cubicBezTo>
                    <a:cubicBezTo>
                      <a:pt x="103" y="5"/>
                      <a:pt x="107" y="8"/>
                      <a:pt x="111" y="11"/>
                    </a:cubicBezTo>
                    <a:cubicBezTo>
                      <a:pt x="118" y="17"/>
                      <a:pt x="126" y="22"/>
                      <a:pt x="135" y="27"/>
                    </a:cubicBezTo>
                    <a:cubicBezTo>
                      <a:pt x="138" y="28"/>
                      <a:pt x="141" y="31"/>
                      <a:pt x="144" y="33"/>
                    </a:cubicBezTo>
                    <a:cubicBezTo>
                      <a:pt x="146" y="36"/>
                      <a:pt x="147" y="39"/>
                      <a:pt x="147" y="42"/>
                    </a:cubicBezTo>
                    <a:cubicBezTo>
                      <a:pt x="149" y="49"/>
                      <a:pt x="152" y="55"/>
                      <a:pt x="155" y="61"/>
                    </a:cubicBezTo>
                    <a:cubicBezTo>
                      <a:pt x="159" y="67"/>
                      <a:pt x="162" y="72"/>
                      <a:pt x="165" y="78"/>
                    </a:cubicBezTo>
                    <a:cubicBezTo>
                      <a:pt x="168" y="84"/>
                      <a:pt x="168" y="91"/>
                      <a:pt x="166" y="97"/>
                    </a:cubicBezTo>
                    <a:cubicBezTo>
                      <a:pt x="164" y="104"/>
                      <a:pt x="158" y="108"/>
                      <a:pt x="151" y="107"/>
                    </a:cubicBezTo>
                    <a:cubicBezTo>
                      <a:pt x="143" y="106"/>
                      <a:pt x="138" y="96"/>
                      <a:pt x="131" y="92"/>
                    </a:cubicBezTo>
                    <a:cubicBezTo>
                      <a:pt x="123" y="89"/>
                      <a:pt x="114" y="89"/>
                      <a:pt x="105" y="92"/>
                    </a:cubicBezTo>
                    <a:cubicBezTo>
                      <a:pt x="91" y="94"/>
                      <a:pt x="77" y="94"/>
                      <a:pt x="63" y="92"/>
                    </a:cubicBezTo>
                    <a:cubicBezTo>
                      <a:pt x="52" y="92"/>
                      <a:pt x="42" y="89"/>
                      <a:pt x="32" y="84"/>
                    </a:cubicBezTo>
                    <a:cubicBezTo>
                      <a:pt x="16" y="76"/>
                      <a:pt x="0" y="51"/>
                      <a:pt x="17" y="36"/>
                    </a:cubicBezTo>
                    <a:cubicBezTo>
                      <a:pt x="24" y="31"/>
                      <a:pt x="31" y="26"/>
                      <a:pt x="39" y="22"/>
                    </a:cubicBezTo>
                    <a:cubicBezTo>
                      <a:pt x="49" y="15"/>
                      <a:pt x="61" y="9"/>
                      <a:pt x="73"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6" name="Freeform 2026">
                <a:extLst>
                  <a:ext uri="{FF2B5EF4-FFF2-40B4-BE49-F238E27FC236}">
                    <a16:creationId xmlns:a16="http://schemas.microsoft.com/office/drawing/2014/main" id="{824BCD03-7E85-4A52-8074-EFF8EAEB5AE8}"/>
                  </a:ext>
                </a:extLst>
              </p:cNvPr>
              <p:cNvSpPr>
                <a:spLocks/>
              </p:cNvSpPr>
              <p:nvPr/>
            </p:nvSpPr>
            <p:spPr bwMode="auto">
              <a:xfrm>
                <a:off x="2967038" y="5684839"/>
                <a:ext cx="165100" cy="247650"/>
              </a:xfrm>
              <a:custGeom>
                <a:avLst/>
                <a:gdLst>
                  <a:gd name="T0" fmla="*/ 474 w 494"/>
                  <a:gd name="T1" fmla="*/ 162 h 736"/>
                  <a:gd name="T2" fmla="*/ 463 w 494"/>
                  <a:gd name="T3" fmla="*/ 174 h 736"/>
                  <a:gd name="T4" fmla="*/ 74 w 494"/>
                  <a:gd name="T5" fmla="*/ 736 h 736"/>
                  <a:gd name="T6" fmla="*/ 494 w 494"/>
                  <a:gd name="T7" fmla="*/ 316 h 736"/>
                  <a:gd name="T8" fmla="*/ 474 w 494"/>
                  <a:gd name="T9" fmla="*/ 162 h 736"/>
                </a:gdLst>
                <a:ahLst/>
                <a:cxnLst>
                  <a:cxn ang="0">
                    <a:pos x="T0" y="T1"/>
                  </a:cxn>
                  <a:cxn ang="0">
                    <a:pos x="T2" y="T3"/>
                  </a:cxn>
                  <a:cxn ang="0">
                    <a:pos x="T4" y="T5"/>
                  </a:cxn>
                  <a:cxn ang="0">
                    <a:pos x="T6" y="T7"/>
                  </a:cxn>
                  <a:cxn ang="0">
                    <a:pos x="T8" y="T9"/>
                  </a:cxn>
                </a:cxnLst>
                <a:rect l="0" t="0" r="r" b="b"/>
                <a:pathLst>
                  <a:path w="494" h="736">
                    <a:moveTo>
                      <a:pt x="474" y="162"/>
                    </a:moveTo>
                    <a:lnTo>
                      <a:pt x="463" y="174"/>
                    </a:lnTo>
                    <a:cubicBezTo>
                      <a:pt x="130" y="0"/>
                      <a:pt x="0" y="541"/>
                      <a:pt x="74" y="736"/>
                    </a:cubicBezTo>
                    <a:lnTo>
                      <a:pt x="494" y="316"/>
                    </a:lnTo>
                    <a:cubicBezTo>
                      <a:pt x="478" y="266"/>
                      <a:pt x="471" y="214"/>
                      <a:pt x="474" y="162"/>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Freeform 2027">
                <a:extLst>
                  <a:ext uri="{FF2B5EF4-FFF2-40B4-BE49-F238E27FC236}">
                    <a16:creationId xmlns:a16="http://schemas.microsoft.com/office/drawing/2014/main" id="{59E85E21-ABBD-4274-B4D6-C37A51A9CCEA}"/>
                  </a:ext>
                </a:extLst>
              </p:cNvPr>
              <p:cNvSpPr>
                <a:spLocks/>
              </p:cNvSpPr>
              <p:nvPr/>
            </p:nvSpPr>
            <p:spPr bwMode="auto">
              <a:xfrm>
                <a:off x="3040063" y="5719764"/>
                <a:ext cx="77787" cy="42863"/>
              </a:xfrm>
              <a:custGeom>
                <a:avLst/>
                <a:gdLst>
                  <a:gd name="T0" fmla="*/ 140 w 231"/>
                  <a:gd name="T1" fmla="*/ 42 h 126"/>
                  <a:gd name="T2" fmla="*/ 174 w 231"/>
                  <a:gd name="T3" fmla="*/ 56 h 126"/>
                  <a:gd name="T4" fmla="*/ 208 w 231"/>
                  <a:gd name="T5" fmla="*/ 38 h 126"/>
                  <a:gd name="T6" fmla="*/ 231 w 231"/>
                  <a:gd name="T7" fmla="*/ 26 h 126"/>
                  <a:gd name="T8" fmla="*/ 212 w 231"/>
                  <a:gd name="T9" fmla="*/ 63 h 126"/>
                  <a:gd name="T10" fmla="*/ 193 w 231"/>
                  <a:gd name="T11" fmla="*/ 105 h 126"/>
                  <a:gd name="T12" fmla="*/ 187 w 231"/>
                  <a:gd name="T13" fmla="*/ 113 h 126"/>
                  <a:gd name="T14" fmla="*/ 176 w 231"/>
                  <a:gd name="T15" fmla="*/ 117 h 126"/>
                  <a:gd name="T16" fmla="*/ 146 w 231"/>
                  <a:gd name="T17" fmla="*/ 115 h 126"/>
                  <a:gd name="T18" fmla="*/ 105 w 231"/>
                  <a:gd name="T19" fmla="*/ 124 h 126"/>
                  <a:gd name="T20" fmla="*/ 60 w 231"/>
                  <a:gd name="T21" fmla="*/ 117 h 126"/>
                  <a:gd name="T22" fmla="*/ 40 w 231"/>
                  <a:gd name="T23" fmla="*/ 103 h 126"/>
                  <a:gd name="T24" fmla="*/ 1 w 231"/>
                  <a:gd name="T25" fmla="*/ 72 h 126"/>
                  <a:gd name="T26" fmla="*/ 135 w 231"/>
                  <a:gd name="T27" fmla="*/ 38 h 126"/>
                  <a:gd name="T28" fmla="*/ 140 w 231"/>
                  <a:gd name="T2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26">
                    <a:moveTo>
                      <a:pt x="140" y="42"/>
                    </a:moveTo>
                    <a:cubicBezTo>
                      <a:pt x="148" y="52"/>
                      <a:pt x="161" y="58"/>
                      <a:pt x="174" y="56"/>
                    </a:cubicBezTo>
                    <a:cubicBezTo>
                      <a:pt x="187" y="54"/>
                      <a:pt x="199" y="48"/>
                      <a:pt x="208" y="38"/>
                    </a:cubicBezTo>
                    <a:cubicBezTo>
                      <a:pt x="215" y="32"/>
                      <a:pt x="222" y="24"/>
                      <a:pt x="231" y="26"/>
                    </a:cubicBezTo>
                    <a:cubicBezTo>
                      <a:pt x="226" y="39"/>
                      <a:pt x="220" y="51"/>
                      <a:pt x="212" y="63"/>
                    </a:cubicBezTo>
                    <a:cubicBezTo>
                      <a:pt x="205" y="76"/>
                      <a:pt x="200" y="92"/>
                      <a:pt x="193" y="105"/>
                    </a:cubicBezTo>
                    <a:cubicBezTo>
                      <a:pt x="191" y="108"/>
                      <a:pt x="189" y="111"/>
                      <a:pt x="187" y="113"/>
                    </a:cubicBezTo>
                    <a:cubicBezTo>
                      <a:pt x="184" y="115"/>
                      <a:pt x="180" y="117"/>
                      <a:pt x="176" y="117"/>
                    </a:cubicBezTo>
                    <a:cubicBezTo>
                      <a:pt x="166" y="118"/>
                      <a:pt x="156" y="114"/>
                      <a:pt x="146" y="115"/>
                    </a:cubicBezTo>
                    <a:cubicBezTo>
                      <a:pt x="132" y="116"/>
                      <a:pt x="119" y="123"/>
                      <a:pt x="105" y="124"/>
                    </a:cubicBezTo>
                    <a:cubicBezTo>
                      <a:pt x="90" y="126"/>
                      <a:pt x="74" y="124"/>
                      <a:pt x="60" y="117"/>
                    </a:cubicBezTo>
                    <a:cubicBezTo>
                      <a:pt x="53" y="113"/>
                      <a:pt x="46" y="108"/>
                      <a:pt x="40" y="103"/>
                    </a:cubicBezTo>
                    <a:lnTo>
                      <a:pt x="1" y="72"/>
                    </a:lnTo>
                    <a:cubicBezTo>
                      <a:pt x="0" y="71"/>
                      <a:pt x="84" y="0"/>
                      <a:pt x="135" y="38"/>
                    </a:cubicBezTo>
                    <a:cubicBezTo>
                      <a:pt x="137" y="39"/>
                      <a:pt x="138" y="41"/>
                      <a:pt x="140" y="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8" name="Freeform 2028">
                <a:extLst>
                  <a:ext uri="{FF2B5EF4-FFF2-40B4-BE49-F238E27FC236}">
                    <a16:creationId xmlns:a16="http://schemas.microsoft.com/office/drawing/2014/main" id="{2461CA1D-83A2-47FC-8D73-755AE854810F}"/>
                  </a:ext>
                </a:extLst>
              </p:cNvPr>
              <p:cNvSpPr>
                <a:spLocks/>
              </p:cNvSpPr>
              <p:nvPr/>
            </p:nvSpPr>
            <p:spPr bwMode="auto">
              <a:xfrm>
                <a:off x="3032125" y="5580064"/>
                <a:ext cx="228600" cy="173038"/>
              </a:xfrm>
              <a:custGeom>
                <a:avLst/>
                <a:gdLst>
                  <a:gd name="T0" fmla="*/ 404 w 690"/>
                  <a:gd name="T1" fmla="*/ 112 h 514"/>
                  <a:gd name="T2" fmla="*/ 690 w 690"/>
                  <a:gd name="T3" fmla="*/ 64 h 514"/>
                  <a:gd name="T4" fmla="*/ 270 w 690"/>
                  <a:gd name="T5" fmla="*/ 485 h 514"/>
                  <a:gd name="T6" fmla="*/ 0 w 690"/>
                  <a:gd name="T7" fmla="*/ 514 h 514"/>
                  <a:gd name="T8" fmla="*/ 404 w 690"/>
                  <a:gd name="T9" fmla="*/ 112 h 514"/>
                </a:gdLst>
                <a:ahLst/>
                <a:cxnLst>
                  <a:cxn ang="0">
                    <a:pos x="T0" y="T1"/>
                  </a:cxn>
                  <a:cxn ang="0">
                    <a:pos x="T2" y="T3"/>
                  </a:cxn>
                  <a:cxn ang="0">
                    <a:pos x="T4" y="T5"/>
                  </a:cxn>
                  <a:cxn ang="0">
                    <a:pos x="T6" y="T7"/>
                  </a:cxn>
                  <a:cxn ang="0">
                    <a:pos x="T8" y="T9"/>
                  </a:cxn>
                </a:cxnLst>
                <a:rect l="0" t="0" r="r" b="b"/>
                <a:pathLst>
                  <a:path w="690" h="514">
                    <a:moveTo>
                      <a:pt x="404" y="112"/>
                    </a:moveTo>
                    <a:cubicBezTo>
                      <a:pt x="471" y="34"/>
                      <a:pt x="567" y="0"/>
                      <a:pt x="690" y="64"/>
                    </a:cubicBezTo>
                    <a:lnTo>
                      <a:pt x="270" y="485"/>
                    </a:lnTo>
                    <a:cubicBezTo>
                      <a:pt x="156" y="425"/>
                      <a:pt x="67" y="449"/>
                      <a:pt x="0" y="514"/>
                    </a:cubicBezTo>
                    <a:lnTo>
                      <a:pt x="40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Freeform 2029">
                <a:extLst>
                  <a:ext uri="{FF2B5EF4-FFF2-40B4-BE49-F238E27FC236}">
                    <a16:creationId xmlns:a16="http://schemas.microsoft.com/office/drawing/2014/main" id="{A3D4AD30-425D-4A61-90E5-1BCDAD0FE855}"/>
                  </a:ext>
                </a:extLst>
              </p:cNvPr>
              <p:cNvSpPr>
                <a:spLocks/>
              </p:cNvSpPr>
              <p:nvPr/>
            </p:nvSpPr>
            <p:spPr bwMode="auto">
              <a:xfrm>
                <a:off x="3216275" y="5580064"/>
                <a:ext cx="26987" cy="28575"/>
              </a:xfrm>
              <a:custGeom>
                <a:avLst/>
                <a:gdLst>
                  <a:gd name="T0" fmla="*/ 27 w 84"/>
                  <a:gd name="T1" fmla="*/ 55 h 85"/>
                  <a:gd name="T2" fmla="*/ 47 w 84"/>
                  <a:gd name="T3" fmla="*/ 65 h 85"/>
                  <a:gd name="T4" fmla="*/ 68 w 84"/>
                  <a:gd name="T5" fmla="*/ 83 h 85"/>
                  <a:gd name="T6" fmla="*/ 72 w 84"/>
                  <a:gd name="T7" fmla="*/ 85 h 85"/>
                  <a:gd name="T8" fmla="*/ 78 w 84"/>
                  <a:gd name="T9" fmla="*/ 82 h 85"/>
                  <a:gd name="T10" fmla="*/ 71 w 84"/>
                  <a:gd name="T11" fmla="*/ 55 h 85"/>
                  <a:gd name="T12" fmla="*/ 47 w 84"/>
                  <a:gd name="T13" fmla="*/ 34 h 85"/>
                  <a:gd name="T14" fmla="*/ 34 w 84"/>
                  <a:gd name="T15" fmla="*/ 11 h 85"/>
                  <a:gd name="T16" fmla="*/ 0 w 84"/>
                  <a:gd name="T17" fmla="*/ 23 h 85"/>
                  <a:gd name="T18" fmla="*/ 27 w 84"/>
                  <a:gd name="T19" fmla="*/ 5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27" y="55"/>
                    </a:moveTo>
                    <a:cubicBezTo>
                      <a:pt x="34" y="59"/>
                      <a:pt x="41" y="61"/>
                      <a:pt x="47" y="65"/>
                    </a:cubicBezTo>
                    <a:cubicBezTo>
                      <a:pt x="55" y="70"/>
                      <a:pt x="61" y="78"/>
                      <a:pt x="68" y="83"/>
                    </a:cubicBezTo>
                    <a:cubicBezTo>
                      <a:pt x="69" y="84"/>
                      <a:pt x="71" y="85"/>
                      <a:pt x="72" y="85"/>
                    </a:cubicBezTo>
                    <a:cubicBezTo>
                      <a:pt x="74" y="85"/>
                      <a:pt x="76" y="84"/>
                      <a:pt x="78" y="82"/>
                    </a:cubicBezTo>
                    <a:cubicBezTo>
                      <a:pt x="84" y="73"/>
                      <a:pt x="79" y="64"/>
                      <a:pt x="71" y="55"/>
                    </a:cubicBezTo>
                    <a:cubicBezTo>
                      <a:pt x="64" y="48"/>
                      <a:pt x="55" y="41"/>
                      <a:pt x="47" y="34"/>
                    </a:cubicBezTo>
                    <a:cubicBezTo>
                      <a:pt x="41" y="27"/>
                      <a:pt x="37" y="19"/>
                      <a:pt x="34" y="11"/>
                    </a:cubicBezTo>
                    <a:cubicBezTo>
                      <a:pt x="10" y="0"/>
                      <a:pt x="3" y="11"/>
                      <a:pt x="0" y="23"/>
                    </a:cubicBezTo>
                    <a:cubicBezTo>
                      <a:pt x="14" y="58"/>
                      <a:pt x="13" y="48"/>
                      <a:pt x="27"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0" name="Freeform 2030">
                <a:extLst>
                  <a:ext uri="{FF2B5EF4-FFF2-40B4-BE49-F238E27FC236}">
                    <a16:creationId xmlns:a16="http://schemas.microsoft.com/office/drawing/2014/main" id="{06072010-3501-4281-A85B-5DB9D7C8506A}"/>
                  </a:ext>
                </a:extLst>
              </p:cNvPr>
              <p:cNvSpPr>
                <a:spLocks/>
              </p:cNvSpPr>
              <p:nvPr/>
            </p:nvSpPr>
            <p:spPr bwMode="auto">
              <a:xfrm>
                <a:off x="3057525" y="5718176"/>
                <a:ext cx="50800" cy="23813"/>
              </a:xfrm>
              <a:custGeom>
                <a:avLst/>
                <a:gdLst>
                  <a:gd name="T0" fmla="*/ 136 w 151"/>
                  <a:gd name="T1" fmla="*/ 7 h 69"/>
                  <a:gd name="T2" fmla="*/ 100 w 151"/>
                  <a:gd name="T3" fmla="*/ 52 h 69"/>
                  <a:gd name="T4" fmla="*/ 61 w 151"/>
                  <a:gd name="T5" fmla="*/ 68 h 69"/>
                  <a:gd name="T6" fmla="*/ 56 w 151"/>
                  <a:gd name="T7" fmla="*/ 69 h 69"/>
                  <a:gd name="T8" fmla="*/ 52 w 151"/>
                  <a:gd name="T9" fmla="*/ 66 h 69"/>
                  <a:gd name="T10" fmla="*/ 3 w 151"/>
                  <a:gd name="T11" fmla="*/ 60 h 69"/>
                  <a:gd name="T12" fmla="*/ 56 w 151"/>
                  <a:gd name="T13" fmla="*/ 26 h 69"/>
                  <a:gd name="T14" fmla="*/ 136 w 15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69">
                    <a:moveTo>
                      <a:pt x="136" y="7"/>
                    </a:moveTo>
                    <a:cubicBezTo>
                      <a:pt x="151" y="14"/>
                      <a:pt x="121" y="52"/>
                      <a:pt x="100" y="52"/>
                    </a:cubicBezTo>
                    <a:cubicBezTo>
                      <a:pt x="79" y="51"/>
                      <a:pt x="77" y="62"/>
                      <a:pt x="61" y="68"/>
                    </a:cubicBezTo>
                    <a:cubicBezTo>
                      <a:pt x="59" y="69"/>
                      <a:pt x="57" y="69"/>
                      <a:pt x="56" y="69"/>
                    </a:cubicBezTo>
                    <a:cubicBezTo>
                      <a:pt x="54" y="68"/>
                      <a:pt x="53" y="67"/>
                      <a:pt x="52" y="66"/>
                    </a:cubicBezTo>
                    <a:cubicBezTo>
                      <a:pt x="47" y="60"/>
                      <a:pt x="5" y="68"/>
                      <a:pt x="3" y="60"/>
                    </a:cubicBezTo>
                    <a:cubicBezTo>
                      <a:pt x="0" y="46"/>
                      <a:pt x="41" y="32"/>
                      <a:pt x="56" y="26"/>
                    </a:cubicBezTo>
                    <a:cubicBezTo>
                      <a:pt x="110" y="18"/>
                      <a:pt x="121" y="0"/>
                      <a:pt x="136" y="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Freeform 2031">
                <a:extLst>
                  <a:ext uri="{FF2B5EF4-FFF2-40B4-BE49-F238E27FC236}">
                    <a16:creationId xmlns:a16="http://schemas.microsoft.com/office/drawing/2014/main" id="{3C93C252-6DE7-4762-8035-7816E2BC4BE2}"/>
                  </a:ext>
                </a:extLst>
              </p:cNvPr>
              <p:cNvSpPr>
                <a:spLocks/>
              </p:cNvSpPr>
              <p:nvPr/>
            </p:nvSpPr>
            <p:spPr bwMode="auto">
              <a:xfrm>
                <a:off x="2997200" y="5553076"/>
                <a:ext cx="38100" cy="63500"/>
              </a:xfrm>
              <a:custGeom>
                <a:avLst/>
                <a:gdLst>
                  <a:gd name="T0" fmla="*/ 79 w 112"/>
                  <a:gd name="T1" fmla="*/ 112 h 187"/>
                  <a:gd name="T2" fmla="*/ 112 w 112"/>
                  <a:gd name="T3" fmla="*/ 65 h 187"/>
                  <a:gd name="T4" fmla="*/ 92 w 112"/>
                  <a:gd name="T5" fmla="*/ 23 h 187"/>
                  <a:gd name="T6" fmla="*/ 72 w 112"/>
                  <a:gd name="T7" fmla="*/ 5 h 187"/>
                  <a:gd name="T8" fmla="*/ 47 w 112"/>
                  <a:gd name="T9" fmla="*/ 4 h 187"/>
                  <a:gd name="T10" fmla="*/ 37 w 112"/>
                  <a:gd name="T11" fmla="*/ 15 h 187"/>
                  <a:gd name="T12" fmla="*/ 2 w 112"/>
                  <a:gd name="T13" fmla="*/ 156 h 187"/>
                  <a:gd name="T14" fmla="*/ 7 w 112"/>
                  <a:gd name="T15" fmla="*/ 183 h 187"/>
                  <a:gd name="T16" fmla="*/ 24 w 112"/>
                  <a:gd name="T17" fmla="*/ 165 h 187"/>
                  <a:gd name="T18" fmla="*/ 79 w 112"/>
                  <a:gd name="T19" fmla="*/ 1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7">
                    <a:moveTo>
                      <a:pt x="79" y="112"/>
                    </a:moveTo>
                    <a:cubicBezTo>
                      <a:pt x="94" y="100"/>
                      <a:pt x="111" y="85"/>
                      <a:pt x="112" y="65"/>
                    </a:cubicBezTo>
                    <a:cubicBezTo>
                      <a:pt x="110" y="50"/>
                      <a:pt x="103" y="35"/>
                      <a:pt x="92" y="23"/>
                    </a:cubicBezTo>
                    <a:cubicBezTo>
                      <a:pt x="86" y="16"/>
                      <a:pt x="80" y="10"/>
                      <a:pt x="72" y="5"/>
                    </a:cubicBezTo>
                    <a:cubicBezTo>
                      <a:pt x="65" y="0"/>
                      <a:pt x="55" y="0"/>
                      <a:pt x="47" y="4"/>
                    </a:cubicBezTo>
                    <a:cubicBezTo>
                      <a:pt x="43" y="7"/>
                      <a:pt x="40" y="11"/>
                      <a:pt x="37" y="15"/>
                    </a:cubicBezTo>
                    <a:cubicBezTo>
                      <a:pt x="13" y="58"/>
                      <a:pt x="1" y="107"/>
                      <a:pt x="2" y="156"/>
                    </a:cubicBezTo>
                    <a:cubicBezTo>
                      <a:pt x="2" y="162"/>
                      <a:pt x="0" y="180"/>
                      <a:pt x="7" y="183"/>
                    </a:cubicBezTo>
                    <a:cubicBezTo>
                      <a:pt x="14" y="187"/>
                      <a:pt x="20" y="171"/>
                      <a:pt x="24" y="165"/>
                    </a:cubicBezTo>
                    <a:cubicBezTo>
                      <a:pt x="40" y="146"/>
                      <a:pt x="59" y="128"/>
                      <a:pt x="79"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2" name="Freeform 2032">
                <a:extLst>
                  <a:ext uri="{FF2B5EF4-FFF2-40B4-BE49-F238E27FC236}">
                    <a16:creationId xmlns:a16="http://schemas.microsoft.com/office/drawing/2014/main" id="{8C869747-9852-41DD-B992-F86584B49D7E}"/>
                  </a:ext>
                </a:extLst>
              </p:cNvPr>
              <p:cNvSpPr>
                <a:spLocks/>
              </p:cNvSpPr>
              <p:nvPr/>
            </p:nvSpPr>
            <p:spPr bwMode="auto">
              <a:xfrm>
                <a:off x="3025775" y="5497514"/>
                <a:ext cx="109537" cy="128588"/>
              </a:xfrm>
              <a:custGeom>
                <a:avLst/>
                <a:gdLst>
                  <a:gd name="T0" fmla="*/ 257 w 332"/>
                  <a:gd name="T1" fmla="*/ 187 h 381"/>
                  <a:gd name="T2" fmla="*/ 315 w 332"/>
                  <a:gd name="T3" fmla="*/ 235 h 381"/>
                  <a:gd name="T4" fmla="*/ 298 w 332"/>
                  <a:gd name="T5" fmla="*/ 373 h 381"/>
                  <a:gd name="T6" fmla="*/ 253 w 332"/>
                  <a:gd name="T7" fmla="*/ 379 h 381"/>
                  <a:gd name="T8" fmla="*/ 160 w 332"/>
                  <a:gd name="T9" fmla="*/ 310 h 381"/>
                  <a:gd name="T10" fmla="*/ 39 w 332"/>
                  <a:gd name="T11" fmla="*/ 245 h 381"/>
                  <a:gd name="T12" fmla="*/ 9 w 332"/>
                  <a:gd name="T13" fmla="*/ 170 h 381"/>
                  <a:gd name="T14" fmla="*/ 2 w 332"/>
                  <a:gd name="T15" fmla="*/ 124 h 381"/>
                  <a:gd name="T16" fmla="*/ 97 w 332"/>
                  <a:gd name="T17" fmla="*/ 3 h 381"/>
                  <a:gd name="T18" fmla="*/ 257 w 332"/>
                  <a:gd name="T1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81">
                    <a:moveTo>
                      <a:pt x="257" y="187"/>
                    </a:moveTo>
                    <a:cubicBezTo>
                      <a:pt x="275" y="204"/>
                      <a:pt x="295" y="220"/>
                      <a:pt x="315" y="235"/>
                    </a:cubicBezTo>
                    <a:cubicBezTo>
                      <a:pt x="286" y="299"/>
                      <a:pt x="332" y="361"/>
                      <a:pt x="298" y="373"/>
                    </a:cubicBezTo>
                    <a:cubicBezTo>
                      <a:pt x="284" y="379"/>
                      <a:pt x="268" y="381"/>
                      <a:pt x="253" y="379"/>
                    </a:cubicBezTo>
                    <a:cubicBezTo>
                      <a:pt x="215" y="374"/>
                      <a:pt x="187" y="339"/>
                      <a:pt x="160" y="310"/>
                    </a:cubicBezTo>
                    <a:cubicBezTo>
                      <a:pt x="131" y="279"/>
                      <a:pt x="78" y="262"/>
                      <a:pt x="39" y="245"/>
                    </a:cubicBezTo>
                    <a:cubicBezTo>
                      <a:pt x="15" y="234"/>
                      <a:pt x="20" y="193"/>
                      <a:pt x="9" y="170"/>
                    </a:cubicBezTo>
                    <a:cubicBezTo>
                      <a:pt x="2" y="155"/>
                      <a:pt x="0" y="139"/>
                      <a:pt x="2" y="124"/>
                    </a:cubicBezTo>
                    <a:cubicBezTo>
                      <a:pt x="6" y="74"/>
                      <a:pt x="44" y="8"/>
                      <a:pt x="97" y="3"/>
                    </a:cubicBezTo>
                    <a:cubicBezTo>
                      <a:pt x="116" y="0"/>
                      <a:pt x="228" y="156"/>
                      <a:pt x="257"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Freeform 2033">
                <a:extLst>
                  <a:ext uri="{FF2B5EF4-FFF2-40B4-BE49-F238E27FC236}">
                    <a16:creationId xmlns:a16="http://schemas.microsoft.com/office/drawing/2014/main" id="{46A0F980-DC7B-40C9-88FC-B7802BF7B278}"/>
                  </a:ext>
                </a:extLst>
              </p:cNvPr>
              <p:cNvSpPr>
                <a:spLocks/>
              </p:cNvSpPr>
              <p:nvPr/>
            </p:nvSpPr>
            <p:spPr bwMode="auto">
              <a:xfrm>
                <a:off x="3065463" y="5394326"/>
                <a:ext cx="34925" cy="74613"/>
              </a:xfrm>
              <a:custGeom>
                <a:avLst/>
                <a:gdLst>
                  <a:gd name="T0" fmla="*/ 71 w 101"/>
                  <a:gd name="T1" fmla="*/ 198 h 220"/>
                  <a:gd name="T2" fmla="*/ 75 w 101"/>
                  <a:gd name="T3" fmla="*/ 92 h 220"/>
                  <a:gd name="T4" fmla="*/ 33 w 101"/>
                  <a:gd name="T5" fmla="*/ 0 h 220"/>
                  <a:gd name="T6" fmla="*/ 5 w 101"/>
                  <a:gd name="T7" fmla="*/ 119 h 220"/>
                  <a:gd name="T8" fmla="*/ 6 w 101"/>
                  <a:gd name="T9" fmla="*/ 164 h 220"/>
                  <a:gd name="T10" fmla="*/ 26 w 101"/>
                  <a:gd name="T11" fmla="*/ 220 h 220"/>
                  <a:gd name="T12" fmla="*/ 71 w 101"/>
                  <a:gd name="T13" fmla="*/ 198 h 220"/>
                </a:gdLst>
                <a:ahLst/>
                <a:cxnLst>
                  <a:cxn ang="0">
                    <a:pos x="T0" y="T1"/>
                  </a:cxn>
                  <a:cxn ang="0">
                    <a:pos x="T2" y="T3"/>
                  </a:cxn>
                  <a:cxn ang="0">
                    <a:pos x="T4" y="T5"/>
                  </a:cxn>
                  <a:cxn ang="0">
                    <a:pos x="T6" y="T7"/>
                  </a:cxn>
                  <a:cxn ang="0">
                    <a:pos x="T8" y="T9"/>
                  </a:cxn>
                  <a:cxn ang="0">
                    <a:pos x="T10" y="T11"/>
                  </a:cxn>
                  <a:cxn ang="0">
                    <a:pos x="T12" y="T13"/>
                  </a:cxn>
                </a:cxnLst>
                <a:rect l="0" t="0" r="r" b="b"/>
                <a:pathLst>
                  <a:path w="101" h="220">
                    <a:moveTo>
                      <a:pt x="71" y="198"/>
                    </a:moveTo>
                    <a:cubicBezTo>
                      <a:pt x="101" y="157"/>
                      <a:pt x="73" y="122"/>
                      <a:pt x="75" y="92"/>
                    </a:cubicBezTo>
                    <a:cubicBezTo>
                      <a:pt x="77" y="56"/>
                      <a:pt x="62" y="21"/>
                      <a:pt x="33" y="0"/>
                    </a:cubicBezTo>
                    <a:cubicBezTo>
                      <a:pt x="21" y="39"/>
                      <a:pt x="12" y="79"/>
                      <a:pt x="5" y="119"/>
                    </a:cubicBezTo>
                    <a:cubicBezTo>
                      <a:pt x="2" y="134"/>
                      <a:pt x="2" y="149"/>
                      <a:pt x="6" y="164"/>
                    </a:cubicBezTo>
                    <a:cubicBezTo>
                      <a:pt x="14" y="193"/>
                      <a:pt x="0" y="205"/>
                      <a:pt x="26" y="220"/>
                    </a:cubicBezTo>
                    <a:lnTo>
                      <a:pt x="71" y="198"/>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4" name="Freeform 2034">
                <a:extLst>
                  <a:ext uri="{FF2B5EF4-FFF2-40B4-BE49-F238E27FC236}">
                    <a16:creationId xmlns:a16="http://schemas.microsoft.com/office/drawing/2014/main" id="{8C6B3C4E-9F8F-4536-BCE2-0BCA372878E5}"/>
                  </a:ext>
                </a:extLst>
              </p:cNvPr>
              <p:cNvSpPr>
                <a:spLocks/>
              </p:cNvSpPr>
              <p:nvPr/>
            </p:nvSpPr>
            <p:spPr bwMode="auto">
              <a:xfrm>
                <a:off x="2846388" y="5443539"/>
                <a:ext cx="222250" cy="260350"/>
              </a:xfrm>
              <a:custGeom>
                <a:avLst/>
                <a:gdLst>
                  <a:gd name="T0" fmla="*/ 663 w 666"/>
                  <a:gd name="T1" fmla="*/ 225 h 773"/>
                  <a:gd name="T2" fmla="*/ 610 w 666"/>
                  <a:gd name="T3" fmla="*/ 138 h 773"/>
                  <a:gd name="T4" fmla="*/ 545 w 666"/>
                  <a:gd name="T5" fmla="*/ 12 h 773"/>
                  <a:gd name="T6" fmla="*/ 436 w 666"/>
                  <a:gd name="T7" fmla="*/ 111 h 773"/>
                  <a:gd name="T8" fmla="*/ 275 w 666"/>
                  <a:gd name="T9" fmla="*/ 146 h 773"/>
                  <a:gd name="T10" fmla="*/ 168 w 666"/>
                  <a:gd name="T11" fmla="*/ 423 h 773"/>
                  <a:gd name="T12" fmla="*/ 72 w 666"/>
                  <a:gd name="T13" fmla="*/ 574 h 773"/>
                  <a:gd name="T14" fmla="*/ 360 w 666"/>
                  <a:gd name="T15" fmla="*/ 773 h 773"/>
                  <a:gd name="T16" fmla="*/ 383 w 666"/>
                  <a:gd name="T17" fmla="*/ 670 h 773"/>
                  <a:gd name="T18" fmla="*/ 396 w 666"/>
                  <a:gd name="T19" fmla="*/ 773 h 773"/>
                  <a:gd name="T20" fmla="*/ 485 w 666"/>
                  <a:gd name="T21" fmla="*/ 575 h 773"/>
                  <a:gd name="T22" fmla="*/ 584 w 666"/>
                  <a:gd name="T23" fmla="*/ 492 h 773"/>
                  <a:gd name="T24" fmla="*/ 612 w 666"/>
                  <a:gd name="T25" fmla="*/ 431 h 773"/>
                  <a:gd name="T26" fmla="*/ 617 w 666"/>
                  <a:gd name="T27" fmla="*/ 368 h 773"/>
                  <a:gd name="T28" fmla="*/ 663 w 666"/>
                  <a:gd name="T29"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773">
                    <a:moveTo>
                      <a:pt x="663" y="225"/>
                    </a:moveTo>
                    <a:cubicBezTo>
                      <a:pt x="666" y="190"/>
                      <a:pt x="610" y="138"/>
                      <a:pt x="610" y="138"/>
                    </a:cubicBezTo>
                    <a:cubicBezTo>
                      <a:pt x="589" y="92"/>
                      <a:pt x="601" y="25"/>
                      <a:pt x="545" y="12"/>
                    </a:cubicBezTo>
                    <a:cubicBezTo>
                      <a:pt x="494" y="0"/>
                      <a:pt x="481" y="91"/>
                      <a:pt x="436" y="111"/>
                    </a:cubicBezTo>
                    <a:cubicBezTo>
                      <a:pt x="426" y="115"/>
                      <a:pt x="281" y="136"/>
                      <a:pt x="275" y="146"/>
                    </a:cubicBezTo>
                    <a:cubicBezTo>
                      <a:pt x="148" y="283"/>
                      <a:pt x="222" y="319"/>
                      <a:pt x="168" y="423"/>
                    </a:cubicBezTo>
                    <a:cubicBezTo>
                      <a:pt x="134" y="490"/>
                      <a:pt x="144" y="490"/>
                      <a:pt x="72" y="574"/>
                    </a:cubicBezTo>
                    <a:cubicBezTo>
                      <a:pt x="0" y="659"/>
                      <a:pt x="217" y="773"/>
                      <a:pt x="360" y="773"/>
                    </a:cubicBezTo>
                    <a:lnTo>
                      <a:pt x="383" y="670"/>
                    </a:lnTo>
                    <a:lnTo>
                      <a:pt x="396" y="773"/>
                    </a:lnTo>
                    <a:cubicBezTo>
                      <a:pt x="492" y="744"/>
                      <a:pt x="421" y="649"/>
                      <a:pt x="485" y="575"/>
                    </a:cubicBezTo>
                    <a:cubicBezTo>
                      <a:pt x="514" y="544"/>
                      <a:pt x="556" y="525"/>
                      <a:pt x="584" y="492"/>
                    </a:cubicBezTo>
                    <a:cubicBezTo>
                      <a:pt x="598" y="474"/>
                      <a:pt x="608" y="454"/>
                      <a:pt x="612" y="431"/>
                    </a:cubicBezTo>
                    <a:cubicBezTo>
                      <a:pt x="616" y="410"/>
                      <a:pt x="614" y="389"/>
                      <a:pt x="617" y="368"/>
                    </a:cubicBezTo>
                    <a:cubicBezTo>
                      <a:pt x="623" y="318"/>
                      <a:pt x="658" y="276"/>
                      <a:pt x="66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 name="Oval 2035">
                <a:extLst>
                  <a:ext uri="{FF2B5EF4-FFF2-40B4-BE49-F238E27FC236}">
                    <a16:creationId xmlns:a16="http://schemas.microsoft.com/office/drawing/2014/main" id="{238CCE10-EAA3-4D16-9752-5D7300A1DB5F}"/>
                  </a:ext>
                </a:extLst>
              </p:cNvPr>
              <p:cNvSpPr>
                <a:spLocks noChangeArrowheads="1"/>
              </p:cNvSpPr>
              <p:nvPr/>
            </p:nvSpPr>
            <p:spPr bwMode="auto">
              <a:xfrm>
                <a:off x="2968625" y="5430839"/>
                <a:ext cx="65087" cy="6667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 name="Freeform 2036">
                <a:extLst>
                  <a:ext uri="{FF2B5EF4-FFF2-40B4-BE49-F238E27FC236}">
                    <a16:creationId xmlns:a16="http://schemas.microsoft.com/office/drawing/2014/main" id="{BD235B98-5CF3-4EF8-8909-6F4970DDE935}"/>
                  </a:ext>
                </a:extLst>
              </p:cNvPr>
              <p:cNvSpPr>
                <a:spLocks/>
              </p:cNvSpPr>
              <p:nvPr/>
            </p:nvSpPr>
            <p:spPr bwMode="auto">
              <a:xfrm>
                <a:off x="2974975" y="5384801"/>
                <a:ext cx="111125" cy="171450"/>
              </a:xfrm>
              <a:custGeom>
                <a:avLst/>
                <a:gdLst>
                  <a:gd name="T0" fmla="*/ 109 w 337"/>
                  <a:gd name="T1" fmla="*/ 507 h 507"/>
                  <a:gd name="T2" fmla="*/ 76 w 337"/>
                  <a:gd name="T3" fmla="*/ 284 h 507"/>
                  <a:gd name="T4" fmla="*/ 166 w 337"/>
                  <a:gd name="T5" fmla="*/ 48 h 507"/>
                  <a:gd name="T6" fmla="*/ 309 w 337"/>
                  <a:gd name="T7" fmla="*/ 22 h 507"/>
                  <a:gd name="T8" fmla="*/ 332 w 337"/>
                  <a:gd name="T9" fmla="*/ 162 h 507"/>
                  <a:gd name="T10" fmla="*/ 218 w 337"/>
                  <a:gd name="T11" fmla="*/ 321 h 507"/>
                  <a:gd name="T12" fmla="*/ 109 w 33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337" h="507">
                    <a:moveTo>
                      <a:pt x="109" y="507"/>
                    </a:moveTo>
                    <a:cubicBezTo>
                      <a:pt x="109" y="507"/>
                      <a:pt x="0" y="378"/>
                      <a:pt x="76" y="284"/>
                    </a:cubicBezTo>
                    <a:cubicBezTo>
                      <a:pt x="120" y="240"/>
                      <a:pt x="128" y="83"/>
                      <a:pt x="166" y="48"/>
                    </a:cubicBezTo>
                    <a:cubicBezTo>
                      <a:pt x="204" y="11"/>
                      <a:pt x="261" y="0"/>
                      <a:pt x="309" y="22"/>
                    </a:cubicBezTo>
                    <a:cubicBezTo>
                      <a:pt x="337" y="96"/>
                      <a:pt x="336" y="124"/>
                      <a:pt x="332" y="162"/>
                    </a:cubicBezTo>
                    <a:cubicBezTo>
                      <a:pt x="312" y="228"/>
                      <a:pt x="263" y="271"/>
                      <a:pt x="218" y="321"/>
                    </a:cubicBezTo>
                    <a:cubicBezTo>
                      <a:pt x="193" y="389"/>
                      <a:pt x="156" y="452"/>
                      <a:pt x="109" y="5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Freeform 2037">
                <a:extLst>
                  <a:ext uri="{FF2B5EF4-FFF2-40B4-BE49-F238E27FC236}">
                    <a16:creationId xmlns:a16="http://schemas.microsoft.com/office/drawing/2014/main" id="{F449FBDA-3E65-4388-A1B1-6942C0592F4E}"/>
                  </a:ext>
                </a:extLst>
              </p:cNvPr>
              <p:cNvSpPr>
                <a:spLocks/>
              </p:cNvSpPr>
              <p:nvPr/>
            </p:nvSpPr>
            <p:spPr bwMode="auto">
              <a:xfrm>
                <a:off x="3071813" y="5438776"/>
                <a:ext cx="19050" cy="28575"/>
              </a:xfrm>
              <a:custGeom>
                <a:avLst/>
                <a:gdLst>
                  <a:gd name="T0" fmla="*/ 32 w 59"/>
                  <a:gd name="T1" fmla="*/ 84 h 85"/>
                  <a:gd name="T2" fmla="*/ 58 w 59"/>
                  <a:gd name="T3" fmla="*/ 55 h 85"/>
                  <a:gd name="T4" fmla="*/ 56 w 59"/>
                  <a:gd name="T5" fmla="*/ 15 h 85"/>
                  <a:gd name="T6" fmla="*/ 1 w 59"/>
                  <a:gd name="T7" fmla="*/ 18 h 85"/>
                  <a:gd name="T8" fmla="*/ 3 w 59"/>
                  <a:gd name="T9" fmla="*/ 58 h 85"/>
                  <a:gd name="T10" fmla="*/ 32 w 59"/>
                  <a:gd name="T11" fmla="*/ 84 h 85"/>
                </a:gdLst>
                <a:ahLst/>
                <a:cxnLst>
                  <a:cxn ang="0">
                    <a:pos x="T0" y="T1"/>
                  </a:cxn>
                  <a:cxn ang="0">
                    <a:pos x="T2" y="T3"/>
                  </a:cxn>
                  <a:cxn ang="0">
                    <a:pos x="T4" y="T5"/>
                  </a:cxn>
                  <a:cxn ang="0">
                    <a:pos x="T6" y="T7"/>
                  </a:cxn>
                  <a:cxn ang="0">
                    <a:pos x="T8" y="T9"/>
                  </a:cxn>
                  <a:cxn ang="0">
                    <a:pos x="T10" y="T11"/>
                  </a:cxn>
                </a:cxnLst>
                <a:rect l="0" t="0" r="r" b="b"/>
                <a:pathLst>
                  <a:path w="59" h="85">
                    <a:moveTo>
                      <a:pt x="32" y="84"/>
                    </a:moveTo>
                    <a:cubicBezTo>
                      <a:pt x="47" y="83"/>
                      <a:pt x="59" y="70"/>
                      <a:pt x="58" y="55"/>
                    </a:cubicBezTo>
                    <a:lnTo>
                      <a:pt x="56" y="15"/>
                    </a:lnTo>
                    <a:cubicBezTo>
                      <a:pt x="55" y="0"/>
                      <a:pt x="0" y="3"/>
                      <a:pt x="1" y="18"/>
                    </a:cubicBezTo>
                    <a:lnTo>
                      <a:pt x="3" y="58"/>
                    </a:lnTo>
                    <a:cubicBezTo>
                      <a:pt x="4" y="73"/>
                      <a:pt x="17" y="85"/>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 name="Freeform 2038">
                <a:extLst>
                  <a:ext uri="{FF2B5EF4-FFF2-40B4-BE49-F238E27FC236}">
                    <a16:creationId xmlns:a16="http://schemas.microsoft.com/office/drawing/2014/main" id="{8F2C2782-D49A-4E6C-B35F-5080B0DE385A}"/>
                  </a:ext>
                </a:extLst>
              </p:cNvPr>
              <p:cNvSpPr>
                <a:spLocks noEditPoints="1"/>
              </p:cNvSpPr>
              <p:nvPr/>
            </p:nvSpPr>
            <p:spPr bwMode="auto">
              <a:xfrm>
                <a:off x="3070225" y="5438776"/>
                <a:ext cx="22225" cy="30163"/>
              </a:xfrm>
              <a:custGeom>
                <a:avLst/>
                <a:gdLst>
                  <a:gd name="T0" fmla="*/ 36 w 66"/>
                  <a:gd name="T1" fmla="*/ 79 h 87"/>
                  <a:gd name="T2" fmla="*/ 52 w 66"/>
                  <a:gd name="T3" fmla="*/ 71 h 87"/>
                  <a:gd name="T4" fmla="*/ 58 w 66"/>
                  <a:gd name="T5" fmla="*/ 54 h 87"/>
                  <a:gd name="T6" fmla="*/ 56 w 66"/>
                  <a:gd name="T7" fmla="*/ 14 h 87"/>
                  <a:gd name="T8" fmla="*/ 42 w 66"/>
                  <a:gd name="T9" fmla="*/ 8 h 87"/>
                  <a:gd name="T10" fmla="*/ 32 w 66"/>
                  <a:gd name="T11" fmla="*/ 8 h 87"/>
                  <a:gd name="T12" fmla="*/ 21 w 66"/>
                  <a:gd name="T13" fmla="*/ 10 h 87"/>
                  <a:gd name="T14" fmla="*/ 9 w 66"/>
                  <a:gd name="T15" fmla="*/ 17 h 87"/>
                  <a:gd name="T16" fmla="*/ 11 w 66"/>
                  <a:gd name="T17" fmla="*/ 57 h 87"/>
                  <a:gd name="T18" fmla="*/ 19 w 66"/>
                  <a:gd name="T19" fmla="*/ 73 h 87"/>
                  <a:gd name="T20" fmla="*/ 35 w 66"/>
                  <a:gd name="T21" fmla="*/ 79 h 87"/>
                  <a:gd name="T22" fmla="*/ 36 w 66"/>
                  <a:gd name="T23" fmla="*/ 79 h 87"/>
                  <a:gd name="T24" fmla="*/ 36 w 66"/>
                  <a:gd name="T25" fmla="*/ 86 h 87"/>
                  <a:gd name="T26" fmla="*/ 13 w 66"/>
                  <a:gd name="T27" fmla="*/ 79 h 87"/>
                  <a:gd name="T28" fmla="*/ 3 w 66"/>
                  <a:gd name="T29" fmla="*/ 57 h 87"/>
                  <a:gd name="T30" fmla="*/ 1 w 66"/>
                  <a:gd name="T31" fmla="*/ 17 h 87"/>
                  <a:gd name="T32" fmla="*/ 19 w 66"/>
                  <a:gd name="T33" fmla="*/ 2 h 87"/>
                  <a:gd name="T34" fmla="*/ 31 w 66"/>
                  <a:gd name="T35" fmla="*/ 0 h 87"/>
                  <a:gd name="T36" fmla="*/ 43 w 66"/>
                  <a:gd name="T37" fmla="*/ 1 h 87"/>
                  <a:gd name="T38" fmla="*/ 63 w 66"/>
                  <a:gd name="T39" fmla="*/ 14 h 87"/>
                  <a:gd name="T40" fmla="*/ 66 w 66"/>
                  <a:gd name="T41" fmla="*/ 54 h 87"/>
                  <a:gd name="T42" fmla="*/ 58 w 66"/>
                  <a:gd name="T43" fmla="*/ 76 h 87"/>
                  <a:gd name="T44" fmla="*/ 36 w 66"/>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87">
                    <a:moveTo>
                      <a:pt x="36" y="79"/>
                    </a:moveTo>
                    <a:cubicBezTo>
                      <a:pt x="42" y="78"/>
                      <a:pt x="48" y="75"/>
                      <a:pt x="52" y="71"/>
                    </a:cubicBezTo>
                    <a:cubicBezTo>
                      <a:pt x="56" y="66"/>
                      <a:pt x="58" y="60"/>
                      <a:pt x="58" y="54"/>
                    </a:cubicBezTo>
                    <a:lnTo>
                      <a:pt x="56" y="14"/>
                    </a:lnTo>
                    <a:cubicBezTo>
                      <a:pt x="56" y="11"/>
                      <a:pt x="50" y="9"/>
                      <a:pt x="42" y="8"/>
                    </a:cubicBezTo>
                    <a:cubicBezTo>
                      <a:pt x="39" y="8"/>
                      <a:pt x="35" y="8"/>
                      <a:pt x="32" y="8"/>
                    </a:cubicBezTo>
                    <a:cubicBezTo>
                      <a:pt x="28" y="8"/>
                      <a:pt x="24" y="9"/>
                      <a:pt x="21" y="10"/>
                    </a:cubicBezTo>
                    <a:cubicBezTo>
                      <a:pt x="14" y="11"/>
                      <a:pt x="8" y="14"/>
                      <a:pt x="9" y="17"/>
                    </a:cubicBezTo>
                    <a:lnTo>
                      <a:pt x="11" y="57"/>
                    </a:lnTo>
                    <a:cubicBezTo>
                      <a:pt x="11" y="63"/>
                      <a:pt x="14" y="69"/>
                      <a:pt x="19" y="73"/>
                    </a:cubicBezTo>
                    <a:cubicBezTo>
                      <a:pt x="23" y="77"/>
                      <a:pt x="29" y="79"/>
                      <a:pt x="35" y="79"/>
                    </a:cubicBezTo>
                    <a:lnTo>
                      <a:pt x="36" y="79"/>
                    </a:lnTo>
                    <a:close/>
                    <a:moveTo>
                      <a:pt x="36" y="86"/>
                    </a:moveTo>
                    <a:cubicBezTo>
                      <a:pt x="27" y="87"/>
                      <a:pt x="19" y="84"/>
                      <a:pt x="13" y="79"/>
                    </a:cubicBezTo>
                    <a:cubicBezTo>
                      <a:pt x="7" y="73"/>
                      <a:pt x="3" y="66"/>
                      <a:pt x="3" y="57"/>
                    </a:cubicBezTo>
                    <a:lnTo>
                      <a:pt x="1" y="17"/>
                    </a:lnTo>
                    <a:cubicBezTo>
                      <a:pt x="0" y="10"/>
                      <a:pt x="8" y="4"/>
                      <a:pt x="19" y="2"/>
                    </a:cubicBezTo>
                    <a:cubicBezTo>
                      <a:pt x="23" y="1"/>
                      <a:pt x="27" y="1"/>
                      <a:pt x="31" y="0"/>
                    </a:cubicBezTo>
                    <a:cubicBezTo>
                      <a:pt x="35" y="0"/>
                      <a:pt x="39" y="0"/>
                      <a:pt x="43" y="1"/>
                    </a:cubicBezTo>
                    <a:cubicBezTo>
                      <a:pt x="54" y="2"/>
                      <a:pt x="63" y="6"/>
                      <a:pt x="63" y="14"/>
                    </a:cubicBezTo>
                    <a:lnTo>
                      <a:pt x="66" y="54"/>
                    </a:lnTo>
                    <a:cubicBezTo>
                      <a:pt x="66" y="62"/>
                      <a:pt x="63" y="70"/>
                      <a:pt x="58" y="76"/>
                    </a:cubicBezTo>
                    <a:cubicBezTo>
                      <a:pt x="52" y="82"/>
                      <a:pt x="45" y="86"/>
                      <a:pt x="36"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Freeform 2039">
                <a:extLst>
                  <a:ext uri="{FF2B5EF4-FFF2-40B4-BE49-F238E27FC236}">
                    <a16:creationId xmlns:a16="http://schemas.microsoft.com/office/drawing/2014/main" id="{367C04BA-A56D-412D-9C0A-36724196EAA1}"/>
                  </a:ext>
                </a:extLst>
              </p:cNvPr>
              <p:cNvSpPr>
                <a:spLocks/>
              </p:cNvSpPr>
              <p:nvPr/>
            </p:nvSpPr>
            <p:spPr bwMode="auto">
              <a:xfrm>
                <a:off x="3001963" y="5386389"/>
                <a:ext cx="88900" cy="127000"/>
              </a:xfrm>
              <a:custGeom>
                <a:avLst/>
                <a:gdLst>
                  <a:gd name="T0" fmla="*/ 42 w 269"/>
                  <a:gd name="T1" fmla="*/ 56 h 378"/>
                  <a:gd name="T2" fmla="*/ 177 w 269"/>
                  <a:gd name="T3" fmla="*/ 16 h 378"/>
                  <a:gd name="T4" fmla="*/ 248 w 269"/>
                  <a:gd name="T5" fmla="*/ 164 h 378"/>
                  <a:gd name="T6" fmla="*/ 227 w 269"/>
                  <a:gd name="T7" fmla="*/ 211 h 378"/>
                  <a:gd name="T8" fmla="*/ 238 w 269"/>
                  <a:gd name="T9" fmla="*/ 236 h 378"/>
                  <a:gd name="T10" fmla="*/ 252 w 269"/>
                  <a:gd name="T11" fmla="*/ 257 h 378"/>
                  <a:gd name="T12" fmla="*/ 248 w 269"/>
                  <a:gd name="T13" fmla="*/ 271 h 378"/>
                  <a:gd name="T14" fmla="*/ 228 w 269"/>
                  <a:gd name="T15" fmla="*/ 279 h 378"/>
                  <a:gd name="T16" fmla="*/ 223 w 269"/>
                  <a:gd name="T17" fmla="*/ 282 h 378"/>
                  <a:gd name="T18" fmla="*/ 219 w 269"/>
                  <a:gd name="T19" fmla="*/ 295 h 378"/>
                  <a:gd name="T20" fmla="*/ 207 w 269"/>
                  <a:gd name="T21" fmla="*/ 319 h 378"/>
                  <a:gd name="T22" fmla="*/ 191 w 269"/>
                  <a:gd name="T23" fmla="*/ 340 h 378"/>
                  <a:gd name="T24" fmla="*/ 185 w 269"/>
                  <a:gd name="T25" fmla="*/ 356 h 378"/>
                  <a:gd name="T26" fmla="*/ 156 w 269"/>
                  <a:gd name="T27" fmla="*/ 372 h 378"/>
                  <a:gd name="T28" fmla="*/ 109 w 269"/>
                  <a:gd name="T29" fmla="*/ 378 h 378"/>
                  <a:gd name="T30" fmla="*/ 11 w 269"/>
                  <a:gd name="T31" fmla="*/ 208 h 378"/>
                  <a:gd name="T32" fmla="*/ 42 w 269"/>
                  <a:gd name="T33" fmla="*/ 5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378">
                    <a:moveTo>
                      <a:pt x="42" y="56"/>
                    </a:moveTo>
                    <a:cubicBezTo>
                      <a:pt x="74" y="16"/>
                      <a:pt x="128" y="0"/>
                      <a:pt x="177" y="16"/>
                    </a:cubicBezTo>
                    <a:cubicBezTo>
                      <a:pt x="237" y="38"/>
                      <a:pt x="269" y="104"/>
                      <a:pt x="248" y="164"/>
                    </a:cubicBezTo>
                    <a:cubicBezTo>
                      <a:pt x="234" y="175"/>
                      <a:pt x="226" y="193"/>
                      <a:pt x="227" y="211"/>
                    </a:cubicBezTo>
                    <a:cubicBezTo>
                      <a:pt x="229" y="220"/>
                      <a:pt x="232" y="229"/>
                      <a:pt x="238" y="236"/>
                    </a:cubicBezTo>
                    <a:cubicBezTo>
                      <a:pt x="243" y="242"/>
                      <a:pt x="248" y="250"/>
                      <a:pt x="252" y="257"/>
                    </a:cubicBezTo>
                    <a:cubicBezTo>
                      <a:pt x="254" y="262"/>
                      <a:pt x="252" y="267"/>
                      <a:pt x="248" y="271"/>
                    </a:cubicBezTo>
                    <a:cubicBezTo>
                      <a:pt x="242" y="275"/>
                      <a:pt x="236" y="278"/>
                      <a:pt x="228" y="279"/>
                    </a:cubicBezTo>
                    <a:cubicBezTo>
                      <a:pt x="227" y="280"/>
                      <a:pt x="225" y="281"/>
                      <a:pt x="223" y="282"/>
                    </a:cubicBezTo>
                    <a:cubicBezTo>
                      <a:pt x="219" y="284"/>
                      <a:pt x="219" y="290"/>
                      <a:pt x="219" y="295"/>
                    </a:cubicBezTo>
                    <a:cubicBezTo>
                      <a:pt x="218" y="304"/>
                      <a:pt x="214" y="312"/>
                      <a:pt x="207" y="319"/>
                    </a:cubicBezTo>
                    <a:cubicBezTo>
                      <a:pt x="201" y="325"/>
                      <a:pt x="195" y="332"/>
                      <a:pt x="191" y="340"/>
                    </a:cubicBezTo>
                    <a:cubicBezTo>
                      <a:pt x="189" y="345"/>
                      <a:pt x="187" y="351"/>
                      <a:pt x="185" y="356"/>
                    </a:cubicBezTo>
                    <a:cubicBezTo>
                      <a:pt x="178" y="365"/>
                      <a:pt x="167" y="371"/>
                      <a:pt x="156" y="372"/>
                    </a:cubicBezTo>
                    <a:cubicBezTo>
                      <a:pt x="144" y="373"/>
                      <a:pt x="124" y="360"/>
                      <a:pt x="109" y="378"/>
                    </a:cubicBezTo>
                    <a:cubicBezTo>
                      <a:pt x="96" y="375"/>
                      <a:pt x="24" y="274"/>
                      <a:pt x="11" y="208"/>
                    </a:cubicBezTo>
                    <a:cubicBezTo>
                      <a:pt x="0" y="155"/>
                      <a:pt x="11" y="100"/>
                      <a:pt x="42" y="5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 name="Freeform 2040">
                <a:extLst>
                  <a:ext uri="{FF2B5EF4-FFF2-40B4-BE49-F238E27FC236}">
                    <a16:creationId xmlns:a16="http://schemas.microsoft.com/office/drawing/2014/main" id="{FC4D0DB0-B7E7-4A28-8914-B397EF6E2191}"/>
                  </a:ext>
                </a:extLst>
              </p:cNvPr>
              <p:cNvSpPr>
                <a:spLocks/>
              </p:cNvSpPr>
              <p:nvPr/>
            </p:nvSpPr>
            <p:spPr bwMode="auto">
              <a:xfrm>
                <a:off x="2978150" y="5383214"/>
                <a:ext cx="114300" cy="112713"/>
              </a:xfrm>
              <a:custGeom>
                <a:avLst/>
                <a:gdLst>
                  <a:gd name="T0" fmla="*/ 284 w 341"/>
                  <a:gd name="T1" fmla="*/ 129 h 333"/>
                  <a:gd name="T2" fmla="*/ 250 w 341"/>
                  <a:gd name="T3" fmla="*/ 121 h 333"/>
                  <a:gd name="T4" fmla="*/ 207 w 341"/>
                  <a:gd name="T5" fmla="*/ 113 h 333"/>
                  <a:gd name="T6" fmla="*/ 172 w 341"/>
                  <a:gd name="T7" fmla="*/ 130 h 333"/>
                  <a:gd name="T8" fmla="*/ 146 w 341"/>
                  <a:gd name="T9" fmla="*/ 135 h 333"/>
                  <a:gd name="T10" fmla="*/ 141 w 341"/>
                  <a:gd name="T11" fmla="*/ 142 h 333"/>
                  <a:gd name="T12" fmla="*/ 137 w 341"/>
                  <a:gd name="T13" fmla="*/ 192 h 333"/>
                  <a:gd name="T14" fmla="*/ 103 w 341"/>
                  <a:gd name="T15" fmla="*/ 242 h 333"/>
                  <a:gd name="T16" fmla="*/ 78 w 341"/>
                  <a:gd name="T17" fmla="*/ 275 h 333"/>
                  <a:gd name="T18" fmla="*/ 39 w 341"/>
                  <a:gd name="T19" fmla="*/ 333 h 333"/>
                  <a:gd name="T20" fmla="*/ 23 w 341"/>
                  <a:gd name="T21" fmla="*/ 231 h 333"/>
                  <a:gd name="T22" fmla="*/ 1 w 341"/>
                  <a:gd name="T23" fmla="*/ 170 h 333"/>
                  <a:gd name="T24" fmla="*/ 41 w 341"/>
                  <a:gd name="T25" fmla="*/ 91 h 333"/>
                  <a:gd name="T26" fmla="*/ 104 w 341"/>
                  <a:gd name="T27" fmla="*/ 25 h 333"/>
                  <a:gd name="T28" fmla="*/ 148 w 341"/>
                  <a:gd name="T29" fmla="*/ 16 h 333"/>
                  <a:gd name="T30" fmla="*/ 189 w 341"/>
                  <a:gd name="T31" fmla="*/ 9 h 333"/>
                  <a:gd name="T32" fmla="*/ 259 w 341"/>
                  <a:gd name="T33" fmla="*/ 7 h 333"/>
                  <a:gd name="T34" fmla="*/ 285 w 341"/>
                  <a:gd name="T35" fmla="*/ 18 h 333"/>
                  <a:gd name="T36" fmla="*/ 305 w 341"/>
                  <a:gd name="T37" fmla="*/ 27 h 333"/>
                  <a:gd name="T38" fmla="*/ 334 w 341"/>
                  <a:gd name="T39" fmla="*/ 64 h 333"/>
                  <a:gd name="T40" fmla="*/ 311 w 341"/>
                  <a:gd name="T41" fmla="*/ 123 h 333"/>
                  <a:gd name="T42" fmla="*/ 284 w 341"/>
                  <a:gd name="T43" fmla="*/ 1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33">
                    <a:moveTo>
                      <a:pt x="284" y="129"/>
                    </a:moveTo>
                    <a:cubicBezTo>
                      <a:pt x="273" y="128"/>
                      <a:pt x="261" y="125"/>
                      <a:pt x="250" y="121"/>
                    </a:cubicBezTo>
                    <a:cubicBezTo>
                      <a:pt x="237" y="113"/>
                      <a:pt x="222" y="111"/>
                      <a:pt x="207" y="113"/>
                    </a:cubicBezTo>
                    <a:cubicBezTo>
                      <a:pt x="194" y="116"/>
                      <a:pt x="185" y="128"/>
                      <a:pt x="172" y="130"/>
                    </a:cubicBezTo>
                    <a:cubicBezTo>
                      <a:pt x="163" y="132"/>
                      <a:pt x="153" y="129"/>
                      <a:pt x="146" y="135"/>
                    </a:cubicBezTo>
                    <a:cubicBezTo>
                      <a:pt x="144" y="137"/>
                      <a:pt x="142" y="140"/>
                      <a:pt x="141" y="142"/>
                    </a:cubicBezTo>
                    <a:cubicBezTo>
                      <a:pt x="138" y="159"/>
                      <a:pt x="137" y="175"/>
                      <a:pt x="137" y="192"/>
                    </a:cubicBezTo>
                    <a:cubicBezTo>
                      <a:pt x="137" y="214"/>
                      <a:pt x="124" y="234"/>
                      <a:pt x="103" y="242"/>
                    </a:cubicBezTo>
                    <a:cubicBezTo>
                      <a:pt x="89" y="247"/>
                      <a:pt x="80" y="260"/>
                      <a:pt x="78" y="275"/>
                    </a:cubicBezTo>
                    <a:cubicBezTo>
                      <a:pt x="72" y="298"/>
                      <a:pt x="49" y="303"/>
                      <a:pt x="39" y="333"/>
                    </a:cubicBezTo>
                    <a:cubicBezTo>
                      <a:pt x="7" y="317"/>
                      <a:pt x="12" y="265"/>
                      <a:pt x="23" y="231"/>
                    </a:cubicBezTo>
                    <a:cubicBezTo>
                      <a:pt x="26" y="219"/>
                      <a:pt x="0" y="182"/>
                      <a:pt x="1" y="170"/>
                    </a:cubicBezTo>
                    <a:cubicBezTo>
                      <a:pt x="20" y="147"/>
                      <a:pt x="34" y="120"/>
                      <a:pt x="41" y="91"/>
                    </a:cubicBezTo>
                    <a:cubicBezTo>
                      <a:pt x="53" y="62"/>
                      <a:pt x="75" y="38"/>
                      <a:pt x="104" y="25"/>
                    </a:cubicBezTo>
                    <a:cubicBezTo>
                      <a:pt x="117" y="18"/>
                      <a:pt x="133" y="15"/>
                      <a:pt x="148" y="16"/>
                    </a:cubicBezTo>
                    <a:cubicBezTo>
                      <a:pt x="162" y="17"/>
                      <a:pt x="176" y="14"/>
                      <a:pt x="189" y="9"/>
                    </a:cubicBezTo>
                    <a:cubicBezTo>
                      <a:pt x="211" y="1"/>
                      <a:pt x="236" y="0"/>
                      <a:pt x="259" y="7"/>
                    </a:cubicBezTo>
                    <a:cubicBezTo>
                      <a:pt x="268" y="9"/>
                      <a:pt x="276" y="15"/>
                      <a:pt x="285" y="18"/>
                    </a:cubicBezTo>
                    <a:cubicBezTo>
                      <a:pt x="292" y="20"/>
                      <a:pt x="298" y="23"/>
                      <a:pt x="305" y="27"/>
                    </a:cubicBezTo>
                    <a:cubicBezTo>
                      <a:pt x="319" y="35"/>
                      <a:pt x="329" y="49"/>
                      <a:pt x="334" y="64"/>
                    </a:cubicBezTo>
                    <a:cubicBezTo>
                      <a:pt x="341" y="87"/>
                      <a:pt x="331" y="111"/>
                      <a:pt x="311" y="123"/>
                    </a:cubicBezTo>
                    <a:cubicBezTo>
                      <a:pt x="302" y="127"/>
                      <a:pt x="293" y="129"/>
                      <a:pt x="284" y="12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Freeform 2041">
                <a:extLst>
                  <a:ext uri="{FF2B5EF4-FFF2-40B4-BE49-F238E27FC236}">
                    <a16:creationId xmlns:a16="http://schemas.microsoft.com/office/drawing/2014/main" id="{7F06C485-AC6D-4223-9523-CCB7A7DAE90E}"/>
                  </a:ext>
                </a:extLst>
              </p:cNvPr>
              <p:cNvSpPr>
                <a:spLocks/>
              </p:cNvSpPr>
              <p:nvPr/>
            </p:nvSpPr>
            <p:spPr bwMode="auto">
              <a:xfrm>
                <a:off x="2992438" y="5438776"/>
                <a:ext cx="28575" cy="34925"/>
              </a:xfrm>
              <a:custGeom>
                <a:avLst/>
                <a:gdLst>
                  <a:gd name="T0" fmla="*/ 84 w 88"/>
                  <a:gd name="T1" fmla="*/ 55 h 104"/>
                  <a:gd name="T2" fmla="*/ 31 w 88"/>
                  <a:gd name="T3" fmla="*/ 3 h 104"/>
                  <a:gd name="T4" fmla="*/ 11 w 88"/>
                  <a:gd name="T5" fmla="*/ 65 h 104"/>
                  <a:gd name="T6" fmla="*/ 59 w 88"/>
                  <a:gd name="T7" fmla="*/ 104 h 104"/>
                  <a:gd name="T8" fmla="*/ 84 w 88"/>
                  <a:gd name="T9" fmla="*/ 55 h 104"/>
                </a:gdLst>
                <a:ahLst/>
                <a:cxnLst>
                  <a:cxn ang="0">
                    <a:pos x="T0" y="T1"/>
                  </a:cxn>
                  <a:cxn ang="0">
                    <a:pos x="T2" y="T3"/>
                  </a:cxn>
                  <a:cxn ang="0">
                    <a:pos x="T4" y="T5"/>
                  </a:cxn>
                  <a:cxn ang="0">
                    <a:pos x="T6" y="T7"/>
                  </a:cxn>
                  <a:cxn ang="0">
                    <a:pos x="T8" y="T9"/>
                  </a:cxn>
                </a:cxnLst>
                <a:rect l="0" t="0" r="r" b="b"/>
                <a:pathLst>
                  <a:path w="88" h="104">
                    <a:moveTo>
                      <a:pt x="84" y="55"/>
                    </a:moveTo>
                    <a:cubicBezTo>
                      <a:pt x="78" y="25"/>
                      <a:pt x="55" y="0"/>
                      <a:pt x="31" y="3"/>
                    </a:cubicBezTo>
                    <a:cubicBezTo>
                      <a:pt x="8" y="6"/>
                      <a:pt x="0" y="36"/>
                      <a:pt x="11" y="65"/>
                    </a:cubicBezTo>
                    <a:cubicBezTo>
                      <a:pt x="17" y="87"/>
                      <a:pt x="37" y="102"/>
                      <a:pt x="59" y="104"/>
                    </a:cubicBezTo>
                    <a:cubicBezTo>
                      <a:pt x="77" y="101"/>
                      <a:pt x="88" y="81"/>
                      <a:pt x="84"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 name="Freeform 2042">
                <a:extLst>
                  <a:ext uri="{FF2B5EF4-FFF2-40B4-BE49-F238E27FC236}">
                    <a16:creationId xmlns:a16="http://schemas.microsoft.com/office/drawing/2014/main" id="{CFDAE5BC-BE6E-4B22-9403-504478A45E6C}"/>
                  </a:ext>
                </a:extLst>
              </p:cNvPr>
              <p:cNvSpPr>
                <a:spLocks/>
              </p:cNvSpPr>
              <p:nvPr/>
            </p:nvSpPr>
            <p:spPr bwMode="auto">
              <a:xfrm>
                <a:off x="3041650" y="5445126"/>
                <a:ext cx="25400" cy="28575"/>
              </a:xfrm>
              <a:custGeom>
                <a:avLst/>
                <a:gdLst>
                  <a:gd name="T0" fmla="*/ 41 w 76"/>
                  <a:gd name="T1" fmla="*/ 84 h 86"/>
                  <a:gd name="T2" fmla="*/ 75 w 76"/>
                  <a:gd name="T3" fmla="*/ 47 h 86"/>
                  <a:gd name="T4" fmla="*/ 73 w 76"/>
                  <a:gd name="T5" fmla="*/ 15 h 86"/>
                  <a:gd name="T6" fmla="*/ 1 w 76"/>
                  <a:gd name="T7" fmla="*/ 19 h 86"/>
                  <a:gd name="T8" fmla="*/ 3 w 76"/>
                  <a:gd name="T9" fmla="*/ 51 h 86"/>
                  <a:gd name="T10" fmla="*/ 41 w 76"/>
                  <a:gd name="T11" fmla="*/ 84 h 86"/>
                </a:gdLst>
                <a:ahLst/>
                <a:cxnLst>
                  <a:cxn ang="0">
                    <a:pos x="T0" y="T1"/>
                  </a:cxn>
                  <a:cxn ang="0">
                    <a:pos x="T2" y="T3"/>
                  </a:cxn>
                  <a:cxn ang="0">
                    <a:pos x="T4" y="T5"/>
                  </a:cxn>
                  <a:cxn ang="0">
                    <a:pos x="T6" y="T7"/>
                  </a:cxn>
                  <a:cxn ang="0">
                    <a:pos x="T8" y="T9"/>
                  </a:cxn>
                  <a:cxn ang="0">
                    <a:pos x="T10" y="T11"/>
                  </a:cxn>
                </a:cxnLst>
                <a:rect l="0" t="0" r="r" b="b"/>
                <a:pathLst>
                  <a:path w="76" h="86">
                    <a:moveTo>
                      <a:pt x="41" y="84"/>
                    </a:moveTo>
                    <a:cubicBezTo>
                      <a:pt x="60" y="83"/>
                      <a:pt x="76" y="66"/>
                      <a:pt x="75" y="47"/>
                    </a:cubicBezTo>
                    <a:lnTo>
                      <a:pt x="73" y="15"/>
                    </a:lnTo>
                    <a:cubicBezTo>
                      <a:pt x="72" y="0"/>
                      <a:pt x="0" y="4"/>
                      <a:pt x="1" y="19"/>
                    </a:cubicBezTo>
                    <a:lnTo>
                      <a:pt x="3" y="51"/>
                    </a:lnTo>
                    <a:cubicBezTo>
                      <a:pt x="4" y="70"/>
                      <a:pt x="21" y="86"/>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Freeform 2043">
                <a:extLst>
                  <a:ext uri="{FF2B5EF4-FFF2-40B4-BE49-F238E27FC236}">
                    <a16:creationId xmlns:a16="http://schemas.microsoft.com/office/drawing/2014/main" id="{B7A2DA9C-2349-4AA5-8786-D35BD6A62DB9}"/>
                  </a:ext>
                </a:extLst>
              </p:cNvPr>
              <p:cNvSpPr>
                <a:spLocks noEditPoints="1"/>
              </p:cNvSpPr>
              <p:nvPr/>
            </p:nvSpPr>
            <p:spPr bwMode="auto">
              <a:xfrm>
                <a:off x="3040063" y="5446714"/>
                <a:ext cx="26987" cy="28575"/>
              </a:xfrm>
              <a:custGeom>
                <a:avLst/>
                <a:gdLst>
                  <a:gd name="T0" fmla="*/ 44 w 82"/>
                  <a:gd name="T1" fmla="*/ 79 h 87"/>
                  <a:gd name="T2" fmla="*/ 66 w 82"/>
                  <a:gd name="T3" fmla="*/ 68 h 87"/>
                  <a:gd name="T4" fmla="*/ 74 w 82"/>
                  <a:gd name="T5" fmla="*/ 45 h 87"/>
                  <a:gd name="T6" fmla="*/ 72 w 82"/>
                  <a:gd name="T7" fmla="*/ 14 h 87"/>
                  <a:gd name="T8" fmla="*/ 54 w 82"/>
                  <a:gd name="T9" fmla="*/ 8 h 87"/>
                  <a:gd name="T10" fmla="*/ 40 w 82"/>
                  <a:gd name="T11" fmla="*/ 8 h 87"/>
                  <a:gd name="T12" fmla="*/ 25 w 82"/>
                  <a:gd name="T13" fmla="*/ 10 h 87"/>
                  <a:gd name="T14" fmla="*/ 8 w 82"/>
                  <a:gd name="T15" fmla="*/ 17 h 87"/>
                  <a:gd name="T16" fmla="*/ 10 w 82"/>
                  <a:gd name="T17" fmla="*/ 48 h 87"/>
                  <a:gd name="T18" fmla="*/ 20 w 82"/>
                  <a:gd name="T19" fmla="*/ 70 h 87"/>
                  <a:gd name="T20" fmla="*/ 44 w 82"/>
                  <a:gd name="T21" fmla="*/ 79 h 87"/>
                  <a:gd name="T22" fmla="*/ 44 w 82"/>
                  <a:gd name="T23" fmla="*/ 86 h 87"/>
                  <a:gd name="T24" fmla="*/ 15 w 82"/>
                  <a:gd name="T25" fmla="*/ 76 h 87"/>
                  <a:gd name="T26" fmla="*/ 2 w 82"/>
                  <a:gd name="T27" fmla="*/ 49 h 87"/>
                  <a:gd name="T28" fmla="*/ 0 w 82"/>
                  <a:gd name="T29" fmla="*/ 18 h 87"/>
                  <a:gd name="T30" fmla="*/ 24 w 82"/>
                  <a:gd name="T31" fmla="*/ 2 h 87"/>
                  <a:gd name="T32" fmla="*/ 39 w 82"/>
                  <a:gd name="T33" fmla="*/ 0 h 87"/>
                  <a:gd name="T34" fmla="*/ 55 w 82"/>
                  <a:gd name="T35" fmla="*/ 0 h 87"/>
                  <a:gd name="T36" fmla="*/ 80 w 82"/>
                  <a:gd name="T37" fmla="*/ 13 h 87"/>
                  <a:gd name="T38" fmla="*/ 81 w 82"/>
                  <a:gd name="T39" fmla="*/ 45 h 87"/>
                  <a:gd name="T40" fmla="*/ 71 w 82"/>
                  <a:gd name="T41" fmla="*/ 73 h 87"/>
                  <a:gd name="T42" fmla="*/ 44 w 82"/>
                  <a:gd name="T4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87">
                    <a:moveTo>
                      <a:pt x="44" y="79"/>
                    </a:moveTo>
                    <a:cubicBezTo>
                      <a:pt x="52" y="78"/>
                      <a:pt x="60" y="74"/>
                      <a:pt x="66" y="68"/>
                    </a:cubicBezTo>
                    <a:cubicBezTo>
                      <a:pt x="71" y="62"/>
                      <a:pt x="74" y="54"/>
                      <a:pt x="74" y="45"/>
                    </a:cubicBezTo>
                    <a:lnTo>
                      <a:pt x="72" y="14"/>
                    </a:lnTo>
                    <a:cubicBezTo>
                      <a:pt x="72" y="11"/>
                      <a:pt x="64" y="9"/>
                      <a:pt x="54" y="8"/>
                    </a:cubicBezTo>
                    <a:cubicBezTo>
                      <a:pt x="49" y="8"/>
                      <a:pt x="44" y="8"/>
                      <a:pt x="40" y="8"/>
                    </a:cubicBezTo>
                    <a:cubicBezTo>
                      <a:pt x="35" y="8"/>
                      <a:pt x="30" y="9"/>
                      <a:pt x="25" y="10"/>
                    </a:cubicBezTo>
                    <a:cubicBezTo>
                      <a:pt x="15" y="11"/>
                      <a:pt x="8" y="14"/>
                      <a:pt x="8" y="17"/>
                    </a:cubicBezTo>
                    <a:lnTo>
                      <a:pt x="10" y="48"/>
                    </a:lnTo>
                    <a:cubicBezTo>
                      <a:pt x="10" y="57"/>
                      <a:pt x="14" y="65"/>
                      <a:pt x="20" y="70"/>
                    </a:cubicBezTo>
                    <a:cubicBezTo>
                      <a:pt x="26" y="76"/>
                      <a:pt x="35" y="79"/>
                      <a:pt x="44" y="79"/>
                    </a:cubicBezTo>
                    <a:close/>
                    <a:moveTo>
                      <a:pt x="44" y="86"/>
                    </a:moveTo>
                    <a:cubicBezTo>
                      <a:pt x="33" y="87"/>
                      <a:pt x="23" y="83"/>
                      <a:pt x="15" y="76"/>
                    </a:cubicBezTo>
                    <a:cubicBezTo>
                      <a:pt x="8" y="69"/>
                      <a:pt x="3" y="60"/>
                      <a:pt x="2" y="49"/>
                    </a:cubicBezTo>
                    <a:lnTo>
                      <a:pt x="0" y="18"/>
                    </a:lnTo>
                    <a:cubicBezTo>
                      <a:pt x="0" y="10"/>
                      <a:pt x="10" y="4"/>
                      <a:pt x="24" y="2"/>
                    </a:cubicBezTo>
                    <a:cubicBezTo>
                      <a:pt x="29" y="1"/>
                      <a:pt x="34" y="0"/>
                      <a:pt x="39" y="0"/>
                    </a:cubicBezTo>
                    <a:cubicBezTo>
                      <a:pt x="44" y="0"/>
                      <a:pt x="50" y="0"/>
                      <a:pt x="55" y="0"/>
                    </a:cubicBezTo>
                    <a:cubicBezTo>
                      <a:pt x="68" y="1"/>
                      <a:pt x="79" y="5"/>
                      <a:pt x="80" y="13"/>
                    </a:cubicBezTo>
                    <a:lnTo>
                      <a:pt x="81" y="45"/>
                    </a:lnTo>
                    <a:cubicBezTo>
                      <a:pt x="82" y="56"/>
                      <a:pt x="78" y="66"/>
                      <a:pt x="71" y="73"/>
                    </a:cubicBezTo>
                    <a:cubicBezTo>
                      <a:pt x="65" y="81"/>
                      <a:pt x="55" y="86"/>
                      <a:pt x="44"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 name="Freeform 2044">
                <a:extLst>
                  <a:ext uri="{FF2B5EF4-FFF2-40B4-BE49-F238E27FC236}">
                    <a16:creationId xmlns:a16="http://schemas.microsoft.com/office/drawing/2014/main" id="{EDA250ED-47C6-444D-9D45-051ABE188998}"/>
                  </a:ext>
                </a:extLst>
              </p:cNvPr>
              <p:cNvSpPr>
                <a:spLocks/>
              </p:cNvSpPr>
              <p:nvPr/>
            </p:nvSpPr>
            <p:spPr bwMode="auto">
              <a:xfrm>
                <a:off x="2981325" y="5381626"/>
                <a:ext cx="125412" cy="68263"/>
              </a:xfrm>
              <a:custGeom>
                <a:avLst/>
                <a:gdLst>
                  <a:gd name="T0" fmla="*/ 370 w 376"/>
                  <a:gd name="T1" fmla="*/ 81 h 203"/>
                  <a:gd name="T2" fmla="*/ 198 w 376"/>
                  <a:gd name="T3" fmla="*/ 192 h 203"/>
                  <a:gd name="T4" fmla="*/ 6 w 376"/>
                  <a:gd name="T5" fmla="*/ 122 h 203"/>
                  <a:gd name="T6" fmla="*/ 178 w 376"/>
                  <a:gd name="T7" fmla="*/ 12 h 203"/>
                  <a:gd name="T8" fmla="*/ 370 w 376"/>
                  <a:gd name="T9" fmla="*/ 81 h 203"/>
                </a:gdLst>
                <a:ahLst/>
                <a:cxnLst>
                  <a:cxn ang="0">
                    <a:pos x="T0" y="T1"/>
                  </a:cxn>
                  <a:cxn ang="0">
                    <a:pos x="T2" y="T3"/>
                  </a:cxn>
                  <a:cxn ang="0">
                    <a:pos x="T4" y="T5"/>
                  </a:cxn>
                  <a:cxn ang="0">
                    <a:pos x="T6" y="T7"/>
                  </a:cxn>
                  <a:cxn ang="0">
                    <a:pos x="T8" y="T9"/>
                  </a:cxn>
                </a:cxnLst>
                <a:rect l="0" t="0" r="r" b="b"/>
                <a:pathLst>
                  <a:path w="376" h="203">
                    <a:moveTo>
                      <a:pt x="370" y="81"/>
                    </a:moveTo>
                    <a:cubicBezTo>
                      <a:pt x="376" y="131"/>
                      <a:pt x="299" y="180"/>
                      <a:pt x="198" y="192"/>
                    </a:cubicBezTo>
                    <a:cubicBezTo>
                      <a:pt x="97" y="203"/>
                      <a:pt x="11" y="172"/>
                      <a:pt x="6" y="122"/>
                    </a:cubicBezTo>
                    <a:cubicBezTo>
                      <a:pt x="0" y="72"/>
                      <a:pt x="77" y="23"/>
                      <a:pt x="178" y="12"/>
                    </a:cubicBezTo>
                    <a:cubicBezTo>
                      <a:pt x="278" y="0"/>
                      <a:pt x="365" y="32"/>
                      <a:pt x="370" y="81"/>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Freeform 2045">
                <a:extLst>
                  <a:ext uri="{FF2B5EF4-FFF2-40B4-BE49-F238E27FC236}">
                    <a16:creationId xmlns:a16="http://schemas.microsoft.com/office/drawing/2014/main" id="{95F3C3EE-051E-4555-A7E6-4B1EFC17FBD1}"/>
                  </a:ext>
                </a:extLst>
              </p:cNvPr>
              <p:cNvSpPr>
                <a:spLocks/>
              </p:cNvSpPr>
              <p:nvPr/>
            </p:nvSpPr>
            <p:spPr bwMode="auto">
              <a:xfrm>
                <a:off x="2981325" y="5354639"/>
                <a:ext cx="112712" cy="92075"/>
              </a:xfrm>
              <a:custGeom>
                <a:avLst/>
                <a:gdLst>
                  <a:gd name="T0" fmla="*/ 10 w 338"/>
                  <a:gd name="T1" fmla="*/ 189 h 276"/>
                  <a:gd name="T2" fmla="*/ 328 w 338"/>
                  <a:gd name="T3" fmla="*/ 153 h 276"/>
                  <a:gd name="T4" fmla="*/ 151 w 338"/>
                  <a:gd name="T5" fmla="*/ 13 h 276"/>
                  <a:gd name="T6" fmla="*/ 10 w 338"/>
                  <a:gd name="T7" fmla="*/ 189 h 276"/>
                </a:gdLst>
                <a:ahLst/>
                <a:cxnLst>
                  <a:cxn ang="0">
                    <a:pos x="T0" y="T1"/>
                  </a:cxn>
                  <a:cxn ang="0">
                    <a:pos x="T2" y="T3"/>
                  </a:cxn>
                  <a:cxn ang="0">
                    <a:pos x="T4" y="T5"/>
                  </a:cxn>
                  <a:cxn ang="0">
                    <a:pos x="T6" y="T7"/>
                  </a:cxn>
                </a:cxnLst>
                <a:rect l="0" t="0" r="r" b="b"/>
                <a:pathLst>
                  <a:path w="338" h="276">
                    <a:moveTo>
                      <a:pt x="10" y="189"/>
                    </a:moveTo>
                    <a:cubicBezTo>
                      <a:pt x="19" y="276"/>
                      <a:pt x="338" y="241"/>
                      <a:pt x="328" y="153"/>
                    </a:cubicBezTo>
                    <a:cubicBezTo>
                      <a:pt x="318" y="66"/>
                      <a:pt x="265" y="0"/>
                      <a:pt x="151" y="13"/>
                    </a:cubicBezTo>
                    <a:cubicBezTo>
                      <a:pt x="37" y="26"/>
                      <a:pt x="0" y="102"/>
                      <a:pt x="10" y="18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 name="Oval 2046">
                <a:extLst>
                  <a:ext uri="{FF2B5EF4-FFF2-40B4-BE49-F238E27FC236}">
                    <a16:creationId xmlns:a16="http://schemas.microsoft.com/office/drawing/2014/main" id="{8716207B-0628-41A7-ADFC-A390174DC5E3}"/>
                  </a:ext>
                </a:extLst>
              </p:cNvPr>
              <p:cNvSpPr>
                <a:spLocks noChangeArrowheads="1"/>
              </p:cNvSpPr>
              <p:nvPr/>
            </p:nvSpPr>
            <p:spPr bwMode="auto">
              <a:xfrm>
                <a:off x="3000375" y="5383214"/>
                <a:ext cx="25400"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Freeform 2047">
                <a:extLst>
                  <a:ext uri="{FF2B5EF4-FFF2-40B4-BE49-F238E27FC236}">
                    <a16:creationId xmlns:a16="http://schemas.microsoft.com/office/drawing/2014/main" id="{10A5D18F-7211-44CC-AEC6-786054910783}"/>
                  </a:ext>
                </a:extLst>
              </p:cNvPr>
              <p:cNvSpPr>
                <a:spLocks/>
              </p:cNvSpPr>
              <p:nvPr/>
            </p:nvSpPr>
            <p:spPr bwMode="auto">
              <a:xfrm>
                <a:off x="3022600" y="5360989"/>
                <a:ext cx="63500" cy="52388"/>
              </a:xfrm>
              <a:custGeom>
                <a:avLst/>
                <a:gdLst>
                  <a:gd name="T0" fmla="*/ 162 w 192"/>
                  <a:gd name="T1" fmla="*/ 156 h 156"/>
                  <a:gd name="T2" fmla="*/ 0 w 192"/>
                  <a:gd name="T3" fmla="*/ 15 h 156"/>
                  <a:gd name="T4" fmla="*/ 15 w 192"/>
                  <a:gd name="T5" fmla="*/ 13 h 156"/>
                  <a:gd name="T6" fmla="*/ 192 w 192"/>
                  <a:gd name="T7" fmla="*/ 153 h 156"/>
                  <a:gd name="T8" fmla="*/ 162 w 192"/>
                  <a:gd name="T9" fmla="*/ 156 h 156"/>
                </a:gdLst>
                <a:ahLst/>
                <a:cxnLst>
                  <a:cxn ang="0">
                    <a:pos x="T0" y="T1"/>
                  </a:cxn>
                  <a:cxn ang="0">
                    <a:pos x="T2" y="T3"/>
                  </a:cxn>
                  <a:cxn ang="0">
                    <a:pos x="T4" y="T5"/>
                  </a:cxn>
                  <a:cxn ang="0">
                    <a:pos x="T6" y="T7"/>
                  </a:cxn>
                  <a:cxn ang="0">
                    <a:pos x="T8" y="T9"/>
                  </a:cxn>
                </a:cxnLst>
                <a:rect l="0" t="0" r="r" b="b"/>
                <a:pathLst>
                  <a:path w="192" h="156">
                    <a:moveTo>
                      <a:pt x="162" y="156"/>
                    </a:moveTo>
                    <a:cubicBezTo>
                      <a:pt x="153" y="73"/>
                      <a:pt x="104" y="10"/>
                      <a:pt x="0" y="15"/>
                    </a:cubicBezTo>
                    <a:cubicBezTo>
                      <a:pt x="5" y="14"/>
                      <a:pt x="10" y="13"/>
                      <a:pt x="15" y="13"/>
                    </a:cubicBezTo>
                    <a:cubicBezTo>
                      <a:pt x="129" y="0"/>
                      <a:pt x="182" y="66"/>
                      <a:pt x="192" y="153"/>
                    </a:cubicBezTo>
                    <a:lnTo>
                      <a:pt x="16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 name="Freeform 2048">
                <a:extLst>
                  <a:ext uri="{FF2B5EF4-FFF2-40B4-BE49-F238E27FC236}">
                    <a16:creationId xmlns:a16="http://schemas.microsoft.com/office/drawing/2014/main" id="{31241AE4-D9E5-4396-A527-578BC26C93C2}"/>
                  </a:ext>
                </a:extLst>
              </p:cNvPr>
              <p:cNvSpPr>
                <a:spLocks/>
              </p:cNvSpPr>
              <p:nvPr/>
            </p:nvSpPr>
            <p:spPr bwMode="auto">
              <a:xfrm>
                <a:off x="2903538" y="5621339"/>
                <a:ext cx="166687" cy="134938"/>
              </a:xfrm>
              <a:custGeom>
                <a:avLst/>
                <a:gdLst>
                  <a:gd name="T0" fmla="*/ 192 w 501"/>
                  <a:gd name="T1" fmla="*/ 101 h 404"/>
                  <a:gd name="T2" fmla="*/ 501 w 501"/>
                  <a:gd name="T3" fmla="*/ 332 h 404"/>
                  <a:gd name="T4" fmla="*/ 459 w 501"/>
                  <a:gd name="T5" fmla="*/ 404 h 404"/>
                  <a:gd name="T6" fmla="*/ 79 w 501"/>
                  <a:gd name="T7" fmla="*/ 173 h 404"/>
                  <a:gd name="T8" fmla="*/ 192 w 501"/>
                  <a:gd name="T9" fmla="*/ 101 h 404"/>
                </a:gdLst>
                <a:ahLst/>
                <a:cxnLst>
                  <a:cxn ang="0">
                    <a:pos x="T0" y="T1"/>
                  </a:cxn>
                  <a:cxn ang="0">
                    <a:pos x="T2" y="T3"/>
                  </a:cxn>
                  <a:cxn ang="0">
                    <a:pos x="T4" y="T5"/>
                  </a:cxn>
                  <a:cxn ang="0">
                    <a:pos x="T6" y="T7"/>
                  </a:cxn>
                  <a:cxn ang="0">
                    <a:pos x="T8" y="T9"/>
                  </a:cxn>
                </a:cxnLst>
                <a:rect l="0" t="0" r="r" b="b"/>
                <a:pathLst>
                  <a:path w="501" h="404">
                    <a:moveTo>
                      <a:pt x="192" y="101"/>
                    </a:moveTo>
                    <a:cubicBezTo>
                      <a:pt x="275" y="148"/>
                      <a:pt x="310" y="239"/>
                      <a:pt x="501" y="332"/>
                    </a:cubicBezTo>
                    <a:cubicBezTo>
                      <a:pt x="493" y="353"/>
                      <a:pt x="481" y="404"/>
                      <a:pt x="459" y="404"/>
                    </a:cubicBezTo>
                    <a:cubicBezTo>
                      <a:pt x="393" y="345"/>
                      <a:pt x="163" y="289"/>
                      <a:pt x="79" y="173"/>
                    </a:cubicBezTo>
                    <a:cubicBezTo>
                      <a:pt x="0" y="83"/>
                      <a:pt x="162" y="0"/>
                      <a:pt x="192" y="10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Freeform 2049">
                <a:extLst>
                  <a:ext uri="{FF2B5EF4-FFF2-40B4-BE49-F238E27FC236}">
                    <a16:creationId xmlns:a16="http://schemas.microsoft.com/office/drawing/2014/main" id="{10739CDF-F436-4154-9118-3E9B2B4FAAFB}"/>
                  </a:ext>
                </a:extLst>
              </p:cNvPr>
              <p:cNvSpPr>
                <a:spLocks/>
              </p:cNvSpPr>
              <p:nvPr/>
            </p:nvSpPr>
            <p:spPr bwMode="auto">
              <a:xfrm>
                <a:off x="2908300" y="5484814"/>
                <a:ext cx="61912" cy="187325"/>
              </a:xfrm>
              <a:custGeom>
                <a:avLst/>
                <a:gdLst>
                  <a:gd name="T0" fmla="*/ 181 w 184"/>
                  <a:gd name="T1" fmla="*/ 10 h 559"/>
                  <a:gd name="T2" fmla="*/ 166 w 184"/>
                  <a:gd name="T3" fmla="*/ 502 h 559"/>
                  <a:gd name="T4" fmla="*/ 47 w 184"/>
                  <a:gd name="T5" fmla="*/ 559 h 559"/>
                  <a:gd name="T6" fmla="*/ 20 w 184"/>
                  <a:gd name="T7" fmla="*/ 492 h 559"/>
                  <a:gd name="T8" fmla="*/ 7 w 184"/>
                  <a:gd name="T9" fmla="*/ 436 h 559"/>
                  <a:gd name="T10" fmla="*/ 26 w 184"/>
                  <a:gd name="T11" fmla="*/ 288 h 559"/>
                  <a:gd name="T12" fmla="*/ 40 w 184"/>
                  <a:gd name="T13" fmla="*/ 226 h 559"/>
                  <a:gd name="T14" fmla="*/ 36 w 184"/>
                  <a:gd name="T15" fmla="*/ 106 h 559"/>
                  <a:gd name="T16" fmla="*/ 181 w 184"/>
                  <a:gd name="T17"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59">
                    <a:moveTo>
                      <a:pt x="181" y="10"/>
                    </a:moveTo>
                    <a:cubicBezTo>
                      <a:pt x="184" y="174"/>
                      <a:pt x="179" y="338"/>
                      <a:pt x="166" y="502"/>
                    </a:cubicBezTo>
                    <a:lnTo>
                      <a:pt x="47" y="559"/>
                    </a:lnTo>
                    <a:cubicBezTo>
                      <a:pt x="23" y="547"/>
                      <a:pt x="11" y="518"/>
                      <a:pt x="20" y="492"/>
                    </a:cubicBezTo>
                    <a:cubicBezTo>
                      <a:pt x="25" y="474"/>
                      <a:pt x="11" y="454"/>
                      <a:pt x="7" y="436"/>
                    </a:cubicBezTo>
                    <a:cubicBezTo>
                      <a:pt x="0" y="413"/>
                      <a:pt x="22" y="312"/>
                      <a:pt x="26" y="288"/>
                    </a:cubicBezTo>
                    <a:cubicBezTo>
                      <a:pt x="29" y="267"/>
                      <a:pt x="38" y="247"/>
                      <a:pt x="40" y="226"/>
                    </a:cubicBezTo>
                    <a:cubicBezTo>
                      <a:pt x="46" y="186"/>
                      <a:pt x="30" y="146"/>
                      <a:pt x="36" y="106"/>
                    </a:cubicBezTo>
                    <a:cubicBezTo>
                      <a:pt x="45" y="36"/>
                      <a:pt x="116"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71" name="Group 2270">
            <a:extLst>
              <a:ext uri="{FF2B5EF4-FFF2-40B4-BE49-F238E27FC236}">
                <a16:creationId xmlns:a16="http://schemas.microsoft.com/office/drawing/2014/main" id="{EDD65254-D648-481D-AC5B-9BDB2EF3F6D6}"/>
              </a:ext>
            </a:extLst>
          </p:cNvPr>
          <p:cNvGrpSpPr/>
          <p:nvPr/>
        </p:nvGrpSpPr>
        <p:grpSpPr>
          <a:xfrm>
            <a:off x="3962400" y="3573464"/>
            <a:ext cx="1130300" cy="882650"/>
            <a:chOff x="3962400" y="3573464"/>
            <a:chExt cx="1130300" cy="882650"/>
          </a:xfrm>
        </p:grpSpPr>
        <p:sp>
          <p:nvSpPr>
            <p:cNvPr id="1976" name="Freeform 2066">
              <a:extLst>
                <a:ext uri="{FF2B5EF4-FFF2-40B4-BE49-F238E27FC236}">
                  <a16:creationId xmlns:a16="http://schemas.microsoft.com/office/drawing/2014/main" id="{74F20F3B-EF01-4E2A-8F9A-1D1DC26067AF}"/>
                </a:ext>
              </a:extLst>
            </p:cNvPr>
            <p:cNvSpPr>
              <a:spLocks/>
            </p:cNvSpPr>
            <p:nvPr/>
          </p:nvSpPr>
          <p:spPr bwMode="auto">
            <a:xfrm>
              <a:off x="4937125" y="4349751"/>
              <a:ext cx="47625" cy="106363"/>
            </a:xfrm>
            <a:custGeom>
              <a:avLst/>
              <a:gdLst>
                <a:gd name="T0" fmla="*/ 140 w 141"/>
                <a:gd name="T1" fmla="*/ 204 h 315"/>
                <a:gd name="T2" fmla="*/ 141 w 141"/>
                <a:gd name="T3" fmla="*/ 217 h 315"/>
                <a:gd name="T4" fmla="*/ 112 w 141"/>
                <a:gd name="T5" fmla="*/ 280 h 315"/>
                <a:gd name="T6" fmla="*/ 89 w 141"/>
                <a:gd name="T7" fmla="*/ 300 h 315"/>
                <a:gd name="T8" fmla="*/ 9 w 141"/>
                <a:gd name="T9" fmla="*/ 259 h 315"/>
                <a:gd name="T10" fmla="*/ 0 w 141"/>
                <a:gd name="T11" fmla="*/ 211 h 315"/>
                <a:gd name="T12" fmla="*/ 10 w 141"/>
                <a:gd name="T13" fmla="*/ 158 h 315"/>
                <a:gd name="T14" fmla="*/ 12 w 141"/>
                <a:gd name="T15" fmla="*/ 82 h 315"/>
                <a:gd name="T16" fmla="*/ 48 w 141"/>
                <a:gd name="T17" fmla="*/ 21 h 315"/>
                <a:gd name="T18" fmla="*/ 74 w 141"/>
                <a:gd name="T19" fmla="*/ 0 h 315"/>
                <a:gd name="T20" fmla="*/ 87 w 141"/>
                <a:gd name="T21" fmla="*/ 3 h 315"/>
                <a:gd name="T22" fmla="*/ 121 w 141"/>
                <a:gd name="T23" fmla="*/ 40 h 315"/>
                <a:gd name="T24" fmla="*/ 128 w 141"/>
                <a:gd name="T25" fmla="*/ 156 h 315"/>
                <a:gd name="T26" fmla="*/ 140 w 141"/>
                <a:gd name="T27" fmla="*/ 2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15">
                  <a:moveTo>
                    <a:pt x="140" y="204"/>
                  </a:moveTo>
                  <a:cubicBezTo>
                    <a:pt x="141" y="208"/>
                    <a:pt x="141" y="212"/>
                    <a:pt x="141" y="217"/>
                  </a:cubicBezTo>
                  <a:cubicBezTo>
                    <a:pt x="139" y="241"/>
                    <a:pt x="128" y="263"/>
                    <a:pt x="112" y="280"/>
                  </a:cubicBezTo>
                  <a:cubicBezTo>
                    <a:pt x="106" y="288"/>
                    <a:pt x="98" y="295"/>
                    <a:pt x="89" y="300"/>
                  </a:cubicBezTo>
                  <a:cubicBezTo>
                    <a:pt x="55" y="315"/>
                    <a:pt x="17" y="295"/>
                    <a:pt x="9" y="259"/>
                  </a:cubicBezTo>
                  <a:cubicBezTo>
                    <a:pt x="5" y="244"/>
                    <a:pt x="2" y="228"/>
                    <a:pt x="0" y="211"/>
                  </a:cubicBezTo>
                  <a:cubicBezTo>
                    <a:pt x="2" y="193"/>
                    <a:pt x="5" y="175"/>
                    <a:pt x="10" y="158"/>
                  </a:cubicBezTo>
                  <a:cubicBezTo>
                    <a:pt x="14" y="132"/>
                    <a:pt x="6" y="107"/>
                    <a:pt x="12" y="82"/>
                  </a:cubicBezTo>
                  <a:cubicBezTo>
                    <a:pt x="21" y="60"/>
                    <a:pt x="33" y="39"/>
                    <a:pt x="48" y="21"/>
                  </a:cubicBezTo>
                  <a:cubicBezTo>
                    <a:pt x="54" y="11"/>
                    <a:pt x="63" y="0"/>
                    <a:pt x="74" y="0"/>
                  </a:cubicBezTo>
                  <a:cubicBezTo>
                    <a:pt x="79" y="0"/>
                    <a:pt x="83" y="1"/>
                    <a:pt x="87" y="3"/>
                  </a:cubicBezTo>
                  <a:cubicBezTo>
                    <a:pt x="102" y="11"/>
                    <a:pt x="115" y="24"/>
                    <a:pt x="121" y="40"/>
                  </a:cubicBezTo>
                  <a:cubicBezTo>
                    <a:pt x="135" y="77"/>
                    <a:pt x="123" y="119"/>
                    <a:pt x="128" y="156"/>
                  </a:cubicBezTo>
                  <a:cubicBezTo>
                    <a:pt x="131" y="173"/>
                    <a:pt x="138" y="187"/>
                    <a:pt x="140"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Freeform 2067">
              <a:extLst>
                <a:ext uri="{FF2B5EF4-FFF2-40B4-BE49-F238E27FC236}">
                  <a16:creationId xmlns:a16="http://schemas.microsoft.com/office/drawing/2014/main" id="{8690418F-2569-4A0F-AE13-43A34E18D6F8}"/>
                </a:ext>
              </a:extLst>
            </p:cNvPr>
            <p:cNvSpPr>
              <a:spLocks/>
            </p:cNvSpPr>
            <p:nvPr/>
          </p:nvSpPr>
          <p:spPr bwMode="auto">
            <a:xfrm>
              <a:off x="4946650" y="4357689"/>
              <a:ext cx="30162" cy="63500"/>
            </a:xfrm>
            <a:custGeom>
              <a:avLst/>
              <a:gdLst>
                <a:gd name="T0" fmla="*/ 87 w 91"/>
                <a:gd name="T1" fmla="*/ 110 h 190"/>
                <a:gd name="T2" fmla="*/ 70 w 91"/>
                <a:gd name="T3" fmla="*/ 169 h 190"/>
                <a:gd name="T4" fmla="*/ 46 w 91"/>
                <a:gd name="T5" fmla="*/ 187 h 190"/>
                <a:gd name="T6" fmla="*/ 0 w 91"/>
                <a:gd name="T7" fmla="*/ 85 h 190"/>
                <a:gd name="T8" fmla="*/ 49 w 91"/>
                <a:gd name="T9" fmla="*/ 3 h 190"/>
                <a:gd name="T10" fmla="*/ 88 w 91"/>
                <a:gd name="T11" fmla="*/ 25 h 190"/>
                <a:gd name="T12" fmla="*/ 86 w 91"/>
                <a:gd name="T13" fmla="*/ 66 h 190"/>
                <a:gd name="T14" fmla="*/ 87 w 91"/>
                <a:gd name="T15" fmla="*/ 11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90">
                  <a:moveTo>
                    <a:pt x="87" y="110"/>
                  </a:moveTo>
                  <a:cubicBezTo>
                    <a:pt x="87" y="131"/>
                    <a:pt x="81" y="152"/>
                    <a:pt x="70" y="169"/>
                  </a:cubicBezTo>
                  <a:cubicBezTo>
                    <a:pt x="65" y="179"/>
                    <a:pt x="56" y="185"/>
                    <a:pt x="46" y="187"/>
                  </a:cubicBezTo>
                  <a:cubicBezTo>
                    <a:pt x="3" y="190"/>
                    <a:pt x="0" y="112"/>
                    <a:pt x="0" y="85"/>
                  </a:cubicBezTo>
                  <a:cubicBezTo>
                    <a:pt x="1" y="53"/>
                    <a:pt x="10" y="8"/>
                    <a:pt x="49" y="3"/>
                  </a:cubicBezTo>
                  <a:cubicBezTo>
                    <a:pt x="66" y="0"/>
                    <a:pt x="82" y="9"/>
                    <a:pt x="88" y="25"/>
                  </a:cubicBezTo>
                  <a:cubicBezTo>
                    <a:pt x="91" y="37"/>
                    <a:pt x="85" y="53"/>
                    <a:pt x="86" y="66"/>
                  </a:cubicBezTo>
                  <a:cubicBezTo>
                    <a:pt x="87" y="81"/>
                    <a:pt x="88" y="96"/>
                    <a:pt x="87" y="1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Freeform 2068">
              <a:extLst>
                <a:ext uri="{FF2B5EF4-FFF2-40B4-BE49-F238E27FC236}">
                  <a16:creationId xmlns:a16="http://schemas.microsoft.com/office/drawing/2014/main" id="{E33C864E-5A8B-4D6C-96B7-884797F8812E}"/>
                </a:ext>
              </a:extLst>
            </p:cNvPr>
            <p:cNvSpPr>
              <a:spLocks/>
            </p:cNvSpPr>
            <p:nvPr/>
          </p:nvSpPr>
          <p:spPr bwMode="auto">
            <a:xfrm>
              <a:off x="4951413" y="4276726"/>
              <a:ext cx="39687" cy="112713"/>
            </a:xfrm>
            <a:custGeom>
              <a:avLst/>
              <a:gdLst>
                <a:gd name="T0" fmla="*/ 119 w 119"/>
                <a:gd name="T1" fmla="*/ 12 h 335"/>
                <a:gd name="T2" fmla="*/ 71 w 119"/>
                <a:gd name="T3" fmla="*/ 335 h 335"/>
                <a:gd name="T4" fmla="*/ 0 w 119"/>
                <a:gd name="T5" fmla="*/ 335 h 335"/>
                <a:gd name="T6" fmla="*/ 9 w 119"/>
                <a:gd name="T7" fmla="*/ 0 h 335"/>
                <a:gd name="T8" fmla="*/ 119 w 119"/>
                <a:gd name="T9" fmla="*/ 12 h 335"/>
              </a:gdLst>
              <a:ahLst/>
              <a:cxnLst>
                <a:cxn ang="0">
                  <a:pos x="T0" y="T1"/>
                </a:cxn>
                <a:cxn ang="0">
                  <a:pos x="T2" y="T3"/>
                </a:cxn>
                <a:cxn ang="0">
                  <a:pos x="T4" y="T5"/>
                </a:cxn>
                <a:cxn ang="0">
                  <a:pos x="T6" y="T7"/>
                </a:cxn>
                <a:cxn ang="0">
                  <a:pos x="T8" y="T9"/>
                </a:cxn>
              </a:cxnLst>
              <a:rect l="0" t="0" r="r" b="b"/>
              <a:pathLst>
                <a:path w="119" h="335">
                  <a:moveTo>
                    <a:pt x="119" y="12"/>
                  </a:moveTo>
                  <a:cubicBezTo>
                    <a:pt x="119" y="22"/>
                    <a:pt x="71" y="335"/>
                    <a:pt x="71" y="335"/>
                  </a:cubicBezTo>
                  <a:lnTo>
                    <a:pt x="0" y="335"/>
                  </a:lnTo>
                  <a:lnTo>
                    <a:pt x="9" y="0"/>
                  </a:lnTo>
                  <a:lnTo>
                    <a:pt x="119"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Freeform 2069">
              <a:extLst>
                <a:ext uri="{FF2B5EF4-FFF2-40B4-BE49-F238E27FC236}">
                  <a16:creationId xmlns:a16="http://schemas.microsoft.com/office/drawing/2014/main" id="{79F4525D-824D-46D8-8CB9-2E472E2FF288}"/>
                </a:ext>
              </a:extLst>
            </p:cNvPr>
            <p:cNvSpPr>
              <a:spLocks/>
            </p:cNvSpPr>
            <p:nvPr/>
          </p:nvSpPr>
          <p:spPr bwMode="auto">
            <a:xfrm>
              <a:off x="4737100" y="4327526"/>
              <a:ext cx="77787" cy="57150"/>
            </a:xfrm>
            <a:custGeom>
              <a:avLst/>
              <a:gdLst>
                <a:gd name="T0" fmla="*/ 11 w 234"/>
                <a:gd name="T1" fmla="*/ 95 h 172"/>
                <a:gd name="T2" fmla="*/ 15 w 234"/>
                <a:gd name="T3" fmla="*/ 91 h 172"/>
                <a:gd name="T4" fmla="*/ 45 w 234"/>
                <a:gd name="T5" fmla="*/ 70 h 172"/>
                <a:gd name="T6" fmla="*/ 91 w 234"/>
                <a:gd name="T7" fmla="*/ 34 h 172"/>
                <a:gd name="T8" fmla="*/ 134 w 234"/>
                <a:gd name="T9" fmla="*/ 7 h 172"/>
                <a:gd name="T10" fmla="*/ 143 w 234"/>
                <a:gd name="T11" fmla="*/ 1 h 172"/>
                <a:gd name="T12" fmla="*/ 150 w 234"/>
                <a:gd name="T13" fmla="*/ 0 h 172"/>
                <a:gd name="T14" fmla="*/ 216 w 234"/>
                <a:gd name="T15" fmla="*/ 6 h 172"/>
                <a:gd name="T16" fmla="*/ 222 w 234"/>
                <a:gd name="T17" fmla="*/ 8 h 172"/>
                <a:gd name="T18" fmla="*/ 228 w 234"/>
                <a:gd name="T19" fmla="*/ 71 h 172"/>
                <a:gd name="T20" fmla="*/ 203 w 234"/>
                <a:gd name="T21" fmla="*/ 116 h 172"/>
                <a:gd name="T22" fmla="*/ 152 w 234"/>
                <a:gd name="T23" fmla="*/ 138 h 172"/>
                <a:gd name="T24" fmla="*/ 125 w 234"/>
                <a:gd name="T25" fmla="*/ 158 h 172"/>
                <a:gd name="T26" fmla="*/ 33 w 234"/>
                <a:gd name="T27" fmla="*/ 158 h 172"/>
                <a:gd name="T28" fmla="*/ 1 w 234"/>
                <a:gd name="T29" fmla="*/ 124 h 172"/>
                <a:gd name="T30" fmla="*/ 11 w 234"/>
                <a:gd name="T31" fmla="*/ 9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2">
                  <a:moveTo>
                    <a:pt x="11" y="95"/>
                  </a:moveTo>
                  <a:cubicBezTo>
                    <a:pt x="12" y="94"/>
                    <a:pt x="14" y="93"/>
                    <a:pt x="15" y="91"/>
                  </a:cubicBezTo>
                  <a:cubicBezTo>
                    <a:pt x="24" y="83"/>
                    <a:pt x="35" y="76"/>
                    <a:pt x="45" y="70"/>
                  </a:cubicBezTo>
                  <a:cubicBezTo>
                    <a:pt x="62" y="60"/>
                    <a:pt x="75" y="44"/>
                    <a:pt x="91" y="34"/>
                  </a:cubicBezTo>
                  <a:cubicBezTo>
                    <a:pt x="106" y="26"/>
                    <a:pt x="121" y="17"/>
                    <a:pt x="134" y="7"/>
                  </a:cubicBezTo>
                  <a:cubicBezTo>
                    <a:pt x="136" y="5"/>
                    <a:pt x="139" y="3"/>
                    <a:pt x="143" y="1"/>
                  </a:cubicBezTo>
                  <a:cubicBezTo>
                    <a:pt x="145" y="1"/>
                    <a:pt x="148" y="0"/>
                    <a:pt x="150" y="0"/>
                  </a:cubicBezTo>
                  <a:cubicBezTo>
                    <a:pt x="172" y="0"/>
                    <a:pt x="194" y="2"/>
                    <a:pt x="216" y="6"/>
                  </a:cubicBezTo>
                  <a:cubicBezTo>
                    <a:pt x="218" y="6"/>
                    <a:pt x="220" y="7"/>
                    <a:pt x="222" y="8"/>
                  </a:cubicBezTo>
                  <a:cubicBezTo>
                    <a:pt x="234" y="19"/>
                    <a:pt x="230" y="57"/>
                    <a:pt x="228" y="71"/>
                  </a:cubicBezTo>
                  <a:cubicBezTo>
                    <a:pt x="226" y="89"/>
                    <a:pt x="217" y="105"/>
                    <a:pt x="203" y="116"/>
                  </a:cubicBezTo>
                  <a:cubicBezTo>
                    <a:pt x="187" y="125"/>
                    <a:pt x="170" y="132"/>
                    <a:pt x="152" y="138"/>
                  </a:cubicBezTo>
                  <a:cubicBezTo>
                    <a:pt x="142" y="144"/>
                    <a:pt x="134" y="152"/>
                    <a:pt x="125" y="158"/>
                  </a:cubicBezTo>
                  <a:cubicBezTo>
                    <a:pt x="96" y="172"/>
                    <a:pt x="62" y="172"/>
                    <a:pt x="33" y="158"/>
                  </a:cubicBezTo>
                  <a:cubicBezTo>
                    <a:pt x="17" y="152"/>
                    <a:pt x="5" y="140"/>
                    <a:pt x="1" y="124"/>
                  </a:cubicBezTo>
                  <a:cubicBezTo>
                    <a:pt x="0" y="113"/>
                    <a:pt x="4" y="103"/>
                    <a:pt x="11"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0" name="Freeform 2070">
              <a:extLst>
                <a:ext uri="{FF2B5EF4-FFF2-40B4-BE49-F238E27FC236}">
                  <a16:creationId xmlns:a16="http://schemas.microsoft.com/office/drawing/2014/main" id="{AEEF2EAE-2E67-4FA4-BF7B-77281072EFBB}"/>
                </a:ext>
              </a:extLst>
            </p:cNvPr>
            <p:cNvSpPr>
              <a:spLocks/>
            </p:cNvSpPr>
            <p:nvPr/>
          </p:nvSpPr>
          <p:spPr bwMode="auto">
            <a:xfrm>
              <a:off x="4757738" y="4314826"/>
              <a:ext cx="57150" cy="49213"/>
            </a:xfrm>
            <a:custGeom>
              <a:avLst/>
              <a:gdLst>
                <a:gd name="T0" fmla="*/ 109 w 173"/>
                <a:gd name="T1" fmla="*/ 125 h 145"/>
                <a:gd name="T2" fmla="*/ 58 w 173"/>
                <a:gd name="T3" fmla="*/ 141 h 145"/>
                <a:gd name="T4" fmla="*/ 19 w 173"/>
                <a:gd name="T5" fmla="*/ 139 h 145"/>
                <a:gd name="T6" fmla="*/ 4 w 173"/>
                <a:gd name="T7" fmla="*/ 107 h 145"/>
                <a:gd name="T8" fmla="*/ 14 w 173"/>
                <a:gd name="T9" fmla="*/ 96 h 145"/>
                <a:gd name="T10" fmla="*/ 60 w 173"/>
                <a:gd name="T11" fmla="*/ 56 h 145"/>
                <a:gd name="T12" fmla="*/ 153 w 173"/>
                <a:gd name="T13" fmla="*/ 37 h 145"/>
                <a:gd name="T14" fmla="*/ 109 w 173"/>
                <a:gd name="T15" fmla="*/ 12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5">
                  <a:moveTo>
                    <a:pt x="109" y="125"/>
                  </a:moveTo>
                  <a:cubicBezTo>
                    <a:pt x="93" y="132"/>
                    <a:pt x="75" y="138"/>
                    <a:pt x="58" y="141"/>
                  </a:cubicBezTo>
                  <a:cubicBezTo>
                    <a:pt x="45" y="145"/>
                    <a:pt x="31" y="144"/>
                    <a:pt x="19" y="139"/>
                  </a:cubicBezTo>
                  <a:cubicBezTo>
                    <a:pt x="6" y="134"/>
                    <a:pt x="0" y="120"/>
                    <a:pt x="4" y="107"/>
                  </a:cubicBezTo>
                  <a:cubicBezTo>
                    <a:pt x="7" y="103"/>
                    <a:pt x="10" y="99"/>
                    <a:pt x="14" y="96"/>
                  </a:cubicBezTo>
                  <a:lnTo>
                    <a:pt x="60" y="56"/>
                  </a:lnTo>
                  <a:cubicBezTo>
                    <a:pt x="81" y="37"/>
                    <a:pt x="130" y="0"/>
                    <a:pt x="153" y="37"/>
                  </a:cubicBezTo>
                  <a:cubicBezTo>
                    <a:pt x="173" y="70"/>
                    <a:pt x="138" y="112"/>
                    <a:pt x="109" y="12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1" name="Freeform 2071">
              <a:extLst>
                <a:ext uri="{FF2B5EF4-FFF2-40B4-BE49-F238E27FC236}">
                  <a16:creationId xmlns:a16="http://schemas.microsoft.com/office/drawing/2014/main" id="{CBA897E5-B2E0-4120-9F0A-8605C09DD0B9}"/>
                </a:ext>
              </a:extLst>
            </p:cNvPr>
            <p:cNvSpPr>
              <a:spLocks/>
            </p:cNvSpPr>
            <p:nvPr/>
          </p:nvSpPr>
          <p:spPr bwMode="auto">
            <a:xfrm>
              <a:off x="4781550" y="4243389"/>
              <a:ext cx="66675" cy="87313"/>
            </a:xfrm>
            <a:custGeom>
              <a:avLst/>
              <a:gdLst>
                <a:gd name="T0" fmla="*/ 85 w 201"/>
                <a:gd name="T1" fmla="*/ 0 h 261"/>
                <a:gd name="T2" fmla="*/ 0 w 201"/>
                <a:gd name="T3" fmla="*/ 261 h 261"/>
                <a:gd name="T4" fmla="*/ 85 w 201"/>
                <a:gd name="T5" fmla="*/ 261 h 261"/>
                <a:gd name="T6" fmla="*/ 201 w 201"/>
                <a:gd name="T7" fmla="*/ 25 h 261"/>
                <a:gd name="T8" fmla="*/ 85 w 201"/>
                <a:gd name="T9" fmla="*/ 0 h 261"/>
              </a:gdLst>
              <a:ahLst/>
              <a:cxnLst>
                <a:cxn ang="0">
                  <a:pos x="T0" y="T1"/>
                </a:cxn>
                <a:cxn ang="0">
                  <a:pos x="T2" y="T3"/>
                </a:cxn>
                <a:cxn ang="0">
                  <a:pos x="T4" y="T5"/>
                </a:cxn>
                <a:cxn ang="0">
                  <a:pos x="T6" y="T7"/>
                </a:cxn>
                <a:cxn ang="0">
                  <a:pos x="T8" y="T9"/>
                </a:cxn>
              </a:cxnLst>
              <a:rect l="0" t="0" r="r" b="b"/>
              <a:pathLst>
                <a:path w="201" h="261">
                  <a:moveTo>
                    <a:pt x="85" y="0"/>
                  </a:moveTo>
                  <a:lnTo>
                    <a:pt x="0" y="261"/>
                  </a:lnTo>
                  <a:lnTo>
                    <a:pt x="85" y="261"/>
                  </a:lnTo>
                  <a:lnTo>
                    <a:pt x="201" y="25"/>
                  </a:lnTo>
                  <a:lnTo>
                    <a:pt x="8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Freeform 2072">
              <a:extLst>
                <a:ext uri="{FF2B5EF4-FFF2-40B4-BE49-F238E27FC236}">
                  <a16:creationId xmlns:a16="http://schemas.microsoft.com/office/drawing/2014/main" id="{9899B29E-9A01-4A82-984B-8CD23D900905}"/>
                </a:ext>
              </a:extLst>
            </p:cNvPr>
            <p:cNvSpPr>
              <a:spLocks/>
            </p:cNvSpPr>
            <p:nvPr/>
          </p:nvSpPr>
          <p:spPr bwMode="auto">
            <a:xfrm>
              <a:off x="4792663" y="3890964"/>
              <a:ext cx="276225" cy="438150"/>
            </a:xfrm>
            <a:custGeom>
              <a:avLst/>
              <a:gdLst>
                <a:gd name="T0" fmla="*/ 234 w 831"/>
                <a:gd name="T1" fmla="*/ 146 h 1305"/>
                <a:gd name="T2" fmla="*/ 581 w 831"/>
                <a:gd name="T3" fmla="*/ 42 h 1305"/>
                <a:gd name="T4" fmla="*/ 599 w 831"/>
                <a:gd name="T5" fmla="*/ 1305 h 1305"/>
                <a:gd name="T6" fmla="*/ 466 w 831"/>
                <a:gd name="T7" fmla="*/ 1305 h 1305"/>
                <a:gd name="T8" fmla="*/ 408 w 831"/>
                <a:gd name="T9" fmla="*/ 515 h 1305"/>
                <a:gd name="T10" fmla="*/ 136 w 831"/>
                <a:gd name="T11" fmla="*/ 1194 h 1305"/>
                <a:gd name="T12" fmla="*/ 0 w 831"/>
                <a:gd name="T13" fmla="*/ 1193 h 1305"/>
                <a:gd name="T14" fmla="*/ 234 w 831"/>
                <a:gd name="T15" fmla="*/ 146 h 1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1305">
                  <a:moveTo>
                    <a:pt x="234" y="146"/>
                  </a:moveTo>
                  <a:cubicBezTo>
                    <a:pt x="236" y="125"/>
                    <a:pt x="503" y="55"/>
                    <a:pt x="581" y="42"/>
                  </a:cubicBezTo>
                  <a:cubicBezTo>
                    <a:pt x="831" y="0"/>
                    <a:pt x="694" y="878"/>
                    <a:pt x="599" y="1305"/>
                  </a:cubicBezTo>
                  <a:lnTo>
                    <a:pt x="466" y="1305"/>
                  </a:lnTo>
                  <a:cubicBezTo>
                    <a:pt x="485" y="986"/>
                    <a:pt x="426" y="834"/>
                    <a:pt x="408" y="515"/>
                  </a:cubicBezTo>
                  <a:cubicBezTo>
                    <a:pt x="408" y="515"/>
                    <a:pt x="158" y="1176"/>
                    <a:pt x="136" y="1194"/>
                  </a:cubicBezTo>
                  <a:cubicBezTo>
                    <a:pt x="114" y="1212"/>
                    <a:pt x="18" y="1216"/>
                    <a:pt x="0" y="1193"/>
                  </a:cubicBezTo>
                  <a:cubicBezTo>
                    <a:pt x="47" y="837"/>
                    <a:pt x="206" y="505"/>
                    <a:pt x="234" y="14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8" name="Freeform 2078">
              <a:extLst>
                <a:ext uri="{FF2B5EF4-FFF2-40B4-BE49-F238E27FC236}">
                  <a16:creationId xmlns:a16="http://schemas.microsoft.com/office/drawing/2014/main" id="{E77C926D-462B-4D33-BAC9-199031239FF2}"/>
                </a:ext>
              </a:extLst>
            </p:cNvPr>
            <p:cNvSpPr>
              <a:spLocks/>
            </p:cNvSpPr>
            <p:nvPr/>
          </p:nvSpPr>
          <p:spPr bwMode="auto">
            <a:xfrm>
              <a:off x="4646613" y="3725864"/>
              <a:ext cx="163512" cy="107950"/>
            </a:xfrm>
            <a:custGeom>
              <a:avLst/>
              <a:gdLst>
                <a:gd name="T0" fmla="*/ 332 w 492"/>
                <a:gd name="T1" fmla="*/ 166 h 322"/>
                <a:gd name="T2" fmla="*/ 311 w 492"/>
                <a:gd name="T3" fmla="*/ 157 h 322"/>
                <a:gd name="T4" fmla="*/ 36 w 492"/>
                <a:gd name="T5" fmla="*/ 0 h 322"/>
                <a:gd name="T6" fmla="*/ 10 w 492"/>
                <a:gd name="T7" fmla="*/ 70 h 322"/>
                <a:gd name="T8" fmla="*/ 286 w 492"/>
                <a:gd name="T9" fmla="*/ 306 h 322"/>
                <a:gd name="T10" fmla="*/ 324 w 492"/>
                <a:gd name="T11" fmla="*/ 322 h 322"/>
                <a:gd name="T12" fmla="*/ 380 w 492"/>
                <a:gd name="T13" fmla="*/ 305 h 322"/>
                <a:gd name="T14" fmla="*/ 435 w 492"/>
                <a:gd name="T15" fmla="*/ 277 h 322"/>
                <a:gd name="T16" fmla="*/ 467 w 492"/>
                <a:gd name="T17" fmla="*/ 253 h 322"/>
                <a:gd name="T18" fmla="*/ 433 w 492"/>
                <a:gd name="T19" fmla="*/ 161 h 322"/>
                <a:gd name="T20" fmla="*/ 332 w 492"/>
                <a:gd name="T21" fmla="*/ 16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22">
                  <a:moveTo>
                    <a:pt x="332" y="166"/>
                  </a:moveTo>
                  <a:cubicBezTo>
                    <a:pt x="324" y="164"/>
                    <a:pt x="317" y="162"/>
                    <a:pt x="311" y="157"/>
                  </a:cubicBezTo>
                  <a:lnTo>
                    <a:pt x="36" y="0"/>
                  </a:lnTo>
                  <a:cubicBezTo>
                    <a:pt x="20" y="18"/>
                    <a:pt x="0" y="47"/>
                    <a:pt x="10" y="70"/>
                  </a:cubicBezTo>
                  <a:cubicBezTo>
                    <a:pt x="97" y="113"/>
                    <a:pt x="171" y="241"/>
                    <a:pt x="286" y="306"/>
                  </a:cubicBezTo>
                  <a:cubicBezTo>
                    <a:pt x="297" y="314"/>
                    <a:pt x="311" y="319"/>
                    <a:pt x="324" y="322"/>
                  </a:cubicBezTo>
                  <a:cubicBezTo>
                    <a:pt x="344" y="322"/>
                    <a:pt x="364" y="316"/>
                    <a:pt x="380" y="305"/>
                  </a:cubicBezTo>
                  <a:lnTo>
                    <a:pt x="435" y="277"/>
                  </a:lnTo>
                  <a:cubicBezTo>
                    <a:pt x="447" y="272"/>
                    <a:pt x="458" y="264"/>
                    <a:pt x="467" y="253"/>
                  </a:cubicBezTo>
                  <a:cubicBezTo>
                    <a:pt x="492" y="217"/>
                    <a:pt x="468" y="180"/>
                    <a:pt x="433" y="161"/>
                  </a:cubicBezTo>
                  <a:cubicBezTo>
                    <a:pt x="387" y="136"/>
                    <a:pt x="373" y="169"/>
                    <a:pt x="332" y="1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0" name="Freeform 2080">
              <a:extLst>
                <a:ext uri="{FF2B5EF4-FFF2-40B4-BE49-F238E27FC236}">
                  <a16:creationId xmlns:a16="http://schemas.microsoft.com/office/drawing/2014/main" id="{70134A6E-0FA9-4AA6-8E5F-CA742362AB89}"/>
                </a:ext>
              </a:extLst>
            </p:cNvPr>
            <p:cNvSpPr>
              <a:spLocks/>
            </p:cNvSpPr>
            <p:nvPr/>
          </p:nvSpPr>
          <p:spPr bwMode="auto">
            <a:xfrm>
              <a:off x="4743450" y="3725864"/>
              <a:ext cx="146050" cy="103188"/>
            </a:xfrm>
            <a:custGeom>
              <a:avLst/>
              <a:gdLst>
                <a:gd name="T0" fmla="*/ 158 w 439"/>
                <a:gd name="T1" fmla="*/ 116 h 308"/>
                <a:gd name="T2" fmla="*/ 85 w 439"/>
                <a:gd name="T3" fmla="*/ 137 h 308"/>
                <a:gd name="T4" fmla="*/ 22 w 439"/>
                <a:gd name="T5" fmla="*/ 176 h 308"/>
                <a:gd name="T6" fmla="*/ 44 w 439"/>
                <a:gd name="T7" fmla="*/ 273 h 308"/>
                <a:gd name="T8" fmla="*/ 83 w 439"/>
                <a:gd name="T9" fmla="*/ 297 h 308"/>
                <a:gd name="T10" fmla="*/ 198 w 439"/>
                <a:gd name="T11" fmla="*/ 271 h 308"/>
                <a:gd name="T12" fmla="*/ 338 w 439"/>
                <a:gd name="T13" fmla="*/ 260 h 308"/>
                <a:gd name="T14" fmla="*/ 396 w 439"/>
                <a:gd name="T15" fmla="*/ 202 h 308"/>
                <a:gd name="T16" fmla="*/ 422 w 439"/>
                <a:gd name="T17" fmla="*/ 162 h 308"/>
                <a:gd name="T18" fmla="*/ 383 w 439"/>
                <a:gd name="T19" fmla="*/ 10 h 308"/>
                <a:gd name="T20" fmla="*/ 158 w 439"/>
                <a:gd name="T21"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308">
                  <a:moveTo>
                    <a:pt x="158" y="116"/>
                  </a:moveTo>
                  <a:cubicBezTo>
                    <a:pt x="134" y="125"/>
                    <a:pt x="109" y="132"/>
                    <a:pt x="85" y="137"/>
                  </a:cubicBezTo>
                  <a:cubicBezTo>
                    <a:pt x="60" y="143"/>
                    <a:pt x="37" y="156"/>
                    <a:pt x="22" y="176"/>
                  </a:cubicBezTo>
                  <a:cubicBezTo>
                    <a:pt x="0" y="208"/>
                    <a:pt x="17" y="248"/>
                    <a:pt x="44" y="273"/>
                  </a:cubicBezTo>
                  <a:cubicBezTo>
                    <a:pt x="55" y="285"/>
                    <a:pt x="68" y="293"/>
                    <a:pt x="83" y="297"/>
                  </a:cubicBezTo>
                  <a:cubicBezTo>
                    <a:pt x="120" y="308"/>
                    <a:pt x="161" y="288"/>
                    <a:pt x="198" y="271"/>
                  </a:cubicBezTo>
                  <a:cubicBezTo>
                    <a:pt x="238" y="254"/>
                    <a:pt x="295" y="260"/>
                    <a:pt x="338" y="260"/>
                  </a:cubicBezTo>
                  <a:cubicBezTo>
                    <a:pt x="365" y="260"/>
                    <a:pt x="377" y="219"/>
                    <a:pt x="396" y="202"/>
                  </a:cubicBezTo>
                  <a:cubicBezTo>
                    <a:pt x="408" y="191"/>
                    <a:pt x="417" y="177"/>
                    <a:pt x="422" y="162"/>
                  </a:cubicBezTo>
                  <a:cubicBezTo>
                    <a:pt x="439" y="115"/>
                    <a:pt x="430" y="37"/>
                    <a:pt x="383" y="10"/>
                  </a:cubicBezTo>
                  <a:cubicBezTo>
                    <a:pt x="366" y="0"/>
                    <a:pt x="198" y="99"/>
                    <a:pt x="15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Oval 2081">
              <a:extLst>
                <a:ext uri="{FF2B5EF4-FFF2-40B4-BE49-F238E27FC236}">
                  <a16:creationId xmlns:a16="http://schemas.microsoft.com/office/drawing/2014/main" id="{E4507109-7D3F-42CF-8D68-843A30641C20}"/>
                </a:ext>
              </a:extLst>
            </p:cNvPr>
            <p:cNvSpPr>
              <a:spLocks noChangeArrowheads="1"/>
            </p:cNvSpPr>
            <p:nvPr/>
          </p:nvSpPr>
          <p:spPr bwMode="auto">
            <a:xfrm>
              <a:off x="4827588" y="3659189"/>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2" name="Freeform 2082">
              <a:extLst>
                <a:ext uri="{FF2B5EF4-FFF2-40B4-BE49-F238E27FC236}">
                  <a16:creationId xmlns:a16="http://schemas.microsoft.com/office/drawing/2014/main" id="{B76C1AAA-BEA7-44EC-A050-F68F7091950E}"/>
                </a:ext>
              </a:extLst>
            </p:cNvPr>
            <p:cNvSpPr>
              <a:spLocks/>
            </p:cNvSpPr>
            <p:nvPr/>
          </p:nvSpPr>
          <p:spPr bwMode="auto">
            <a:xfrm>
              <a:off x="4841875" y="3690939"/>
              <a:ext cx="185737" cy="298450"/>
            </a:xfrm>
            <a:custGeom>
              <a:avLst/>
              <a:gdLst>
                <a:gd name="T0" fmla="*/ 13 w 560"/>
                <a:gd name="T1" fmla="*/ 178 h 887"/>
                <a:gd name="T2" fmla="*/ 89 w 560"/>
                <a:gd name="T3" fmla="*/ 109 h 887"/>
                <a:gd name="T4" fmla="*/ 189 w 560"/>
                <a:gd name="T5" fmla="*/ 4 h 887"/>
                <a:gd name="T6" fmla="*/ 264 w 560"/>
                <a:gd name="T7" fmla="*/ 84 h 887"/>
                <a:gd name="T8" fmla="*/ 398 w 560"/>
                <a:gd name="T9" fmla="*/ 133 h 887"/>
                <a:gd name="T10" fmla="*/ 411 w 560"/>
                <a:gd name="T11" fmla="*/ 164 h 887"/>
                <a:gd name="T12" fmla="*/ 460 w 560"/>
                <a:gd name="T13" fmla="*/ 521 h 887"/>
                <a:gd name="T14" fmla="*/ 536 w 560"/>
                <a:gd name="T15" fmla="*/ 742 h 887"/>
                <a:gd name="T16" fmla="*/ 492 w 560"/>
                <a:gd name="T17" fmla="*/ 804 h 887"/>
                <a:gd name="T18" fmla="*/ 243 w 560"/>
                <a:gd name="T19" fmla="*/ 883 h 887"/>
                <a:gd name="T20" fmla="*/ 192 w 560"/>
                <a:gd name="T21" fmla="*/ 754 h 887"/>
                <a:gd name="T22" fmla="*/ 159 w 560"/>
                <a:gd name="T23" fmla="*/ 874 h 887"/>
                <a:gd name="T24" fmla="*/ 78 w 560"/>
                <a:gd name="T25" fmla="*/ 770 h 887"/>
                <a:gd name="T26" fmla="*/ 93 w 560"/>
                <a:gd name="T27" fmla="*/ 704 h 887"/>
                <a:gd name="T28" fmla="*/ 84 w 560"/>
                <a:gd name="T29" fmla="*/ 572 h 887"/>
                <a:gd name="T30" fmla="*/ 12 w 560"/>
                <a:gd name="T31" fmla="*/ 461 h 887"/>
                <a:gd name="T32" fmla="*/ 2 w 560"/>
                <a:gd name="T33" fmla="*/ 394 h 887"/>
                <a:gd name="T34" fmla="*/ 16 w 560"/>
                <a:gd name="T35" fmla="*/ 331 h 887"/>
                <a:gd name="T36" fmla="*/ 13 w 560"/>
                <a:gd name="T37" fmla="*/ 17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887">
                  <a:moveTo>
                    <a:pt x="13" y="178"/>
                  </a:moveTo>
                  <a:cubicBezTo>
                    <a:pt x="20" y="143"/>
                    <a:pt x="89" y="109"/>
                    <a:pt x="89" y="109"/>
                  </a:cubicBezTo>
                  <a:cubicBezTo>
                    <a:pt x="123" y="69"/>
                    <a:pt x="131" y="0"/>
                    <a:pt x="189" y="4"/>
                  </a:cubicBezTo>
                  <a:cubicBezTo>
                    <a:pt x="242" y="7"/>
                    <a:pt x="226" y="51"/>
                    <a:pt x="264" y="84"/>
                  </a:cubicBezTo>
                  <a:cubicBezTo>
                    <a:pt x="272" y="91"/>
                    <a:pt x="392" y="124"/>
                    <a:pt x="398" y="133"/>
                  </a:cubicBezTo>
                  <a:cubicBezTo>
                    <a:pt x="404" y="143"/>
                    <a:pt x="408" y="153"/>
                    <a:pt x="411" y="164"/>
                  </a:cubicBezTo>
                  <a:cubicBezTo>
                    <a:pt x="495" y="335"/>
                    <a:pt x="438" y="404"/>
                    <a:pt x="460" y="521"/>
                  </a:cubicBezTo>
                  <a:cubicBezTo>
                    <a:pt x="474" y="596"/>
                    <a:pt x="560" y="672"/>
                    <a:pt x="536" y="742"/>
                  </a:cubicBezTo>
                  <a:cubicBezTo>
                    <a:pt x="528" y="767"/>
                    <a:pt x="512" y="788"/>
                    <a:pt x="492" y="804"/>
                  </a:cubicBezTo>
                  <a:cubicBezTo>
                    <a:pt x="421" y="859"/>
                    <a:pt x="332" y="887"/>
                    <a:pt x="243" y="883"/>
                  </a:cubicBezTo>
                  <a:cubicBezTo>
                    <a:pt x="243" y="883"/>
                    <a:pt x="212" y="804"/>
                    <a:pt x="192" y="754"/>
                  </a:cubicBezTo>
                  <a:cubicBezTo>
                    <a:pt x="177" y="795"/>
                    <a:pt x="174" y="834"/>
                    <a:pt x="159" y="874"/>
                  </a:cubicBezTo>
                  <a:cubicBezTo>
                    <a:pt x="124" y="880"/>
                    <a:pt x="77" y="838"/>
                    <a:pt x="78" y="770"/>
                  </a:cubicBezTo>
                  <a:cubicBezTo>
                    <a:pt x="80" y="747"/>
                    <a:pt x="85" y="725"/>
                    <a:pt x="93" y="704"/>
                  </a:cubicBezTo>
                  <a:cubicBezTo>
                    <a:pt x="105" y="660"/>
                    <a:pt x="102" y="613"/>
                    <a:pt x="84" y="572"/>
                  </a:cubicBezTo>
                  <a:cubicBezTo>
                    <a:pt x="65" y="532"/>
                    <a:pt x="29" y="502"/>
                    <a:pt x="12" y="461"/>
                  </a:cubicBezTo>
                  <a:cubicBezTo>
                    <a:pt x="3" y="440"/>
                    <a:pt x="0" y="417"/>
                    <a:pt x="2" y="394"/>
                  </a:cubicBezTo>
                  <a:cubicBezTo>
                    <a:pt x="5" y="372"/>
                    <a:pt x="13" y="352"/>
                    <a:pt x="16" y="331"/>
                  </a:cubicBezTo>
                  <a:cubicBezTo>
                    <a:pt x="24" y="280"/>
                    <a:pt x="3" y="229"/>
                    <a:pt x="13"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Freeform 2083">
              <a:extLst>
                <a:ext uri="{FF2B5EF4-FFF2-40B4-BE49-F238E27FC236}">
                  <a16:creationId xmlns:a16="http://schemas.microsoft.com/office/drawing/2014/main" id="{E4E2CC1C-3660-47AF-940A-0D782C3C0209}"/>
                </a:ext>
              </a:extLst>
            </p:cNvPr>
            <p:cNvSpPr>
              <a:spLocks/>
            </p:cNvSpPr>
            <p:nvPr/>
          </p:nvSpPr>
          <p:spPr bwMode="auto">
            <a:xfrm>
              <a:off x="4833938" y="3603626"/>
              <a:ext cx="88900" cy="176213"/>
            </a:xfrm>
            <a:custGeom>
              <a:avLst/>
              <a:gdLst>
                <a:gd name="T0" fmla="*/ 173 w 268"/>
                <a:gd name="T1" fmla="*/ 522 h 522"/>
                <a:gd name="T2" fmla="*/ 112 w 268"/>
                <a:gd name="T3" fmla="*/ 359 h 522"/>
                <a:gd name="T4" fmla="*/ 47 w 268"/>
                <a:gd name="T5" fmla="*/ 342 h 522"/>
                <a:gd name="T6" fmla="*/ 14 w 268"/>
                <a:gd name="T7" fmla="*/ 248 h 522"/>
                <a:gd name="T8" fmla="*/ 15 w 268"/>
                <a:gd name="T9" fmla="*/ 92 h 522"/>
                <a:gd name="T10" fmla="*/ 131 w 268"/>
                <a:gd name="T11" fmla="*/ 0 h 522"/>
                <a:gd name="T12" fmla="*/ 255 w 268"/>
                <a:gd name="T13" fmla="*/ 125 h 522"/>
                <a:gd name="T14" fmla="*/ 249 w 268"/>
                <a:gd name="T15" fmla="*/ 331 h 522"/>
                <a:gd name="T16" fmla="*/ 173 w 268"/>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22">
                  <a:moveTo>
                    <a:pt x="173" y="522"/>
                  </a:moveTo>
                  <a:cubicBezTo>
                    <a:pt x="148" y="470"/>
                    <a:pt x="127" y="415"/>
                    <a:pt x="112" y="359"/>
                  </a:cubicBezTo>
                  <a:cubicBezTo>
                    <a:pt x="89" y="368"/>
                    <a:pt x="63" y="361"/>
                    <a:pt x="47" y="342"/>
                  </a:cubicBezTo>
                  <a:cubicBezTo>
                    <a:pt x="31" y="313"/>
                    <a:pt x="20" y="281"/>
                    <a:pt x="14" y="248"/>
                  </a:cubicBezTo>
                  <a:cubicBezTo>
                    <a:pt x="0" y="197"/>
                    <a:pt x="0" y="143"/>
                    <a:pt x="15" y="92"/>
                  </a:cubicBezTo>
                  <a:cubicBezTo>
                    <a:pt x="31" y="40"/>
                    <a:pt x="77" y="4"/>
                    <a:pt x="131" y="0"/>
                  </a:cubicBezTo>
                  <a:cubicBezTo>
                    <a:pt x="194" y="1"/>
                    <a:pt x="242" y="63"/>
                    <a:pt x="255" y="125"/>
                  </a:cubicBezTo>
                  <a:cubicBezTo>
                    <a:pt x="268" y="193"/>
                    <a:pt x="266" y="264"/>
                    <a:pt x="249" y="331"/>
                  </a:cubicBezTo>
                  <a:cubicBezTo>
                    <a:pt x="264" y="468"/>
                    <a:pt x="173" y="522"/>
                    <a:pt x="173" y="5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4" name="Freeform 2084">
              <a:extLst>
                <a:ext uri="{FF2B5EF4-FFF2-40B4-BE49-F238E27FC236}">
                  <a16:creationId xmlns:a16="http://schemas.microsoft.com/office/drawing/2014/main" id="{52B15E77-B9AE-4CE4-9DE8-CD262F6A066A}"/>
                </a:ext>
              </a:extLst>
            </p:cNvPr>
            <p:cNvSpPr>
              <a:spLocks/>
            </p:cNvSpPr>
            <p:nvPr/>
          </p:nvSpPr>
          <p:spPr bwMode="auto">
            <a:xfrm>
              <a:off x="4833938" y="3603626"/>
              <a:ext cx="88900" cy="130175"/>
            </a:xfrm>
            <a:custGeom>
              <a:avLst/>
              <a:gdLst>
                <a:gd name="T0" fmla="*/ 234 w 265"/>
                <a:gd name="T1" fmla="*/ 68 h 386"/>
                <a:gd name="T2" fmla="*/ 102 w 265"/>
                <a:gd name="T3" fmla="*/ 11 h 386"/>
                <a:gd name="T4" fmla="*/ 16 w 265"/>
                <a:gd name="T5" fmla="*/ 163 h 386"/>
                <a:gd name="T6" fmla="*/ 28 w 265"/>
                <a:gd name="T7" fmla="*/ 202 h 386"/>
                <a:gd name="T8" fmla="*/ 1 w 265"/>
                <a:gd name="T9" fmla="*/ 257 h 386"/>
                <a:gd name="T10" fmla="*/ 6 w 265"/>
                <a:gd name="T11" fmla="*/ 270 h 386"/>
                <a:gd name="T12" fmla="*/ 32 w 265"/>
                <a:gd name="T13" fmla="*/ 276 h 386"/>
                <a:gd name="T14" fmla="*/ 35 w 265"/>
                <a:gd name="T15" fmla="*/ 312 h 386"/>
                <a:gd name="T16" fmla="*/ 49 w 265"/>
                <a:gd name="T17" fmla="*/ 337 h 386"/>
                <a:gd name="T18" fmla="*/ 53 w 265"/>
                <a:gd name="T19" fmla="*/ 354 h 386"/>
                <a:gd name="T20" fmla="*/ 81 w 265"/>
                <a:gd name="T21" fmla="*/ 374 h 386"/>
                <a:gd name="T22" fmla="*/ 115 w 265"/>
                <a:gd name="T23" fmla="*/ 381 h 386"/>
                <a:gd name="T24" fmla="*/ 126 w 265"/>
                <a:gd name="T25" fmla="*/ 386 h 386"/>
                <a:gd name="T26" fmla="*/ 248 w 265"/>
                <a:gd name="T27" fmla="*/ 226 h 386"/>
                <a:gd name="T28" fmla="*/ 234 w 265"/>
                <a:gd name="T29" fmla="*/ 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86">
                  <a:moveTo>
                    <a:pt x="234" y="68"/>
                  </a:moveTo>
                  <a:cubicBezTo>
                    <a:pt x="206" y="23"/>
                    <a:pt x="154" y="0"/>
                    <a:pt x="102" y="11"/>
                  </a:cubicBezTo>
                  <a:cubicBezTo>
                    <a:pt x="32" y="28"/>
                    <a:pt x="6" y="101"/>
                    <a:pt x="16" y="163"/>
                  </a:cubicBezTo>
                  <a:cubicBezTo>
                    <a:pt x="19" y="181"/>
                    <a:pt x="32" y="186"/>
                    <a:pt x="28" y="202"/>
                  </a:cubicBezTo>
                  <a:cubicBezTo>
                    <a:pt x="24" y="217"/>
                    <a:pt x="5" y="242"/>
                    <a:pt x="1" y="257"/>
                  </a:cubicBezTo>
                  <a:cubicBezTo>
                    <a:pt x="0" y="262"/>
                    <a:pt x="1" y="267"/>
                    <a:pt x="6" y="270"/>
                  </a:cubicBezTo>
                  <a:cubicBezTo>
                    <a:pt x="14" y="273"/>
                    <a:pt x="23" y="275"/>
                    <a:pt x="32" y="276"/>
                  </a:cubicBezTo>
                  <a:cubicBezTo>
                    <a:pt x="27" y="276"/>
                    <a:pt x="32" y="308"/>
                    <a:pt x="35" y="312"/>
                  </a:cubicBezTo>
                  <a:cubicBezTo>
                    <a:pt x="40" y="320"/>
                    <a:pt x="45" y="328"/>
                    <a:pt x="49" y="337"/>
                  </a:cubicBezTo>
                  <a:cubicBezTo>
                    <a:pt x="50" y="343"/>
                    <a:pt x="52" y="348"/>
                    <a:pt x="53" y="354"/>
                  </a:cubicBezTo>
                  <a:cubicBezTo>
                    <a:pt x="59" y="365"/>
                    <a:pt x="69" y="372"/>
                    <a:pt x="81" y="374"/>
                  </a:cubicBezTo>
                  <a:cubicBezTo>
                    <a:pt x="93" y="375"/>
                    <a:pt x="104" y="378"/>
                    <a:pt x="115" y="381"/>
                  </a:cubicBezTo>
                  <a:cubicBezTo>
                    <a:pt x="119" y="382"/>
                    <a:pt x="123" y="384"/>
                    <a:pt x="126" y="386"/>
                  </a:cubicBezTo>
                  <a:cubicBezTo>
                    <a:pt x="140" y="384"/>
                    <a:pt x="225" y="291"/>
                    <a:pt x="248" y="226"/>
                  </a:cubicBezTo>
                  <a:cubicBezTo>
                    <a:pt x="265" y="174"/>
                    <a:pt x="260" y="117"/>
                    <a:pt x="234" y="6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5" name="Freeform 2085">
              <a:extLst>
                <a:ext uri="{FF2B5EF4-FFF2-40B4-BE49-F238E27FC236}">
                  <a16:creationId xmlns:a16="http://schemas.microsoft.com/office/drawing/2014/main" id="{8B53F872-0D7B-42CA-AE9C-2451BFEBFE1B}"/>
                </a:ext>
              </a:extLst>
            </p:cNvPr>
            <p:cNvSpPr>
              <a:spLocks/>
            </p:cNvSpPr>
            <p:nvPr/>
          </p:nvSpPr>
          <p:spPr bwMode="auto">
            <a:xfrm>
              <a:off x="4838700" y="3598864"/>
              <a:ext cx="107950" cy="123825"/>
            </a:xfrm>
            <a:custGeom>
              <a:avLst/>
              <a:gdLst>
                <a:gd name="T0" fmla="*/ 30 w 325"/>
                <a:gd name="T1" fmla="*/ 101 h 368"/>
                <a:gd name="T2" fmla="*/ 51 w 325"/>
                <a:gd name="T3" fmla="*/ 107 h 368"/>
                <a:gd name="T4" fmla="*/ 98 w 325"/>
                <a:gd name="T5" fmla="*/ 132 h 368"/>
                <a:gd name="T6" fmla="*/ 165 w 325"/>
                <a:gd name="T7" fmla="*/ 147 h 368"/>
                <a:gd name="T8" fmla="*/ 198 w 325"/>
                <a:gd name="T9" fmla="*/ 234 h 368"/>
                <a:gd name="T10" fmla="*/ 209 w 325"/>
                <a:gd name="T11" fmla="*/ 243 h 368"/>
                <a:gd name="T12" fmla="*/ 223 w 325"/>
                <a:gd name="T13" fmla="*/ 274 h 368"/>
                <a:gd name="T14" fmla="*/ 224 w 325"/>
                <a:gd name="T15" fmla="*/ 329 h 368"/>
                <a:gd name="T16" fmla="*/ 295 w 325"/>
                <a:gd name="T17" fmla="*/ 340 h 368"/>
                <a:gd name="T18" fmla="*/ 319 w 325"/>
                <a:gd name="T19" fmla="*/ 272 h 368"/>
                <a:gd name="T20" fmla="*/ 293 w 325"/>
                <a:gd name="T21" fmla="*/ 229 h 368"/>
                <a:gd name="T22" fmla="*/ 279 w 325"/>
                <a:gd name="T23" fmla="*/ 115 h 368"/>
                <a:gd name="T24" fmla="*/ 223 w 325"/>
                <a:gd name="T25" fmla="*/ 40 h 368"/>
                <a:gd name="T26" fmla="*/ 180 w 325"/>
                <a:gd name="T27" fmla="*/ 26 h 368"/>
                <a:gd name="T28" fmla="*/ 140 w 325"/>
                <a:gd name="T29" fmla="*/ 14 h 368"/>
                <a:gd name="T30" fmla="*/ 69 w 325"/>
                <a:gd name="T31" fmla="*/ 3 h 368"/>
                <a:gd name="T32" fmla="*/ 12 w 325"/>
                <a:gd name="T33" fmla="*/ 38 h 368"/>
                <a:gd name="T34" fmla="*/ 26 w 325"/>
                <a:gd name="T35" fmla="*/ 99 h 368"/>
                <a:gd name="T36" fmla="*/ 30 w 325"/>
                <a:gd name="T37" fmla="*/ 10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368">
                  <a:moveTo>
                    <a:pt x="30" y="101"/>
                  </a:moveTo>
                  <a:cubicBezTo>
                    <a:pt x="37" y="104"/>
                    <a:pt x="45" y="105"/>
                    <a:pt x="51" y="107"/>
                  </a:cubicBezTo>
                  <a:cubicBezTo>
                    <a:pt x="67" y="115"/>
                    <a:pt x="83" y="123"/>
                    <a:pt x="98" y="132"/>
                  </a:cubicBezTo>
                  <a:cubicBezTo>
                    <a:pt x="119" y="141"/>
                    <a:pt x="142" y="146"/>
                    <a:pt x="165" y="147"/>
                  </a:cubicBezTo>
                  <a:cubicBezTo>
                    <a:pt x="156" y="180"/>
                    <a:pt x="169" y="215"/>
                    <a:pt x="198" y="234"/>
                  </a:cubicBezTo>
                  <a:cubicBezTo>
                    <a:pt x="202" y="236"/>
                    <a:pt x="206" y="239"/>
                    <a:pt x="209" y="243"/>
                  </a:cubicBezTo>
                  <a:cubicBezTo>
                    <a:pt x="216" y="252"/>
                    <a:pt x="226" y="263"/>
                    <a:pt x="223" y="274"/>
                  </a:cubicBezTo>
                  <a:cubicBezTo>
                    <a:pt x="218" y="292"/>
                    <a:pt x="218" y="311"/>
                    <a:pt x="224" y="329"/>
                  </a:cubicBezTo>
                  <a:cubicBezTo>
                    <a:pt x="239" y="368"/>
                    <a:pt x="268" y="362"/>
                    <a:pt x="295" y="340"/>
                  </a:cubicBezTo>
                  <a:cubicBezTo>
                    <a:pt x="316" y="324"/>
                    <a:pt x="325" y="297"/>
                    <a:pt x="319" y="272"/>
                  </a:cubicBezTo>
                  <a:cubicBezTo>
                    <a:pt x="312" y="257"/>
                    <a:pt x="303" y="242"/>
                    <a:pt x="293" y="229"/>
                  </a:cubicBezTo>
                  <a:cubicBezTo>
                    <a:pt x="274" y="196"/>
                    <a:pt x="286" y="151"/>
                    <a:pt x="279" y="115"/>
                  </a:cubicBezTo>
                  <a:cubicBezTo>
                    <a:pt x="271" y="84"/>
                    <a:pt x="251" y="57"/>
                    <a:pt x="223" y="40"/>
                  </a:cubicBezTo>
                  <a:cubicBezTo>
                    <a:pt x="211" y="31"/>
                    <a:pt x="196" y="26"/>
                    <a:pt x="180" y="26"/>
                  </a:cubicBezTo>
                  <a:cubicBezTo>
                    <a:pt x="166" y="25"/>
                    <a:pt x="152" y="21"/>
                    <a:pt x="140" y="14"/>
                  </a:cubicBezTo>
                  <a:cubicBezTo>
                    <a:pt x="118" y="3"/>
                    <a:pt x="93" y="0"/>
                    <a:pt x="69" y="3"/>
                  </a:cubicBezTo>
                  <a:cubicBezTo>
                    <a:pt x="46" y="6"/>
                    <a:pt x="25" y="18"/>
                    <a:pt x="12" y="38"/>
                  </a:cubicBezTo>
                  <a:cubicBezTo>
                    <a:pt x="0" y="59"/>
                    <a:pt x="6" y="86"/>
                    <a:pt x="26" y="99"/>
                  </a:cubicBezTo>
                  <a:cubicBezTo>
                    <a:pt x="27" y="100"/>
                    <a:pt x="29" y="101"/>
                    <a:pt x="30" y="10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6" name="Freeform 2086">
              <a:extLst>
                <a:ext uri="{FF2B5EF4-FFF2-40B4-BE49-F238E27FC236}">
                  <a16:creationId xmlns:a16="http://schemas.microsoft.com/office/drawing/2014/main" id="{7E1B70AF-16D2-47C6-9804-CB8BFBD693BD}"/>
                </a:ext>
              </a:extLst>
            </p:cNvPr>
            <p:cNvSpPr>
              <a:spLocks/>
            </p:cNvSpPr>
            <p:nvPr/>
          </p:nvSpPr>
          <p:spPr bwMode="auto">
            <a:xfrm>
              <a:off x="4905375" y="3660776"/>
              <a:ext cx="22225" cy="33338"/>
            </a:xfrm>
            <a:custGeom>
              <a:avLst/>
              <a:gdLst>
                <a:gd name="T0" fmla="*/ 5 w 65"/>
                <a:gd name="T1" fmla="*/ 50 h 103"/>
                <a:gd name="T2" fmla="*/ 46 w 65"/>
                <a:gd name="T3" fmla="*/ 6 h 103"/>
                <a:gd name="T4" fmla="*/ 54 w 65"/>
                <a:gd name="T5" fmla="*/ 67 h 103"/>
                <a:gd name="T6" fmla="*/ 18 w 65"/>
                <a:gd name="T7" fmla="*/ 98 h 103"/>
                <a:gd name="T8" fmla="*/ 5 w 65"/>
                <a:gd name="T9" fmla="*/ 50 h 103"/>
              </a:gdLst>
              <a:ahLst/>
              <a:cxnLst>
                <a:cxn ang="0">
                  <a:pos x="T0" y="T1"/>
                </a:cxn>
                <a:cxn ang="0">
                  <a:pos x="T2" y="T3"/>
                </a:cxn>
                <a:cxn ang="0">
                  <a:pos x="T4" y="T5"/>
                </a:cxn>
                <a:cxn ang="0">
                  <a:pos x="T6" y="T7"/>
                </a:cxn>
                <a:cxn ang="0">
                  <a:pos x="T8" y="T9"/>
                </a:cxn>
              </a:cxnLst>
              <a:rect l="0" t="0" r="r" b="b"/>
              <a:pathLst>
                <a:path w="65" h="103">
                  <a:moveTo>
                    <a:pt x="5" y="50"/>
                  </a:moveTo>
                  <a:cubicBezTo>
                    <a:pt x="11" y="22"/>
                    <a:pt x="30" y="0"/>
                    <a:pt x="46" y="6"/>
                  </a:cubicBezTo>
                  <a:cubicBezTo>
                    <a:pt x="61" y="12"/>
                    <a:pt x="65" y="41"/>
                    <a:pt x="54" y="67"/>
                  </a:cubicBezTo>
                  <a:cubicBezTo>
                    <a:pt x="46" y="90"/>
                    <a:pt x="30" y="103"/>
                    <a:pt x="18" y="98"/>
                  </a:cubicBezTo>
                  <a:cubicBezTo>
                    <a:pt x="5" y="94"/>
                    <a:pt x="0" y="74"/>
                    <a:pt x="5" y="5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 name="Freeform 2087">
              <a:extLst>
                <a:ext uri="{FF2B5EF4-FFF2-40B4-BE49-F238E27FC236}">
                  <a16:creationId xmlns:a16="http://schemas.microsoft.com/office/drawing/2014/main" id="{AE379489-1650-47B1-B20F-FB9599F57C1B}"/>
                </a:ext>
              </a:extLst>
            </p:cNvPr>
            <p:cNvSpPr>
              <a:spLocks/>
            </p:cNvSpPr>
            <p:nvPr/>
          </p:nvSpPr>
          <p:spPr bwMode="auto">
            <a:xfrm>
              <a:off x="4830763" y="3654426"/>
              <a:ext cx="19050" cy="28575"/>
            </a:xfrm>
            <a:custGeom>
              <a:avLst/>
              <a:gdLst>
                <a:gd name="T0" fmla="*/ 28 w 56"/>
                <a:gd name="T1" fmla="*/ 84 h 84"/>
                <a:gd name="T2" fmla="*/ 0 w 56"/>
                <a:gd name="T3" fmla="*/ 56 h 84"/>
                <a:gd name="T4" fmla="*/ 0 w 56"/>
                <a:gd name="T5" fmla="*/ 16 h 84"/>
                <a:gd name="T6" fmla="*/ 56 w 56"/>
                <a:gd name="T7" fmla="*/ 16 h 84"/>
                <a:gd name="T8" fmla="*/ 56 w 56"/>
                <a:gd name="T9" fmla="*/ 56 h 84"/>
                <a:gd name="T10" fmla="*/ 28 w 56"/>
                <a:gd name="T11" fmla="*/ 84 h 84"/>
              </a:gdLst>
              <a:ahLst/>
              <a:cxnLst>
                <a:cxn ang="0">
                  <a:pos x="T0" y="T1"/>
                </a:cxn>
                <a:cxn ang="0">
                  <a:pos x="T2" y="T3"/>
                </a:cxn>
                <a:cxn ang="0">
                  <a:pos x="T4" y="T5"/>
                </a:cxn>
                <a:cxn ang="0">
                  <a:pos x="T6" y="T7"/>
                </a:cxn>
                <a:cxn ang="0">
                  <a:pos x="T8" y="T9"/>
                </a:cxn>
                <a:cxn ang="0">
                  <a:pos x="T10" y="T11"/>
                </a:cxn>
              </a:cxnLst>
              <a:rect l="0" t="0" r="r" b="b"/>
              <a:pathLst>
                <a:path w="56" h="84">
                  <a:moveTo>
                    <a:pt x="28" y="84"/>
                  </a:moveTo>
                  <a:cubicBezTo>
                    <a:pt x="12" y="84"/>
                    <a:pt x="0" y="72"/>
                    <a:pt x="0" y="56"/>
                  </a:cubicBezTo>
                  <a:lnTo>
                    <a:pt x="0" y="16"/>
                  </a:lnTo>
                  <a:cubicBezTo>
                    <a:pt x="0" y="0"/>
                    <a:pt x="56" y="0"/>
                    <a:pt x="56" y="16"/>
                  </a:cubicBezTo>
                  <a:lnTo>
                    <a:pt x="56" y="56"/>
                  </a:lnTo>
                  <a:cubicBezTo>
                    <a:pt x="56" y="72"/>
                    <a:pt x="43"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8" name="Freeform 2088">
              <a:extLst>
                <a:ext uri="{FF2B5EF4-FFF2-40B4-BE49-F238E27FC236}">
                  <a16:creationId xmlns:a16="http://schemas.microsoft.com/office/drawing/2014/main" id="{61E45C31-BE0D-4A7C-A1A1-709DF617B6CB}"/>
                </a:ext>
              </a:extLst>
            </p:cNvPr>
            <p:cNvSpPr>
              <a:spLocks noEditPoints="1"/>
            </p:cNvSpPr>
            <p:nvPr/>
          </p:nvSpPr>
          <p:spPr bwMode="auto">
            <a:xfrm>
              <a:off x="4830763" y="3654426"/>
              <a:ext cx="20637" cy="30163"/>
            </a:xfrm>
            <a:custGeom>
              <a:avLst/>
              <a:gdLst>
                <a:gd name="T0" fmla="*/ 32 w 64"/>
                <a:gd name="T1" fmla="*/ 88 h 88"/>
                <a:gd name="T2" fmla="*/ 9 w 64"/>
                <a:gd name="T3" fmla="*/ 79 h 88"/>
                <a:gd name="T4" fmla="*/ 0 w 64"/>
                <a:gd name="T5" fmla="*/ 56 h 88"/>
                <a:gd name="T6" fmla="*/ 0 w 64"/>
                <a:gd name="T7" fmla="*/ 16 h 88"/>
                <a:gd name="T8" fmla="*/ 20 w 64"/>
                <a:gd name="T9" fmla="*/ 1 h 88"/>
                <a:gd name="T10" fmla="*/ 32 w 64"/>
                <a:gd name="T11" fmla="*/ 0 h 88"/>
                <a:gd name="T12" fmla="*/ 44 w 64"/>
                <a:gd name="T13" fmla="*/ 1 h 88"/>
                <a:gd name="T14" fmla="*/ 64 w 64"/>
                <a:gd name="T15" fmla="*/ 16 h 88"/>
                <a:gd name="T16" fmla="*/ 64 w 64"/>
                <a:gd name="T17" fmla="*/ 56 h 88"/>
                <a:gd name="T18" fmla="*/ 54 w 64"/>
                <a:gd name="T19" fmla="*/ 79 h 88"/>
                <a:gd name="T20" fmla="*/ 32 w 64"/>
                <a:gd name="T21" fmla="*/ 88 h 88"/>
                <a:gd name="T22" fmla="*/ 15 w 64"/>
                <a:gd name="T23" fmla="*/ 73 h 88"/>
                <a:gd name="T24" fmla="*/ 32 w 64"/>
                <a:gd name="T25" fmla="*/ 80 h 88"/>
                <a:gd name="T26" fmla="*/ 49 w 64"/>
                <a:gd name="T27" fmla="*/ 73 h 88"/>
                <a:gd name="T28" fmla="*/ 56 w 64"/>
                <a:gd name="T29" fmla="*/ 56 h 88"/>
                <a:gd name="T30" fmla="*/ 56 w 64"/>
                <a:gd name="T31" fmla="*/ 16 h 88"/>
                <a:gd name="T32" fmla="*/ 43 w 64"/>
                <a:gd name="T33" fmla="*/ 9 h 88"/>
                <a:gd name="T34" fmla="*/ 32 w 64"/>
                <a:gd name="T35" fmla="*/ 8 h 88"/>
                <a:gd name="T36" fmla="*/ 21 w 64"/>
                <a:gd name="T37" fmla="*/ 9 h 88"/>
                <a:gd name="T38" fmla="*/ 8 w 64"/>
                <a:gd name="T39" fmla="*/ 16 h 88"/>
                <a:gd name="T40" fmla="*/ 8 w 64"/>
                <a:gd name="T41" fmla="*/ 56 h 88"/>
                <a:gd name="T42" fmla="*/ 15 w 64"/>
                <a:gd name="T43"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8">
                  <a:moveTo>
                    <a:pt x="32" y="88"/>
                  </a:moveTo>
                  <a:cubicBezTo>
                    <a:pt x="23" y="88"/>
                    <a:pt x="15" y="85"/>
                    <a:pt x="9" y="79"/>
                  </a:cubicBezTo>
                  <a:cubicBezTo>
                    <a:pt x="3" y="73"/>
                    <a:pt x="0" y="65"/>
                    <a:pt x="0" y="56"/>
                  </a:cubicBezTo>
                  <a:lnTo>
                    <a:pt x="0" y="16"/>
                  </a:lnTo>
                  <a:cubicBezTo>
                    <a:pt x="0" y="8"/>
                    <a:pt x="8" y="3"/>
                    <a:pt x="20" y="1"/>
                  </a:cubicBezTo>
                  <a:cubicBezTo>
                    <a:pt x="23" y="1"/>
                    <a:pt x="28" y="0"/>
                    <a:pt x="32" y="0"/>
                  </a:cubicBezTo>
                  <a:cubicBezTo>
                    <a:pt x="36" y="0"/>
                    <a:pt x="40" y="1"/>
                    <a:pt x="44" y="1"/>
                  </a:cubicBezTo>
                  <a:cubicBezTo>
                    <a:pt x="55" y="3"/>
                    <a:pt x="64" y="8"/>
                    <a:pt x="64" y="16"/>
                  </a:cubicBezTo>
                  <a:lnTo>
                    <a:pt x="64" y="56"/>
                  </a:lnTo>
                  <a:cubicBezTo>
                    <a:pt x="64" y="65"/>
                    <a:pt x="60" y="73"/>
                    <a:pt x="54" y="79"/>
                  </a:cubicBezTo>
                  <a:cubicBezTo>
                    <a:pt x="49" y="85"/>
                    <a:pt x="41" y="88"/>
                    <a:pt x="32" y="88"/>
                  </a:cubicBezTo>
                  <a:close/>
                  <a:moveTo>
                    <a:pt x="15" y="73"/>
                  </a:moveTo>
                  <a:cubicBezTo>
                    <a:pt x="19" y="78"/>
                    <a:pt x="25" y="80"/>
                    <a:pt x="32" y="80"/>
                  </a:cubicBezTo>
                  <a:cubicBezTo>
                    <a:pt x="38" y="80"/>
                    <a:pt x="44" y="78"/>
                    <a:pt x="49" y="73"/>
                  </a:cubicBezTo>
                  <a:cubicBezTo>
                    <a:pt x="53" y="69"/>
                    <a:pt x="56" y="63"/>
                    <a:pt x="56" y="56"/>
                  </a:cubicBezTo>
                  <a:lnTo>
                    <a:pt x="56" y="16"/>
                  </a:lnTo>
                  <a:cubicBezTo>
                    <a:pt x="56" y="13"/>
                    <a:pt x="50" y="10"/>
                    <a:pt x="43" y="9"/>
                  </a:cubicBezTo>
                  <a:cubicBezTo>
                    <a:pt x="39" y="9"/>
                    <a:pt x="35" y="8"/>
                    <a:pt x="32" y="8"/>
                  </a:cubicBezTo>
                  <a:cubicBezTo>
                    <a:pt x="28" y="8"/>
                    <a:pt x="24" y="9"/>
                    <a:pt x="21" y="9"/>
                  </a:cubicBezTo>
                  <a:cubicBezTo>
                    <a:pt x="13" y="10"/>
                    <a:pt x="8" y="13"/>
                    <a:pt x="8" y="16"/>
                  </a:cubicBezTo>
                  <a:lnTo>
                    <a:pt x="8" y="56"/>
                  </a:lnTo>
                  <a:cubicBezTo>
                    <a:pt x="8" y="63"/>
                    <a:pt x="10" y="69"/>
                    <a:pt x="15" y="73"/>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Freeform 2089">
              <a:extLst>
                <a:ext uri="{FF2B5EF4-FFF2-40B4-BE49-F238E27FC236}">
                  <a16:creationId xmlns:a16="http://schemas.microsoft.com/office/drawing/2014/main" id="{F5696BFC-AAF9-427B-95F8-2A829FAB4828}"/>
                </a:ext>
              </a:extLst>
            </p:cNvPr>
            <p:cNvSpPr>
              <a:spLocks/>
            </p:cNvSpPr>
            <p:nvPr/>
          </p:nvSpPr>
          <p:spPr bwMode="auto">
            <a:xfrm>
              <a:off x="4856163" y="3654426"/>
              <a:ext cx="23812" cy="28575"/>
            </a:xfrm>
            <a:custGeom>
              <a:avLst/>
              <a:gdLst>
                <a:gd name="T0" fmla="*/ 37 w 73"/>
                <a:gd name="T1" fmla="*/ 84 h 84"/>
                <a:gd name="T2" fmla="*/ 0 w 73"/>
                <a:gd name="T3" fmla="*/ 48 h 84"/>
                <a:gd name="T4" fmla="*/ 0 w 73"/>
                <a:gd name="T5" fmla="*/ 16 h 84"/>
                <a:gd name="T6" fmla="*/ 73 w 73"/>
                <a:gd name="T7" fmla="*/ 16 h 84"/>
                <a:gd name="T8" fmla="*/ 73 w 73"/>
                <a:gd name="T9" fmla="*/ 48 h 84"/>
                <a:gd name="T10" fmla="*/ 37 w 73"/>
                <a:gd name="T11" fmla="*/ 84 h 84"/>
              </a:gdLst>
              <a:ahLst/>
              <a:cxnLst>
                <a:cxn ang="0">
                  <a:pos x="T0" y="T1"/>
                </a:cxn>
                <a:cxn ang="0">
                  <a:pos x="T2" y="T3"/>
                </a:cxn>
                <a:cxn ang="0">
                  <a:pos x="T4" y="T5"/>
                </a:cxn>
                <a:cxn ang="0">
                  <a:pos x="T6" y="T7"/>
                </a:cxn>
                <a:cxn ang="0">
                  <a:pos x="T8" y="T9"/>
                </a:cxn>
                <a:cxn ang="0">
                  <a:pos x="T10" y="T11"/>
                </a:cxn>
              </a:cxnLst>
              <a:rect l="0" t="0" r="r" b="b"/>
              <a:pathLst>
                <a:path w="73" h="84">
                  <a:moveTo>
                    <a:pt x="37" y="84"/>
                  </a:moveTo>
                  <a:cubicBezTo>
                    <a:pt x="16" y="84"/>
                    <a:pt x="0" y="68"/>
                    <a:pt x="0" y="48"/>
                  </a:cubicBezTo>
                  <a:lnTo>
                    <a:pt x="0" y="16"/>
                  </a:lnTo>
                  <a:cubicBezTo>
                    <a:pt x="0" y="0"/>
                    <a:pt x="73" y="0"/>
                    <a:pt x="73" y="16"/>
                  </a:cubicBezTo>
                  <a:lnTo>
                    <a:pt x="73" y="48"/>
                  </a:lnTo>
                  <a:cubicBezTo>
                    <a:pt x="73" y="68"/>
                    <a:pt x="57" y="84"/>
                    <a:pt x="3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0" name="Freeform 2090">
              <a:extLst>
                <a:ext uri="{FF2B5EF4-FFF2-40B4-BE49-F238E27FC236}">
                  <a16:creationId xmlns:a16="http://schemas.microsoft.com/office/drawing/2014/main" id="{C514FBBC-E392-45E0-B8A9-E144F1EA9744}"/>
                </a:ext>
              </a:extLst>
            </p:cNvPr>
            <p:cNvSpPr>
              <a:spLocks noEditPoints="1"/>
            </p:cNvSpPr>
            <p:nvPr/>
          </p:nvSpPr>
          <p:spPr bwMode="auto">
            <a:xfrm>
              <a:off x="4854575" y="3654426"/>
              <a:ext cx="26987" cy="30163"/>
            </a:xfrm>
            <a:custGeom>
              <a:avLst/>
              <a:gdLst>
                <a:gd name="T0" fmla="*/ 41 w 81"/>
                <a:gd name="T1" fmla="*/ 88 h 88"/>
                <a:gd name="T2" fmla="*/ 12 w 81"/>
                <a:gd name="T3" fmla="*/ 76 h 88"/>
                <a:gd name="T4" fmla="*/ 0 w 81"/>
                <a:gd name="T5" fmla="*/ 48 h 88"/>
                <a:gd name="T6" fmla="*/ 0 w 81"/>
                <a:gd name="T7" fmla="*/ 16 h 88"/>
                <a:gd name="T8" fmla="*/ 25 w 81"/>
                <a:gd name="T9" fmla="*/ 1 h 88"/>
                <a:gd name="T10" fmla="*/ 41 w 81"/>
                <a:gd name="T11" fmla="*/ 0 h 88"/>
                <a:gd name="T12" fmla="*/ 56 w 81"/>
                <a:gd name="T13" fmla="*/ 1 h 88"/>
                <a:gd name="T14" fmla="*/ 81 w 81"/>
                <a:gd name="T15" fmla="*/ 16 h 88"/>
                <a:gd name="T16" fmla="*/ 81 w 81"/>
                <a:gd name="T17" fmla="*/ 48 h 88"/>
                <a:gd name="T18" fmla="*/ 69 w 81"/>
                <a:gd name="T19" fmla="*/ 76 h 88"/>
                <a:gd name="T20" fmla="*/ 41 w 81"/>
                <a:gd name="T21" fmla="*/ 88 h 88"/>
                <a:gd name="T22" fmla="*/ 18 w 81"/>
                <a:gd name="T23" fmla="*/ 71 h 88"/>
                <a:gd name="T24" fmla="*/ 41 w 81"/>
                <a:gd name="T25" fmla="*/ 80 h 88"/>
                <a:gd name="T26" fmla="*/ 64 w 81"/>
                <a:gd name="T27" fmla="*/ 71 h 88"/>
                <a:gd name="T28" fmla="*/ 73 w 81"/>
                <a:gd name="T29" fmla="*/ 48 h 88"/>
                <a:gd name="T30" fmla="*/ 73 w 81"/>
                <a:gd name="T31" fmla="*/ 16 h 88"/>
                <a:gd name="T32" fmla="*/ 55 w 81"/>
                <a:gd name="T33" fmla="*/ 9 h 88"/>
                <a:gd name="T34" fmla="*/ 41 w 81"/>
                <a:gd name="T35" fmla="*/ 8 h 88"/>
                <a:gd name="T36" fmla="*/ 26 w 81"/>
                <a:gd name="T37" fmla="*/ 9 h 88"/>
                <a:gd name="T38" fmla="*/ 8 w 81"/>
                <a:gd name="T39" fmla="*/ 16 h 88"/>
                <a:gd name="T40" fmla="*/ 8 w 81"/>
                <a:gd name="T41" fmla="*/ 48 h 88"/>
                <a:gd name="T42" fmla="*/ 18 w 81"/>
                <a:gd name="T4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8">
                  <a:moveTo>
                    <a:pt x="41" y="88"/>
                  </a:moveTo>
                  <a:cubicBezTo>
                    <a:pt x="30" y="88"/>
                    <a:pt x="19" y="84"/>
                    <a:pt x="12" y="76"/>
                  </a:cubicBezTo>
                  <a:cubicBezTo>
                    <a:pt x="5" y="69"/>
                    <a:pt x="0" y="59"/>
                    <a:pt x="0" y="48"/>
                  </a:cubicBezTo>
                  <a:lnTo>
                    <a:pt x="0" y="16"/>
                  </a:lnTo>
                  <a:cubicBezTo>
                    <a:pt x="0" y="8"/>
                    <a:pt x="11" y="3"/>
                    <a:pt x="25" y="1"/>
                  </a:cubicBezTo>
                  <a:cubicBezTo>
                    <a:pt x="30" y="1"/>
                    <a:pt x="35" y="0"/>
                    <a:pt x="41" y="0"/>
                  </a:cubicBezTo>
                  <a:cubicBezTo>
                    <a:pt x="46" y="0"/>
                    <a:pt x="51" y="1"/>
                    <a:pt x="56" y="1"/>
                  </a:cubicBezTo>
                  <a:cubicBezTo>
                    <a:pt x="70" y="3"/>
                    <a:pt x="81" y="8"/>
                    <a:pt x="81" y="16"/>
                  </a:cubicBezTo>
                  <a:lnTo>
                    <a:pt x="81" y="48"/>
                  </a:lnTo>
                  <a:cubicBezTo>
                    <a:pt x="81" y="59"/>
                    <a:pt x="77" y="69"/>
                    <a:pt x="69" y="76"/>
                  </a:cubicBezTo>
                  <a:cubicBezTo>
                    <a:pt x="62" y="84"/>
                    <a:pt x="52" y="88"/>
                    <a:pt x="41" y="88"/>
                  </a:cubicBezTo>
                  <a:close/>
                  <a:moveTo>
                    <a:pt x="18" y="71"/>
                  </a:moveTo>
                  <a:cubicBezTo>
                    <a:pt x="23" y="77"/>
                    <a:pt x="32" y="80"/>
                    <a:pt x="41" y="80"/>
                  </a:cubicBezTo>
                  <a:cubicBezTo>
                    <a:pt x="50" y="80"/>
                    <a:pt x="58" y="77"/>
                    <a:pt x="64" y="71"/>
                  </a:cubicBezTo>
                  <a:cubicBezTo>
                    <a:pt x="70" y="65"/>
                    <a:pt x="73" y="57"/>
                    <a:pt x="73" y="48"/>
                  </a:cubicBezTo>
                  <a:lnTo>
                    <a:pt x="73" y="16"/>
                  </a:lnTo>
                  <a:cubicBezTo>
                    <a:pt x="73" y="13"/>
                    <a:pt x="65" y="10"/>
                    <a:pt x="55" y="9"/>
                  </a:cubicBezTo>
                  <a:cubicBezTo>
                    <a:pt x="51" y="9"/>
                    <a:pt x="46" y="8"/>
                    <a:pt x="41" y="8"/>
                  </a:cubicBezTo>
                  <a:cubicBezTo>
                    <a:pt x="36" y="8"/>
                    <a:pt x="31" y="9"/>
                    <a:pt x="26" y="9"/>
                  </a:cubicBezTo>
                  <a:cubicBezTo>
                    <a:pt x="16" y="10"/>
                    <a:pt x="8" y="13"/>
                    <a:pt x="8" y="16"/>
                  </a:cubicBezTo>
                  <a:lnTo>
                    <a:pt x="8" y="48"/>
                  </a:lnTo>
                  <a:cubicBezTo>
                    <a:pt x="8" y="57"/>
                    <a:pt x="12" y="65"/>
                    <a:pt x="18" y="7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Freeform 2091">
              <a:extLst>
                <a:ext uri="{FF2B5EF4-FFF2-40B4-BE49-F238E27FC236}">
                  <a16:creationId xmlns:a16="http://schemas.microsoft.com/office/drawing/2014/main" id="{D1ABB2F9-0700-49CE-80B1-3A3DEE3A6E23}"/>
                </a:ext>
              </a:extLst>
            </p:cNvPr>
            <p:cNvSpPr>
              <a:spLocks/>
            </p:cNvSpPr>
            <p:nvPr/>
          </p:nvSpPr>
          <p:spPr bwMode="auto">
            <a:xfrm>
              <a:off x="5003800" y="3808414"/>
              <a:ext cx="88900" cy="147638"/>
            </a:xfrm>
            <a:custGeom>
              <a:avLst/>
              <a:gdLst>
                <a:gd name="T0" fmla="*/ 49 w 267"/>
                <a:gd name="T1" fmla="*/ 426 h 443"/>
                <a:gd name="T2" fmla="*/ 19 w 267"/>
                <a:gd name="T3" fmla="*/ 443 h 443"/>
                <a:gd name="T4" fmla="*/ 20 w 267"/>
                <a:gd name="T5" fmla="*/ 349 h 443"/>
                <a:gd name="T6" fmla="*/ 119 w 267"/>
                <a:gd name="T7" fmla="*/ 162 h 443"/>
                <a:gd name="T8" fmla="*/ 53 w 267"/>
                <a:gd name="T9" fmla="*/ 87 h 443"/>
                <a:gd name="T10" fmla="*/ 99 w 267"/>
                <a:gd name="T11" fmla="*/ 11 h 443"/>
                <a:gd name="T12" fmla="*/ 111 w 267"/>
                <a:gd name="T13" fmla="*/ 1 h 443"/>
                <a:gd name="T14" fmla="*/ 131 w 267"/>
                <a:gd name="T15" fmla="*/ 9 h 443"/>
                <a:gd name="T16" fmla="*/ 247 w 267"/>
                <a:gd name="T17" fmla="*/ 110 h 443"/>
                <a:gd name="T18" fmla="*/ 262 w 267"/>
                <a:gd name="T19" fmla="*/ 129 h 443"/>
                <a:gd name="T20" fmla="*/ 261 w 267"/>
                <a:gd name="T21" fmla="*/ 173 h 443"/>
                <a:gd name="T22" fmla="*/ 49 w 267"/>
                <a:gd name="T23" fmla="*/ 42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3">
                  <a:moveTo>
                    <a:pt x="49" y="426"/>
                  </a:moveTo>
                  <a:cubicBezTo>
                    <a:pt x="48" y="426"/>
                    <a:pt x="19" y="443"/>
                    <a:pt x="19" y="443"/>
                  </a:cubicBezTo>
                  <a:cubicBezTo>
                    <a:pt x="0" y="415"/>
                    <a:pt x="0" y="377"/>
                    <a:pt x="20" y="349"/>
                  </a:cubicBezTo>
                  <a:cubicBezTo>
                    <a:pt x="59" y="291"/>
                    <a:pt x="93" y="228"/>
                    <a:pt x="119" y="162"/>
                  </a:cubicBezTo>
                  <a:cubicBezTo>
                    <a:pt x="75" y="137"/>
                    <a:pt x="48" y="98"/>
                    <a:pt x="53" y="87"/>
                  </a:cubicBezTo>
                  <a:cubicBezTo>
                    <a:pt x="66" y="60"/>
                    <a:pt x="82" y="35"/>
                    <a:pt x="99" y="11"/>
                  </a:cubicBezTo>
                  <a:cubicBezTo>
                    <a:pt x="102" y="6"/>
                    <a:pt x="106" y="3"/>
                    <a:pt x="111" y="1"/>
                  </a:cubicBezTo>
                  <a:cubicBezTo>
                    <a:pt x="118" y="0"/>
                    <a:pt x="126" y="3"/>
                    <a:pt x="131" y="9"/>
                  </a:cubicBezTo>
                  <a:cubicBezTo>
                    <a:pt x="173" y="38"/>
                    <a:pt x="212" y="72"/>
                    <a:pt x="247" y="110"/>
                  </a:cubicBezTo>
                  <a:cubicBezTo>
                    <a:pt x="253" y="115"/>
                    <a:pt x="258" y="122"/>
                    <a:pt x="262" y="129"/>
                  </a:cubicBezTo>
                  <a:cubicBezTo>
                    <a:pt x="267" y="143"/>
                    <a:pt x="266" y="159"/>
                    <a:pt x="261" y="173"/>
                  </a:cubicBezTo>
                  <a:cubicBezTo>
                    <a:pt x="239" y="251"/>
                    <a:pt x="126" y="328"/>
                    <a:pt x="49" y="42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Freeform 2092">
              <a:extLst>
                <a:ext uri="{FF2B5EF4-FFF2-40B4-BE49-F238E27FC236}">
                  <a16:creationId xmlns:a16="http://schemas.microsoft.com/office/drawing/2014/main" id="{2557B572-1EEE-4056-BB93-082EF12ED987}"/>
                </a:ext>
              </a:extLst>
            </p:cNvPr>
            <p:cNvSpPr>
              <a:spLocks/>
            </p:cNvSpPr>
            <p:nvPr/>
          </p:nvSpPr>
          <p:spPr bwMode="auto">
            <a:xfrm>
              <a:off x="4964113" y="3944939"/>
              <a:ext cx="41275" cy="25400"/>
            </a:xfrm>
            <a:custGeom>
              <a:avLst/>
              <a:gdLst>
                <a:gd name="T0" fmla="*/ 110 w 123"/>
                <a:gd name="T1" fmla="*/ 77 h 77"/>
                <a:gd name="T2" fmla="*/ 0 w 123"/>
                <a:gd name="T3" fmla="*/ 29 h 77"/>
                <a:gd name="T4" fmla="*/ 13 w 123"/>
                <a:gd name="T5" fmla="*/ 0 h 77"/>
                <a:gd name="T6" fmla="*/ 123 w 123"/>
                <a:gd name="T7" fmla="*/ 48 h 77"/>
                <a:gd name="T8" fmla="*/ 110 w 123"/>
                <a:gd name="T9" fmla="*/ 77 h 77"/>
              </a:gdLst>
              <a:ahLst/>
              <a:cxnLst>
                <a:cxn ang="0">
                  <a:pos x="T0" y="T1"/>
                </a:cxn>
                <a:cxn ang="0">
                  <a:pos x="T2" y="T3"/>
                </a:cxn>
                <a:cxn ang="0">
                  <a:pos x="T4" y="T5"/>
                </a:cxn>
                <a:cxn ang="0">
                  <a:pos x="T6" y="T7"/>
                </a:cxn>
                <a:cxn ang="0">
                  <a:pos x="T8" y="T9"/>
                </a:cxn>
              </a:cxnLst>
              <a:rect l="0" t="0" r="r" b="b"/>
              <a:pathLst>
                <a:path w="123" h="77">
                  <a:moveTo>
                    <a:pt x="110" y="77"/>
                  </a:moveTo>
                  <a:lnTo>
                    <a:pt x="0" y="29"/>
                  </a:lnTo>
                  <a:lnTo>
                    <a:pt x="13" y="0"/>
                  </a:lnTo>
                  <a:lnTo>
                    <a:pt x="123" y="48"/>
                  </a:lnTo>
                  <a:lnTo>
                    <a:pt x="110" y="77"/>
                  </a:lnTo>
                  <a:close/>
                </a:path>
              </a:pathLst>
            </a:custGeom>
            <a:solidFill>
              <a:srgbClr val="1C3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Freeform 2093">
              <a:extLst>
                <a:ext uri="{FF2B5EF4-FFF2-40B4-BE49-F238E27FC236}">
                  <a16:creationId xmlns:a16="http://schemas.microsoft.com/office/drawing/2014/main" id="{B91D1822-0F9B-49DA-B345-E0A597693148}"/>
                </a:ext>
              </a:extLst>
            </p:cNvPr>
            <p:cNvSpPr>
              <a:spLocks/>
            </p:cNvSpPr>
            <p:nvPr/>
          </p:nvSpPr>
          <p:spPr bwMode="auto">
            <a:xfrm>
              <a:off x="4995863" y="3914776"/>
              <a:ext cx="42862" cy="74613"/>
            </a:xfrm>
            <a:custGeom>
              <a:avLst/>
              <a:gdLst>
                <a:gd name="T0" fmla="*/ 6 w 129"/>
                <a:gd name="T1" fmla="*/ 116 h 222"/>
                <a:gd name="T2" fmla="*/ 27 w 129"/>
                <a:gd name="T3" fmla="*/ 179 h 222"/>
                <a:gd name="T4" fmla="*/ 96 w 129"/>
                <a:gd name="T5" fmla="*/ 198 h 222"/>
                <a:gd name="T6" fmla="*/ 125 w 129"/>
                <a:gd name="T7" fmla="*/ 152 h 222"/>
                <a:gd name="T8" fmla="*/ 129 w 129"/>
                <a:gd name="T9" fmla="*/ 134 h 222"/>
                <a:gd name="T10" fmla="*/ 124 w 129"/>
                <a:gd name="T11" fmla="*/ 120 h 222"/>
                <a:gd name="T12" fmla="*/ 100 w 129"/>
                <a:gd name="T13" fmla="*/ 82 h 222"/>
                <a:gd name="T14" fmla="*/ 84 w 129"/>
                <a:gd name="T15" fmla="*/ 41 h 222"/>
                <a:gd name="T16" fmla="*/ 20 w 129"/>
                <a:gd name="T17" fmla="*/ 65 h 222"/>
                <a:gd name="T18" fmla="*/ 6 w 129"/>
                <a:gd name="T19" fmla="*/ 1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2">
                  <a:moveTo>
                    <a:pt x="6" y="116"/>
                  </a:moveTo>
                  <a:cubicBezTo>
                    <a:pt x="0" y="140"/>
                    <a:pt x="8" y="165"/>
                    <a:pt x="27" y="179"/>
                  </a:cubicBezTo>
                  <a:cubicBezTo>
                    <a:pt x="47" y="192"/>
                    <a:pt x="75" y="222"/>
                    <a:pt x="96" y="198"/>
                  </a:cubicBezTo>
                  <a:cubicBezTo>
                    <a:pt x="109" y="185"/>
                    <a:pt x="118" y="169"/>
                    <a:pt x="125" y="152"/>
                  </a:cubicBezTo>
                  <a:cubicBezTo>
                    <a:pt x="128" y="146"/>
                    <a:pt x="129" y="140"/>
                    <a:pt x="129" y="134"/>
                  </a:cubicBezTo>
                  <a:cubicBezTo>
                    <a:pt x="128" y="129"/>
                    <a:pt x="126" y="125"/>
                    <a:pt x="124" y="120"/>
                  </a:cubicBezTo>
                  <a:cubicBezTo>
                    <a:pt x="117" y="107"/>
                    <a:pt x="107" y="95"/>
                    <a:pt x="100" y="82"/>
                  </a:cubicBezTo>
                  <a:cubicBezTo>
                    <a:pt x="93" y="69"/>
                    <a:pt x="90" y="54"/>
                    <a:pt x="84" y="41"/>
                  </a:cubicBezTo>
                  <a:cubicBezTo>
                    <a:pt x="67" y="0"/>
                    <a:pt x="30" y="38"/>
                    <a:pt x="20" y="65"/>
                  </a:cubicBezTo>
                  <a:cubicBezTo>
                    <a:pt x="14" y="82"/>
                    <a:pt x="9" y="99"/>
                    <a:pt x="6" y="1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Freeform 2094">
              <a:extLst>
                <a:ext uri="{FF2B5EF4-FFF2-40B4-BE49-F238E27FC236}">
                  <a16:creationId xmlns:a16="http://schemas.microsoft.com/office/drawing/2014/main" id="{D8568627-2E00-4B3A-AECC-EEF34DECE21B}"/>
                </a:ext>
              </a:extLst>
            </p:cNvPr>
            <p:cNvSpPr>
              <a:spLocks/>
            </p:cNvSpPr>
            <p:nvPr/>
          </p:nvSpPr>
          <p:spPr bwMode="auto">
            <a:xfrm>
              <a:off x="4949825" y="3721101"/>
              <a:ext cx="138112" cy="153988"/>
            </a:xfrm>
            <a:custGeom>
              <a:avLst/>
              <a:gdLst>
                <a:gd name="T0" fmla="*/ 122 w 413"/>
                <a:gd name="T1" fmla="*/ 335 h 457"/>
                <a:gd name="T2" fmla="*/ 41 w 413"/>
                <a:gd name="T3" fmla="*/ 254 h 457"/>
                <a:gd name="T4" fmla="*/ 8 w 413"/>
                <a:gd name="T5" fmla="*/ 181 h 457"/>
                <a:gd name="T6" fmla="*/ 37 w 413"/>
                <a:gd name="T7" fmla="*/ 43 h 457"/>
                <a:gd name="T8" fmla="*/ 390 w 413"/>
                <a:gd name="T9" fmla="*/ 332 h 457"/>
                <a:gd name="T10" fmla="*/ 369 w 413"/>
                <a:gd name="T11" fmla="*/ 417 h 457"/>
                <a:gd name="T12" fmla="*/ 232 w 413"/>
                <a:gd name="T13" fmla="*/ 409 h 457"/>
                <a:gd name="T14" fmla="*/ 122 w 413"/>
                <a:gd name="T15" fmla="*/ 335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57">
                  <a:moveTo>
                    <a:pt x="122" y="335"/>
                  </a:moveTo>
                  <a:cubicBezTo>
                    <a:pt x="90" y="313"/>
                    <a:pt x="62" y="286"/>
                    <a:pt x="41" y="254"/>
                  </a:cubicBezTo>
                  <a:cubicBezTo>
                    <a:pt x="25" y="232"/>
                    <a:pt x="14" y="207"/>
                    <a:pt x="8" y="181"/>
                  </a:cubicBezTo>
                  <a:cubicBezTo>
                    <a:pt x="0" y="143"/>
                    <a:pt x="11" y="72"/>
                    <a:pt x="37" y="43"/>
                  </a:cubicBezTo>
                  <a:cubicBezTo>
                    <a:pt x="75" y="0"/>
                    <a:pt x="362" y="300"/>
                    <a:pt x="390" y="332"/>
                  </a:cubicBezTo>
                  <a:cubicBezTo>
                    <a:pt x="413" y="359"/>
                    <a:pt x="395" y="399"/>
                    <a:pt x="369" y="417"/>
                  </a:cubicBezTo>
                  <a:cubicBezTo>
                    <a:pt x="313" y="457"/>
                    <a:pt x="280" y="448"/>
                    <a:pt x="232" y="409"/>
                  </a:cubicBezTo>
                  <a:cubicBezTo>
                    <a:pt x="196" y="381"/>
                    <a:pt x="158" y="359"/>
                    <a:pt x="122" y="3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70" name="Group 2269">
              <a:extLst>
                <a:ext uri="{FF2B5EF4-FFF2-40B4-BE49-F238E27FC236}">
                  <a16:creationId xmlns:a16="http://schemas.microsoft.com/office/drawing/2014/main" id="{9CD4F19B-F04A-4DF2-97F0-463813A43364}"/>
                </a:ext>
              </a:extLst>
            </p:cNvPr>
            <p:cNvGrpSpPr/>
            <p:nvPr/>
          </p:nvGrpSpPr>
          <p:grpSpPr>
            <a:xfrm>
              <a:off x="3962400" y="3573464"/>
              <a:ext cx="723900" cy="638175"/>
              <a:chOff x="3962400" y="3573464"/>
              <a:chExt cx="723900" cy="638175"/>
            </a:xfrm>
          </p:grpSpPr>
          <p:sp>
            <p:nvSpPr>
              <p:cNvPr id="2244" name="Freeform 1933">
                <a:extLst>
                  <a:ext uri="{FF2B5EF4-FFF2-40B4-BE49-F238E27FC236}">
                    <a16:creationId xmlns:a16="http://schemas.microsoft.com/office/drawing/2014/main" id="{57FA3319-EB55-4F19-9528-E3117D76536F}"/>
                  </a:ext>
                </a:extLst>
              </p:cNvPr>
              <p:cNvSpPr>
                <a:spLocks/>
              </p:cNvSpPr>
              <p:nvPr/>
            </p:nvSpPr>
            <p:spPr bwMode="auto">
              <a:xfrm>
                <a:off x="4149725" y="3884613"/>
                <a:ext cx="52387"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Freeform 1934">
                <a:extLst>
                  <a:ext uri="{FF2B5EF4-FFF2-40B4-BE49-F238E27FC236}">
                    <a16:creationId xmlns:a16="http://schemas.microsoft.com/office/drawing/2014/main" id="{AB93C360-751C-4403-855D-2EC5EC149F60}"/>
                  </a:ext>
                </a:extLst>
              </p:cNvPr>
              <p:cNvSpPr>
                <a:spLocks/>
              </p:cNvSpPr>
              <p:nvPr/>
            </p:nvSpPr>
            <p:spPr bwMode="auto">
              <a:xfrm>
                <a:off x="3962400" y="3884613"/>
                <a:ext cx="274637" cy="52388"/>
              </a:xfrm>
              <a:custGeom>
                <a:avLst/>
                <a:gdLst>
                  <a:gd name="T0" fmla="*/ 160 w 823"/>
                  <a:gd name="T1" fmla="*/ 160 h 160"/>
                  <a:gd name="T2" fmla="*/ 0 w 823"/>
                  <a:gd name="T3" fmla="*/ 0 h 160"/>
                  <a:gd name="T4" fmla="*/ 663 w 823"/>
                  <a:gd name="T5" fmla="*/ 0 h 160"/>
                  <a:gd name="T6" fmla="*/ 823 w 823"/>
                  <a:gd name="T7" fmla="*/ 160 h 160"/>
                  <a:gd name="T8" fmla="*/ 160 w 823"/>
                  <a:gd name="T9" fmla="*/ 160 h 160"/>
                </a:gdLst>
                <a:ahLst/>
                <a:cxnLst>
                  <a:cxn ang="0">
                    <a:pos x="T0" y="T1"/>
                  </a:cxn>
                  <a:cxn ang="0">
                    <a:pos x="T2" y="T3"/>
                  </a:cxn>
                  <a:cxn ang="0">
                    <a:pos x="T4" y="T5"/>
                  </a:cxn>
                  <a:cxn ang="0">
                    <a:pos x="T6" y="T7"/>
                  </a:cxn>
                  <a:cxn ang="0">
                    <a:pos x="T8" y="T9"/>
                  </a:cxn>
                </a:cxnLst>
                <a:rect l="0" t="0" r="r" b="b"/>
                <a:pathLst>
                  <a:path w="823" h="160">
                    <a:moveTo>
                      <a:pt x="160" y="160"/>
                    </a:moveTo>
                    <a:lnTo>
                      <a:pt x="0" y="0"/>
                    </a:lnTo>
                    <a:lnTo>
                      <a:pt x="663" y="0"/>
                    </a:lnTo>
                    <a:lnTo>
                      <a:pt x="823" y="160"/>
                    </a:lnTo>
                    <a:lnTo>
                      <a:pt x="160" y="160"/>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Freeform 1935">
                <a:extLst>
                  <a:ext uri="{FF2B5EF4-FFF2-40B4-BE49-F238E27FC236}">
                    <a16:creationId xmlns:a16="http://schemas.microsoft.com/office/drawing/2014/main" id="{387EDE91-48ED-455B-847E-711A8B5979F1}"/>
                  </a:ext>
                </a:extLst>
              </p:cNvPr>
              <p:cNvSpPr>
                <a:spLocks/>
              </p:cNvSpPr>
              <p:nvPr/>
            </p:nvSpPr>
            <p:spPr bwMode="auto">
              <a:xfrm>
                <a:off x="3962400" y="3884613"/>
                <a:ext cx="53975"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Freeform 1936">
                <a:extLst>
                  <a:ext uri="{FF2B5EF4-FFF2-40B4-BE49-F238E27FC236}">
                    <a16:creationId xmlns:a16="http://schemas.microsoft.com/office/drawing/2014/main" id="{BD0E9436-62BD-4B0D-9A9C-9F9350ACA7DA}"/>
                  </a:ext>
                </a:extLst>
              </p:cNvPr>
              <p:cNvSpPr>
                <a:spLocks/>
              </p:cNvSpPr>
              <p:nvPr/>
            </p:nvSpPr>
            <p:spPr bwMode="auto">
              <a:xfrm>
                <a:off x="4016375" y="3937001"/>
                <a:ext cx="220662" cy="93663"/>
              </a:xfrm>
              <a:custGeom>
                <a:avLst/>
                <a:gdLst>
                  <a:gd name="T0" fmla="*/ 0 w 663"/>
                  <a:gd name="T1" fmla="*/ 0 h 278"/>
                  <a:gd name="T2" fmla="*/ 0 w 663"/>
                  <a:gd name="T3" fmla="*/ 278 h 278"/>
                  <a:gd name="T4" fmla="*/ 103 w 663"/>
                  <a:gd name="T5" fmla="*/ 278 h 278"/>
                  <a:gd name="T6" fmla="*/ 170 w 663"/>
                  <a:gd name="T7" fmla="*/ 116 h 278"/>
                  <a:gd name="T8" fmla="*/ 331 w 663"/>
                  <a:gd name="T9" fmla="*/ 49 h 278"/>
                  <a:gd name="T10" fmla="*/ 493 w 663"/>
                  <a:gd name="T11" fmla="*/ 116 h 278"/>
                  <a:gd name="T12" fmla="*/ 560 w 663"/>
                  <a:gd name="T13" fmla="*/ 278 h 278"/>
                  <a:gd name="T14" fmla="*/ 663 w 663"/>
                  <a:gd name="T15" fmla="*/ 278 h 278"/>
                  <a:gd name="T16" fmla="*/ 663 w 663"/>
                  <a:gd name="T17" fmla="*/ 0 h 278"/>
                  <a:gd name="T18" fmla="*/ 0 w 663"/>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 h="278">
                    <a:moveTo>
                      <a:pt x="0" y="0"/>
                    </a:moveTo>
                    <a:lnTo>
                      <a:pt x="0" y="278"/>
                    </a:lnTo>
                    <a:lnTo>
                      <a:pt x="103" y="278"/>
                    </a:lnTo>
                    <a:cubicBezTo>
                      <a:pt x="103" y="217"/>
                      <a:pt x="127" y="159"/>
                      <a:pt x="170" y="116"/>
                    </a:cubicBezTo>
                    <a:cubicBezTo>
                      <a:pt x="213" y="73"/>
                      <a:pt x="271" y="49"/>
                      <a:pt x="331" y="49"/>
                    </a:cubicBezTo>
                    <a:cubicBezTo>
                      <a:pt x="392" y="49"/>
                      <a:pt x="450" y="73"/>
                      <a:pt x="493" y="116"/>
                    </a:cubicBezTo>
                    <a:cubicBezTo>
                      <a:pt x="536" y="159"/>
                      <a:pt x="560" y="217"/>
                      <a:pt x="560" y="278"/>
                    </a:cubicBezTo>
                    <a:lnTo>
                      <a:pt x="663" y="278"/>
                    </a:lnTo>
                    <a:lnTo>
                      <a:pt x="66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Freeform 2073">
                <a:extLst>
                  <a:ext uri="{FF2B5EF4-FFF2-40B4-BE49-F238E27FC236}">
                    <a16:creationId xmlns:a16="http://schemas.microsoft.com/office/drawing/2014/main" id="{0357AB6F-7756-4F8B-964A-2CF60F298E85}"/>
                  </a:ext>
                </a:extLst>
              </p:cNvPr>
              <p:cNvSpPr>
                <a:spLocks/>
              </p:cNvSpPr>
              <p:nvPr/>
            </p:nvSpPr>
            <p:spPr bwMode="auto">
              <a:xfrm>
                <a:off x="4545013" y="3656014"/>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Freeform 2074">
                <a:extLst>
                  <a:ext uri="{FF2B5EF4-FFF2-40B4-BE49-F238E27FC236}">
                    <a16:creationId xmlns:a16="http://schemas.microsoft.com/office/drawing/2014/main" id="{496A052D-2927-4453-B657-661ED736BB1E}"/>
                  </a:ext>
                </a:extLst>
              </p:cNvPr>
              <p:cNvSpPr>
                <a:spLocks/>
              </p:cNvSpPr>
              <p:nvPr/>
            </p:nvSpPr>
            <p:spPr bwMode="auto">
              <a:xfrm>
                <a:off x="4460875" y="3778251"/>
                <a:ext cx="46037" cy="96838"/>
              </a:xfrm>
              <a:custGeom>
                <a:avLst/>
                <a:gdLst>
                  <a:gd name="T0" fmla="*/ 0 w 140"/>
                  <a:gd name="T1" fmla="*/ 289 h 289"/>
                  <a:gd name="T2" fmla="*/ 140 w 140"/>
                  <a:gd name="T3" fmla="*/ 233 h 289"/>
                  <a:gd name="T4" fmla="*/ 140 w 140"/>
                  <a:gd name="T5" fmla="*/ 0 h 289"/>
                  <a:gd name="T6" fmla="*/ 0 w 140"/>
                  <a:gd name="T7" fmla="*/ 55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3"/>
                    </a:lnTo>
                    <a:lnTo>
                      <a:pt x="140" y="0"/>
                    </a:lnTo>
                    <a:lnTo>
                      <a:pt x="0" y="55"/>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Freeform 2075">
                <a:extLst>
                  <a:ext uri="{FF2B5EF4-FFF2-40B4-BE49-F238E27FC236}">
                    <a16:creationId xmlns:a16="http://schemas.microsoft.com/office/drawing/2014/main" id="{9CEC2CB3-0AC7-4DDD-879B-C87E466D6C08}"/>
                  </a:ext>
                </a:extLst>
              </p:cNvPr>
              <p:cNvSpPr>
                <a:spLocks/>
              </p:cNvSpPr>
              <p:nvPr/>
            </p:nvSpPr>
            <p:spPr bwMode="auto">
              <a:xfrm>
                <a:off x="4589463" y="3813176"/>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6" name="Freeform 2076">
                <a:extLst>
                  <a:ext uri="{FF2B5EF4-FFF2-40B4-BE49-F238E27FC236}">
                    <a16:creationId xmlns:a16="http://schemas.microsoft.com/office/drawing/2014/main" id="{14C77182-C896-44B2-A6A2-300E2B66288D}"/>
                  </a:ext>
                </a:extLst>
              </p:cNvPr>
              <p:cNvSpPr>
                <a:spLocks/>
              </p:cNvSpPr>
              <p:nvPr/>
            </p:nvSpPr>
            <p:spPr bwMode="auto">
              <a:xfrm>
                <a:off x="4611688" y="3573464"/>
                <a:ext cx="74612" cy="96838"/>
              </a:xfrm>
              <a:custGeom>
                <a:avLst/>
                <a:gdLst>
                  <a:gd name="T0" fmla="*/ 140 w 224"/>
                  <a:gd name="T1" fmla="*/ 0 h 289"/>
                  <a:gd name="T2" fmla="*/ 224 w 224"/>
                  <a:gd name="T3" fmla="*/ 234 h 289"/>
                  <a:gd name="T4" fmla="*/ 84 w 224"/>
                  <a:gd name="T5" fmla="*/ 289 h 289"/>
                  <a:gd name="T6" fmla="*/ 0 w 224"/>
                  <a:gd name="T7" fmla="*/ 56 h 289"/>
                  <a:gd name="T8" fmla="*/ 140 w 224"/>
                  <a:gd name="T9" fmla="*/ 0 h 289"/>
                </a:gdLst>
                <a:ahLst/>
                <a:cxnLst>
                  <a:cxn ang="0">
                    <a:pos x="T0" y="T1"/>
                  </a:cxn>
                  <a:cxn ang="0">
                    <a:pos x="T2" y="T3"/>
                  </a:cxn>
                  <a:cxn ang="0">
                    <a:pos x="T4" y="T5"/>
                  </a:cxn>
                  <a:cxn ang="0">
                    <a:pos x="T6" y="T7"/>
                  </a:cxn>
                  <a:cxn ang="0">
                    <a:pos x="T8" y="T9"/>
                  </a:cxn>
                </a:cxnLst>
                <a:rect l="0" t="0" r="r" b="b"/>
                <a:pathLst>
                  <a:path w="224" h="289">
                    <a:moveTo>
                      <a:pt x="140" y="0"/>
                    </a:moveTo>
                    <a:cubicBezTo>
                      <a:pt x="140" y="0"/>
                      <a:pt x="153" y="163"/>
                      <a:pt x="224" y="234"/>
                    </a:cubicBezTo>
                    <a:lnTo>
                      <a:pt x="84" y="289"/>
                    </a:lnTo>
                    <a:cubicBezTo>
                      <a:pt x="13" y="218"/>
                      <a:pt x="0" y="56"/>
                      <a:pt x="0" y="56"/>
                    </a:cubicBezTo>
                    <a:lnTo>
                      <a:pt x="140"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7" name="Freeform 2077">
                <a:extLst>
                  <a:ext uri="{FF2B5EF4-FFF2-40B4-BE49-F238E27FC236}">
                    <a16:creationId xmlns:a16="http://schemas.microsoft.com/office/drawing/2014/main" id="{2810BF58-AA65-4DBE-AA9B-1AE238E5DF43}"/>
                  </a:ext>
                </a:extLst>
              </p:cNvPr>
              <p:cNvSpPr>
                <a:spLocks/>
              </p:cNvSpPr>
              <p:nvPr/>
            </p:nvSpPr>
            <p:spPr bwMode="auto">
              <a:xfrm>
                <a:off x="4605338" y="3979864"/>
                <a:ext cx="74612" cy="98425"/>
              </a:xfrm>
              <a:custGeom>
                <a:avLst/>
                <a:gdLst>
                  <a:gd name="T0" fmla="*/ 141 w 225"/>
                  <a:gd name="T1" fmla="*/ 0 h 289"/>
                  <a:gd name="T2" fmla="*/ 225 w 225"/>
                  <a:gd name="T3" fmla="*/ 233 h 289"/>
                  <a:gd name="T4" fmla="*/ 84 w 225"/>
                  <a:gd name="T5" fmla="*/ 289 h 289"/>
                  <a:gd name="T6" fmla="*/ 0 w 225"/>
                  <a:gd name="T7" fmla="*/ 55 h 289"/>
                  <a:gd name="T8" fmla="*/ 141 w 225"/>
                  <a:gd name="T9" fmla="*/ 0 h 289"/>
                </a:gdLst>
                <a:ahLst/>
                <a:cxnLst>
                  <a:cxn ang="0">
                    <a:pos x="T0" y="T1"/>
                  </a:cxn>
                  <a:cxn ang="0">
                    <a:pos x="T2" y="T3"/>
                  </a:cxn>
                  <a:cxn ang="0">
                    <a:pos x="T4" y="T5"/>
                  </a:cxn>
                  <a:cxn ang="0">
                    <a:pos x="T6" y="T7"/>
                  </a:cxn>
                  <a:cxn ang="0">
                    <a:pos x="T8" y="T9"/>
                  </a:cxn>
                </a:cxnLst>
                <a:rect l="0" t="0" r="r" b="b"/>
                <a:pathLst>
                  <a:path w="225" h="289">
                    <a:moveTo>
                      <a:pt x="141" y="0"/>
                    </a:moveTo>
                    <a:cubicBezTo>
                      <a:pt x="141" y="0"/>
                      <a:pt x="154" y="162"/>
                      <a:pt x="225" y="233"/>
                    </a:cubicBezTo>
                    <a:lnTo>
                      <a:pt x="84" y="289"/>
                    </a:lnTo>
                    <a:cubicBezTo>
                      <a:pt x="13" y="218"/>
                      <a:pt x="0" y="55"/>
                      <a:pt x="0" y="55"/>
                    </a:cubicBezTo>
                    <a:lnTo>
                      <a:pt x="141"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Freeform 2079">
                <a:extLst>
                  <a:ext uri="{FF2B5EF4-FFF2-40B4-BE49-F238E27FC236}">
                    <a16:creationId xmlns:a16="http://schemas.microsoft.com/office/drawing/2014/main" id="{F1EEB20A-3493-4264-BEFE-296F4505AB50}"/>
                  </a:ext>
                </a:extLst>
              </p:cNvPr>
              <p:cNvSpPr>
                <a:spLocks/>
              </p:cNvSpPr>
              <p:nvPr/>
            </p:nvSpPr>
            <p:spPr bwMode="auto">
              <a:xfrm>
                <a:off x="4598988" y="3708401"/>
                <a:ext cx="73025" cy="41275"/>
              </a:xfrm>
              <a:custGeom>
                <a:avLst/>
                <a:gdLst>
                  <a:gd name="T0" fmla="*/ 160 w 218"/>
                  <a:gd name="T1" fmla="*/ 19 h 122"/>
                  <a:gd name="T2" fmla="*/ 134 w 218"/>
                  <a:gd name="T3" fmla="*/ 0 h 122"/>
                  <a:gd name="T4" fmla="*/ 120 w 218"/>
                  <a:gd name="T5" fmla="*/ 2 h 122"/>
                  <a:gd name="T6" fmla="*/ 67 w 218"/>
                  <a:gd name="T7" fmla="*/ 9 h 122"/>
                  <a:gd name="T8" fmla="*/ 47 w 218"/>
                  <a:gd name="T9" fmla="*/ 16 h 122"/>
                  <a:gd name="T10" fmla="*/ 24 w 218"/>
                  <a:gd name="T11" fmla="*/ 22 h 122"/>
                  <a:gd name="T12" fmla="*/ 9 w 218"/>
                  <a:gd name="T13" fmla="*/ 24 h 122"/>
                  <a:gd name="T14" fmla="*/ 0 w 218"/>
                  <a:gd name="T15" fmla="*/ 35 h 122"/>
                  <a:gd name="T16" fmla="*/ 7 w 218"/>
                  <a:gd name="T17" fmla="*/ 47 h 122"/>
                  <a:gd name="T18" fmla="*/ 40 w 218"/>
                  <a:gd name="T19" fmla="*/ 62 h 122"/>
                  <a:gd name="T20" fmla="*/ 77 w 218"/>
                  <a:gd name="T21" fmla="*/ 67 h 122"/>
                  <a:gd name="T22" fmla="*/ 105 w 218"/>
                  <a:gd name="T23" fmla="*/ 86 h 122"/>
                  <a:gd name="T24" fmla="*/ 66 w 218"/>
                  <a:gd name="T25" fmla="*/ 88 h 122"/>
                  <a:gd name="T26" fmla="*/ 45 w 218"/>
                  <a:gd name="T27" fmla="*/ 103 h 122"/>
                  <a:gd name="T28" fmla="*/ 45 w 218"/>
                  <a:gd name="T29" fmla="*/ 109 h 122"/>
                  <a:gd name="T30" fmla="*/ 47 w 218"/>
                  <a:gd name="T31" fmla="*/ 113 h 122"/>
                  <a:gd name="T32" fmla="*/ 65 w 218"/>
                  <a:gd name="T33" fmla="*/ 119 h 122"/>
                  <a:gd name="T34" fmla="*/ 77 w 218"/>
                  <a:gd name="T35" fmla="*/ 116 h 122"/>
                  <a:gd name="T36" fmla="*/ 123 w 218"/>
                  <a:gd name="T37" fmla="*/ 118 h 122"/>
                  <a:gd name="T38" fmla="*/ 166 w 218"/>
                  <a:gd name="T39" fmla="*/ 120 h 122"/>
                  <a:gd name="T40" fmla="*/ 180 w 218"/>
                  <a:gd name="T41" fmla="*/ 116 h 122"/>
                  <a:gd name="T42" fmla="*/ 195 w 218"/>
                  <a:gd name="T43" fmla="*/ 105 h 122"/>
                  <a:gd name="T44" fmla="*/ 207 w 218"/>
                  <a:gd name="T45" fmla="*/ 75 h 122"/>
                  <a:gd name="T46" fmla="*/ 160 w 218"/>
                  <a:gd name="T4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22">
                    <a:moveTo>
                      <a:pt x="160" y="19"/>
                    </a:moveTo>
                    <a:cubicBezTo>
                      <a:pt x="154" y="10"/>
                      <a:pt x="145" y="3"/>
                      <a:pt x="134" y="0"/>
                    </a:cubicBezTo>
                    <a:cubicBezTo>
                      <a:pt x="129" y="0"/>
                      <a:pt x="125" y="0"/>
                      <a:pt x="120" y="2"/>
                    </a:cubicBezTo>
                    <a:cubicBezTo>
                      <a:pt x="103" y="6"/>
                      <a:pt x="85" y="8"/>
                      <a:pt x="67" y="9"/>
                    </a:cubicBezTo>
                    <a:cubicBezTo>
                      <a:pt x="60" y="11"/>
                      <a:pt x="53" y="13"/>
                      <a:pt x="47" y="16"/>
                    </a:cubicBezTo>
                    <a:cubicBezTo>
                      <a:pt x="39" y="19"/>
                      <a:pt x="31" y="21"/>
                      <a:pt x="24" y="22"/>
                    </a:cubicBezTo>
                    <a:cubicBezTo>
                      <a:pt x="19" y="22"/>
                      <a:pt x="14" y="23"/>
                      <a:pt x="9" y="24"/>
                    </a:cubicBezTo>
                    <a:cubicBezTo>
                      <a:pt x="4" y="26"/>
                      <a:pt x="1" y="30"/>
                      <a:pt x="0" y="35"/>
                    </a:cubicBezTo>
                    <a:cubicBezTo>
                      <a:pt x="1" y="40"/>
                      <a:pt x="3" y="44"/>
                      <a:pt x="7" y="47"/>
                    </a:cubicBezTo>
                    <a:cubicBezTo>
                      <a:pt x="17" y="55"/>
                      <a:pt x="28" y="60"/>
                      <a:pt x="40" y="62"/>
                    </a:cubicBezTo>
                    <a:cubicBezTo>
                      <a:pt x="52" y="63"/>
                      <a:pt x="65" y="65"/>
                      <a:pt x="77" y="67"/>
                    </a:cubicBezTo>
                    <a:cubicBezTo>
                      <a:pt x="87" y="72"/>
                      <a:pt x="97" y="78"/>
                      <a:pt x="105" y="86"/>
                    </a:cubicBezTo>
                    <a:cubicBezTo>
                      <a:pt x="92" y="84"/>
                      <a:pt x="79" y="85"/>
                      <a:pt x="66" y="88"/>
                    </a:cubicBezTo>
                    <a:cubicBezTo>
                      <a:pt x="57" y="89"/>
                      <a:pt x="49" y="95"/>
                      <a:pt x="45" y="103"/>
                    </a:cubicBezTo>
                    <a:cubicBezTo>
                      <a:pt x="44" y="105"/>
                      <a:pt x="44" y="107"/>
                      <a:pt x="45" y="109"/>
                    </a:cubicBezTo>
                    <a:cubicBezTo>
                      <a:pt x="45" y="110"/>
                      <a:pt x="46" y="112"/>
                      <a:pt x="47" y="113"/>
                    </a:cubicBezTo>
                    <a:cubicBezTo>
                      <a:pt x="52" y="117"/>
                      <a:pt x="58" y="120"/>
                      <a:pt x="65" y="119"/>
                    </a:cubicBezTo>
                    <a:cubicBezTo>
                      <a:pt x="69" y="118"/>
                      <a:pt x="73" y="117"/>
                      <a:pt x="77" y="116"/>
                    </a:cubicBezTo>
                    <a:cubicBezTo>
                      <a:pt x="92" y="113"/>
                      <a:pt x="108" y="113"/>
                      <a:pt x="123" y="118"/>
                    </a:cubicBezTo>
                    <a:cubicBezTo>
                      <a:pt x="137" y="121"/>
                      <a:pt x="152" y="122"/>
                      <a:pt x="166" y="120"/>
                    </a:cubicBezTo>
                    <a:cubicBezTo>
                      <a:pt x="171" y="120"/>
                      <a:pt x="176" y="119"/>
                      <a:pt x="180" y="116"/>
                    </a:cubicBezTo>
                    <a:cubicBezTo>
                      <a:pt x="183" y="114"/>
                      <a:pt x="194" y="109"/>
                      <a:pt x="195" y="105"/>
                    </a:cubicBezTo>
                    <a:cubicBezTo>
                      <a:pt x="199" y="95"/>
                      <a:pt x="218" y="83"/>
                      <a:pt x="207" y="75"/>
                    </a:cubicBezTo>
                    <a:cubicBezTo>
                      <a:pt x="198" y="68"/>
                      <a:pt x="168" y="28"/>
                      <a:pt x="160" y="1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Freeform 2095">
                <a:extLst>
                  <a:ext uri="{FF2B5EF4-FFF2-40B4-BE49-F238E27FC236}">
                    <a16:creationId xmlns:a16="http://schemas.microsoft.com/office/drawing/2014/main" id="{0288FE28-D35E-4376-BFFB-6D6CBA2B8A8E}"/>
                  </a:ext>
                </a:extLst>
              </p:cNvPr>
              <p:cNvSpPr>
                <a:spLocks/>
              </p:cNvSpPr>
              <p:nvPr/>
            </p:nvSpPr>
            <p:spPr bwMode="auto">
              <a:xfrm>
                <a:off x="3962400" y="4038601"/>
                <a:ext cx="146050" cy="101600"/>
              </a:xfrm>
              <a:custGeom>
                <a:avLst/>
                <a:gdLst>
                  <a:gd name="T0" fmla="*/ 49 w 443"/>
                  <a:gd name="T1" fmla="*/ 301 h 304"/>
                  <a:gd name="T2" fmla="*/ 8 w 443"/>
                  <a:gd name="T3" fmla="*/ 262 h 304"/>
                  <a:gd name="T4" fmla="*/ 18 w 443"/>
                  <a:gd name="T5" fmla="*/ 207 h 304"/>
                  <a:gd name="T6" fmla="*/ 263 w 443"/>
                  <a:gd name="T7" fmla="*/ 25 h 304"/>
                  <a:gd name="T8" fmla="*/ 281 w 443"/>
                  <a:gd name="T9" fmla="*/ 16 h 304"/>
                  <a:gd name="T10" fmla="*/ 418 w 443"/>
                  <a:gd name="T11" fmla="*/ 129 h 304"/>
                  <a:gd name="T12" fmla="*/ 374 w 443"/>
                  <a:gd name="T13" fmla="*/ 301 h 304"/>
                  <a:gd name="T14" fmla="*/ 354 w 443"/>
                  <a:gd name="T15" fmla="*/ 304 h 304"/>
                  <a:gd name="T16" fmla="*/ 49 w 443"/>
                  <a:gd name="T17"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04">
                    <a:moveTo>
                      <a:pt x="49" y="301"/>
                    </a:moveTo>
                    <a:cubicBezTo>
                      <a:pt x="33" y="302"/>
                      <a:pt x="16" y="286"/>
                      <a:pt x="8" y="262"/>
                    </a:cubicBezTo>
                    <a:cubicBezTo>
                      <a:pt x="0" y="243"/>
                      <a:pt x="4" y="221"/>
                      <a:pt x="18" y="207"/>
                    </a:cubicBezTo>
                    <a:lnTo>
                      <a:pt x="263" y="25"/>
                    </a:lnTo>
                    <a:cubicBezTo>
                      <a:pt x="269" y="21"/>
                      <a:pt x="275" y="18"/>
                      <a:pt x="281" y="16"/>
                    </a:cubicBezTo>
                    <a:cubicBezTo>
                      <a:pt x="331" y="0"/>
                      <a:pt x="392" y="50"/>
                      <a:pt x="418" y="129"/>
                    </a:cubicBezTo>
                    <a:cubicBezTo>
                      <a:pt x="443" y="208"/>
                      <a:pt x="423" y="284"/>
                      <a:pt x="374" y="301"/>
                    </a:cubicBezTo>
                    <a:cubicBezTo>
                      <a:pt x="367" y="303"/>
                      <a:pt x="360" y="304"/>
                      <a:pt x="354" y="304"/>
                    </a:cubicBezTo>
                    <a:lnTo>
                      <a:pt x="49"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Freeform 2096">
                <a:extLst>
                  <a:ext uri="{FF2B5EF4-FFF2-40B4-BE49-F238E27FC236}">
                    <a16:creationId xmlns:a16="http://schemas.microsoft.com/office/drawing/2014/main" id="{155A7E0A-29E6-48F9-81A3-D52B108DD051}"/>
                  </a:ext>
                </a:extLst>
              </p:cNvPr>
              <p:cNvSpPr>
                <a:spLocks/>
              </p:cNvSpPr>
              <p:nvPr/>
            </p:nvSpPr>
            <p:spPr bwMode="auto">
              <a:xfrm>
                <a:off x="4032250" y="4038601"/>
                <a:ext cx="76200" cy="106363"/>
              </a:xfrm>
              <a:custGeom>
                <a:avLst/>
                <a:gdLst>
                  <a:gd name="T0" fmla="*/ 206 w 231"/>
                  <a:gd name="T1" fmla="*/ 129 h 317"/>
                  <a:gd name="T2" fmla="*/ 162 w 231"/>
                  <a:gd name="T3" fmla="*/ 301 h 317"/>
                  <a:gd name="T4" fmla="*/ 25 w 231"/>
                  <a:gd name="T5" fmla="*/ 187 h 317"/>
                  <a:gd name="T6" fmla="*/ 69 w 231"/>
                  <a:gd name="T7" fmla="*/ 16 h 317"/>
                  <a:gd name="T8" fmla="*/ 206 w 231"/>
                  <a:gd name="T9" fmla="*/ 129 h 317"/>
                </a:gdLst>
                <a:ahLst/>
                <a:cxnLst>
                  <a:cxn ang="0">
                    <a:pos x="T0" y="T1"/>
                  </a:cxn>
                  <a:cxn ang="0">
                    <a:pos x="T2" y="T3"/>
                  </a:cxn>
                  <a:cxn ang="0">
                    <a:pos x="T4" y="T5"/>
                  </a:cxn>
                  <a:cxn ang="0">
                    <a:pos x="T6" y="T7"/>
                  </a:cxn>
                  <a:cxn ang="0">
                    <a:pos x="T8" y="T9"/>
                  </a:cxn>
                </a:cxnLst>
                <a:rect l="0" t="0" r="r" b="b"/>
                <a:pathLst>
                  <a:path w="231" h="317">
                    <a:moveTo>
                      <a:pt x="206" y="129"/>
                    </a:moveTo>
                    <a:cubicBezTo>
                      <a:pt x="231" y="208"/>
                      <a:pt x="211" y="284"/>
                      <a:pt x="162" y="301"/>
                    </a:cubicBezTo>
                    <a:cubicBezTo>
                      <a:pt x="112" y="317"/>
                      <a:pt x="51" y="266"/>
                      <a:pt x="25" y="187"/>
                    </a:cubicBezTo>
                    <a:cubicBezTo>
                      <a:pt x="0" y="109"/>
                      <a:pt x="19" y="32"/>
                      <a:pt x="69" y="16"/>
                    </a:cubicBezTo>
                    <a:cubicBezTo>
                      <a:pt x="119" y="0"/>
                      <a:pt x="180" y="50"/>
                      <a:pt x="206" y="129"/>
                    </a:cubicBez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Freeform 2097">
                <a:extLst>
                  <a:ext uri="{FF2B5EF4-FFF2-40B4-BE49-F238E27FC236}">
                    <a16:creationId xmlns:a16="http://schemas.microsoft.com/office/drawing/2014/main" id="{B3F015BD-99A5-460F-B246-2383143C1470}"/>
                  </a:ext>
                </a:extLst>
              </p:cNvPr>
              <p:cNvSpPr>
                <a:spLocks/>
              </p:cNvSpPr>
              <p:nvPr/>
            </p:nvSpPr>
            <p:spPr bwMode="auto">
              <a:xfrm>
                <a:off x="3962400" y="4103689"/>
                <a:ext cx="25400" cy="36513"/>
              </a:xfrm>
              <a:custGeom>
                <a:avLst/>
                <a:gdLst>
                  <a:gd name="T0" fmla="*/ 69 w 78"/>
                  <a:gd name="T1" fmla="*/ 44 h 108"/>
                  <a:gd name="T2" fmla="*/ 55 w 78"/>
                  <a:gd name="T3" fmla="*/ 102 h 108"/>
                  <a:gd name="T4" fmla="*/ 8 w 78"/>
                  <a:gd name="T5" fmla="*/ 64 h 108"/>
                  <a:gd name="T6" fmla="*/ 23 w 78"/>
                  <a:gd name="T7" fmla="*/ 6 h 108"/>
                  <a:gd name="T8" fmla="*/ 69 w 78"/>
                  <a:gd name="T9" fmla="*/ 44 h 108"/>
                </a:gdLst>
                <a:ahLst/>
                <a:cxnLst>
                  <a:cxn ang="0">
                    <a:pos x="T0" y="T1"/>
                  </a:cxn>
                  <a:cxn ang="0">
                    <a:pos x="T2" y="T3"/>
                  </a:cxn>
                  <a:cxn ang="0">
                    <a:pos x="T4" y="T5"/>
                  </a:cxn>
                  <a:cxn ang="0">
                    <a:pos x="T6" y="T7"/>
                  </a:cxn>
                  <a:cxn ang="0">
                    <a:pos x="T8" y="T9"/>
                  </a:cxn>
                </a:cxnLst>
                <a:rect l="0" t="0" r="r" b="b"/>
                <a:pathLst>
                  <a:path w="78" h="108">
                    <a:moveTo>
                      <a:pt x="69" y="44"/>
                    </a:moveTo>
                    <a:cubicBezTo>
                      <a:pt x="78" y="71"/>
                      <a:pt x="71" y="97"/>
                      <a:pt x="55" y="102"/>
                    </a:cubicBezTo>
                    <a:cubicBezTo>
                      <a:pt x="38" y="108"/>
                      <a:pt x="17" y="91"/>
                      <a:pt x="8" y="64"/>
                    </a:cubicBezTo>
                    <a:cubicBezTo>
                      <a:pt x="0" y="37"/>
                      <a:pt x="6" y="11"/>
                      <a:pt x="23" y="6"/>
                    </a:cubicBezTo>
                    <a:cubicBezTo>
                      <a:pt x="40" y="0"/>
                      <a:pt x="61" y="1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Freeform 2098">
                <a:extLst>
                  <a:ext uri="{FF2B5EF4-FFF2-40B4-BE49-F238E27FC236}">
                    <a16:creationId xmlns:a16="http://schemas.microsoft.com/office/drawing/2014/main" id="{C1C3B6AB-C923-406A-9BE7-0A3EAB80F31B}"/>
                  </a:ext>
                </a:extLst>
              </p:cNvPr>
              <p:cNvSpPr>
                <a:spLocks/>
              </p:cNvSpPr>
              <p:nvPr/>
            </p:nvSpPr>
            <p:spPr bwMode="auto">
              <a:xfrm>
                <a:off x="4513263" y="4183064"/>
                <a:ext cx="112712" cy="28575"/>
              </a:xfrm>
              <a:custGeom>
                <a:avLst/>
                <a:gdLst>
                  <a:gd name="T0" fmla="*/ 252 w 338"/>
                  <a:gd name="T1" fmla="*/ 85 h 85"/>
                  <a:gd name="T2" fmla="*/ 338 w 338"/>
                  <a:gd name="T3" fmla="*/ 0 h 85"/>
                  <a:gd name="T4" fmla="*/ 85 w 338"/>
                  <a:gd name="T5" fmla="*/ 0 h 85"/>
                  <a:gd name="T6" fmla="*/ 0 w 338"/>
                  <a:gd name="T7" fmla="*/ 85 h 85"/>
                  <a:gd name="T8" fmla="*/ 252 w 338"/>
                  <a:gd name="T9" fmla="*/ 85 h 85"/>
                </a:gdLst>
                <a:ahLst/>
                <a:cxnLst>
                  <a:cxn ang="0">
                    <a:pos x="T0" y="T1"/>
                  </a:cxn>
                  <a:cxn ang="0">
                    <a:pos x="T2" y="T3"/>
                  </a:cxn>
                  <a:cxn ang="0">
                    <a:pos x="T4" y="T5"/>
                  </a:cxn>
                  <a:cxn ang="0">
                    <a:pos x="T6" y="T7"/>
                  </a:cxn>
                  <a:cxn ang="0">
                    <a:pos x="T8" y="T9"/>
                  </a:cxn>
                </a:cxnLst>
                <a:rect l="0" t="0" r="r" b="b"/>
                <a:pathLst>
                  <a:path w="338" h="85">
                    <a:moveTo>
                      <a:pt x="252" y="85"/>
                    </a:moveTo>
                    <a:lnTo>
                      <a:pt x="338" y="0"/>
                    </a:lnTo>
                    <a:lnTo>
                      <a:pt x="85" y="0"/>
                    </a:lnTo>
                    <a:lnTo>
                      <a:pt x="0" y="85"/>
                    </a:lnTo>
                    <a:lnTo>
                      <a:pt x="252" y="85"/>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Freeform 2099">
                <a:extLst>
                  <a:ext uri="{FF2B5EF4-FFF2-40B4-BE49-F238E27FC236}">
                    <a16:creationId xmlns:a16="http://schemas.microsoft.com/office/drawing/2014/main" id="{E7E603CE-1566-44BD-8454-7539D4E3DBCB}"/>
                  </a:ext>
                </a:extLst>
              </p:cNvPr>
              <p:cNvSpPr>
                <a:spLocks/>
              </p:cNvSpPr>
              <p:nvPr/>
            </p:nvSpPr>
            <p:spPr bwMode="auto">
              <a:xfrm>
                <a:off x="4362450" y="4051301"/>
                <a:ext cx="100012" cy="147638"/>
              </a:xfrm>
              <a:custGeom>
                <a:avLst/>
                <a:gdLst>
                  <a:gd name="T0" fmla="*/ 100 w 299"/>
                  <a:gd name="T1" fmla="*/ 35 h 439"/>
                  <a:gd name="T2" fmla="*/ 199 w 299"/>
                  <a:gd name="T3" fmla="*/ 35 h 439"/>
                  <a:gd name="T4" fmla="*/ 296 w 299"/>
                  <a:gd name="T5" fmla="*/ 325 h 439"/>
                  <a:gd name="T6" fmla="*/ 299 w 299"/>
                  <a:gd name="T7" fmla="*/ 344 h 439"/>
                  <a:gd name="T8" fmla="*/ 150 w 299"/>
                  <a:gd name="T9" fmla="*/ 439 h 439"/>
                  <a:gd name="T10" fmla="*/ 0 w 299"/>
                  <a:gd name="T11" fmla="*/ 344 h 439"/>
                  <a:gd name="T12" fmla="*/ 3 w 299"/>
                  <a:gd name="T13" fmla="*/ 325 h 439"/>
                  <a:gd name="T14" fmla="*/ 100 w 299"/>
                  <a:gd name="T15" fmla="*/ 35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439">
                    <a:moveTo>
                      <a:pt x="100" y="35"/>
                    </a:moveTo>
                    <a:cubicBezTo>
                      <a:pt x="124" y="0"/>
                      <a:pt x="175" y="0"/>
                      <a:pt x="199" y="35"/>
                    </a:cubicBezTo>
                    <a:lnTo>
                      <a:pt x="296" y="325"/>
                    </a:lnTo>
                    <a:cubicBezTo>
                      <a:pt x="298" y="331"/>
                      <a:pt x="299" y="337"/>
                      <a:pt x="299" y="344"/>
                    </a:cubicBezTo>
                    <a:cubicBezTo>
                      <a:pt x="299" y="397"/>
                      <a:pt x="232" y="439"/>
                      <a:pt x="150" y="439"/>
                    </a:cubicBezTo>
                    <a:cubicBezTo>
                      <a:pt x="67" y="439"/>
                      <a:pt x="0" y="397"/>
                      <a:pt x="0" y="344"/>
                    </a:cubicBezTo>
                    <a:cubicBezTo>
                      <a:pt x="0" y="337"/>
                      <a:pt x="1" y="331"/>
                      <a:pt x="3" y="325"/>
                    </a:cubicBezTo>
                    <a:lnTo>
                      <a:pt x="10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Oval 2100">
                <a:extLst>
                  <a:ext uri="{FF2B5EF4-FFF2-40B4-BE49-F238E27FC236}">
                    <a16:creationId xmlns:a16="http://schemas.microsoft.com/office/drawing/2014/main" id="{B497092B-8BD9-4500-A594-AB0F7134A6F7}"/>
                  </a:ext>
                </a:extLst>
              </p:cNvPr>
              <p:cNvSpPr>
                <a:spLocks noChangeArrowheads="1"/>
              </p:cNvSpPr>
              <p:nvPr/>
            </p:nvSpPr>
            <p:spPr bwMode="auto">
              <a:xfrm>
                <a:off x="4362450" y="4133851"/>
                <a:ext cx="100012"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Oval 2101">
                <a:extLst>
                  <a:ext uri="{FF2B5EF4-FFF2-40B4-BE49-F238E27FC236}">
                    <a16:creationId xmlns:a16="http://schemas.microsoft.com/office/drawing/2014/main" id="{F3207F7B-1E47-4F1B-94E4-3B341960294D}"/>
                  </a:ext>
                </a:extLst>
              </p:cNvPr>
              <p:cNvSpPr>
                <a:spLocks noChangeArrowheads="1"/>
              </p:cNvSpPr>
              <p:nvPr/>
            </p:nvSpPr>
            <p:spPr bwMode="auto">
              <a:xfrm>
                <a:off x="4395788" y="4054476"/>
                <a:ext cx="33337" cy="20638"/>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74" name="Group 2273">
            <a:extLst>
              <a:ext uri="{FF2B5EF4-FFF2-40B4-BE49-F238E27FC236}">
                <a16:creationId xmlns:a16="http://schemas.microsoft.com/office/drawing/2014/main" id="{AFCA7FC4-A168-4EB0-B2F1-65C373650628}"/>
              </a:ext>
            </a:extLst>
          </p:cNvPr>
          <p:cNvGrpSpPr/>
          <p:nvPr/>
        </p:nvGrpSpPr>
        <p:grpSpPr>
          <a:xfrm>
            <a:off x="3402013" y="2047876"/>
            <a:ext cx="412749" cy="946151"/>
            <a:chOff x="3402013" y="2047876"/>
            <a:chExt cx="412749" cy="946151"/>
          </a:xfrm>
        </p:grpSpPr>
        <p:sp>
          <p:nvSpPr>
            <p:cNvPr id="2012" name="Oval 2102">
              <a:extLst>
                <a:ext uri="{FF2B5EF4-FFF2-40B4-BE49-F238E27FC236}">
                  <a16:creationId xmlns:a16="http://schemas.microsoft.com/office/drawing/2014/main" id="{58EFFBB4-5223-4F74-ABBA-59BAA0FFFAED}"/>
                </a:ext>
              </a:extLst>
            </p:cNvPr>
            <p:cNvSpPr>
              <a:spLocks noChangeArrowheads="1"/>
            </p:cNvSpPr>
            <p:nvPr/>
          </p:nvSpPr>
          <p:spPr bwMode="auto">
            <a:xfrm>
              <a:off x="3595688" y="2922589"/>
              <a:ext cx="142875" cy="71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Freeform 2103">
              <a:extLst>
                <a:ext uri="{FF2B5EF4-FFF2-40B4-BE49-F238E27FC236}">
                  <a16:creationId xmlns:a16="http://schemas.microsoft.com/office/drawing/2014/main" id="{BBE5877B-ACEA-4282-967B-2427DA0701DA}"/>
                </a:ext>
              </a:extLst>
            </p:cNvPr>
            <p:cNvSpPr>
              <a:spLocks/>
            </p:cNvSpPr>
            <p:nvPr/>
          </p:nvSpPr>
          <p:spPr bwMode="auto">
            <a:xfrm>
              <a:off x="3543300" y="2325689"/>
              <a:ext cx="160337" cy="76200"/>
            </a:xfrm>
            <a:custGeom>
              <a:avLst/>
              <a:gdLst>
                <a:gd name="T0" fmla="*/ 484 w 484"/>
                <a:gd name="T1" fmla="*/ 65 h 228"/>
                <a:gd name="T2" fmla="*/ 390 w 484"/>
                <a:gd name="T3" fmla="*/ 160 h 228"/>
                <a:gd name="T4" fmla="*/ 126 w 484"/>
                <a:gd name="T5" fmla="*/ 222 h 228"/>
                <a:gd name="T6" fmla="*/ 97 w 484"/>
                <a:gd name="T7" fmla="*/ 228 h 228"/>
                <a:gd name="T8" fmla="*/ 27 w 484"/>
                <a:gd name="T9" fmla="*/ 191 h 228"/>
                <a:gd name="T10" fmla="*/ 3 w 484"/>
                <a:gd name="T11" fmla="*/ 124 h 228"/>
                <a:gd name="T12" fmla="*/ 271 w 484"/>
                <a:gd name="T13" fmla="*/ 0 h 228"/>
                <a:gd name="T14" fmla="*/ 484 w 484"/>
                <a:gd name="T15" fmla="*/ 6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28">
                  <a:moveTo>
                    <a:pt x="484" y="65"/>
                  </a:moveTo>
                  <a:cubicBezTo>
                    <a:pt x="473" y="97"/>
                    <a:pt x="452" y="155"/>
                    <a:pt x="390" y="160"/>
                  </a:cubicBezTo>
                  <a:cubicBezTo>
                    <a:pt x="300" y="170"/>
                    <a:pt x="211" y="192"/>
                    <a:pt x="126" y="222"/>
                  </a:cubicBezTo>
                  <a:cubicBezTo>
                    <a:pt x="117" y="226"/>
                    <a:pt x="107" y="228"/>
                    <a:pt x="97" y="228"/>
                  </a:cubicBezTo>
                  <a:cubicBezTo>
                    <a:pt x="69" y="228"/>
                    <a:pt x="43" y="214"/>
                    <a:pt x="27" y="191"/>
                  </a:cubicBezTo>
                  <a:cubicBezTo>
                    <a:pt x="19" y="179"/>
                    <a:pt x="0" y="137"/>
                    <a:pt x="3" y="124"/>
                  </a:cubicBezTo>
                  <a:cubicBezTo>
                    <a:pt x="13" y="80"/>
                    <a:pt x="271" y="0"/>
                    <a:pt x="271" y="0"/>
                  </a:cubicBezTo>
                  <a:cubicBezTo>
                    <a:pt x="278" y="0"/>
                    <a:pt x="347" y="1"/>
                    <a:pt x="484" y="6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Freeform 2104">
              <a:extLst>
                <a:ext uri="{FF2B5EF4-FFF2-40B4-BE49-F238E27FC236}">
                  <a16:creationId xmlns:a16="http://schemas.microsoft.com/office/drawing/2014/main" id="{1D84DEB7-6EE0-49DB-9B74-D157E1F5A6F5}"/>
                </a:ext>
              </a:extLst>
            </p:cNvPr>
            <p:cNvSpPr>
              <a:spLocks/>
            </p:cNvSpPr>
            <p:nvPr/>
          </p:nvSpPr>
          <p:spPr bwMode="auto">
            <a:xfrm>
              <a:off x="3508375" y="2222501"/>
              <a:ext cx="79375" cy="180975"/>
            </a:xfrm>
            <a:custGeom>
              <a:avLst/>
              <a:gdLst>
                <a:gd name="T0" fmla="*/ 124 w 243"/>
                <a:gd name="T1" fmla="*/ 524 h 540"/>
                <a:gd name="T2" fmla="*/ 38 w 243"/>
                <a:gd name="T3" fmla="*/ 216 h 540"/>
                <a:gd name="T4" fmla="*/ 20 w 243"/>
                <a:gd name="T5" fmla="*/ 156 h 540"/>
                <a:gd name="T6" fmla="*/ 2 w 243"/>
                <a:gd name="T7" fmla="*/ 100 h 540"/>
                <a:gd name="T8" fmla="*/ 13 w 243"/>
                <a:gd name="T9" fmla="*/ 66 h 540"/>
                <a:gd name="T10" fmla="*/ 23 w 243"/>
                <a:gd name="T11" fmla="*/ 37 h 540"/>
                <a:gd name="T12" fmla="*/ 45 w 243"/>
                <a:gd name="T13" fmla="*/ 22 h 540"/>
                <a:gd name="T14" fmla="*/ 48 w 243"/>
                <a:gd name="T15" fmla="*/ 13 h 540"/>
                <a:gd name="T16" fmla="*/ 69 w 243"/>
                <a:gd name="T17" fmla="*/ 0 h 540"/>
                <a:gd name="T18" fmla="*/ 75 w 243"/>
                <a:gd name="T19" fmla="*/ 0 h 540"/>
                <a:gd name="T20" fmla="*/ 82 w 243"/>
                <a:gd name="T21" fmla="*/ 6 h 540"/>
                <a:gd name="T22" fmla="*/ 83 w 243"/>
                <a:gd name="T23" fmla="*/ 11 h 540"/>
                <a:gd name="T24" fmla="*/ 83 w 243"/>
                <a:gd name="T25" fmla="*/ 12 h 540"/>
                <a:gd name="T26" fmla="*/ 83 w 243"/>
                <a:gd name="T27" fmla="*/ 12 h 540"/>
                <a:gd name="T28" fmla="*/ 90 w 243"/>
                <a:gd name="T29" fmla="*/ 69 h 540"/>
                <a:gd name="T30" fmla="*/ 95 w 243"/>
                <a:gd name="T31" fmla="*/ 76 h 540"/>
                <a:gd name="T32" fmla="*/ 105 w 243"/>
                <a:gd name="T33" fmla="*/ 67 h 540"/>
                <a:gd name="T34" fmla="*/ 119 w 243"/>
                <a:gd name="T35" fmla="*/ 44 h 540"/>
                <a:gd name="T36" fmla="*/ 124 w 243"/>
                <a:gd name="T37" fmla="*/ 41 h 540"/>
                <a:gd name="T38" fmla="*/ 130 w 243"/>
                <a:gd name="T39" fmla="*/ 49 h 540"/>
                <a:gd name="T40" fmla="*/ 121 w 243"/>
                <a:gd name="T41" fmla="*/ 109 h 540"/>
                <a:gd name="T42" fmla="*/ 118 w 243"/>
                <a:gd name="T43" fmla="*/ 135 h 540"/>
                <a:gd name="T44" fmla="*/ 110 w 243"/>
                <a:gd name="T45" fmla="*/ 167 h 540"/>
                <a:gd name="T46" fmla="*/ 203 w 243"/>
                <a:gd name="T47" fmla="*/ 374 h 540"/>
                <a:gd name="T48" fmla="*/ 188 w 243"/>
                <a:gd name="T49" fmla="*/ 533 h 540"/>
                <a:gd name="T50" fmla="*/ 162 w 243"/>
                <a:gd name="T51" fmla="*/ 540 h 540"/>
                <a:gd name="T52" fmla="*/ 124 w 243"/>
                <a:gd name="T53" fmla="*/ 5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540">
                  <a:moveTo>
                    <a:pt x="124" y="524"/>
                  </a:moveTo>
                  <a:cubicBezTo>
                    <a:pt x="89" y="482"/>
                    <a:pt x="76" y="311"/>
                    <a:pt x="38" y="216"/>
                  </a:cubicBezTo>
                  <a:cubicBezTo>
                    <a:pt x="35" y="207"/>
                    <a:pt x="23" y="166"/>
                    <a:pt x="20" y="156"/>
                  </a:cubicBezTo>
                  <a:cubicBezTo>
                    <a:pt x="14" y="138"/>
                    <a:pt x="0" y="120"/>
                    <a:pt x="2" y="100"/>
                  </a:cubicBezTo>
                  <a:cubicBezTo>
                    <a:pt x="5" y="88"/>
                    <a:pt x="8" y="77"/>
                    <a:pt x="13" y="66"/>
                  </a:cubicBezTo>
                  <a:cubicBezTo>
                    <a:pt x="15" y="56"/>
                    <a:pt x="16" y="44"/>
                    <a:pt x="23" y="37"/>
                  </a:cubicBezTo>
                  <a:cubicBezTo>
                    <a:pt x="30" y="30"/>
                    <a:pt x="40" y="30"/>
                    <a:pt x="45" y="22"/>
                  </a:cubicBezTo>
                  <a:cubicBezTo>
                    <a:pt x="46" y="19"/>
                    <a:pt x="47" y="16"/>
                    <a:pt x="48" y="13"/>
                  </a:cubicBezTo>
                  <a:cubicBezTo>
                    <a:pt x="52" y="5"/>
                    <a:pt x="60" y="0"/>
                    <a:pt x="69" y="0"/>
                  </a:cubicBezTo>
                  <a:cubicBezTo>
                    <a:pt x="71" y="0"/>
                    <a:pt x="73" y="0"/>
                    <a:pt x="75" y="0"/>
                  </a:cubicBezTo>
                  <a:cubicBezTo>
                    <a:pt x="78" y="1"/>
                    <a:pt x="81" y="3"/>
                    <a:pt x="82" y="6"/>
                  </a:cubicBezTo>
                  <a:cubicBezTo>
                    <a:pt x="83" y="8"/>
                    <a:pt x="83" y="9"/>
                    <a:pt x="83" y="11"/>
                  </a:cubicBezTo>
                  <a:cubicBezTo>
                    <a:pt x="83" y="12"/>
                    <a:pt x="83" y="12"/>
                    <a:pt x="83" y="12"/>
                  </a:cubicBezTo>
                  <a:cubicBezTo>
                    <a:pt x="83" y="12"/>
                    <a:pt x="83" y="12"/>
                    <a:pt x="83" y="12"/>
                  </a:cubicBezTo>
                  <a:cubicBezTo>
                    <a:pt x="83" y="32"/>
                    <a:pt x="86" y="51"/>
                    <a:pt x="90" y="69"/>
                  </a:cubicBezTo>
                  <a:cubicBezTo>
                    <a:pt x="91" y="72"/>
                    <a:pt x="92" y="74"/>
                    <a:pt x="95" y="76"/>
                  </a:cubicBezTo>
                  <a:cubicBezTo>
                    <a:pt x="100" y="77"/>
                    <a:pt x="103" y="71"/>
                    <a:pt x="105" y="67"/>
                  </a:cubicBezTo>
                  <a:cubicBezTo>
                    <a:pt x="108" y="59"/>
                    <a:pt x="113" y="51"/>
                    <a:pt x="119" y="44"/>
                  </a:cubicBezTo>
                  <a:cubicBezTo>
                    <a:pt x="120" y="42"/>
                    <a:pt x="122" y="41"/>
                    <a:pt x="124" y="41"/>
                  </a:cubicBezTo>
                  <a:cubicBezTo>
                    <a:pt x="128" y="41"/>
                    <a:pt x="130" y="45"/>
                    <a:pt x="130" y="49"/>
                  </a:cubicBezTo>
                  <a:cubicBezTo>
                    <a:pt x="129" y="70"/>
                    <a:pt x="126" y="90"/>
                    <a:pt x="121" y="109"/>
                  </a:cubicBezTo>
                  <a:cubicBezTo>
                    <a:pt x="121" y="118"/>
                    <a:pt x="119" y="127"/>
                    <a:pt x="118" y="135"/>
                  </a:cubicBezTo>
                  <a:cubicBezTo>
                    <a:pt x="115" y="145"/>
                    <a:pt x="112" y="156"/>
                    <a:pt x="110" y="167"/>
                  </a:cubicBezTo>
                  <a:cubicBezTo>
                    <a:pt x="104" y="203"/>
                    <a:pt x="171" y="303"/>
                    <a:pt x="203" y="374"/>
                  </a:cubicBezTo>
                  <a:cubicBezTo>
                    <a:pt x="243" y="433"/>
                    <a:pt x="237" y="504"/>
                    <a:pt x="188" y="533"/>
                  </a:cubicBezTo>
                  <a:cubicBezTo>
                    <a:pt x="180" y="538"/>
                    <a:pt x="171" y="540"/>
                    <a:pt x="162" y="540"/>
                  </a:cubicBezTo>
                  <a:cubicBezTo>
                    <a:pt x="148" y="540"/>
                    <a:pt x="134" y="534"/>
                    <a:pt x="124" y="5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Freeform 2105">
              <a:extLst>
                <a:ext uri="{FF2B5EF4-FFF2-40B4-BE49-F238E27FC236}">
                  <a16:creationId xmlns:a16="http://schemas.microsoft.com/office/drawing/2014/main" id="{C9265E52-65AD-4BB9-8CF0-69D0C7521CB8}"/>
                </a:ext>
              </a:extLst>
            </p:cNvPr>
            <p:cNvSpPr>
              <a:spLocks/>
            </p:cNvSpPr>
            <p:nvPr/>
          </p:nvSpPr>
          <p:spPr bwMode="auto">
            <a:xfrm>
              <a:off x="3467100" y="2047876"/>
              <a:ext cx="347662" cy="317500"/>
            </a:xfrm>
            <a:custGeom>
              <a:avLst/>
              <a:gdLst>
                <a:gd name="T0" fmla="*/ 818 w 1044"/>
                <a:gd name="T1" fmla="*/ 766 h 946"/>
                <a:gd name="T2" fmla="*/ 597 w 1044"/>
                <a:gd name="T3" fmla="*/ 833 h 946"/>
                <a:gd name="T4" fmla="*/ 579 w 1044"/>
                <a:gd name="T5" fmla="*/ 833 h 946"/>
                <a:gd name="T6" fmla="*/ 556 w 1044"/>
                <a:gd name="T7" fmla="*/ 832 h 946"/>
                <a:gd name="T8" fmla="*/ 318 w 1044"/>
                <a:gd name="T9" fmla="*/ 904 h 946"/>
                <a:gd name="T10" fmla="*/ 312 w 1044"/>
                <a:gd name="T11" fmla="*/ 908 h 946"/>
                <a:gd name="T12" fmla="*/ 83 w 1044"/>
                <a:gd name="T13" fmla="*/ 787 h 946"/>
                <a:gd name="T14" fmla="*/ 56 w 1044"/>
                <a:gd name="T15" fmla="*/ 529 h 946"/>
                <a:gd name="T16" fmla="*/ 62 w 1044"/>
                <a:gd name="T17" fmla="*/ 525 h 946"/>
                <a:gd name="T18" fmla="*/ 225 w 1044"/>
                <a:gd name="T19" fmla="*/ 311 h 946"/>
                <a:gd name="T20" fmla="*/ 398 w 1044"/>
                <a:gd name="T21" fmla="*/ 100 h 946"/>
                <a:gd name="T22" fmla="*/ 917 w 1044"/>
                <a:gd name="T23" fmla="*/ 205 h 946"/>
                <a:gd name="T24" fmla="*/ 818 w 1044"/>
                <a:gd name="T25" fmla="*/ 76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46">
                  <a:moveTo>
                    <a:pt x="818" y="766"/>
                  </a:moveTo>
                  <a:cubicBezTo>
                    <a:pt x="753" y="810"/>
                    <a:pt x="676" y="833"/>
                    <a:pt x="597" y="833"/>
                  </a:cubicBezTo>
                  <a:cubicBezTo>
                    <a:pt x="591" y="833"/>
                    <a:pt x="585" y="833"/>
                    <a:pt x="579" y="833"/>
                  </a:cubicBezTo>
                  <a:cubicBezTo>
                    <a:pt x="572" y="833"/>
                    <a:pt x="564" y="832"/>
                    <a:pt x="556" y="832"/>
                  </a:cubicBezTo>
                  <a:cubicBezTo>
                    <a:pt x="472" y="832"/>
                    <a:pt x="389" y="858"/>
                    <a:pt x="318" y="904"/>
                  </a:cubicBezTo>
                  <a:lnTo>
                    <a:pt x="312" y="908"/>
                  </a:lnTo>
                  <a:cubicBezTo>
                    <a:pt x="256" y="946"/>
                    <a:pt x="154" y="892"/>
                    <a:pt x="83" y="787"/>
                  </a:cubicBezTo>
                  <a:cubicBezTo>
                    <a:pt x="12" y="682"/>
                    <a:pt x="0" y="567"/>
                    <a:pt x="56" y="529"/>
                  </a:cubicBezTo>
                  <a:lnTo>
                    <a:pt x="62" y="525"/>
                  </a:lnTo>
                  <a:cubicBezTo>
                    <a:pt x="138" y="473"/>
                    <a:pt x="195" y="398"/>
                    <a:pt x="225" y="311"/>
                  </a:cubicBezTo>
                  <a:cubicBezTo>
                    <a:pt x="254" y="222"/>
                    <a:pt x="316" y="146"/>
                    <a:pt x="398" y="100"/>
                  </a:cubicBezTo>
                  <a:cubicBezTo>
                    <a:pt x="580" y="0"/>
                    <a:pt x="808" y="46"/>
                    <a:pt x="917" y="205"/>
                  </a:cubicBezTo>
                  <a:cubicBezTo>
                    <a:pt x="1044" y="390"/>
                    <a:pt x="1005" y="640"/>
                    <a:pt x="818" y="76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Freeform 2106">
              <a:extLst>
                <a:ext uri="{FF2B5EF4-FFF2-40B4-BE49-F238E27FC236}">
                  <a16:creationId xmlns:a16="http://schemas.microsoft.com/office/drawing/2014/main" id="{2635C910-6482-4FFF-BBF0-67D27F7CA7DE}"/>
                </a:ext>
              </a:extLst>
            </p:cNvPr>
            <p:cNvSpPr>
              <a:spLocks/>
            </p:cNvSpPr>
            <p:nvPr/>
          </p:nvSpPr>
          <p:spPr bwMode="auto">
            <a:xfrm>
              <a:off x="3532188" y="2209801"/>
              <a:ext cx="46037" cy="144463"/>
            </a:xfrm>
            <a:custGeom>
              <a:avLst/>
              <a:gdLst>
                <a:gd name="T0" fmla="*/ 29 w 139"/>
                <a:gd name="T1" fmla="*/ 407 h 428"/>
                <a:gd name="T2" fmla="*/ 131 w 139"/>
                <a:gd name="T3" fmla="*/ 385 h 428"/>
                <a:gd name="T4" fmla="*/ 97 w 139"/>
                <a:gd name="T5" fmla="*/ 172 h 428"/>
                <a:gd name="T6" fmla="*/ 111 w 139"/>
                <a:gd name="T7" fmla="*/ 142 h 428"/>
                <a:gd name="T8" fmla="*/ 119 w 139"/>
                <a:gd name="T9" fmla="*/ 117 h 428"/>
                <a:gd name="T10" fmla="*/ 139 w 139"/>
                <a:gd name="T11" fmla="*/ 60 h 428"/>
                <a:gd name="T12" fmla="*/ 135 w 139"/>
                <a:gd name="T13" fmla="*/ 51 h 428"/>
                <a:gd name="T14" fmla="*/ 135 w 139"/>
                <a:gd name="T15" fmla="*/ 51 h 428"/>
                <a:gd name="T16" fmla="*/ 130 w 139"/>
                <a:gd name="T17" fmla="*/ 53 h 428"/>
                <a:gd name="T18" fmla="*/ 113 w 139"/>
                <a:gd name="T19" fmla="*/ 73 h 428"/>
                <a:gd name="T20" fmla="*/ 101 w 139"/>
                <a:gd name="T21" fmla="*/ 79 h 428"/>
                <a:gd name="T22" fmla="*/ 98 w 139"/>
                <a:gd name="T23" fmla="*/ 72 h 428"/>
                <a:gd name="T24" fmla="*/ 98 w 139"/>
                <a:gd name="T25" fmla="*/ 72 h 428"/>
                <a:gd name="T26" fmla="*/ 97 w 139"/>
                <a:gd name="T27" fmla="*/ 60 h 428"/>
                <a:gd name="T28" fmla="*/ 102 w 139"/>
                <a:gd name="T29" fmla="*/ 15 h 428"/>
                <a:gd name="T30" fmla="*/ 102 w 139"/>
                <a:gd name="T31" fmla="*/ 12 h 428"/>
                <a:gd name="T32" fmla="*/ 102 w 139"/>
                <a:gd name="T33" fmla="*/ 9 h 428"/>
                <a:gd name="T34" fmla="*/ 96 w 139"/>
                <a:gd name="T35" fmla="*/ 2 h 428"/>
                <a:gd name="T36" fmla="*/ 86 w 139"/>
                <a:gd name="T37" fmla="*/ 0 h 428"/>
                <a:gd name="T38" fmla="*/ 67 w 139"/>
                <a:gd name="T39" fmla="*/ 9 h 428"/>
                <a:gd name="T40" fmla="*/ 62 w 139"/>
                <a:gd name="T41" fmla="*/ 17 h 428"/>
                <a:gd name="T42" fmla="*/ 38 w 139"/>
                <a:gd name="T43" fmla="*/ 28 h 428"/>
                <a:gd name="T44" fmla="*/ 22 w 139"/>
                <a:gd name="T45" fmla="*/ 54 h 428"/>
                <a:gd name="T46" fmla="*/ 5 w 139"/>
                <a:gd name="T47" fmla="*/ 85 h 428"/>
                <a:gd name="T48" fmla="*/ 12 w 139"/>
                <a:gd name="T49" fmla="*/ 144 h 428"/>
                <a:gd name="T50" fmla="*/ 19 w 139"/>
                <a:gd name="T51" fmla="*/ 207 h 428"/>
                <a:gd name="T52" fmla="*/ 29 w 139"/>
                <a:gd name="T53" fmla="*/ 4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28">
                  <a:moveTo>
                    <a:pt x="29" y="407"/>
                  </a:moveTo>
                  <a:cubicBezTo>
                    <a:pt x="77" y="428"/>
                    <a:pt x="98" y="421"/>
                    <a:pt x="131" y="385"/>
                  </a:cubicBezTo>
                  <a:cubicBezTo>
                    <a:pt x="111" y="312"/>
                    <a:pt x="86" y="203"/>
                    <a:pt x="97" y="172"/>
                  </a:cubicBezTo>
                  <a:cubicBezTo>
                    <a:pt x="101" y="161"/>
                    <a:pt x="106" y="152"/>
                    <a:pt x="111" y="142"/>
                  </a:cubicBezTo>
                  <a:cubicBezTo>
                    <a:pt x="114" y="134"/>
                    <a:pt x="117" y="126"/>
                    <a:pt x="119" y="117"/>
                  </a:cubicBezTo>
                  <a:cubicBezTo>
                    <a:pt x="128" y="99"/>
                    <a:pt x="134" y="80"/>
                    <a:pt x="139" y="60"/>
                  </a:cubicBezTo>
                  <a:cubicBezTo>
                    <a:pt x="139" y="57"/>
                    <a:pt x="139" y="52"/>
                    <a:pt x="135" y="51"/>
                  </a:cubicBezTo>
                  <a:cubicBezTo>
                    <a:pt x="135" y="51"/>
                    <a:pt x="135" y="51"/>
                    <a:pt x="135" y="51"/>
                  </a:cubicBezTo>
                  <a:cubicBezTo>
                    <a:pt x="133" y="51"/>
                    <a:pt x="131" y="52"/>
                    <a:pt x="130" y="53"/>
                  </a:cubicBezTo>
                  <a:cubicBezTo>
                    <a:pt x="123" y="59"/>
                    <a:pt x="117" y="65"/>
                    <a:pt x="113" y="73"/>
                  </a:cubicBezTo>
                  <a:cubicBezTo>
                    <a:pt x="110" y="77"/>
                    <a:pt x="106" y="82"/>
                    <a:pt x="101" y="79"/>
                  </a:cubicBezTo>
                  <a:cubicBezTo>
                    <a:pt x="99" y="78"/>
                    <a:pt x="98" y="75"/>
                    <a:pt x="98" y="72"/>
                  </a:cubicBezTo>
                  <a:cubicBezTo>
                    <a:pt x="98" y="72"/>
                    <a:pt x="98" y="72"/>
                    <a:pt x="98" y="72"/>
                  </a:cubicBezTo>
                  <a:cubicBezTo>
                    <a:pt x="98" y="68"/>
                    <a:pt x="97" y="64"/>
                    <a:pt x="97" y="60"/>
                  </a:cubicBezTo>
                  <a:cubicBezTo>
                    <a:pt x="97" y="45"/>
                    <a:pt x="99" y="30"/>
                    <a:pt x="102" y="15"/>
                  </a:cubicBezTo>
                  <a:cubicBezTo>
                    <a:pt x="102" y="14"/>
                    <a:pt x="102" y="13"/>
                    <a:pt x="102" y="12"/>
                  </a:cubicBezTo>
                  <a:cubicBezTo>
                    <a:pt x="102" y="11"/>
                    <a:pt x="102" y="10"/>
                    <a:pt x="102" y="9"/>
                  </a:cubicBezTo>
                  <a:cubicBezTo>
                    <a:pt x="101" y="6"/>
                    <a:pt x="99" y="3"/>
                    <a:pt x="96" y="2"/>
                  </a:cubicBezTo>
                  <a:cubicBezTo>
                    <a:pt x="93" y="0"/>
                    <a:pt x="89" y="0"/>
                    <a:pt x="86" y="0"/>
                  </a:cubicBezTo>
                  <a:cubicBezTo>
                    <a:pt x="78" y="0"/>
                    <a:pt x="71" y="3"/>
                    <a:pt x="67" y="9"/>
                  </a:cubicBezTo>
                  <a:cubicBezTo>
                    <a:pt x="66" y="12"/>
                    <a:pt x="64" y="15"/>
                    <a:pt x="62" y="17"/>
                  </a:cubicBezTo>
                  <a:cubicBezTo>
                    <a:pt x="56" y="24"/>
                    <a:pt x="46" y="23"/>
                    <a:pt x="38" y="28"/>
                  </a:cubicBezTo>
                  <a:cubicBezTo>
                    <a:pt x="30" y="33"/>
                    <a:pt x="27" y="45"/>
                    <a:pt x="22" y="54"/>
                  </a:cubicBezTo>
                  <a:cubicBezTo>
                    <a:pt x="16" y="64"/>
                    <a:pt x="10" y="75"/>
                    <a:pt x="5" y="85"/>
                  </a:cubicBezTo>
                  <a:cubicBezTo>
                    <a:pt x="0" y="105"/>
                    <a:pt x="10" y="125"/>
                    <a:pt x="12" y="144"/>
                  </a:cubicBezTo>
                  <a:cubicBezTo>
                    <a:pt x="14" y="155"/>
                    <a:pt x="17" y="197"/>
                    <a:pt x="19" y="207"/>
                  </a:cubicBezTo>
                  <a:cubicBezTo>
                    <a:pt x="29" y="263"/>
                    <a:pt x="27" y="341"/>
                    <a:pt x="29" y="407"/>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Freeform 2107">
              <a:extLst>
                <a:ext uri="{FF2B5EF4-FFF2-40B4-BE49-F238E27FC236}">
                  <a16:creationId xmlns:a16="http://schemas.microsoft.com/office/drawing/2014/main" id="{0006EF69-3F80-490F-A766-FEBDF8BDEAE9}"/>
                </a:ext>
              </a:extLst>
            </p:cNvPr>
            <p:cNvSpPr>
              <a:spLocks/>
            </p:cNvSpPr>
            <p:nvPr/>
          </p:nvSpPr>
          <p:spPr bwMode="auto">
            <a:xfrm>
              <a:off x="3517900" y="2192339"/>
              <a:ext cx="106362" cy="84138"/>
            </a:xfrm>
            <a:custGeom>
              <a:avLst/>
              <a:gdLst>
                <a:gd name="T0" fmla="*/ 12 w 316"/>
                <a:gd name="T1" fmla="*/ 245 h 246"/>
                <a:gd name="T2" fmla="*/ 0 w 316"/>
                <a:gd name="T3" fmla="*/ 228 h 246"/>
                <a:gd name="T4" fmla="*/ 302 w 316"/>
                <a:gd name="T5" fmla="*/ 0 h 246"/>
                <a:gd name="T6" fmla="*/ 316 w 316"/>
                <a:gd name="T7" fmla="*/ 16 h 246"/>
                <a:gd name="T8" fmla="*/ 12 w 316"/>
                <a:gd name="T9" fmla="*/ 246 h 246"/>
                <a:gd name="T10" fmla="*/ 12 w 316"/>
                <a:gd name="T11" fmla="*/ 245 h 246"/>
              </a:gdLst>
              <a:ahLst/>
              <a:cxnLst>
                <a:cxn ang="0">
                  <a:pos x="T0" y="T1"/>
                </a:cxn>
                <a:cxn ang="0">
                  <a:pos x="T2" y="T3"/>
                </a:cxn>
                <a:cxn ang="0">
                  <a:pos x="T4" y="T5"/>
                </a:cxn>
                <a:cxn ang="0">
                  <a:pos x="T6" y="T7"/>
                </a:cxn>
                <a:cxn ang="0">
                  <a:pos x="T8" y="T9"/>
                </a:cxn>
                <a:cxn ang="0">
                  <a:pos x="T10" y="T11"/>
                </a:cxn>
              </a:cxnLst>
              <a:rect l="0" t="0" r="r" b="b"/>
              <a:pathLst>
                <a:path w="316" h="246">
                  <a:moveTo>
                    <a:pt x="12" y="245"/>
                  </a:moveTo>
                  <a:lnTo>
                    <a:pt x="0" y="228"/>
                  </a:lnTo>
                  <a:cubicBezTo>
                    <a:pt x="105" y="158"/>
                    <a:pt x="206" y="81"/>
                    <a:pt x="302" y="0"/>
                  </a:cubicBezTo>
                  <a:lnTo>
                    <a:pt x="316" y="16"/>
                  </a:lnTo>
                  <a:cubicBezTo>
                    <a:pt x="220" y="98"/>
                    <a:pt x="117" y="175"/>
                    <a:pt x="12" y="246"/>
                  </a:cubicBezTo>
                  <a:lnTo>
                    <a:pt x="12" y="24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Freeform 2108">
              <a:extLst>
                <a:ext uri="{FF2B5EF4-FFF2-40B4-BE49-F238E27FC236}">
                  <a16:creationId xmlns:a16="http://schemas.microsoft.com/office/drawing/2014/main" id="{E50A87C9-CB29-4BA5-8479-62EB012BD790}"/>
                </a:ext>
              </a:extLst>
            </p:cNvPr>
            <p:cNvSpPr>
              <a:spLocks/>
            </p:cNvSpPr>
            <p:nvPr/>
          </p:nvSpPr>
          <p:spPr bwMode="auto">
            <a:xfrm>
              <a:off x="3538538" y="2235201"/>
              <a:ext cx="111125" cy="69850"/>
            </a:xfrm>
            <a:custGeom>
              <a:avLst/>
              <a:gdLst>
                <a:gd name="T0" fmla="*/ 12 w 334"/>
                <a:gd name="T1" fmla="*/ 212 h 212"/>
                <a:gd name="T2" fmla="*/ 0 w 334"/>
                <a:gd name="T3" fmla="*/ 194 h 212"/>
                <a:gd name="T4" fmla="*/ 324 w 334"/>
                <a:gd name="T5" fmla="*/ 0 h 212"/>
                <a:gd name="T6" fmla="*/ 334 w 334"/>
                <a:gd name="T7" fmla="*/ 18 h 212"/>
                <a:gd name="T8" fmla="*/ 12 w 334"/>
                <a:gd name="T9" fmla="*/ 212 h 212"/>
              </a:gdLst>
              <a:ahLst/>
              <a:cxnLst>
                <a:cxn ang="0">
                  <a:pos x="T0" y="T1"/>
                </a:cxn>
                <a:cxn ang="0">
                  <a:pos x="T2" y="T3"/>
                </a:cxn>
                <a:cxn ang="0">
                  <a:pos x="T4" y="T5"/>
                </a:cxn>
                <a:cxn ang="0">
                  <a:pos x="T6" y="T7"/>
                </a:cxn>
                <a:cxn ang="0">
                  <a:pos x="T8" y="T9"/>
                </a:cxn>
              </a:cxnLst>
              <a:rect l="0" t="0" r="r" b="b"/>
              <a:pathLst>
                <a:path w="334" h="212">
                  <a:moveTo>
                    <a:pt x="12" y="212"/>
                  </a:moveTo>
                  <a:lnTo>
                    <a:pt x="0" y="194"/>
                  </a:lnTo>
                  <a:cubicBezTo>
                    <a:pt x="104" y="123"/>
                    <a:pt x="213" y="58"/>
                    <a:pt x="324" y="0"/>
                  </a:cubicBezTo>
                  <a:lnTo>
                    <a:pt x="334" y="18"/>
                  </a:lnTo>
                  <a:cubicBezTo>
                    <a:pt x="223" y="76"/>
                    <a:pt x="115" y="141"/>
                    <a:pt x="12" y="2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Freeform 2109">
              <a:extLst>
                <a:ext uri="{FF2B5EF4-FFF2-40B4-BE49-F238E27FC236}">
                  <a16:creationId xmlns:a16="http://schemas.microsoft.com/office/drawing/2014/main" id="{0EC872BB-79F8-4F24-874B-45CD62AD3E73}"/>
                </a:ext>
              </a:extLst>
            </p:cNvPr>
            <p:cNvSpPr>
              <a:spLocks/>
            </p:cNvSpPr>
            <p:nvPr/>
          </p:nvSpPr>
          <p:spPr bwMode="auto">
            <a:xfrm>
              <a:off x="3490913" y="2222501"/>
              <a:ext cx="93662" cy="120650"/>
            </a:xfrm>
            <a:custGeom>
              <a:avLst/>
              <a:gdLst>
                <a:gd name="T0" fmla="*/ 184 w 281"/>
                <a:gd name="T1" fmla="*/ 152 h 360"/>
                <a:gd name="T2" fmla="*/ 0 w 281"/>
                <a:gd name="T3" fmla="*/ 52 h 360"/>
                <a:gd name="T4" fmla="*/ 18 w 281"/>
                <a:gd name="T5" fmla="*/ 32 h 360"/>
                <a:gd name="T6" fmla="*/ 211 w 281"/>
                <a:gd name="T7" fmla="*/ 134 h 360"/>
                <a:gd name="T8" fmla="*/ 234 w 281"/>
                <a:gd name="T9" fmla="*/ 351 h 360"/>
                <a:gd name="T10" fmla="*/ 209 w 281"/>
                <a:gd name="T11" fmla="*/ 360 h 360"/>
                <a:gd name="T12" fmla="*/ 184 w 281"/>
                <a:gd name="T13" fmla="*/ 152 h 360"/>
              </a:gdLst>
              <a:ahLst/>
              <a:cxnLst>
                <a:cxn ang="0">
                  <a:pos x="T0" y="T1"/>
                </a:cxn>
                <a:cxn ang="0">
                  <a:pos x="T2" y="T3"/>
                </a:cxn>
                <a:cxn ang="0">
                  <a:pos x="T4" y="T5"/>
                </a:cxn>
                <a:cxn ang="0">
                  <a:pos x="T6" y="T7"/>
                </a:cxn>
                <a:cxn ang="0">
                  <a:pos x="T8" y="T9"/>
                </a:cxn>
                <a:cxn ang="0">
                  <a:pos x="T10" y="T11"/>
                </a:cxn>
                <a:cxn ang="0">
                  <a:pos x="T12" y="T13"/>
                </a:cxn>
              </a:cxnLst>
              <a:rect l="0" t="0" r="r" b="b"/>
              <a:pathLst>
                <a:path w="281" h="360">
                  <a:moveTo>
                    <a:pt x="184" y="152"/>
                  </a:moveTo>
                  <a:cubicBezTo>
                    <a:pt x="127" y="68"/>
                    <a:pt x="46" y="23"/>
                    <a:pt x="0" y="52"/>
                  </a:cubicBezTo>
                  <a:cubicBezTo>
                    <a:pt x="5" y="44"/>
                    <a:pt x="11" y="37"/>
                    <a:pt x="18" y="32"/>
                  </a:cubicBezTo>
                  <a:cubicBezTo>
                    <a:pt x="65" y="0"/>
                    <a:pt x="151" y="46"/>
                    <a:pt x="211" y="134"/>
                  </a:cubicBezTo>
                  <a:cubicBezTo>
                    <a:pt x="270" y="223"/>
                    <a:pt x="281" y="320"/>
                    <a:pt x="234" y="351"/>
                  </a:cubicBezTo>
                  <a:cubicBezTo>
                    <a:pt x="226" y="356"/>
                    <a:pt x="218" y="359"/>
                    <a:pt x="209" y="360"/>
                  </a:cubicBezTo>
                  <a:cubicBezTo>
                    <a:pt x="251" y="328"/>
                    <a:pt x="241" y="236"/>
                    <a:pt x="184" y="15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Freeform 2110">
              <a:extLst>
                <a:ext uri="{FF2B5EF4-FFF2-40B4-BE49-F238E27FC236}">
                  <a16:creationId xmlns:a16="http://schemas.microsoft.com/office/drawing/2014/main" id="{21BE0998-116E-461F-A581-E69A50D5B45F}"/>
                </a:ext>
              </a:extLst>
            </p:cNvPr>
            <p:cNvSpPr>
              <a:spLocks/>
            </p:cNvSpPr>
            <p:nvPr/>
          </p:nvSpPr>
          <p:spPr bwMode="auto">
            <a:xfrm>
              <a:off x="3475038" y="2230439"/>
              <a:ext cx="100012" cy="122238"/>
            </a:xfrm>
            <a:custGeom>
              <a:avLst/>
              <a:gdLst>
                <a:gd name="T0" fmla="*/ 228 w 297"/>
                <a:gd name="T1" fmla="*/ 130 h 368"/>
                <a:gd name="T2" fmla="*/ 44 w 297"/>
                <a:gd name="T3" fmla="*/ 30 h 368"/>
                <a:gd name="T4" fmla="*/ 68 w 297"/>
                <a:gd name="T5" fmla="*/ 238 h 368"/>
                <a:gd name="T6" fmla="*/ 252 w 297"/>
                <a:gd name="T7" fmla="*/ 338 h 368"/>
                <a:gd name="T8" fmla="*/ 228 w 297"/>
                <a:gd name="T9" fmla="*/ 130 h 368"/>
              </a:gdLst>
              <a:ahLst/>
              <a:cxnLst>
                <a:cxn ang="0">
                  <a:pos x="T0" y="T1"/>
                </a:cxn>
                <a:cxn ang="0">
                  <a:pos x="T2" y="T3"/>
                </a:cxn>
                <a:cxn ang="0">
                  <a:pos x="T4" y="T5"/>
                </a:cxn>
                <a:cxn ang="0">
                  <a:pos x="T6" y="T7"/>
                </a:cxn>
                <a:cxn ang="0">
                  <a:pos x="T8" y="T9"/>
                </a:cxn>
              </a:cxnLst>
              <a:rect l="0" t="0" r="r" b="b"/>
              <a:pathLst>
                <a:path w="297" h="368">
                  <a:moveTo>
                    <a:pt x="228" y="130"/>
                  </a:moveTo>
                  <a:cubicBezTo>
                    <a:pt x="171" y="45"/>
                    <a:pt x="88" y="0"/>
                    <a:pt x="44" y="30"/>
                  </a:cubicBezTo>
                  <a:cubicBezTo>
                    <a:pt x="0" y="60"/>
                    <a:pt x="11" y="153"/>
                    <a:pt x="68" y="238"/>
                  </a:cubicBezTo>
                  <a:cubicBezTo>
                    <a:pt x="126" y="323"/>
                    <a:pt x="208" y="368"/>
                    <a:pt x="252" y="338"/>
                  </a:cubicBezTo>
                  <a:cubicBezTo>
                    <a:pt x="297" y="309"/>
                    <a:pt x="286" y="215"/>
                    <a:pt x="228" y="130"/>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Freeform 2111">
              <a:extLst>
                <a:ext uri="{FF2B5EF4-FFF2-40B4-BE49-F238E27FC236}">
                  <a16:creationId xmlns:a16="http://schemas.microsoft.com/office/drawing/2014/main" id="{8EE29C52-9612-4E13-91EA-FC5253B4B3F5}"/>
                </a:ext>
              </a:extLst>
            </p:cNvPr>
            <p:cNvSpPr>
              <a:spLocks/>
            </p:cNvSpPr>
            <p:nvPr/>
          </p:nvSpPr>
          <p:spPr bwMode="auto">
            <a:xfrm>
              <a:off x="3497263" y="2255839"/>
              <a:ext cx="55562" cy="71438"/>
            </a:xfrm>
            <a:custGeom>
              <a:avLst/>
              <a:gdLst>
                <a:gd name="T0" fmla="*/ 131 w 170"/>
                <a:gd name="T1" fmla="*/ 74 h 211"/>
                <a:gd name="T2" fmla="*/ 25 w 170"/>
                <a:gd name="T3" fmla="*/ 17 h 211"/>
                <a:gd name="T4" fmla="*/ 39 w 170"/>
                <a:gd name="T5" fmla="*/ 136 h 211"/>
                <a:gd name="T6" fmla="*/ 145 w 170"/>
                <a:gd name="T7" fmla="*/ 194 h 211"/>
                <a:gd name="T8" fmla="*/ 131 w 170"/>
                <a:gd name="T9" fmla="*/ 74 h 211"/>
              </a:gdLst>
              <a:ahLst/>
              <a:cxnLst>
                <a:cxn ang="0">
                  <a:pos x="T0" y="T1"/>
                </a:cxn>
                <a:cxn ang="0">
                  <a:pos x="T2" y="T3"/>
                </a:cxn>
                <a:cxn ang="0">
                  <a:pos x="T4" y="T5"/>
                </a:cxn>
                <a:cxn ang="0">
                  <a:pos x="T6" y="T7"/>
                </a:cxn>
                <a:cxn ang="0">
                  <a:pos x="T8" y="T9"/>
                </a:cxn>
              </a:cxnLst>
              <a:rect l="0" t="0" r="r" b="b"/>
              <a:pathLst>
                <a:path w="170" h="211">
                  <a:moveTo>
                    <a:pt x="131" y="74"/>
                  </a:moveTo>
                  <a:cubicBezTo>
                    <a:pt x="98" y="25"/>
                    <a:pt x="51" y="0"/>
                    <a:pt x="25" y="17"/>
                  </a:cubicBezTo>
                  <a:cubicBezTo>
                    <a:pt x="0" y="34"/>
                    <a:pt x="6" y="87"/>
                    <a:pt x="39" y="136"/>
                  </a:cubicBezTo>
                  <a:cubicBezTo>
                    <a:pt x="72" y="185"/>
                    <a:pt x="120" y="211"/>
                    <a:pt x="145" y="194"/>
                  </a:cubicBezTo>
                  <a:cubicBezTo>
                    <a:pt x="170" y="177"/>
                    <a:pt x="164" y="123"/>
                    <a:pt x="131" y="74"/>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2" name="Freeform 2112">
              <a:extLst>
                <a:ext uri="{FF2B5EF4-FFF2-40B4-BE49-F238E27FC236}">
                  <a16:creationId xmlns:a16="http://schemas.microsoft.com/office/drawing/2014/main" id="{8E477FF9-373D-4583-9B44-2911E997235E}"/>
                </a:ext>
              </a:extLst>
            </p:cNvPr>
            <p:cNvSpPr>
              <a:spLocks/>
            </p:cNvSpPr>
            <p:nvPr/>
          </p:nvSpPr>
          <p:spPr bwMode="auto">
            <a:xfrm>
              <a:off x="3630613" y="2076451"/>
              <a:ext cx="96837" cy="65088"/>
            </a:xfrm>
            <a:custGeom>
              <a:avLst/>
              <a:gdLst>
                <a:gd name="T0" fmla="*/ 160 w 287"/>
                <a:gd name="T1" fmla="*/ 14 h 192"/>
                <a:gd name="T2" fmla="*/ 9 w 287"/>
                <a:gd name="T3" fmla="*/ 70 h 192"/>
                <a:gd name="T4" fmla="*/ 128 w 287"/>
                <a:gd name="T5" fmla="*/ 178 h 192"/>
                <a:gd name="T6" fmla="*/ 279 w 287"/>
                <a:gd name="T7" fmla="*/ 122 h 192"/>
                <a:gd name="T8" fmla="*/ 160 w 287"/>
                <a:gd name="T9" fmla="*/ 14 h 192"/>
              </a:gdLst>
              <a:ahLst/>
              <a:cxnLst>
                <a:cxn ang="0">
                  <a:pos x="T0" y="T1"/>
                </a:cxn>
                <a:cxn ang="0">
                  <a:pos x="T2" y="T3"/>
                </a:cxn>
                <a:cxn ang="0">
                  <a:pos x="T4" y="T5"/>
                </a:cxn>
                <a:cxn ang="0">
                  <a:pos x="T6" y="T7"/>
                </a:cxn>
                <a:cxn ang="0">
                  <a:pos x="T8" y="T9"/>
                </a:cxn>
              </a:cxnLst>
              <a:rect l="0" t="0" r="r" b="b"/>
              <a:pathLst>
                <a:path w="287" h="192">
                  <a:moveTo>
                    <a:pt x="160" y="14"/>
                  </a:moveTo>
                  <a:cubicBezTo>
                    <a:pt x="85" y="0"/>
                    <a:pt x="18" y="25"/>
                    <a:pt x="9" y="70"/>
                  </a:cubicBezTo>
                  <a:cubicBezTo>
                    <a:pt x="0" y="115"/>
                    <a:pt x="54" y="163"/>
                    <a:pt x="128" y="178"/>
                  </a:cubicBezTo>
                  <a:cubicBezTo>
                    <a:pt x="202" y="192"/>
                    <a:pt x="270" y="167"/>
                    <a:pt x="279" y="122"/>
                  </a:cubicBezTo>
                  <a:cubicBezTo>
                    <a:pt x="287" y="77"/>
                    <a:pt x="234" y="29"/>
                    <a:pt x="16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Freeform 2113">
              <a:extLst>
                <a:ext uri="{FF2B5EF4-FFF2-40B4-BE49-F238E27FC236}">
                  <a16:creationId xmlns:a16="http://schemas.microsoft.com/office/drawing/2014/main" id="{B8CB49AA-5371-4FD3-A8AE-690E5EED803C}"/>
                </a:ext>
              </a:extLst>
            </p:cNvPr>
            <p:cNvSpPr>
              <a:spLocks/>
            </p:cNvSpPr>
            <p:nvPr/>
          </p:nvSpPr>
          <p:spPr bwMode="auto">
            <a:xfrm>
              <a:off x="3697288" y="2103439"/>
              <a:ext cx="84137" cy="203200"/>
            </a:xfrm>
            <a:custGeom>
              <a:avLst/>
              <a:gdLst>
                <a:gd name="T0" fmla="*/ 102 w 254"/>
                <a:gd name="T1" fmla="*/ 559 h 604"/>
                <a:gd name="T2" fmla="*/ 0 w 254"/>
                <a:gd name="T3" fmla="*/ 604 h 604"/>
                <a:gd name="T4" fmla="*/ 21 w 254"/>
                <a:gd name="T5" fmla="*/ 590 h 604"/>
                <a:gd name="T6" fmla="*/ 196 w 254"/>
                <a:gd name="T7" fmla="*/ 262 h 604"/>
                <a:gd name="T8" fmla="*/ 119 w 254"/>
                <a:gd name="T9" fmla="*/ 29 h 604"/>
                <a:gd name="T10" fmla="*/ 108 w 254"/>
                <a:gd name="T11" fmla="*/ 15 h 604"/>
                <a:gd name="T12" fmla="*/ 187 w 254"/>
                <a:gd name="T13" fmla="*/ 70 h 604"/>
                <a:gd name="T14" fmla="*/ 195 w 254"/>
                <a:gd name="T15" fmla="*/ 82 h 604"/>
                <a:gd name="T16" fmla="*/ 254 w 254"/>
                <a:gd name="T17" fmla="*/ 274 h 604"/>
                <a:gd name="T18" fmla="*/ 102 w 254"/>
                <a:gd name="T19" fmla="*/ 5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604">
                  <a:moveTo>
                    <a:pt x="102" y="559"/>
                  </a:moveTo>
                  <a:cubicBezTo>
                    <a:pt x="71" y="580"/>
                    <a:pt x="36" y="595"/>
                    <a:pt x="0" y="604"/>
                  </a:cubicBezTo>
                  <a:cubicBezTo>
                    <a:pt x="7" y="599"/>
                    <a:pt x="14" y="595"/>
                    <a:pt x="21" y="590"/>
                  </a:cubicBezTo>
                  <a:cubicBezTo>
                    <a:pt x="130" y="517"/>
                    <a:pt x="196" y="394"/>
                    <a:pt x="196" y="262"/>
                  </a:cubicBezTo>
                  <a:cubicBezTo>
                    <a:pt x="196" y="179"/>
                    <a:pt x="169" y="97"/>
                    <a:pt x="119" y="29"/>
                  </a:cubicBezTo>
                  <a:cubicBezTo>
                    <a:pt x="116" y="24"/>
                    <a:pt x="112" y="20"/>
                    <a:pt x="108" y="15"/>
                  </a:cubicBezTo>
                  <a:cubicBezTo>
                    <a:pt x="99" y="0"/>
                    <a:pt x="156" y="27"/>
                    <a:pt x="187" y="70"/>
                  </a:cubicBezTo>
                  <a:cubicBezTo>
                    <a:pt x="190" y="74"/>
                    <a:pt x="193" y="78"/>
                    <a:pt x="195" y="82"/>
                  </a:cubicBezTo>
                  <a:cubicBezTo>
                    <a:pt x="233" y="138"/>
                    <a:pt x="254" y="205"/>
                    <a:pt x="254" y="274"/>
                  </a:cubicBezTo>
                  <a:cubicBezTo>
                    <a:pt x="254" y="388"/>
                    <a:pt x="197" y="495"/>
                    <a:pt x="102" y="5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Freeform 2114">
              <a:extLst>
                <a:ext uri="{FF2B5EF4-FFF2-40B4-BE49-F238E27FC236}">
                  <a16:creationId xmlns:a16="http://schemas.microsoft.com/office/drawing/2014/main" id="{516F3FB8-4718-4C66-BA25-C67671F53E72}"/>
                </a:ext>
              </a:extLst>
            </p:cNvPr>
            <p:cNvSpPr>
              <a:spLocks/>
            </p:cNvSpPr>
            <p:nvPr/>
          </p:nvSpPr>
          <p:spPr bwMode="auto">
            <a:xfrm>
              <a:off x="3406775" y="2235201"/>
              <a:ext cx="155575" cy="168275"/>
            </a:xfrm>
            <a:custGeom>
              <a:avLst/>
              <a:gdLst>
                <a:gd name="T0" fmla="*/ 282 w 468"/>
                <a:gd name="T1" fmla="*/ 469 h 503"/>
                <a:gd name="T2" fmla="*/ 75 w 468"/>
                <a:gd name="T3" fmla="*/ 359 h 503"/>
                <a:gd name="T4" fmla="*/ 50 w 468"/>
                <a:gd name="T5" fmla="*/ 126 h 503"/>
                <a:gd name="T6" fmla="*/ 186 w 468"/>
                <a:gd name="T7" fmla="*/ 34 h 503"/>
                <a:gd name="T8" fmla="*/ 393 w 468"/>
                <a:gd name="T9" fmla="*/ 144 h 503"/>
                <a:gd name="T10" fmla="*/ 418 w 468"/>
                <a:gd name="T11" fmla="*/ 377 h 503"/>
                <a:gd name="T12" fmla="*/ 282 w 468"/>
                <a:gd name="T13" fmla="*/ 469 h 503"/>
              </a:gdLst>
              <a:ahLst/>
              <a:cxnLst>
                <a:cxn ang="0">
                  <a:pos x="T0" y="T1"/>
                </a:cxn>
                <a:cxn ang="0">
                  <a:pos x="T2" y="T3"/>
                </a:cxn>
                <a:cxn ang="0">
                  <a:pos x="T4" y="T5"/>
                </a:cxn>
                <a:cxn ang="0">
                  <a:pos x="T6" y="T7"/>
                </a:cxn>
                <a:cxn ang="0">
                  <a:pos x="T8" y="T9"/>
                </a:cxn>
                <a:cxn ang="0">
                  <a:pos x="T10" y="T11"/>
                </a:cxn>
                <a:cxn ang="0">
                  <a:pos x="T12" y="T13"/>
                </a:cxn>
              </a:cxnLst>
              <a:rect l="0" t="0" r="r" b="b"/>
              <a:pathLst>
                <a:path w="468" h="503">
                  <a:moveTo>
                    <a:pt x="282" y="469"/>
                  </a:moveTo>
                  <a:cubicBezTo>
                    <a:pt x="231" y="503"/>
                    <a:pt x="139" y="454"/>
                    <a:pt x="75" y="359"/>
                  </a:cubicBezTo>
                  <a:cubicBezTo>
                    <a:pt x="11" y="264"/>
                    <a:pt x="0" y="160"/>
                    <a:pt x="50" y="126"/>
                  </a:cubicBezTo>
                  <a:lnTo>
                    <a:pt x="186" y="34"/>
                  </a:lnTo>
                  <a:cubicBezTo>
                    <a:pt x="237" y="0"/>
                    <a:pt x="329" y="49"/>
                    <a:pt x="393" y="144"/>
                  </a:cubicBezTo>
                  <a:cubicBezTo>
                    <a:pt x="458" y="239"/>
                    <a:pt x="468" y="343"/>
                    <a:pt x="418" y="377"/>
                  </a:cubicBezTo>
                  <a:lnTo>
                    <a:pt x="282" y="469"/>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Freeform 2115">
              <a:extLst>
                <a:ext uri="{FF2B5EF4-FFF2-40B4-BE49-F238E27FC236}">
                  <a16:creationId xmlns:a16="http://schemas.microsoft.com/office/drawing/2014/main" id="{8712AB3F-EDCE-42E1-A426-8D569FB280BB}"/>
                </a:ext>
              </a:extLst>
            </p:cNvPr>
            <p:cNvSpPr>
              <a:spLocks/>
            </p:cNvSpPr>
            <p:nvPr/>
          </p:nvSpPr>
          <p:spPr bwMode="auto">
            <a:xfrm>
              <a:off x="3451225" y="2241551"/>
              <a:ext cx="100012" cy="131763"/>
            </a:xfrm>
            <a:custGeom>
              <a:avLst/>
              <a:gdLst>
                <a:gd name="T0" fmla="*/ 231 w 303"/>
                <a:gd name="T1" fmla="*/ 391 h 391"/>
                <a:gd name="T2" fmla="*/ 207 w 303"/>
                <a:gd name="T3" fmla="*/ 158 h 391"/>
                <a:gd name="T4" fmla="*/ 0 w 303"/>
                <a:gd name="T5" fmla="*/ 48 h 391"/>
                <a:gd name="T6" fmla="*/ 21 w 303"/>
                <a:gd name="T7" fmla="*/ 34 h 391"/>
                <a:gd name="T8" fmla="*/ 228 w 303"/>
                <a:gd name="T9" fmla="*/ 144 h 391"/>
                <a:gd name="T10" fmla="*/ 252 w 303"/>
                <a:gd name="T11" fmla="*/ 377 h 391"/>
                <a:gd name="T12" fmla="*/ 231 w 30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303" h="391">
                  <a:moveTo>
                    <a:pt x="231" y="391"/>
                  </a:moveTo>
                  <a:cubicBezTo>
                    <a:pt x="282" y="357"/>
                    <a:pt x="271" y="253"/>
                    <a:pt x="207" y="158"/>
                  </a:cubicBezTo>
                  <a:cubicBezTo>
                    <a:pt x="143" y="63"/>
                    <a:pt x="50" y="14"/>
                    <a:pt x="0" y="48"/>
                  </a:cubicBezTo>
                  <a:lnTo>
                    <a:pt x="21" y="34"/>
                  </a:lnTo>
                  <a:cubicBezTo>
                    <a:pt x="71" y="0"/>
                    <a:pt x="163" y="49"/>
                    <a:pt x="228" y="144"/>
                  </a:cubicBezTo>
                  <a:cubicBezTo>
                    <a:pt x="292" y="239"/>
                    <a:pt x="303" y="343"/>
                    <a:pt x="252" y="377"/>
                  </a:cubicBezTo>
                  <a:lnTo>
                    <a:pt x="231" y="39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Freeform 2116">
              <a:extLst>
                <a:ext uri="{FF2B5EF4-FFF2-40B4-BE49-F238E27FC236}">
                  <a16:creationId xmlns:a16="http://schemas.microsoft.com/office/drawing/2014/main" id="{512A07A7-E66C-42D7-A306-BEAA43403457}"/>
                </a:ext>
              </a:extLst>
            </p:cNvPr>
            <p:cNvSpPr>
              <a:spLocks/>
            </p:cNvSpPr>
            <p:nvPr/>
          </p:nvSpPr>
          <p:spPr bwMode="auto">
            <a:xfrm>
              <a:off x="3430588" y="2255839"/>
              <a:ext cx="101600" cy="131763"/>
            </a:xfrm>
            <a:custGeom>
              <a:avLst/>
              <a:gdLst>
                <a:gd name="T0" fmla="*/ 232 w 303"/>
                <a:gd name="T1" fmla="*/ 392 h 392"/>
                <a:gd name="T2" fmla="*/ 207 w 303"/>
                <a:gd name="T3" fmla="*/ 158 h 392"/>
                <a:gd name="T4" fmla="*/ 0 w 303"/>
                <a:gd name="T5" fmla="*/ 48 h 392"/>
                <a:gd name="T6" fmla="*/ 21 w 303"/>
                <a:gd name="T7" fmla="*/ 34 h 392"/>
                <a:gd name="T8" fmla="*/ 228 w 303"/>
                <a:gd name="T9" fmla="*/ 144 h 392"/>
                <a:gd name="T10" fmla="*/ 252 w 303"/>
                <a:gd name="T11" fmla="*/ 378 h 392"/>
                <a:gd name="T12" fmla="*/ 232 w 303"/>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03" h="392">
                  <a:moveTo>
                    <a:pt x="232" y="392"/>
                  </a:moveTo>
                  <a:cubicBezTo>
                    <a:pt x="282" y="358"/>
                    <a:pt x="271" y="253"/>
                    <a:pt x="207" y="158"/>
                  </a:cubicBezTo>
                  <a:cubicBezTo>
                    <a:pt x="143" y="64"/>
                    <a:pt x="51" y="14"/>
                    <a:pt x="0" y="48"/>
                  </a:cubicBezTo>
                  <a:lnTo>
                    <a:pt x="21" y="34"/>
                  </a:lnTo>
                  <a:cubicBezTo>
                    <a:pt x="71" y="0"/>
                    <a:pt x="163" y="49"/>
                    <a:pt x="228" y="144"/>
                  </a:cubicBezTo>
                  <a:cubicBezTo>
                    <a:pt x="292" y="239"/>
                    <a:pt x="303" y="344"/>
                    <a:pt x="252" y="378"/>
                  </a:cubicBezTo>
                  <a:lnTo>
                    <a:pt x="232" y="392"/>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Freeform 2117">
              <a:extLst>
                <a:ext uri="{FF2B5EF4-FFF2-40B4-BE49-F238E27FC236}">
                  <a16:creationId xmlns:a16="http://schemas.microsoft.com/office/drawing/2014/main" id="{BA7AE882-C761-45CD-BCDD-C491BD581088}"/>
                </a:ext>
              </a:extLst>
            </p:cNvPr>
            <p:cNvSpPr>
              <a:spLocks/>
            </p:cNvSpPr>
            <p:nvPr/>
          </p:nvSpPr>
          <p:spPr bwMode="auto">
            <a:xfrm>
              <a:off x="3402013" y="2268539"/>
              <a:ext cx="109537" cy="138113"/>
            </a:xfrm>
            <a:custGeom>
              <a:avLst/>
              <a:gdLst>
                <a:gd name="T0" fmla="*/ 258 w 333"/>
                <a:gd name="T1" fmla="*/ 144 h 411"/>
                <a:gd name="T2" fmla="*/ 51 w 333"/>
                <a:gd name="T3" fmla="*/ 34 h 411"/>
                <a:gd name="T4" fmla="*/ 75 w 333"/>
                <a:gd name="T5" fmla="*/ 267 h 411"/>
                <a:gd name="T6" fmla="*/ 283 w 333"/>
                <a:gd name="T7" fmla="*/ 377 h 411"/>
                <a:gd name="T8" fmla="*/ 258 w 333"/>
                <a:gd name="T9" fmla="*/ 144 h 411"/>
              </a:gdLst>
              <a:ahLst/>
              <a:cxnLst>
                <a:cxn ang="0">
                  <a:pos x="T0" y="T1"/>
                </a:cxn>
                <a:cxn ang="0">
                  <a:pos x="T2" y="T3"/>
                </a:cxn>
                <a:cxn ang="0">
                  <a:pos x="T4" y="T5"/>
                </a:cxn>
                <a:cxn ang="0">
                  <a:pos x="T6" y="T7"/>
                </a:cxn>
                <a:cxn ang="0">
                  <a:pos x="T8" y="T9"/>
                </a:cxn>
              </a:cxnLst>
              <a:rect l="0" t="0" r="r" b="b"/>
              <a:pathLst>
                <a:path w="333" h="411">
                  <a:moveTo>
                    <a:pt x="258" y="144"/>
                  </a:moveTo>
                  <a:cubicBezTo>
                    <a:pt x="194" y="49"/>
                    <a:pt x="101" y="0"/>
                    <a:pt x="51" y="34"/>
                  </a:cubicBezTo>
                  <a:cubicBezTo>
                    <a:pt x="0" y="68"/>
                    <a:pt x="11" y="172"/>
                    <a:pt x="75" y="267"/>
                  </a:cubicBezTo>
                  <a:cubicBezTo>
                    <a:pt x="140" y="362"/>
                    <a:pt x="232" y="411"/>
                    <a:pt x="283" y="377"/>
                  </a:cubicBezTo>
                  <a:cubicBezTo>
                    <a:pt x="333" y="343"/>
                    <a:pt x="322" y="239"/>
                    <a:pt x="258" y="14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Freeform 2118">
              <a:extLst>
                <a:ext uri="{FF2B5EF4-FFF2-40B4-BE49-F238E27FC236}">
                  <a16:creationId xmlns:a16="http://schemas.microsoft.com/office/drawing/2014/main" id="{43D687E0-F939-4901-8434-B48DE1DCC369}"/>
                </a:ext>
              </a:extLst>
            </p:cNvPr>
            <p:cNvSpPr>
              <a:spLocks/>
            </p:cNvSpPr>
            <p:nvPr/>
          </p:nvSpPr>
          <p:spPr bwMode="auto">
            <a:xfrm>
              <a:off x="3413125" y="2293939"/>
              <a:ext cx="76200" cy="96838"/>
            </a:xfrm>
            <a:custGeom>
              <a:avLst/>
              <a:gdLst>
                <a:gd name="T0" fmla="*/ 179 w 233"/>
                <a:gd name="T1" fmla="*/ 103 h 290"/>
                <a:gd name="T2" fmla="*/ 35 w 233"/>
                <a:gd name="T3" fmla="*/ 24 h 290"/>
                <a:gd name="T4" fmla="*/ 54 w 233"/>
                <a:gd name="T5" fmla="*/ 187 h 290"/>
                <a:gd name="T6" fmla="*/ 199 w 233"/>
                <a:gd name="T7" fmla="*/ 266 h 290"/>
                <a:gd name="T8" fmla="*/ 179 w 233"/>
                <a:gd name="T9" fmla="*/ 103 h 290"/>
              </a:gdLst>
              <a:ahLst/>
              <a:cxnLst>
                <a:cxn ang="0">
                  <a:pos x="T0" y="T1"/>
                </a:cxn>
                <a:cxn ang="0">
                  <a:pos x="T2" y="T3"/>
                </a:cxn>
                <a:cxn ang="0">
                  <a:pos x="T4" y="T5"/>
                </a:cxn>
                <a:cxn ang="0">
                  <a:pos x="T6" y="T7"/>
                </a:cxn>
                <a:cxn ang="0">
                  <a:pos x="T8" y="T9"/>
                </a:cxn>
              </a:cxnLst>
              <a:rect l="0" t="0" r="r" b="b"/>
              <a:pathLst>
                <a:path w="233" h="290">
                  <a:moveTo>
                    <a:pt x="179" y="103"/>
                  </a:moveTo>
                  <a:cubicBezTo>
                    <a:pt x="134" y="36"/>
                    <a:pt x="69" y="0"/>
                    <a:pt x="35" y="24"/>
                  </a:cubicBezTo>
                  <a:cubicBezTo>
                    <a:pt x="0" y="47"/>
                    <a:pt x="9" y="120"/>
                    <a:pt x="54" y="187"/>
                  </a:cubicBezTo>
                  <a:cubicBezTo>
                    <a:pt x="99" y="255"/>
                    <a:pt x="164" y="290"/>
                    <a:pt x="199" y="266"/>
                  </a:cubicBezTo>
                  <a:cubicBezTo>
                    <a:pt x="233" y="243"/>
                    <a:pt x="225" y="170"/>
                    <a:pt x="179" y="103"/>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Freeform 2119">
              <a:extLst>
                <a:ext uri="{FF2B5EF4-FFF2-40B4-BE49-F238E27FC236}">
                  <a16:creationId xmlns:a16="http://schemas.microsoft.com/office/drawing/2014/main" id="{7567B837-CF0B-4955-AA24-C18F549348BF}"/>
                </a:ext>
              </a:extLst>
            </p:cNvPr>
            <p:cNvSpPr>
              <a:spLocks/>
            </p:cNvSpPr>
            <p:nvPr/>
          </p:nvSpPr>
          <p:spPr bwMode="auto">
            <a:xfrm>
              <a:off x="3424238" y="2319339"/>
              <a:ext cx="42862" cy="52388"/>
            </a:xfrm>
            <a:custGeom>
              <a:avLst/>
              <a:gdLst>
                <a:gd name="T0" fmla="*/ 96 w 125"/>
                <a:gd name="T1" fmla="*/ 55 h 155"/>
                <a:gd name="T2" fmla="*/ 19 w 125"/>
                <a:gd name="T3" fmla="*/ 13 h 155"/>
                <a:gd name="T4" fmla="*/ 29 w 125"/>
                <a:gd name="T5" fmla="*/ 100 h 155"/>
                <a:gd name="T6" fmla="*/ 107 w 125"/>
                <a:gd name="T7" fmla="*/ 143 h 155"/>
                <a:gd name="T8" fmla="*/ 96 w 125"/>
                <a:gd name="T9" fmla="*/ 55 h 155"/>
              </a:gdLst>
              <a:ahLst/>
              <a:cxnLst>
                <a:cxn ang="0">
                  <a:pos x="T0" y="T1"/>
                </a:cxn>
                <a:cxn ang="0">
                  <a:pos x="T2" y="T3"/>
                </a:cxn>
                <a:cxn ang="0">
                  <a:pos x="T4" y="T5"/>
                </a:cxn>
                <a:cxn ang="0">
                  <a:pos x="T6" y="T7"/>
                </a:cxn>
                <a:cxn ang="0">
                  <a:pos x="T8" y="T9"/>
                </a:cxn>
              </a:cxnLst>
              <a:rect l="0" t="0" r="r" b="b"/>
              <a:pathLst>
                <a:path w="125" h="155">
                  <a:moveTo>
                    <a:pt x="96" y="55"/>
                  </a:moveTo>
                  <a:cubicBezTo>
                    <a:pt x="72" y="19"/>
                    <a:pt x="37" y="0"/>
                    <a:pt x="19" y="13"/>
                  </a:cubicBezTo>
                  <a:cubicBezTo>
                    <a:pt x="0" y="25"/>
                    <a:pt x="5" y="64"/>
                    <a:pt x="29" y="100"/>
                  </a:cubicBezTo>
                  <a:cubicBezTo>
                    <a:pt x="53" y="136"/>
                    <a:pt x="88" y="155"/>
                    <a:pt x="107" y="143"/>
                  </a:cubicBezTo>
                  <a:cubicBezTo>
                    <a:pt x="125" y="130"/>
                    <a:pt x="121" y="91"/>
                    <a:pt x="96" y="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Freeform 2120">
              <a:extLst>
                <a:ext uri="{FF2B5EF4-FFF2-40B4-BE49-F238E27FC236}">
                  <a16:creationId xmlns:a16="http://schemas.microsoft.com/office/drawing/2014/main" id="{8F26C694-B19B-490C-8D5A-D3448102314B}"/>
                </a:ext>
              </a:extLst>
            </p:cNvPr>
            <p:cNvSpPr>
              <a:spLocks/>
            </p:cNvSpPr>
            <p:nvPr/>
          </p:nvSpPr>
          <p:spPr bwMode="auto">
            <a:xfrm>
              <a:off x="3681413" y="2870201"/>
              <a:ext cx="60325" cy="104775"/>
            </a:xfrm>
            <a:custGeom>
              <a:avLst/>
              <a:gdLst>
                <a:gd name="T0" fmla="*/ 23 w 180"/>
                <a:gd name="T1" fmla="*/ 220 h 312"/>
                <a:gd name="T2" fmla="*/ 7 w 180"/>
                <a:gd name="T3" fmla="*/ 246 h 312"/>
                <a:gd name="T4" fmla="*/ 0 w 180"/>
                <a:gd name="T5" fmla="*/ 271 h 312"/>
                <a:gd name="T6" fmla="*/ 8 w 180"/>
                <a:gd name="T7" fmla="*/ 297 h 312"/>
                <a:gd name="T8" fmla="*/ 41 w 180"/>
                <a:gd name="T9" fmla="*/ 312 h 312"/>
                <a:gd name="T10" fmla="*/ 47 w 180"/>
                <a:gd name="T11" fmla="*/ 311 h 312"/>
                <a:gd name="T12" fmla="*/ 87 w 180"/>
                <a:gd name="T13" fmla="*/ 296 h 312"/>
                <a:gd name="T14" fmla="*/ 134 w 180"/>
                <a:gd name="T15" fmla="*/ 253 h 312"/>
                <a:gd name="T16" fmla="*/ 147 w 180"/>
                <a:gd name="T17" fmla="*/ 206 h 312"/>
                <a:gd name="T18" fmla="*/ 168 w 180"/>
                <a:gd name="T19" fmla="*/ 163 h 312"/>
                <a:gd name="T20" fmla="*/ 177 w 180"/>
                <a:gd name="T21" fmla="*/ 154 h 312"/>
                <a:gd name="T22" fmla="*/ 180 w 180"/>
                <a:gd name="T23" fmla="*/ 141 h 312"/>
                <a:gd name="T24" fmla="*/ 180 w 180"/>
                <a:gd name="T25" fmla="*/ 140 h 312"/>
                <a:gd name="T26" fmla="*/ 180 w 180"/>
                <a:gd name="T27" fmla="*/ 134 h 312"/>
                <a:gd name="T28" fmla="*/ 172 w 180"/>
                <a:gd name="T29" fmla="*/ 85 h 312"/>
                <a:gd name="T30" fmla="*/ 160 w 180"/>
                <a:gd name="T31" fmla="*/ 59 h 312"/>
                <a:gd name="T32" fmla="*/ 155 w 180"/>
                <a:gd name="T33" fmla="*/ 39 h 312"/>
                <a:gd name="T34" fmla="*/ 87 w 180"/>
                <a:gd name="T35" fmla="*/ 21 h 312"/>
                <a:gd name="T36" fmla="*/ 51 w 180"/>
                <a:gd name="T37" fmla="*/ 112 h 312"/>
                <a:gd name="T38" fmla="*/ 27 w 180"/>
                <a:gd name="T39" fmla="*/ 216 h 312"/>
                <a:gd name="T40" fmla="*/ 23 w 180"/>
                <a:gd name="T41" fmla="*/ 2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12">
                  <a:moveTo>
                    <a:pt x="23" y="220"/>
                  </a:moveTo>
                  <a:cubicBezTo>
                    <a:pt x="18" y="229"/>
                    <a:pt x="12" y="237"/>
                    <a:pt x="7" y="246"/>
                  </a:cubicBezTo>
                  <a:cubicBezTo>
                    <a:pt x="3" y="254"/>
                    <a:pt x="0" y="262"/>
                    <a:pt x="0" y="271"/>
                  </a:cubicBezTo>
                  <a:cubicBezTo>
                    <a:pt x="0" y="280"/>
                    <a:pt x="3" y="289"/>
                    <a:pt x="8" y="297"/>
                  </a:cubicBezTo>
                  <a:cubicBezTo>
                    <a:pt x="16" y="306"/>
                    <a:pt x="28" y="312"/>
                    <a:pt x="41" y="312"/>
                  </a:cubicBezTo>
                  <a:cubicBezTo>
                    <a:pt x="43" y="312"/>
                    <a:pt x="45" y="311"/>
                    <a:pt x="47" y="311"/>
                  </a:cubicBezTo>
                  <a:cubicBezTo>
                    <a:pt x="61" y="309"/>
                    <a:pt x="75" y="304"/>
                    <a:pt x="87" y="296"/>
                  </a:cubicBezTo>
                  <a:cubicBezTo>
                    <a:pt x="106" y="286"/>
                    <a:pt x="123" y="271"/>
                    <a:pt x="134" y="253"/>
                  </a:cubicBezTo>
                  <a:cubicBezTo>
                    <a:pt x="141" y="238"/>
                    <a:pt x="145" y="222"/>
                    <a:pt x="147" y="206"/>
                  </a:cubicBezTo>
                  <a:cubicBezTo>
                    <a:pt x="150" y="190"/>
                    <a:pt x="157" y="175"/>
                    <a:pt x="168" y="163"/>
                  </a:cubicBezTo>
                  <a:cubicBezTo>
                    <a:pt x="171" y="161"/>
                    <a:pt x="174" y="158"/>
                    <a:pt x="177" y="154"/>
                  </a:cubicBezTo>
                  <a:cubicBezTo>
                    <a:pt x="179" y="150"/>
                    <a:pt x="180" y="146"/>
                    <a:pt x="180" y="141"/>
                  </a:cubicBezTo>
                  <a:cubicBezTo>
                    <a:pt x="180" y="141"/>
                    <a:pt x="180" y="140"/>
                    <a:pt x="180" y="140"/>
                  </a:cubicBezTo>
                  <a:cubicBezTo>
                    <a:pt x="180" y="138"/>
                    <a:pt x="180" y="136"/>
                    <a:pt x="180" y="134"/>
                  </a:cubicBezTo>
                  <a:cubicBezTo>
                    <a:pt x="180" y="117"/>
                    <a:pt x="177" y="101"/>
                    <a:pt x="172" y="85"/>
                  </a:cubicBezTo>
                  <a:cubicBezTo>
                    <a:pt x="169" y="76"/>
                    <a:pt x="164" y="68"/>
                    <a:pt x="160" y="59"/>
                  </a:cubicBezTo>
                  <a:cubicBezTo>
                    <a:pt x="158" y="52"/>
                    <a:pt x="157" y="45"/>
                    <a:pt x="155" y="39"/>
                  </a:cubicBezTo>
                  <a:cubicBezTo>
                    <a:pt x="143" y="12"/>
                    <a:pt x="110" y="0"/>
                    <a:pt x="87" y="21"/>
                  </a:cubicBezTo>
                  <a:cubicBezTo>
                    <a:pt x="64" y="43"/>
                    <a:pt x="55" y="79"/>
                    <a:pt x="51" y="112"/>
                  </a:cubicBezTo>
                  <a:cubicBezTo>
                    <a:pt x="47" y="148"/>
                    <a:pt x="46" y="183"/>
                    <a:pt x="27" y="216"/>
                  </a:cubicBezTo>
                  <a:lnTo>
                    <a:pt x="23" y="220"/>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Freeform 2121">
              <a:extLst>
                <a:ext uri="{FF2B5EF4-FFF2-40B4-BE49-F238E27FC236}">
                  <a16:creationId xmlns:a16="http://schemas.microsoft.com/office/drawing/2014/main" id="{5C9994B6-537E-4229-B35B-06FB20CABD1D}"/>
                </a:ext>
              </a:extLst>
            </p:cNvPr>
            <p:cNvSpPr>
              <a:spLocks/>
            </p:cNvSpPr>
            <p:nvPr/>
          </p:nvSpPr>
          <p:spPr bwMode="auto">
            <a:xfrm>
              <a:off x="3665538" y="2849564"/>
              <a:ext cx="76200" cy="74613"/>
            </a:xfrm>
            <a:custGeom>
              <a:avLst/>
              <a:gdLst>
                <a:gd name="T0" fmla="*/ 80 w 225"/>
                <a:gd name="T1" fmla="*/ 62 h 223"/>
                <a:gd name="T2" fmla="*/ 78 w 225"/>
                <a:gd name="T3" fmla="*/ 70 h 223"/>
                <a:gd name="T4" fmla="*/ 43 w 225"/>
                <a:gd name="T5" fmla="*/ 144 h 223"/>
                <a:gd name="T6" fmla="*/ 26 w 225"/>
                <a:gd name="T7" fmla="*/ 218 h 223"/>
                <a:gd name="T8" fmla="*/ 29 w 225"/>
                <a:gd name="T9" fmla="*/ 221 h 223"/>
                <a:gd name="T10" fmla="*/ 42 w 225"/>
                <a:gd name="T11" fmla="*/ 223 h 223"/>
                <a:gd name="T12" fmla="*/ 44 w 225"/>
                <a:gd name="T13" fmla="*/ 223 h 223"/>
                <a:gd name="T14" fmla="*/ 44 w 225"/>
                <a:gd name="T15" fmla="*/ 223 h 223"/>
                <a:gd name="T16" fmla="*/ 135 w 225"/>
                <a:gd name="T17" fmla="*/ 174 h 223"/>
                <a:gd name="T18" fmla="*/ 155 w 225"/>
                <a:gd name="T19" fmla="*/ 139 h 223"/>
                <a:gd name="T20" fmla="*/ 182 w 225"/>
                <a:gd name="T21" fmla="*/ 115 h 223"/>
                <a:gd name="T22" fmla="*/ 225 w 225"/>
                <a:gd name="T23" fmla="*/ 71 h 223"/>
                <a:gd name="T24" fmla="*/ 177 w 225"/>
                <a:gd name="T25" fmla="*/ 0 h 223"/>
                <a:gd name="T26" fmla="*/ 133 w 225"/>
                <a:gd name="T27" fmla="*/ 24 h 223"/>
                <a:gd name="T28" fmla="*/ 98 w 225"/>
                <a:gd name="T29" fmla="*/ 42 h 223"/>
                <a:gd name="T30" fmla="*/ 80 w 225"/>
                <a:gd name="T31"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80" y="62"/>
                  </a:moveTo>
                  <a:cubicBezTo>
                    <a:pt x="79" y="65"/>
                    <a:pt x="78" y="67"/>
                    <a:pt x="78" y="70"/>
                  </a:cubicBezTo>
                  <a:cubicBezTo>
                    <a:pt x="76" y="112"/>
                    <a:pt x="59" y="122"/>
                    <a:pt x="43" y="144"/>
                  </a:cubicBezTo>
                  <a:cubicBezTo>
                    <a:pt x="28" y="163"/>
                    <a:pt x="0" y="196"/>
                    <a:pt x="26" y="218"/>
                  </a:cubicBezTo>
                  <a:cubicBezTo>
                    <a:pt x="27" y="219"/>
                    <a:pt x="28" y="220"/>
                    <a:pt x="29" y="221"/>
                  </a:cubicBezTo>
                  <a:cubicBezTo>
                    <a:pt x="33" y="222"/>
                    <a:pt x="38" y="223"/>
                    <a:pt x="42" y="223"/>
                  </a:cubicBezTo>
                  <a:cubicBezTo>
                    <a:pt x="43" y="223"/>
                    <a:pt x="43" y="223"/>
                    <a:pt x="44" y="223"/>
                  </a:cubicBezTo>
                  <a:cubicBezTo>
                    <a:pt x="44" y="223"/>
                    <a:pt x="44" y="223"/>
                    <a:pt x="44" y="223"/>
                  </a:cubicBezTo>
                  <a:cubicBezTo>
                    <a:pt x="81" y="223"/>
                    <a:pt x="115" y="205"/>
                    <a:pt x="135" y="174"/>
                  </a:cubicBezTo>
                  <a:cubicBezTo>
                    <a:pt x="142" y="162"/>
                    <a:pt x="147" y="150"/>
                    <a:pt x="155" y="139"/>
                  </a:cubicBezTo>
                  <a:cubicBezTo>
                    <a:pt x="163" y="130"/>
                    <a:pt x="172" y="122"/>
                    <a:pt x="182" y="115"/>
                  </a:cubicBezTo>
                  <a:cubicBezTo>
                    <a:pt x="211" y="95"/>
                    <a:pt x="225" y="84"/>
                    <a:pt x="225" y="71"/>
                  </a:cubicBezTo>
                  <a:cubicBezTo>
                    <a:pt x="225" y="58"/>
                    <a:pt x="208" y="33"/>
                    <a:pt x="177" y="0"/>
                  </a:cubicBezTo>
                  <a:lnTo>
                    <a:pt x="133" y="24"/>
                  </a:lnTo>
                  <a:lnTo>
                    <a:pt x="98" y="42"/>
                  </a:lnTo>
                  <a:cubicBezTo>
                    <a:pt x="89" y="45"/>
                    <a:pt x="82" y="53"/>
                    <a:pt x="80" y="6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Freeform 2122">
              <a:extLst>
                <a:ext uri="{FF2B5EF4-FFF2-40B4-BE49-F238E27FC236}">
                  <a16:creationId xmlns:a16="http://schemas.microsoft.com/office/drawing/2014/main" id="{F4083B74-DCCD-410F-B1CA-E64BCE332B86}"/>
                </a:ext>
              </a:extLst>
            </p:cNvPr>
            <p:cNvSpPr>
              <a:spLocks/>
            </p:cNvSpPr>
            <p:nvPr/>
          </p:nvSpPr>
          <p:spPr bwMode="auto">
            <a:xfrm>
              <a:off x="3595688" y="2505076"/>
              <a:ext cx="123825" cy="355600"/>
            </a:xfrm>
            <a:custGeom>
              <a:avLst/>
              <a:gdLst>
                <a:gd name="T0" fmla="*/ 58 w 372"/>
                <a:gd name="T1" fmla="*/ 26 h 1058"/>
                <a:gd name="T2" fmla="*/ 24 w 372"/>
                <a:gd name="T3" fmla="*/ 528 h 1058"/>
                <a:gd name="T4" fmla="*/ 81 w 372"/>
                <a:gd name="T5" fmla="*/ 771 h 1058"/>
                <a:gd name="T6" fmla="*/ 294 w 372"/>
                <a:gd name="T7" fmla="*/ 1058 h 1058"/>
                <a:gd name="T8" fmla="*/ 322 w 372"/>
                <a:gd name="T9" fmla="*/ 597 h 1058"/>
                <a:gd name="T10" fmla="*/ 242 w 372"/>
                <a:gd name="T11" fmla="*/ 0 h 1058"/>
                <a:gd name="T12" fmla="*/ 58 w 372"/>
                <a:gd name="T13" fmla="*/ 26 h 1058"/>
              </a:gdLst>
              <a:ahLst/>
              <a:cxnLst>
                <a:cxn ang="0">
                  <a:pos x="T0" y="T1"/>
                </a:cxn>
                <a:cxn ang="0">
                  <a:pos x="T2" y="T3"/>
                </a:cxn>
                <a:cxn ang="0">
                  <a:pos x="T4" y="T5"/>
                </a:cxn>
                <a:cxn ang="0">
                  <a:pos x="T6" y="T7"/>
                </a:cxn>
                <a:cxn ang="0">
                  <a:pos x="T8" y="T9"/>
                </a:cxn>
                <a:cxn ang="0">
                  <a:pos x="T10" y="T11"/>
                </a:cxn>
                <a:cxn ang="0">
                  <a:pos x="T12" y="T13"/>
                </a:cxn>
              </a:cxnLst>
              <a:rect l="0" t="0" r="r" b="b"/>
              <a:pathLst>
                <a:path w="372" h="1058">
                  <a:moveTo>
                    <a:pt x="58" y="26"/>
                  </a:moveTo>
                  <a:cubicBezTo>
                    <a:pt x="32" y="304"/>
                    <a:pt x="29" y="427"/>
                    <a:pt x="24" y="528"/>
                  </a:cubicBezTo>
                  <a:cubicBezTo>
                    <a:pt x="18" y="630"/>
                    <a:pt x="0" y="664"/>
                    <a:pt x="81" y="771"/>
                  </a:cubicBezTo>
                  <a:cubicBezTo>
                    <a:pt x="161" y="877"/>
                    <a:pt x="227" y="982"/>
                    <a:pt x="294" y="1058"/>
                  </a:cubicBezTo>
                  <a:cubicBezTo>
                    <a:pt x="338" y="914"/>
                    <a:pt x="372" y="738"/>
                    <a:pt x="322" y="597"/>
                  </a:cubicBezTo>
                  <a:cubicBezTo>
                    <a:pt x="285" y="494"/>
                    <a:pt x="234" y="108"/>
                    <a:pt x="242" y="0"/>
                  </a:cubicBezTo>
                  <a:lnTo>
                    <a:pt x="58" y="2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Freeform 2123">
              <a:extLst>
                <a:ext uri="{FF2B5EF4-FFF2-40B4-BE49-F238E27FC236}">
                  <a16:creationId xmlns:a16="http://schemas.microsoft.com/office/drawing/2014/main" id="{B5578E18-35F3-4103-ABA8-8CF3E95B16B3}"/>
                </a:ext>
              </a:extLst>
            </p:cNvPr>
            <p:cNvSpPr>
              <a:spLocks/>
            </p:cNvSpPr>
            <p:nvPr/>
          </p:nvSpPr>
          <p:spPr bwMode="auto">
            <a:xfrm>
              <a:off x="3652838" y="2505076"/>
              <a:ext cx="114300" cy="417513"/>
            </a:xfrm>
            <a:custGeom>
              <a:avLst/>
              <a:gdLst>
                <a:gd name="T0" fmla="*/ 66 w 345"/>
                <a:gd name="T1" fmla="*/ 677 h 1245"/>
                <a:gd name="T2" fmla="*/ 118 w 345"/>
                <a:gd name="T3" fmla="*/ 1186 h 1245"/>
                <a:gd name="T4" fmla="*/ 146 w 345"/>
                <a:gd name="T5" fmla="*/ 1239 h 1245"/>
                <a:gd name="T6" fmla="*/ 268 w 345"/>
                <a:gd name="T7" fmla="*/ 1216 h 1245"/>
                <a:gd name="T8" fmla="*/ 275 w 345"/>
                <a:gd name="T9" fmla="*/ 375 h 1245"/>
                <a:gd name="T10" fmla="*/ 265 w 345"/>
                <a:gd name="T11" fmla="*/ 44 h 1245"/>
                <a:gd name="T12" fmla="*/ 0 w 345"/>
                <a:gd name="T13" fmla="*/ 13 h 1245"/>
                <a:gd name="T14" fmla="*/ 66 w 345"/>
                <a:gd name="T15" fmla="*/ 677 h 1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245">
                  <a:moveTo>
                    <a:pt x="66" y="677"/>
                  </a:moveTo>
                  <a:cubicBezTo>
                    <a:pt x="93" y="845"/>
                    <a:pt x="111" y="1016"/>
                    <a:pt x="118" y="1186"/>
                  </a:cubicBezTo>
                  <a:cubicBezTo>
                    <a:pt x="118" y="1220"/>
                    <a:pt x="118" y="1226"/>
                    <a:pt x="146" y="1239"/>
                  </a:cubicBezTo>
                  <a:cubicBezTo>
                    <a:pt x="160" y="1245"/>
                    <a:pt x="263" y="1235"/>
                    <a:pt x="268" y="1216"/>
                  </a:cubicBezTo>
                  <a:cubicBezTo>
                    <a:pt x="345" y="799"/>
                    <a:pt x="265" y="510"/>
                    <a:pt x="275" y="375"/>
                  </a:cubicBezTo>
                  <a:cubicBezTo>
                    <a:pt x="281" y="279"/>
                    <a:pt x="317" y="132"/>
                    <a:pt x="265" y="44"/>
                  </a:cubicBezTo>
                  <a:cubicBezTo>
                    <a:pt x="239" y="0"/>
                    <a:pt x="64" y="29"/>
                    <a:pt x="0" y="13"/>
                  </a:cubicBezTo>
                  <a:lnTo>
                    <a:pt x="66" y="677"/>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Freeform 2124">
              <a:extLst>
                <a:ext uri="{FF2B5EF4-FFF2-40B4-BE49-F238E27FC236}">
                  <a16:creationId xmlns:a16="http://schemas.microsoft.com/office/drawing/2014/main" id="{5ECABF5C-CC43-4865-8841-E7F17165D468}"/>
                </a:ext>
              </a:extLst>
            </p:cNvPr>
            <p:cNvSpPr>
              <a:spLocks/>
            </p:cNvSpPr>
            <p:nvPr/>
          </p:nvSpPr>
          <p:spPr bwMode="auto">
            <a:xfrm>
              <a:off x="3597275" y="2300289"/>
              <a:ext cx="166687" cy="304800"/>
            </a:xfrm>
            <a:custGeom>
              <a:avLst/>
              <a:gdLst>
                <a:gd name="T0" fmla="*/ 66 w 498"/>
                <a:gd name="T1" fmla="*/ 705 h 908"/>
                <a:gd name="T2" fmla="*/ 462 w 498"/>
                <a:gd name="T3" fmla="*/ 661 h 908"/>
                <a:gd name="T4" fmla="*/ 493 w 498"/>
                <a:gd name="T5" fmla="*/ 345 h 908"/>
                <a:gd name="T6" fmla="*/ 458 w 498"/>
                <a:gd name="T7" fmla="*/ 184 h 908"/>
                <a:gd name="T8" fmla="*/ 329 w 498"/>
                <a:gd name="T9" fmla="*/ 82 h 908"/>
                <a:gd name="T10" fmla="*/ 108 w 498"/>
                <a:gd name="T11" fmla="*/ 103 h 908"/>
                <a:gd name="T12" fmla="*/ 65 w 498"/>
                <a:gd name="T13" fmla="*/ 187 h 908"/>
                <a:gd name="T14" fmla="*/ 65 w 498"/>
                <a:gd name="T15" fmla="*/ 427 h 908"/>
                <a:gd name="T16" fmla="*/ 66 w 498"/>
                <a:gd name="T17" fmla="*/ 70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908">
                  <a:moveTo>
                    <a:pt x="66" y="705"/>
                  </a:moveTo>
                  <a:cubicBezTo>
                    <a:pt x="118" y="804"/>
                    <a:pt x="471" y="908"/>
                    <a:pt x="462" y="661"/>
                  </a:cubicBezTo>
                  <a:cubicBezTo>
                    <a:pt x="460" y="595"/>
                    <a:pt x="498" y="410"/>
                    <a:pt x="493" y="345"/>
                  </a:cubicBezTo>
                  <a:cubicBezTo>
                    <a:pt x="489" y="282"/>
                    <a:pt x="489" y="238"/>
                    <a:pt x="458" y="184"/>
                  </a:cubicBezTo>
                  <a:cubicBezTo>
                    <a:pt x="437" y="147"/>
                    <a:pt x="351" y="119"/>
                    <a:pt x="329" y="82"/>
                  </a:cubicBezTo>
                  <a:cubicBezTo>
                    <a:pt x="288" y="1"/>
                    <a:pt x="136" y="0"/>
                    <a:pt x="108" y="103"/>
                  </a:cubicBezTo>
                  <a:cubicBezTo>
                    <a:pt x="94" y="132"/>
                    <a:pt x="76" y="142"/>
                    <a:pt x="65" y="187"/>
                  </a:cubicBezTo>
                  <a:cubicBezTo>
                    <a:pt x="53" y="301"/>
                    <a:pt x="67" y="312"/>
                    <a:pt x="65" y="427"/>
                  </a:cubicBezTo>
                  <a:cubicBezTo>
                    <a:pt x="65" y="478"/>
                    <a:pt x="0" y="605"/>
                    <a:pt x="66" y="7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Freeform 2125">
              <a:extLst>
                <a:ext uri="{FF2B5EF4-FFF2-40B4-BE49-F238E27FC236}">
                  <a16:creationId xmlns:a16="http://schemas.microsoft.com/office/drawing/2014/main" id="{E64CDF28-59E9-4CD0-A319-D6C2FFC29C01}"/>
                </a:ext>
              </a:extLst>
            </p:cNvPr>
            <p:cNvSpPr>
              <a:spLocks/>
            </p:cNvSpPr>
            <p:nvPr/>
          </p:nvSpPr>
          <p:spPr bwMode="auto">
            <a:xfrm>
              <a:off x="3636963" y="2378076"/>
              <a:ext cx="30162" cy="179388"/>
            </a:xfrm>
            <a:custGeom>
              <a:avLst/>
              <a:gdLst>
                <a:gd name="T0" fmla="*/ 68 w 90"/>
                <a:gd name="T1" fmla="*/ 0 h 533"/>
                <a:gd name="T2" fmla="*/ 0 w 90"/>
                <a:gd name="T3" fmla="*/ 471 h 533"/>
                <a:gd name="T4" fmla="*/ 32 w 90"/>
                <a:gd name="T5" fmla="*/ 533 h 533"/>
                <a:gd name="T6" fmla="*/ 74 w 90"/>
                <a:gd name="T7" fmla="*/ 496 h 533"/>
                <a:gd name="T8" fmla="*/ 90 w 90"/>
                <a:gd name="T9" fmla="*/ 20 h 533"/>
                <a:gd name="T10" fmla="*/ 68 w 90"/>
                <a:gd name="T11" fmla="*/ 0 h 533"/>
              </a:gdLst>
              <a:ahLst/>
              <a:cxnLst>
                <a:cxn ang="0">
                  <a:pos x="T0" y="T1"/>
                </a:cxn>
                <a:cxn ang="0">
                  <a:pos x="T2" y="T3"/>
                </a:cxn>
                <a:cxn ang="0">
                  <a:pos x="T4" y="T5"/>
                </a:cxn>
                <a:cxn ang="0">
                  <a:pos x="T6" y="T7"/>
                </a:cxn>
                <a:cxn ang="0">
                  <a:pos x="T8" y="T9"/>
                </a:cxn>
                <a:cxn ang="0">
                  <a:pos x="T10" y="T11"/>
                </a:cxn>
              </a:cxnLst>
              <a:rect l="0" t="0" r="r" b="b"/>
              <a:pathLst>
                <a:path w="90" h="533">
                  <a:moveTo>
                    <a:pt x="68" y="0"/>
                  </a:moveTo>
                  <a:lnTo>
                    <a:pt x="0" y="471"/>
                  </a:lnTo>
                  <a:lnTo>
                    <a:pt x="32" y="533"/>
                  </a:lnTo>
                  <a:lnTo>
                    <a:pt x="74" y="496"/>
                  </a:lnTo>
                  <a:lnTo>
                    <a:pt x="90" y="20"/>
                  </a:lnTo>
                  <a:lnTo>
                    <a:pt x="68"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Freeform 2126">
              <a:extLst>
                <a:ext uri="{FF2B5EF4-FFF2-40B4-BE49-F238E27FC236}">
                  <a16:creationId xmlns:a16="http://schemas.microsoft.com/office/drawing/2014/main" id="{94E271B2-AD54-41D3-8910-C7DB1A2EAAA0}"/>
                </a:ext>
              </a:extLst>
            </p:cNvPr>
            <p:cNvSpPr>
              <a:spLocks/>
            </p:cNvSpPr>
            <p:nvPr/>
          </p:nvSpPr>
          <p:spPr bwMode="auto">
            <a:xfrm>
              <a:off x="3733800" y="2455864"/>
              <a:ext cx="76200" cy="168275"/>
            </a:xfrm>
            <a:custGeom>
              <a:avLst/>
              <a:gdLst>
                <a:gd name="T0" fmla="*/ 222 w 232"/>
                <a:gd name="T1" fmla="*/ 108 h 498"/>
                <a:gd name="T2" fmla="*/ 232 w 232"/>
                <a:gd name="T3" fmla="*/ 147 h 498"/>
                <a:gd name="T4" fmla="*/ 230 w 232"/>
                <a:gd name="T5" fmla="*/ 167 h 498"/>
                <a:gd name="T6" fmla="*/ 64 w 232"/>
                <a:gd name="T7" fmla="*/ 422 h 498"/>
                <a:gd name="T8" fmla="*/ 4 w 232"/>
                <a:gd name="T9" fmla="*/ 373 h 498"/>
                <a:gd name="T10" fmla="*/ 110 w 232"/>
                <a:gd name="T11" fmla="*/ 117 h 498"/>
                <a:gd name="T12" fmla="*/ 164 w 232"/>
                <a:gd name="T13" fmla="*/ 0 h 498"/>
                <a:gd name="T14" fmla="*/ 222 w 232"/>
                <a:gd name="T15" fmla="*/ 10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8">
                  <a:moveTo>
                    <a:pt x="222" y="108"/>
                  </a:moveTo>
                  <a:cubicBezTo>
                    <a:pt x="229" y="120"/>
                    <a:pt x="232" y="134"/>
                    <a:pt x="232" y="147"/>
                  </a:cubicBezTo>
                  <a:cubicBezTo>
                    <a:pt x="232" y="154"/>
                    <a:pt x="231" y="160"/>
                    <a:pt x="230" y="167"/>
                  </a:cubicBezTo>
                  <a:cubicBezTo>
                    <a:pt x="205" y="259"/>
                    <a:pt x="97" y="316"/>
                    <a:pt x="64" y="422"/>
                  </a:cubicBezTo>
                  <a:cubicBezTo>
                    <a:pt x="7" y="498"/>
                    <a:pt x="0" y="394"/>
                    <a:pt x="4" y="373"/>
                  </a:cubicBezTo>
                  <a:cubicBezTo>
                    <a:pt x="44" y="318"/>
                    <a:pt x="52" y="242"/>
                    <a:pt x="110" y="117"/>
                  </a:cubicBezTo>
                  <a:lnTo>
                    <a:pt x="164" y="0"/>
                  </a:lnTo>
                  <a:lnTo>
                    <a:pt x="222" y="10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Freeform 2127">
              <a:extLst>
                <a:ext uri="{FF2B5EF4-FFF2-40B4-BE49-F238E27FC236}">
                  <a16:creationId xmlns:a16="http://schemas.microsoft.com/office/drawing/2014/main" id="{AECD5729-CE2F-4F59-91D1-47618EB7C850}"/>
                </a:ext>
              </a:extLst>
            </p:cNvPr>
            <p:cNvSpPr>
              <a:spLocks/>
            </p:cNvSpPr>
            <p:nvPr/>
          </p:nvSpPr>
          <p:spPr bwMode="auto">
            <a:xfrm>
              <a:off x="3714750" y="2578101"/>
              <a:ext cx="42862" cy="73025"/>
            </a:xfrm>
            <a:custGeom>
              <a:avLst/>
              <a:gdLst>
                <a:gd name="T0" fmla="*/ 73 w 131"/>
                <a:gd name="T1" fmla="*/ 0 h 219"/>
                <a:gd name="T2" fmla="*/ 29 w 131"/>
                <a:gd name="T3" fmla="*/ 79 h 219"/>
                <a:gd name="T4" fmla="*/ 9 w 131"/>
                <a:gd name="T5" fmla="*/ 122 h 219"/>
                <a:gd name="T6" fmla="*/ 3 w 131"/>
                <a:gd name="T7" fmla="*/ 141 h 219"/>
                <a:gd name="T8" fmla="*/ 25 w 131"/>
                <a:gd name="T9" fmla="*/ 142 h 219"/>
                <a:gd name="T10" fmla="*/ 43 w 131"/>
                <a:gd name="T11" fmla="*/ 125 h 219"/>
                <a:gd name="T12" fmla="*/ 45 w 131"/>
                <a:gd name="T13" fmla="*/ 174 h 219"/>
                <a:gd name="T14" fmla="*/ 44 w 131"/>
                <a:gd name="T15" fmla="*/ 178 h 219"/>
                <a:gd name="T16" fmla="*/ 52 w 131"/>
                <a:gd name="T17" fmla="*/ 207 h 219"/>
                <a:gd name="T18" fmla="*/ 67 w 131"/>
                <a:gd name="T19" fmla="*/ 218 h 219"/>
                <a:gd name="T20" fmla="*/ 71 w 131"/>
                <a:gd name="T21" fmla="*/ 219 h 219"/>
                <a:gd name="T22" fmla="*/ 85 w 131"/>
                <a:gd name="T23" fmla="*/ 208 h 219"/>
                <a:gd name="T24" fmla="*/ 95 w 131"/>
                <a:gd name="T25" fmla="*/ 167 h 219"/>
                <a:gd name="T26" fmla="*/ 107 w 131"/>
                <a:gd name="T27" fmla="*/ 157 h 219"/>
                <a:gd name="T28" fmla="*/ 110 w 131"/>
                <a:gd name="T29" fmla="*/ 157 h 219"/>
                <a:gd name="T30" fmla="*/ 129 w 131"/>
                <a:gd name="T31" fmla="*/ 140 h 219"/>
                <a:gd name="T32" fmla="*/ 131 w 131"/>
                <a:gd name="T33" fmla="*/ 123 h 219"/>
                <a:gd name="T34" fmla="*/ 131 w 131"/>
                <a:gd name="T35" fmla="*/ 113 h 219"/>
                <a:gd name="T36" fmla="*/ 124 w 131"/>
                <a:gd name="T37" fmla="*/ 28 h 219"/>
                <a:gd name="T38" fmla="*/ 73 w 1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19">
                  <a:moveTo>
                    <a:pt x="73" y="0"/>
                  </a:moveTo>
                  <a:cubicBezTo>
                    <a:pt x="32" y="41"/>
                    <a:pt x="35" y="53"/>
                    <a:pt x="29" y="79"/>
                  </a:cubicBezTo>
                  <a:cubicBezTo>
                    <a:pt x="26" y="95"/>
                    <a:pt x="19" y="110"/>
                    <a:pt x="9" y="122"/>
                  </a:cubicBezTo>
                  <a:cubicBezTo>
                    <a:pt x="5" y="128"/>
                    <a:pt x="0" y="135"/>
                    <a:pt x="3" y="141"/>
                  </a:cubicBezTo>
                  <a:cubicBezTo>
                    <a:pt x="6" y="147"/>
                    <a:pt x="18" y="147"/>
                    <a:pt x="25" y="142"/>
                  </a:cubicBezTo>
                  <a:cubicBezTo>
                    <a:pt x="32" y="136"/>
                    <a:pt x="36" y="129"/>
                    <a:pt x="43" y="125"/>
                  </a:cubicBezTo>
                  <a:lnTo>
                    <a:pt x="45" y="174"/>
                  </a:lnTo>
                  <a:cubicBezTo>
                    <a:pt x="44" y="175"/>
                    <a:pt x="44" y="176"/>
                    <a:pt x="44" y="178"/>
                  </a:cubicBezTo>
                  <a:cubicBezTo>
                    <a:pt x="44" y="188"/>
                    <a:pt x="47" y="198"/>
                    <a:pt x="52" y="207"/>
                  </a:cubicBezTo>
                  <a:cubicBezTo>
                    <a:pt x="56" y="212"/>
                    <a:pt x="61" y="216"/>
                    <a:pt x="67" y="218"/>
                  </a:cubicBezTo>
                  <a:cubicBezTo>
                    <a:pt x="69" y="218"/>
                    <a:pt x="70" y="219"/>
                    <a:pt x="71" y="219"/>
                  </a:cubicBezTo>
                  <a:cubicBezTo>
                    <a:pt x="78" y="219"/>
                    <a:pt x="83" y="215"/>
                    <a:pt x="85" y="208"/>
                  </a:cubicBezTo>
                  <a:lnTo>
                    <a:pt x="95" y="167"/>
                  </a:lnTo>
                  <a:cubicBezTo>
                    <a:pt x="96" y="161"/>
                    <a:pt x="101" y="157"/>
                    <a:pt x="107" y="157"/>
                  </a:cubicBezTo>
                  <a:cubicBezTo>
                    <a:pt x="108" y="157"/>
                    <a:pt x="109" y="157"/>
                    <a:pt x="110" y="157"/>
                  </a:cubicBezTo>
                  <a:cubicBezTo>
                    <a:pt x="119" y="156"/>
                    <a:pt x="126" y="149"/>
                    <a:pt x="129" y="140"/>
                  </a:cubicBezTo>
                  <a:cubicBezTo>
                    <a:pt x="130" y="134"/>
                    <a:pt x="131" y="128"/>
                    <a:pt x="131" y="123"/>
                  </a:cubicBezTo>
                  <a:cubicBezTo>
                    <a:pt x="131" y="119"/>
                    <a:pt x="131" y="116"/>
                    <a:pt x="131" y="113"/>
                  </a:cubicBezTo>
                  <a:lnTo>
                    <a:pt x="124" y="28"/>
                  </a:lnTo>
                  <a:lnTo>
                    <a:pt x="73"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Freeform 2128">
              <a:extLst>
                <a:ext uri="{FF2B5EF4-FFF2-40B4-BE49-F238E27FC236}">
                  <a16:creationId xmlns:a16="http://schemas.microsoft.com/office/drawing/2014/main" id="{388C663C-E0B0-4B43-B4A4-428FDC7E3FE8}"/>
                </a:ext>
              </a:extLst>
            </p:cNvPr>
            <p:cNvSpPr>
              <a:spLocks/>
            </p:cNvSpPr>
            <p:nvPr/>
          </p:nvSpPr>
          <p:spPr bwMode="auto">
            <a:xfrm>
              <a:off x="3717925" y="2344739"/>
              <a:ext cx="88900" cy="166688"/>
            </a:xfrm>
            <a:custGeom>
              <a:avLst/>
              <a:gdLst>
                <a:gd name="T0" fmla="*/ 181 w 267"/>
                <a:gd name="T1" fmla="*/ 498 h 498"/>
                <a:gd name="T2" fmla="*/ 134 w 267"/>
                <a:gd name="T3" fmla="*/ 457 h 498"/>
                <a:gd name="T4" fmla="*/ 42 w 267"/>
                <a:gd name="T5" fmla="*/ 261 h 498"/>
                <a:gd name="T6" fmla="*/ 0 w 267"/>
                <a:gd name="T7" fmla="*/ 21 h 498"/>
                <a:gd name="T8" fmla="*/ 0 w 267"/>
                <a:gd name="T9" fmla="*/ 0 h 498"/>
                <a:gd name="T10" fmla="*/ 98 w 267"/>
                <a:gd name="T11" fmla="*/ 35 h 498"/>
                <a:gd name="T12" fmla="*/ 265 w 267"/>
                <a:gd name="T13" fmla="*/ 403 h 498"/>
                <a:gd name="T14" fmla="*/ 267 w 267"/>
                <a:gd name="T15" fmla="*/ 421 h 498"/>
                <a:gd name="T16" fmla="*/ 189 w 267"/>
                <a:gd name="T17" fmla="*/ 498 h 498"/>
                <a:gd name="T18" fmla="*/ 181 w 267"/>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8">
                  <a:moveTo>
                    <a:pt x="181" y="498"/>
                  </a:moveTo>
                  <a:cubicBezTo>
                    <a:pt x="159" y="495"/>
                    <a:pt x="140" y="479"/>
                    <a:pt x="134" y="457"/>
                  </a:cubicBezTo>
                  <a:cubicBezTo>
                    <a:pt x="118" y="391"/>
                    <a:pt x="65" y="319"/>
                    <a:pt x="42" y="261"/>
                  </a:cubicBezTo>
                  <a:cubicBezTo>
                    <a:pt x="5" y="167"/>
                    <a:pt x="0" y="122"/>
                    <a:pt x="0" y="21"/>
                  </a:cubicBezTo>
                  <a:cubicBezTo>
                    <a:pt x="0" y="14"/>
                    <a:pt x="0" y="7"/>
                    <a:pt x="0" y="0"/>
                  </a:cubicBezTo>
                  <a:cubicBezTo>
                    <a:pt x="0" y="0"/>
                    <a:pt x="97" y="35"/>
                    <a:pt x="98" y="35"/>
                  </a:cubicBezTo>
                  <a:cubicBezTo>
                    <a:pt x="141" y="47"/>
                    <a:pt x="227" y="239"/>
                    <a:pt x="265" y="403"/>
                  </a:cubicBezTo>
                  <a:cubicBezTo>
                    <a:pt x="266" y="409"/>
                    <a:pt x="267" y="415"/>
                    <a:pt x="267" y="421"/>
                  </a:cubicBezTo>
                  <a:cubicBezTo>
                    <a:pt x="267" y="463"/>
                    <a:pt x="232" y="498"/>
                    <a:pt x="189" y="498"/>
                  </a:cubicBezTo>
                  <a:cubicBezTo>
                    <a:pt x="187" y="498"/>
                    <a:pt x="184" y="498"/>
                    <a:pt x="181" y="49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Freeform 2129">
              <a:extLst>
                <a:ext uri="{FF2B5EF4-FFF2-40B4-BE49-F238E27FC236}">
                  <a16:creationId xmlns:a16="http://schemas.microsoft.com/office/drawing/2014/main" id="{CE6A9104-0CE9-4E97-9440-F7F4A64771BF}"/>
                </a:ext>
              </a:extLst>
            </p:cNvPr>
            <p:cNvSpPr>
              <a:spLocks/>
            </p:cNvSpPr>
            <p:nvPr/>
          </p:nvSpPr>
          <p:spPr bwMode="auto">
            <a:xfrm>
              <a:off x="3619500" y="2230439"/>
              <a:ext cx="92075" cy="136525"/>
            </a:xfrm>
            <a:custGeom>
              <a:avLst/>
              <a:gdLst>
                <a:gd name="T0" fmla="*/ 41 w 274"/>
                <a:gd name="T1" fmla="*/ 315 h 410"/>
                <a:gd name="T2" fmla="*/ 57 w 274"/>
                <a:gd name="T3" fmla="*/ 332 h 410"/>
                <a:gd name="T4" fmla="*/ 79 w 274"/>
                <a:gd name="T5" fmla="*/ 338 h 410"/>
                <a:gd name="T6" fmla="*/ 82 w 274"/>
                <a:gd name="T7" fmla="*/ 337 h 410"/>
                <a:gd name="T8" fmla="*/ 112 w 274"/>
                <a:gd name="T9" fmla="*/ 357 h 410"/>
                <a:gd name="T10" fmla="*/ 126 w 274"/>
                <a:gd name="T11" fmla="*/ 410 h 410"/>
                <a:gd name="T12" fmla="*/ 222 w 274"/>
                <a:gd name="T13" fmla="*/ 315 h 410"/>
                <a:gd name="T14" fmla="*/ 234 w 274"/>
                <a:gd name="T15" fmla="*/ 247 h 410"/>
                <a:gd name="T16" fmla="*/ 259 w 274"/>
                <a:gd name="T17" fmla="*/ 195 h 410"/>
                <a:gd name="T18" fmla="*/ 274 w 274"/>
                <a:gd name="T19" fmla="*/ 122 h 410"/>
                <a:gd name="T20" fmla="*/ 271 w 274"/>
                <a:gd name="T21" fmla="*/ 91 h 410"/>
                <a:gd name="T22" fmla="*/ 247 w 274"/>
                <a:gd name="T23" fmla="*/ 41 h 410"/>
                <a:gd name="T24" fmla="*/ 224 w 274"/>
                <a:gd name="T25" fmla="*/ 18 h 410"/>
                <a:gd name="T26" fmla="*/ 193 w 274"/>
                <a:gd name="T27" fmla="*/ 6 h 410"/>
                <a:gd name="T28" fmla="*/ 147 w 274"/>
                <a:gd name="T29" fmla="*/ 0 h 410"/>
                <a:gd name="T30" fmla="*/ 146 w 274"/>
                <a:gd name="T31" fmla="*/ 0 h 410"/>
                <a:gd name="T32" fmla="*/ 115 w 274"/>
                <a:gd name="T33" fmla="*/ 5 h 410"/>
                <a:gd name="T34" fmla="*/ 49 w 274"/>
                <a:gd name="T35" fmla="*/ 66 h 410"/>
                <a:gd name="T36" fmla="*/ 28 w 274"/>
                <a:gd name="T37" fmla="*/ 122 h 410"/>
                <a:gd name="T38" fmla="*/ 26 w 274"/>
                <a:gd name="T39" fmla="*/ 135 h 410"/>
                <a:gd name="T40" fmla="*/ 28 w 274"/>
                <a:gd name="T41" fmla="*/ 151 h 410"/>
                <a:gd name="T42" fmla="*/ 35 w 274"/>
                <a:gd name="T43" fmla="*/ 173 h 410"/>
                <a:gd name="T44" fmla="*/ 29 w 274"/>
                <a:gd name="T45" fmla="*/ 183 h 410"/>
                <a:gd name="T46" fmla="*/ 8 w 274"/>
                <a:gd name="T47" fmla="*/ 200 h 410"/>
                <a:gd name="T48" fmla="*/ 1 w 274"/>
                <a:gd name="T49" fmla="*/ 208 h 410"/>
                <a:gd name="T50" fmla="*/ 0 w 274"/>
                <a:gd name="T51" fmla="*/ 213 h 410"/>
                <a:gd name="T52" fmla="*/ 5 w 274"/>
                <a:gd name="T53" fmla="*/ 225 h 410"/>
                <a:gd name="T54" fmla="*/ 20 w 274"/>
                <a:gd name="T55" fmla="*/ 230 h 410"/>
                <a:gd name="T56" fmla="*/ 21 w 274"/>
                <a:gd name="T57" fmla="*/ 230 h 410"/>
                <a:gd name="T58" fmla="*/ 26 w 274"/>
                <a:gd name="T59" fmla="*/ 261 h 410"/>
                <a:gd name="T60" fmla="*/ 41 w 274"/>
                <a:gd name="T61" fmla="*/ 287 h 410"/>
                <a:gd name="T62" fmla="*/ 40 w 274"/>
                <a:gd name="T63" fmla="*/ 300 h 410"/>
                <a:gd name="T64" fmla="*/ 41 w 274"/>
                <a:gd name="T65" fmla="*/ 3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410">
                  <a:moveTo>
                    <a:pt x="41" y="315"/>
                  </a:moveTo>
                  <a:cubicBezTo>
                    <a:pt x="44" y="322"/>
                    <a:pt x="50" y="329"/>
                    <a:pt x="57" y="332"/>
                  </a:cubicBezTo>
                  <a:cubicBezTo>
                    <a:pt x="64" y="335"/>
                    <a:pt x="71" y="337"/>
                    <a:pt x="79" y="338"/>
                  </a:cubicBezTo>
                  <a:cubicBezTo>
                    <a:pt x="80" y="337"/>
                    <a:pt x="81" y="337"/>
                    <a:pt x="82" y="337"/>
                  </a:cubicBezTo>
                  <a:cubicBezTo>
                    <a:pt x="95" y="337"/>
                    <a:pt x="107" y="345"/>
                    <a:pt x="112" y="357"/>
                  </a:cubicBezTo>
                  <a:cubicBezTo>
                    <a:pt x="119" y="374"/>
                    <a:pt x="124" y="392"/>
                    <a:pt x="126" y="410"/>
                  </a:cubicBezTo>
                  <a:cubicBezTo>
                    <a:pt x="207" y="375"/>
                    <a:pt x="213" y="332"/>
                    <a:pt x="222" y="315"/>
                  </a:cubicBezTo>
                  <a:cubicBezTo>
                    <a:pt x="231" y="298"/>
                    <a:pt x="228" y="266"/>
                    <a:pt x="234" y="247"/>
                  </a:cubicBezTo>
                  <a:cubicBezTo>
                    <a:pt x="239" y="232"/>
                    <a:pt x="252" y="211"/>
                    <a:pt x="259" y="195"/>
                  </a:cubicBezTo>
                  <a:cubicBezTo>
                    <a:pt x="269" y="172"/>
                    <a:pt x="274" y="147"/>
                    <a:pt x="274" y="122"/>
                  </a:cubicBezTo>
                  <a:cubicBezTo>
                    <a:pt x="274" y="111"/>
                    <a:pt x="273" y="101"/>
                    <a:pt x="271" y="91"/>
                  </a:cubicBezTo>
                  <a:cubicBezTo>
                    <a:pt x="268" y="73"/>
                    <a:pt x="260" y="55"/>
                    <a:pt x="247" y="41"/>
                  </a:cubicBezTo>
                  <a:cubicBezTo>
                    <a:pt x="241" y="32"/>
                    <a:pt x="233" y="24"/>
                    <a:pt x="224" y="18"/>
                  </a:cubicBezTo>
                  <a:cubicBezTo>
                    <a:pt x="214" y="13"/>
                    <a:pt x="204" y="8"/>
                    <a:pt x="193" y="6"/>
                  </a:cubicBezTo>
                  <a:cubicBezTo>
                    <a:pt x="178" y="2"/>
                    <a:pt x="163" y="0"/>
                    <a:pt x="147" y="0"/>
                  </a:cubicBezTo>
                  <a:cubicBezTo>
                    <a:pt x="147" y="0"/>
                    <a:pt x="147" y="0"/>
                    <a:pt x="146" y="0"/>
                  </a:cubicBezTo>
                  <a:cubicBezTo>
                    <a:pt x="136" y="0"/>
                    <a:pt x="125" y="2"/>
                    <a:pt x="115" y="5"/>
                  </a:cubicBezTo>
                  <a:cubicBezTo>
                    <a:pt x="87" y="17"/>
                    <a:pt x="63" y="39"/>
                    <a:pt x="49" y="66"/>
                  </a:cubicBezTo>
                  <a:cubicBezTo>
                    <a:pt x="38" y="83"/>
                    <a:pt x="31" y="102"/>
                    <a:pt x="28" y="122"/>
                  </a:cubicBezTo>
                  <a:cubicBezTo>
                    <a:pt x="27" y="126"/>
                    <a:pt x="26" y="130"/>
                    <a:pt x="26" y="135"/>
                  </a:cubicBezTo>
                  <a:cubicBezTo>
                    <a:pt x="26" y="140"/>
                    <a:pt x="27" y="145"/>
                    <a:pt x="28" y="151"/>
                  </a:cubicBezTo>
                  <a:cubicBezTo>
                    <a:pt x="31" y="158"/>
                    <a:pt x="36" y="165"/>
                    <a:pt x="35" y="173"/>
                  </a:cubicBezTo>
                  <a:cubicBezTo>
                    <a:pt x="34" y="177"/>
                    <a:pt x="32" y="181"/>
                    <a:pt x="29" y="183"/>
                  </a:cubicBezTo>
                  <a:lnTo>
                    <a:pt x="8" y="200"/>
                  </a:lnTo>
                  <a:cubicBezTo>
                    <a:pt x="5" y="202"/>
                    <a:pt x="3" y="205"/>
                    <a:pt x="1" y="208"/>
                  </a:cubicBezTo>
                  <a:cubicBezTo>
                    <a:pt x="0" y="210"/>
                    <a:pt x="0" y="212"/>
                    <a:pt x="0" y="213"/>
                  </a:cubicBezTo>
                  <a:cubicBezTo>
                    <a:pt x="0" y="218"/>
                    <a:pt x="2" y="222"/>
                    <a:pt x="5" y="225"/>
                  </a:cubicBezTo>
                  <a:cubicBezTo>
                    <a:pt x="9" y="228"/>
                    <a:pt x="15" y="230"/>
                    <a:pt x="20" y="230"/>
                  </a:cubicBezTo>
                  <a:cubicBezTo>
                    <a:pt x="21" y="230"/>
                    <a:pt x="21" y="230"/>
                    <a:pt x="21" y="230"/>
                  </a:cubicBezTo>
                  <a:cubicBezTo>
                    <a:pt x="28" y="230"/>
                    <a:pt x="26" y="255"/>
                    <a:pt x="26" y="261"/>
                  </a:cubicBezTo>
                  <a:cubicBezTo>
                    <a:pt x="27" y="273"/>
                    <a:pt x="41" y="276"/>
                    <a:pt x="41" y="287"/>
                  </a:cubicBezTo>
                  <a:cubicBezTo>
                    <a:pt x="40" y="291"/>
                    <a:pt x="40" y="296"/>
                    <a:pt x="40" y="300"/>
                  </a:cubicBezTo>
                  <a:cubicBezTo>
                    <a:pt x="40" y="305"/>
                    <a:pt x="40" y="310"/>
                    <a:pt x="41" y="31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Freeform 2130">
              <a:extLst>
                <a:ext uri="{FF2B5EF4-FFF2-40B4-BE49-F238E27FC236}">
                  <a16:creationId xmlns:a16="http://schemas.microsoft.com/office/drawing/2014/main" id="{8F0E692E-2869-48B0-B485-687F6757C1F9}"/>
                </a:ext>
              </a:extLst>
            </p:cNvPr>
            <p:cNvSpPr>
              <a:spLocks/>
            </p:cNvSpPr>
            <p:nvPr/>
          </p:nvSpPr>
          <p:spPr bwMode="auto">
            <a:xfrm>
              <a:off x="3632200" y="2227264"/>
              <a:ext cx="84137" cy="95250"/>
            </a:xfrm>
            <a:custGeom>
              <a:avLst/>
              <a:gdLst>
                <a:gd name="T0" fmla="*/ 4 w 255"/>
                <a:gd name="T1" fmla="*/ 61 h 284"/>
                <a:gd name="T2" fmla="*/ 9 w 255"/>
                <a:gd name="T3" fmla="*/ 71 h 284"/>
                <a:gd name="T4" fmla="*/ 47 w 255"/>
                <a:gd name="T5" fmla="*/ 87 h 284"/>
                <a:gd name="T6" fmla="*/ 81 w 255"/>
                <a:gd name="T7" fmla="*/ 108 h 284"/>
                <a:gd name="T8" fmla="*/ 100 w 255"/>
                <a:gd name="T9" fmla="*/ 137 h 284"/>
                <a:gd name="T10" fmla="*/ 127 w 255"/>
                <a:gd name="T11" fmla="*/ 161 h 284"/>
                <a:gd name="T12" fmla="*/ 131 w 255"/>
                <a:gd name="T13" fmla="*/ 215 h 284"/>
                <a:gd name="T14" fmla="*/ 153 w 255"/>
                <a:gd name="T15" fmla="*/ 233 h 284"/>
                <a:gd name="T16" fmla="*/ 174 w 255"/>
                <a:gd name="T17" fmla="*/ 267 h 284"/>
                <a:gd name="T18" fmla="*/ 194 w 255"/>
                <a:gd name="T19" fmla="*/ 284 h 284"/>
                <a:gd name="T20" fmla="*/ 218 w 255"/>
                <a:gd name="T21" fmla="*/ 249 h 284"/>
                <a:gd name="T22" fmla="*/ 235 w 255"/>
                <a:gd name="T23" fmla="*/ 229 h 284"/>
                <a:gd name="T24" fmla="*/ 243 w 255"/>
                <a:gd name="T25" fmla="*/ 192 h 284"/>
                <a:gd name="T26" fmla="*/ 247 w 255"/>
                <a:gd name="T27" fmla="*/ 139 h 284"/>
                <a:gd name="T28" fmla="*/ 181 w 255"/>
                <a:gd name="T29" fmla="*/ 19 h 284"/>
                <a:gd name="T30" fmla="*/ 151 w 255"/>
                <a:gd name="T31" fmla="*/ 4 h 284"/>
                <a:gd name="T32" fmla="*/ 120 w 255"/>
                <a:gd name="T33" fmla="*/ 0 h 284"/>
                <a:gd name="T34" fmla="*/ 78 w 255"/>
                <a:gd name="T35" fmla="*/ 8 h 284"/>
                <a:gd name="T36" fmla="*/ 61 w 255"/>
                <a:gd name="T37" fmla="*/ 12 h 284"/>
                <a:gd name="T38" fmla="*/ 41 w 255"/>
                <a:gd name="T39" fmla="*/ 10 h 284"/>
                <a:gd name="T40" fmla="*/ 37 w 255"/>
                <a:gd name="T41" fmla="*/ 10 h 284"/>
                <a:gd name="T42" fmla="*/ 9 w 255"/>
                <a:gd name="T43" fmla="*/ 21 h 284"/>
                <a:gd name="T44" fmla="*/ 0 w 255"/>
                <a:gd name="T45" fmla="*/ 45 h 284"/>
                <a:gd name="T46" fmla="*/ 4 w 255"/>
                <a:gd name="T4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284">
                  <a:moveTo>
                    <a:pt x="4" y="61"/>
                  </a:moveTo>
                  <a:cubicBezTo>
                    <a:pt x="5" y="65"/>
                    <a:pt x="6" y="68"/>
                    <a:pt x="9" y="71"/>
                  </a:cubicBezTo>
                  <a:cubicBezTo>
                    <a:pt x="18" y="82"/>
                    <a:pt x="34" y="83"/>
                    <a:pt x="47" y="87"/>
                  </a:cubicBezTo>
                  <a:cubicBezTo>
                    <a:pt x="60" y="91"/>
                    <a:pt x="72" y="98"/>
                    <a:pt x="81" y="108"/>
                  </a:cubicBezTo>
                  <a:cubicBezTo>
                    <a:pt x="89" y="118"/>
                    <a:pt x="90" y="128"/>
                    <a:pt x="100" y="137"/>
                  </a:cubicBezTo>
                  <a:cubicBezTo>
                    <a:pt x="110" y="146"/>
                    <a:pt x="121" y="151"/>
                    <a:pt x="127" y="161"/>
                  </a:cubicBezTo>
                  <a:cubicBezTo>
                    <a:pt x="136" y="180"/>
                    <a:pt x="119" y="198"/>
                    <a:pt x="131" y="215"/>
                  </a:cubicBezTo>
                  <a:cubicBezTo>
                    <a:pt x="137" y="224"/>
                    <a:pt x="145" y="226"/>
                    <a:pt x="153" y="233"/>
                  </a:cubicBezTo>
                  <a:cubicBezTo>
                    <a:pt x="161" y="243"/>
                    <a:pt x="168" y="255"/>
                    <a:pt x="174" y="267"/>
                  </a:cubicBezTo>
                  <a:cubicBezTo>
                    <a:pt x="178" y="275"/>
                    <a:pt x="185" y="284"/>
                    <a:pt x="194" y="284"/>
                  </a:cubicBezTo>
                  <a:cubicBezTo>
                    <a:pt x="200" y="271"/>
                    <a:pt x="208" y="259"/>
                    <a:pt x="218" y="249"/>
                  </a:cubicBezTo>
                  <a:cubicBezTo>
                    <a:pt x="224" y="243"/>
                    <a:pt x="230" y="236"/>
                    <a:pt x="235" y="229"/>
                  </a:cubicBezTo>
                  <a:cubicBezTo>
                    <a:pt x="239" y="217"/>
                    <a:pt x="242" y="204"/>
                    <a:pt x="243" y="192"/>
                  </a:cubicBezTo>
                  <a:cubicBezTo>
                    <a:pt x="246" y="175"/>
                    <a:pt x="244" y="156"/>
                    <a:pt x="247" y="139"/>
                  </a:cubicBezTo>
                  <a:cubicBezTo>
                    <a:pt x="255" y="87"/>
                    <a:pt x="223" y="45"/>
                    <a:pt x="181" y="19"/>
                  </a:cubicBezTo>
                  <a:cubicBezTo>
                    <a:pt x="171" y="13"/>
                    <a:pt x="161" y="8"/>
                    <a:pt x="151" y="4"/>
                  </a:cubicBezTo>
                  <a:cubicBezTo>
                    <a:pt x="141" y="2"/>
                    <a:pt x="130" y="0"/>
                    <a:pt x="120" y="0"/>
                  </a:cubicBezTo>
                  <a:cubicBezTo>
                    <a:pt x="106" y="0"/>
                    <a:pt x="92" y="3"/>
                    <a:pt x="78" y="8"/>
                  </a:cubicBezTo>
                  <a:cubicBezTo>
                    <a:pt x="73" y="10"/>
                    <a:pt x="67" y="11"/>
                    <a:pt x="61" y="12"/>
                  </a:cubicBezTo>
                  <a:cubicBezTo>
                    <a:pt x="54" y="12"/>
                    <a:pt x="47" y="11"/>
                    <a:pt x="41" y="10"/>
                  </a:cubicBezTo>
                  <a:cubicBezTo>
                    <a:pt x="40" y="10"/>
                    <a:pt x="38" y="10"/>
                    <a:pt x="37" y="10"/>
                  </a:cubicBezTo>
                  <a:cubicBezTo>
                    <a:pt x="27" y="10"/>
                    <a:pt x="17" y="14"/>
                    <a:pt x="9" y="21"/>
                  </a:cubicBezTo>
                  <a:cubicBezTo>
                    <a:pt x="3" y="28"/>
                    <a:pt x="0" y="36"/>
                    <a:pt x="0" y="45"/>
                  </a:cubicBezTo>
                  <a:cubicBezTo>
                    <a:pt x="0" y="51"/>
                    <a:pt x="1" y="56"/>
                    <a:pt x="4" y="6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Freeform 2131">
              <a:extLst>
                <a:ext uri="{FF2B5EF4-FFF2-40B4-BE49-F238E27FC236}">
                  <a16:creationId xmlns:a16="http://schemas.microsoft.com/office/drawing/2014/main" id="{91619DD1-1AD2-4C93-A2B1-5FE7387C3EC2}"/>
                </a:ext>
              </a:extLst>
            </p:cNvPr>
            <p:cNvSpPr>
              <a:spLocks/>
            </p:cNvSpPr>
            <p:nvPr/>
          </p:nvSpPr>
          <p:spPr bwMode="auto">
            <a:xfrm>
              <a:off x="3679825" y="2281239"/>
              <a:ext cx="22225" cy="31750"/>
            </a:xfrm>
            <a:custGeom>
              <a:avLst/>
              <a:gdLst>
                <a:gd name="T0" fmla="*/ 48 w 70"/>
                <a:gd name="T1" fmla="*/ 5 h 97"/>
                <a:gd name="T2" fmla="*/ 7 w 70"/>
                <a:gd name="T3" fmla="*/ 40 h 97"/>
                <a:gd name="T4" fmla="*/ 22 w 70"/>
                <a:gd name="T5" fmla="*/ 92 h 97"/>
                <a:gd name="T6" fmla="*/ 63 w 70"/>
                <a:gd name="T7" fmla="*/ 57 h 97"/>
                <a:gd name="T8" fmla="*/ 48 w 70"/>
                <a:gd name="T9" fmla="*/ 5 h 97"/>
              </a:gdLst>
              <a:ahLst/>
              <a:cxnLst>
                <a:cxn ang="0">
                  <a:pos x="T0" y="T1"/>
                </a:cxn>
                <a:cxn ang="0">
                  <a:pos x="T2" y="T3"/>
                </a:cxn>
                <a:cxn ang="0">
                  <a:pos x="T4" y="T5"/>
                </a:cxn>
                <a:cxn ang="0">
                  <a:pos x="T6" y="T7"/>
                </a:cxn>
                <a:cxn ang="0">
                  <a:pos x="T8" y="T9"/>
                </a:cxn>
              </a:cxnLst>
              <a:rect l="0" t="0" r="r" b="b"/>
              <a:pathLst>
                <a:path w="70" h="97">
                  <a:moveTo>
                    <a:pt x="48" y="5"/>
                  </a:moveTo>
                  <a:cubicBezTo>
                    <a:pt x="33" y="0"/>
                    <a:pt x="14" y="16"/>
                    <a:pt x="7" y="40"/>
                  </a:cubicBezTo>
                  <a:cubicBezTo>
                    <a:pt x="0" y="64"/>
                    <a:pt x="7" y="88"/>
                    <a:pt x="22" y="92"/>
                  </a:cubicBezTo>
                  <a:cubicBezTo>
                    <a:pt x="37" y="97"/>
                    <a:pt x="56" y="81"/>
                    <a:pt x="63" y="57"/>
                  </a:cubicBezTo>
                  <a:cubicBezTo>
                    <a:pt x="70" y="33"/>
                    <a:pt x="63" y="10"/>
                    <a:pt x="48" y="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9" name="Group 2268">
            <a:extLst>
              <a:ext uri="{FF2B5EF4-FFF2-40B4-BE49-F238E27FC236}">
                <a16:creationId xmlns:a16="http://schemas.microsoft.com/office/drawing/2014/main" id="{6E2C563D-4237-4889-8D26-0DF8F42F74D8}"/>
              </a:ext>
            </a:extLst>
          </p:cNvPr>
          <p:cNvGrpSpPr/>
          <p:nvPr/>
        </p:nvGrpSpPr>
        <p:grpSpPr>
          <a:xfrm>
            <a:off x="2017713" y="4791076"/>
            <a:ext cx="688974" cy="714375"/>
            <a:chOff x="2017713" y="4791076"/>
            <a:chExt cx="688974" cy="714375"/>
          </a:xfrm>
        </p:grpSpPr>
        <p:sp>
          <p:nvSpPr>
            <p:cNvPr id="2042" name="Oval 2132">
              <a:extLst>
                <a:ext uri="{FF2B5EF4-FFF2-40B4-BE49-F238E27FC236}">
                  <a16:creationId xmlns:a16="http://schemas.microsoft.com/office/drawing/2014/main" id="{0D8E21E7-CFEF-42CA-8591-6CB5693DE0B4}"/>
                </a:ext>
              </a:extLst>
            </p:cNvPr>
            <p:cNvSpPr>
              <a:spLocks noChangeArrowheads="1"/>
            </p:cNvSpPr>
            <p:nvPr/>
          </p:nvSpPr>
          <p:spPr bwMode="auto">
            <a:xfrm>
              <a:off x="2062163" y="5170489"/>
              <a:ext cx="617537" cy="309563"/>
            </a:xfrm>
            <a:prstGeom prst="ellipse">
              <a:avLst/>
            </a:pr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Freeform 2133">
              <a:extLst>
                <a:ext uri="{FF2B5EF4-FFF2-40B4-BE49-F238E27FC236}">
                  <a16:creationId xmlns:a16="http://schemas.microsoft.com/office/drawing/2014/main" id="{DB428EC3-5757-436F-8051-2D3DDF65A62A}"/>
                </a:ext>
              </a:extLst>
            </p:cNvPr>
            <p:cNvSpPr>
              <a:spLocks/>
            </p:cNvSpPr>
            <p:nvPr/>
          </p:nvSpPr>
          <p:spPr bwMode="auto">
            <a:xfrm>
              <a:off x="2017713" y="5087939"/>
              <a:ext cx="609600" cy="387350"/>
            </a:xfrm>
            <a:custGeom>
              <a:avLst/>
              <a:gdLst>
                <a:gd name="T0" fmla="*/ 916 w 1832"/>
                <a:gd name="T1" fmla="*/ 0 h 1149"/>
                <a:gd name="T2" fmla="*/ 0 w 1832"/>
                <a:gd name="T3" fmla="*/ 452 h 1149"/>
                <a:gd name="T4" fmla="*/ 228 w 1832"/>
                <a:gd name="T5" fmla="*/ 469 h 1149"/>
                <a:gd name="T6" fmla="*/ 916 w 1832"/>
                <a:gd name="T7" fmla="*/ 1149 h 1149"/>
                <a:gd name="T8" fmla="*/ 1831 w 1832"/>
                <a:gd name="T9" fmla="*/ 697 h 1149"/>
                <a:gd name="T10" fmla="*/ 1831 w 1832"/>
                <a:gd name="T11" fmla="*/ 452 h 1149"/>
                <a:gd name="T12" fmla="*/ 916 w 1832"/>
                <a:gd name="T13" fmla="*/ 0 h 1149"/>
              </a:gdLst>
              <a:ahLst/>
              <a:cxnLst>
                <a:cxn ang="0">
                  <a:pos x="T0" y="T1"/>
                </a:cxn>
                <a:cxn ang="0">
                  <a:pos x="T2" y="T3"/>
                </a:cxn>
                <a:cxn ang="0">
                  <a:pos x="T4" y="T5"/>
                </a:cxn>
                <a:cxn ang="0">
                  <a:pos x="T6" y="T7"/>
                </a:cxn>
                <a:cxn ang="0">
                  <a:pos x="T8" y="T9"/>
                </a:cxn>
                <a:cxn ang="0">
                  <a:pos x="T10" y="T11"/>
                </a:cxn>
                <a:cxn ang="0">
                  <a:pos x="T12" y="T13"/>
                </a:cxn>
              </a:cxnLst>
              <a:rect l="0" t="0" r="r" b="b"/>
              <a:pathLst>
                <a:path w="1832" h="1149">
                  <a:moveTo>
                    <a:pt x="916" y="0"/>
                  </a:moveTo>
                  <a:cubicBezTo>
                    <a:pt x="410" y="0"/>
                    <a:pt x="0" y="202"/>
                    <a:pt x="0" y="452"/>
                  </a:cubicBezTo>
                  <a:lnTo>
                    <a:pt x="228" y="469"/>
                  </a:lnTo>
                  <a:cubicBezTo>
                    <a:pt x="228" y="719"/>
                    <a:pt x="410" y="1149"/>
                    <a:pt x="916" y="1149"/>
                  </a:cubicBezTo>
                  <a:cubicBezTo>
                    <a:pt x="1422" y="1149"/>
                    <a:pt x="1831" y="946"/>
                    <a:pt x="1831" y="697"/>
                  </a:cubicBezTo>
                  <a:lnTo>
                    <a:pt x="1831" y="452"/>
                  </a:lnTo>
                  <a:cubicBezTo>
                    <a:pt x="1832" y="202"/>
                    <a:pt x="1422" y="0"/>
                    <a:pt x="916" y="0"/>
                  </a:cubicBez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Freeform 2134">
              <a:extLst>
                <a:ext uri="{FF2B5EF4-FFF2-40B4-BE49-F238E27FC236}">
                  <a16:creationId xmlns:a16="http://schemas.microsoft.com/office/drawing/2014/main" id="{1767958D-F816-4222-A00D-195B5638F107}"/>
                </a:ext>
              </a:extLst>
            </p:cNvPr>
            <p:cNvSpPr>
              <a:spLocks/>
            </p:cNvSpPr>
            <p:nvPr/>
          </p:nvSpPr>
          <p:spPr bwMode="auto">
            <a:xfrm>
              <a:off x="2017713" y="5240339"/>
              <a:ext cx="325437" cy="234950"/>
            </a:xfrm>
            <a:custGeom>
              <a:avLst/>
              <a:gdLst>
                <a:gd name="T0" fmla="*/ 0 w 980"/>
                <a:gd name="T1" fmla="*/ 0 h 697"/>
                <a:gd name="T2" fmla="*/ 0 w 980"/>
                <a:gd name="T3" fmla="*/ 245 h 697"/>
                <a:gd name="T4" fmla="*/ 916 w 980"/>
                <a:gd name="T5" fmla="*/ 697 h 697"/>
                <a:gd name="T6" fmla="*/ 980 w 980"/>
                <a:gd name="T7" fmla="*/ 696 h 697"/>
                <a:gd name="T8" fmla="*/ 980 w 980"/>
                <a:gd name="T9" fmla="*/ 450 h 697"/>
                <a:gd name="T10" fmla="*/ 0 w 980"/>
                <a:gd name="T11" fmla="*/ 0 h 697"/>
              </a:gdLst>
              <a:ahLst/>
              <a:cxnLst>
                <a:cxn ang="0">
                  <a:pos x="T0" y="T1"/>
                </a:cxn>
                <a:cxn ang="0">
                  <a:pos x="T2" y="T3"/>
                </a:cxn>
                <a:cxn ang="0">
                  <a:pos x="T4" y="T5"/>
                </a:cxn>
                <a:cxn ang="0">
                  <a:pos x="T6" y="T7"/>
                </a:cxn>
                <a:cxn ang="0">
                  <a:pos x="T8" y="T9"/>
                </a:cxn>
                <a:cxn ang="0">
                  <a:pos x="T10" y="T11"/>
                </a:cxn>
              </a:cxnLst>
              <a:rect l="0" t="0" r="r" b="b"/>
              <a:pathLst>
                <a:path w="980" h="697">
                  <a:moveTo>
                    <a:pt x="0" y="0"/>
                  </a:moveTo>
                  <a:lnTo>
                    <a:pt x="0" y="245"/>
                  </a:lnTo>
                  <a:cubicBezTo>
                    <a:pt x="0" y="494"/>
                    <a:pt x="410" y="697"/>
                    <a:pt x="916" y="697"/>
                  </a:cubicBezTo>
                  <a:cubicBezTo>
                    <a:pt x="937" y="697"/>
                    <a:pt x="959" y="696"/>
                    <a:pt x="980" y="696"/>
                  </a:cubicBezTo>
                  <a:lnTo>
                    <a:pt x="980" y="450"/>
                  </a:lnTo>
                  <a:cubicBezTo>
                    <a:pt x="980" y="450"/>
                    <a:pt x="242" y="268"/>
                    <a:pt x="0" y="0"/>
                  </a:cubicBez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Oval 2135">
              <a:extLst>
                <a:ext uri="{FF2B5EF4-FFF2-40B4-BE49-F238E27FC236}">
                  <a16:creationId xmlns:a16="http://schemas.microsoft.com/office/drawing/2014/main" id="{41E0C4A8-F168-4053-83F1-EA556FDA353E}"/>
                </a:ext>
              </a:extLst>
            </p:cNvPr>
            <p:cNvSpPr>
              <a:spLocks noChangeArrowheads="1"/>
            </p:cNvSpPr>
            <p:nvPr/>
          </p:nvSpPr>
          <p:spPr bwMode="auto">
            <a:xfrm>
              <a:off x="2017713" y="5087939"/>
              <a:ext cx="609600" cy="304800"/>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Freeform 2136">
              <a:extLst>
                <a:ext uri="{FF2B5EF4-FFF2-40B4-BE49-F238E27FC236}">
                  <a16:creationId xmlns:a16="http://schemas.microsoft.com/office/drawing/2014/main" id="{09CFC4F1-1915-4DC2-A476-DF3BAA30C9EA}"/>
                </a:ext>
              </a:extLst>
            </p:cNvPr>
            <p:cNvSpPr>
              <a:spLocks/>
            </p:cNvSpPr>
            <p:nvPr/>
          </p:nvSpPr>
          <p:spPr bwMode="auto">
            <a:xfrm>
              <a:off x="2117725" y="5087939"/>
              <a:ext cx="204787" cy="152400"/>
            </a:xfrm>
            <a:custGeom>
              <a:avLst/>
              <a:gdLst>
                <a:gd name="T0" fmla="*/ 615 w 615"/>
                <a:gd name="T1" fmla="*/ 452 h 452"/>
                <a:gd name="T2" fmla="*/ 589 w 615"/>
                <a:gd name="T3" fmla="*/ 0 h 452"/>
                <a:gd name="T4" fmla="*/ 0 w 615"/>
                <a:gd name="T5" fmla="*/ 117 h 452"/>
                <a:gd name="T6" fmla="*/ 615 w 615"/>
                <a:gd name="T7" fmla="*/ 452 h 452"/>
              </a:gdLst>
              <a:ahLst/>
              <a:cxnLst>
                <a:cxn ang="0">
                  <a:pos x="T0" y="T1"/>
                </a:cxn>
                <a:cxn ang="0">
                  <a:pos x="T2" y="T3"/>
                </a:cxn>
                <a:cxn ang="0">
                  <a:pos x="T4" y="T5"/>
                </a:cxn>
                <a:cxn ang="0">
                  <a:pos x="T6" y="T7"/>
                </a:cxn>
              </a:cxnLst>
              <a:rect l="0" t="0" r="r" b="b"/>
              <a:pathLst>
                <a:path w="615" h="452">
                  <a:moveTo>
                    <a:pt x="615" y="452"/>
                  </a:moveTo>
                  <a:lnTo>
                    <a:pt x="589" y="0"/>
                  </a:lnTo>
                  <a:cubicBezTo>
                    <a:pt x="362" y="3"/>
                    <a:pt x="156" y="47"/>
                    <a:pt x="0" y="117"/>
                  </a:cubicBezTo>
                  <a:lnTo>
                    <a:pt x="615" y="452"/>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Freeform 2137">
              <a:extLst>
                <a:ext uri="{FF2B5EF4-FFF2-40B4-BE49-F238E27FC236}">
                  <a16:creationId xmlns:a16="http://schemas.microsoft.com/office/drawing/2014/main" id="{6682D1D4-CEC1-49B6-8A8B-043D9C1B438B}"/>
                </a:ext>
              </a:extLst>
            </p:cNvPr>
            <p:cNvSpPr>
              <a:spLocks/>
            </p:cNvSpPr>
            <p:nvPr/>
          </p:nvSpPr>
          <p:spPr bwMode="auto">
            <a:xfrm>
              <a:off x="2017713" y="5127626"/>
              <a:ext cx="325437" cy="265113"/>
            </a:xfrm>
            <a:custGeom>
              <a:avLst/>
              <a:gdLst>
                <a:gd name="T0" fmla="*/ 916 w 980"/>
                <a:gd name="T1" fmla="*/ 335 h 786"/>
                <a:gd name="T2" fmla="*/ 301 w 980"/>
                <a:gd name="T3" fmla="*/ 0 h 786"/>
                <a:gd name="T4" fmla="*/ 0 w 980"/>
                <a:gd name="T5" fmla="*/ 335 h 786"/>
                <a:gd name="T6" fmla="*/ 916 w 980"/>
                <a:gd name="T7" fmla="*/ 786 h 786"/>
                <a:gd name="T8" fmla="*/ 980 w 980"/>
                <a:gd name="T9" fmla="*/ 785 h 786"/>
                <a:gd name="T10" fmla="*/ 916 w 980"/>
                <a:gd name="T11" fmla="*/ 335 h 786"/>
              </a:gdLst>
              <a:ahLst/>
              <a:cxnLst>
                <a:cxn ang="0">
                  <a:pos x="T0" y="T1"/>
                </a:cxn>
                <a:cxn ang="0">
                  <a:pos x="T2" y="T3"/>
                </a:cxn>
                <a:cxn ang="0">
                  <a:pos x="T4" y="T5"/>
                </a:cxn>
                <a:cxn ang="0">
                  <a:pos x="T6" y="T7"/>
                </a:cxn>
                <a:cxn ang="0">
                  <a:pos x="T8" y="T9"/>
                </a:cxn>
                <a:cxn ang="0">
                  <a:pos x="T10" y="T11"/>
                </a:cxn>
              </a:cxnLst>
              <a:rect l="0" t="0" r="r" b="b"/>
              <a:pathLst>
                <a:path w="980" h="786">
                  <a:moveTo>
                    <a:pt x="916" y="335"/>
                  </a:moveTo>
                  <a:lnTo>
                    <a:pt x="301" y="0"/>
                  </a:lnTo>
                  <a:cubicBezTo>
                    <a:pt x="116" y="83"/>
                    <a:pt x="0" y="202"/>
                    <a:pt x="0" y="335"/>
                  </a:cubicBezTo>
                  <a:cubicBezTo>
                    <a:pt x="0" y="584"/>
                    <a:pt x="410" y="786"/>
                    <a:pt x="916" y="786"/>
                  </a:cubicBezTo>
                  <a:cubicBezTo>
                    <a:pt x="937" y="786"/>
                    <a:pt x="959" y="786"/>
                    <a:pt x="980" y="785"/>
                  </a:cubicBezTo>
                  <a:lnTo>
                    <a:pt x="916" y="335"/>
                  </a:lnTo>
                  <a:close/>
                </a:path>
              </a:pathLst>
            </a:custGeom>
            <a:solidFill>
              <a:srgbClr val="A6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2138">
              <a:extLst>
                <a:ext uri="{FF2B5EF4-FFF2-40B4-BE49-F238E27FC236}">
                  <a16:creationId xmlns:a16="http://schemas.microsoft.com/office/drawing/2014/main" id="{208EF989-1257-4A57-BC5A-A7DD54FE9117}"/>
                </a:ext>
              </a:extLst>
            </p:cNvPr>
            <p:cNvSpPr>
              <a:spLocks noEditPoints="1"/>
            </p:cNvSpPr>
            <p:nvPr/>
          </p:nvSpPr>
          <p:spPr bwMode="auto">
            <a:xfrm>
              <a:off x="2127250" y="5153026"/>
              <a:ext cx="42862" cy="155575"/>
            </a:xfrm>
            <a:custGeom>
              <a:avLst/>
              <a:gdLst>
                <a:gd name="T0" fmla="*/ 65 w 129"/>
                <a:gd name="T1" fmla="*/ 11 h 465"/>
                <a:gd name="T2" fmla="*/ 96 w 129"/>
                <a:gd name="T3" fmla="*/ 43 h 465"/>
                <a:gd name="T4" fmla="*/ 96 w 129"/>
                <a:gd name="T5" fmla="*/ 358 h 465"/>
                <a:gd name="T6" fmla="*/ 118 w 129"/>
                <a:gd name="T7" fmla="*/ 401 h 465"/>
                <a:gd name="T8" fmla="*/ 65 w 129"/>
                <a:gd name="T9" fmla="*/ 454 h 465"/>
                <a:gd name="T10" fmla="*/ 12 w 129"/>
                <a:gd name="T11" fmla="*/ 401 h 465"/>
                <a:gd name="T12" fmla="*/ 33 w 129"/>
                <a:gd name="T13" fmla="*/ 358 h 465"/>
                <a:gd name="T14" fmla="*/ 33 w 129"/>
                <a:gd name="T15" fmla="*/ 43 h 465"/>
                <a:gd name="T16" fmla="*/ 65 w 129"/>
                <a:gd name="T17" fmla="*/ 11 h 465"/>
                <a:gd name="T18" fmla="*/ 65 w 129"/>
                <a:gd name="T19" fmla="*/ 0 h 465"/>
                <a:gd name="T20" fmla="*/ 22 w 129"/>
                <a:gd name="T21" fmla="*/ 43 h 465"/>
                <a:gd name="T22" fmla="*/ 22 w 129"/>
                <a:gd name="T23" fmla="*/ 353 h 465"/>
                <a:gd name="T24" fmla="*/ 0 w 129"/>
                <a:gd name="T25" fmla="*/ 401 h 465"/>
                <a:gd name="T26" fmla="*/ 0 w 129"/>
                <a:gd name="T27" fmla="*/ 401 h 465"/>
                <a:gd name="T28" fmla="*/ 65 w 129"/>
                <a:gd name="T29" fmla="*/ 465 h 465"/>
                <a:gd name="T30" fmla="*/ 129 w 129"/>
                <a:gd name="T31" fmla="*/ 401 h 465"/>
                <a:gd name="T32" fmla="*/ 129 w 129"/>
                <a:gd name="T33" fmla="*/ 401 h 465"/>
                <a:gd name="T34" fmla="*/ 108 w 129"/>
                <a:gd name="T35" fmla="*/ 353 h 465"/>
                <a:gd name="T36" fmla="*/ 108 w 129"/>
                <a:gd name="T37" fmla="*/ 43 h 465"/>
                <a:gd name="T38" fmla="*/ 65 w 129"/>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465">
                  <a:moveTo>
                    <a:pt x="65" y="11"/>
                  </a:moveTo>
                  <a:cubicBezTo>
                    <a:pt x="82" y="11"/>
                    <a:pt x="96" y="25"/>
                    <a:pt x="96" y="43"/>
                  </a:cubicBezTo>
                  <a:lnTo>
                    <a:pt x="96" y="358"/>
                  </a:lnTo>
                  <a:cubicBezTo>
                    <a:pt x="110" y="368"/>
                    <a:pt x="118" y="384"/>
                    <a:pt x="118" y="401"/>
                  </a:cubicBezTo>
                  <a:cubicBezTo>
                    <a:pt x="118" y="430"/>
                    <a:pt x="94" y="454"/>
                    <a:pt x="65" y="454"/>
                  </a:cubicBezTo>
                  <a:cubicBezTo>
                    <a:pt x="35" y="454"/>
                    <a:pt x="12" y="430"/>
                    <a:pt x="12" y="401"/>
                  </a:cubicBezTo>
                  <a:cubicBezTo>
                    <a:pt x="12" y="384"/>
                    <a:pt x="20" y="368"/>
                    <a:pt x="33" y="358"/>
                  </a:cubicBezTo>
                  <a:lnTo>
                    <a:pt x="33" y="43"/>
                  </a:lnTo>
                  <a:cubicBezTo>
                    <a:pt x="33" y="25"/>
                    <a:pt x="47" y="11"/>
                    <a:pt x="65" y="11"/>
                  </a:cubicBezTo>
                  <a:moveTo>
                    <a:pt x="65" y="0"/>
                  </a:moveTo>
                  <a:cubicBezTo>
                    <a:pt x="41" y="0"/>
                    <a:pt x="22" y="19"/>
                    <a:pt x="22" y="43"/>
                  </a:cubicBezTo>
                  <a:lnTo>
                    <a:pt x="22" y="353"/>
                  </a:lnTo>
                  <a:cubicBezTo>
                    <a:pt x="8" y="365"/>
                    <a:pt x="0" y="382"/>
                    <a:pt x="0" y="401"/>
                  </a:cubicBezTo>
                  <a:cubicBezTo>
                    <a:pt x="0" y="401"/>
                    <a:pt x="0" y="401"/>
                    <a:pt x="0" y="401"/>
                  </a:cubicBezTo>
                  <a:cubicBezTo>
                    <a:pt x="0" y="436"/>
                    <a:pt x="29" y="465"/>
                    <a:pt x="65" y="465"/>
                  </a:cubicBezTo>
                  <a:cubicBezTo>
                    <a:pt x="100" y="465"/>
                    <a:pt x="129" y="436"/>
                    <a:pt x="129" y="401"/>
                  </a:cubicBezTo>
                  <a:cubicBezTo>
                    <a:pt x="129" y="401"/>
                    <a:pt x="129" y="401"/>
                    <a:pt x="129" y="401"/>
                  </a:cubicBezTo>
                  <a:cubicBezTo>
                    <a:pt x="129" y="382"/>
                    <a:pt x="121" y="365"/>
                    <a:pt x="108" y="353"/>
                  </a:cubicBezTo>
                  <a:lnTo>
                    <a:pt x="108" y="43"/>
                  </a:lnTo>
                  <a:cubicBezTo>
                    <a:pt x="108" y="19"/>
                    <a:pt x="88"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2139">
              <a:extLst>
                <a:ext uri="{FF2B5EF4-FFF2-40B4-BE49-F238E27FC236}">
                  <a16:creationId xmlns:a16="http://schemas.microsoft.com/office/drawing/2014/main" id="{08E71BD3-9B28-4493-8FC2-D01FFBE3A34F}"/>
                </a:ext>
              </a:extLst>
            </p:cNvPr>
            <p:cNvSpPr>
              <a:spLocks/>
            </p:cNvSpPr>
            <p:nvPr/>
          </p:nvSpPr>
          <p:spPr bwMode="auto">
            <a:xfrm>
              <a:off x="2144713" y="5184776"/>
              <a:ext cx="7937" cy="107950"/>
            </a:xfrm>
            <a:custGeom>
              <a:avLst/>
              <a:gdLst>
                <a:gd name="T0" fmla="*/ 0 w 23"/>
                <a:gd name="T1" fmla="*/ 11 h 317"/>
                <a:gd name="T2" fmla="*/ 12 w 23"/>
                <a:gd name="T3" fmla="*/ 0 h 317"/>
                <a:gd name="T4" fmla="*/ 23 w 23"/>
                <a:gd name="T5" fmla="*/ 11 h 317"/>
                <a:gd name="T6" fmla="*/ 23 w 23"/>
                <a:gd name="T7" fmla="*/ 305 h 317"/>
                <a:gd name="T8" fmla="*/ 12 w 23"/>
                <a:gd name="T9" fmla="*/ 317 h 317"/>
                <a:gd name="T10" fmla="*/ 0 w 23"/>
                <a:gd name="T11" fmla="*/ 305 h 317"/>
                <a:gd name="T12" fmla="*/ 0 w 23"/>
                <a:gd name="T13" fmla="*/ 11 h 317"/>
              </a:gdLst>
              <a:ahLst/>
              <a:cxnLst>
                <a:cxn ang="0">
                  <a:pos x="T0" y="T1"/>
                </a:cxn>
                <a:cxn ang="0">
                  <a:pos x="T2" y="T3"/>
                </a:cxn>
                <a:cxn ang="0">
                  <a:pos x="T4" y="T5"/>
                </a:cxn>
                <a:cxn ang="0">
                  <a:pos x="T6" y="T7"/>
                </a:cxn>
                <a:cxn ang="0">
                  <a:pos x="T8" y="T9"/>
                </a:cxn>
                <a:cxn ang="0">
                  <a:pos x="T10" y="T11"/>
                </a:cxn>
                <a:cxn ang="0">
                  <a:pos x="T12" y="T13"/>
                </a:cxn>
              </a:cxnLst>
              <a:rect l="0" t="0" r="r" b="b"/>
              <a:pathLst>
                <a:path w="23" h="317">
                  <a:moveTo>
                    <a:pt x="0" y="11"/>
                  </a:moveTo>
                  <a:cubicBezTo>
                    <a:pt x="0" y="5"/>
                    <a:pt x="5" y="0"/>
                    <a:pt x="12" y="0"/>
                  </a:cubicBezTo>
                  <a:cubicBezTo>
                    <a:pt x="18" y="0"/>
                    <a:pt x="23" y="5"/>
                    <a:pt x="23" y="11"/>
                  </a:cubicBezTo>
                  <a:lnTo>
                    <a:pt x="23" y="305"/>
                  </a:lnTo>
                  <a:cubicBezTo>
                    <a:pt x="23" y="311"/>
                    <a:pt x="18" y="317"/>
                    <a:pt x="12" y="317"/>
                  </a:cubicBezTo>
                  <a:cubicBezTo>
                    <a:pt x="5" y="317"/>
                    <a:pt x="0" y="311"/>
                    <a:pt x="0" y="305"/>
                  </a:cubicBez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2140">
              <a:extLst>
                <a:ext uri="{FF2B5EF4-FFF2-40B4-BE49-F238E27FC236}">
                  <a16:creationId xmlns:a16="http://schemas.microsoft.com/office/drawing/2014/main" id="{D78825E0-6D67-4CF5-B0D0-0DB89C59F898}"/>
                </a:ext>
              </a:extLst>
            </p:cNvPr>
            <p:cNvSpPr>
              <a:spLocks/>
            </p:cNvSpPr>
            <p:nvPr/>
          </p:nvSpPr>
          <p:spPr bwMode="auto">
            <a:xfrm>
              <a:off x="2141538" y="5280026"/>
              <a:ext cx="14287" cy="15875"/>
            </a:xfrm>
            <a:custGeom>
              <a:avLst/>
              <a:gdLst>
                <a:gd name="T0" fmla="*/ 0 w 45"/>
                <a:gd name="T1" fmla="*/ 22 h 45"/>
                <a:gd name="T2" fmla="*/ 0 w 45"/>
                <a:gd name="T3" fmla="*/ 22 h 45"/>
                <a:gd name="T4" fmla="*/ 23 w 45"/>
                <a:gd name="T5" fmla="*/ 45 h 45"/>
                <a:gd name="T6" fmla="*/ 45 w 45"/>
                <a:gd name="T7" fmla="*/ 22 h 45"/>
                <a:gd name="T8" fmla="*/ 23 w 45"/>
                <a:gd name="T9" fmla="*/ 0 h 45"/>
                <a:gd name="T10" fmla="*/ 23 w 45"/>
                <a:gd name="T11" fmla="*/ 0 h 45"/>
                <a:gd name="T12" fmla="*/ 0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2"/>
                  </a:moveTo>
                  <a:cubicBezTo>
                    <a:pt x="0" y="22"/>
                    <a:pt x="0" y="22"/>
                    <a:pt x="0" y="22"/>
                  </a:cubicBezTo>
                  <a:cubicBezTo>
                    <a:pt x="0" y="35"/>
                    <a:pt x="10" y="45"/>
                    <a:pt x="23" y="45"/>
                  </a:cubicBezTo>
                  <a:cubicBezTo>
                    <a:pt x="35" y="45"/>
                    <a:pt x="45" y="35"/>
                    <a:pt x="45" y="22"/>
                  </a:cubicBezTo>
                  <a:cubicBezTo>
                    <a:pt x="45" y="10"/>
                    <a:pt x="35" y="0"/>
                    <a:pt x="23" y="0"/>
                  </a:cubicBezTo>
                  <a:cubicBezTo>
                    <a:pt x="23" y="0"/>
                    <a:pt x="23" y="0"/>
                    <a:pt x="23" y="0"/>
                  </a:cubicBezTo>
                  <a:cubicBezTo>
                    <a:pt x="10" y="0"/>
                    <a:pt x="0" y="10"/>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2141">
              <a:extLst>
                <a:ext uri="{FF2B5EF4-FFF2-40B4-BE49-F238E27FC236}">
                  <a16:creationId xmlns:a16="http://schemas.microsoft.com/office/drawing/2014/main" id="{9866A676-EA40-415E-BF6F-ECAB370E9CB7}"/>
                </a:ext>
              </a:extLst>
            </p:cNvPr>
            <p:cNvSpPr>
              <a:spLocks noEditPoints="1"/>
            </p:cNvSpPr>
            <p:nvPr/>
          </p:nvSpPr>
          <p:spPr bwMode="auto">
            <a:xfrm>
              <a:off x="2114550" y="5162551"/>
              <a:ext cx="6350" cy="106363"/>
            </a:xfrm>
            <a:custGeom>
              <a:avLst/>
              <a:gdLst>
                <a:gd name="T0" fmla="*/ 23 w 23"/>
                <a:gd name="T1" fmla="*/ 319 h 319"/>
                <a:gd name="T2" fmla="*/ 0 w 23"/>
                <a:gd name="T3" fmla="*/ 319 h 319"/>
                <a:gd name="T4" fmla="*/ 0 w 23"/>
                <a:gd name="T5" fmla="*/ 307 h 319"/>
                <a:gd name="T6" fmla="*/ 23 w 23"/>
                <a:gd name="T7" fmla="*/ 307 h 319"/>
                <a:gd name="T8" fmla="*/ 23 w 23"/>
                <a:gd name="T9" fmla="*/ 319 h 319"/>
                <a:gd name="T10" fmla="*/ 23 w 23"/>
                <a:gd name="T11" fmla="*/ 284 h 319"/>
                <a:gd name="T12" fmla="*/ 0 w 23"/>
                <a:gd name="T13" fmla="*/ 284 h 319"/>
                <a:gd name="T14" fmla="*/ 0 w 23"/>
                <a:gd name="T15" fmla="*/ 273 h 319"/>
                <a:gd name="T16" fmla="*/ 23 w 23"/>
                <a:gd name="T17" fmla="*/ 273 h 319"/>
                <a:gd name="T18" fmla="*/ 23 w 23"/>
                <a:gd name="T19" fmla="*/ 284 h 319"/>
                <a:gd name="T20" fmla="*/ 23 w 23"/>
                <a:gd name="T21" fmla="*/ 250 h 319"/>
                <a:gd name="T22" fmla="*/ 0 w 23"/>
                <a:gd name="T23" fmla="*/ 250 h 319"/>
                <a:gd name="T24" fmla="*/ 0 w 23"/>
                <a:gd name="T25" fmla="*/ 239 h 319"/>
                <a:gd name="T26" fmla="*/ 23 w 23"/>
                <a:gd name="T27" fmla="*/ 239 h 319"/>
                <a:gd name="T28" fmla="*/ 23 w 23"/>
                <a:gd name="T29" fmla="*/ 250 h 319"/>
                <a:gd name="T30" fmla="*/ 23 w 23"/>
                <a:gd name="T31" fmla="*/ 216 h 319"/>
                <a:gd name="T32" fmla="*/ 0 w 23"/>
                <a:gd name="T33" fmla="*/ 216 h 319"/>
                <a:gd name="T34" fmla="*/ 0 w 23"/>
                <a:gd name="T35" fmla="*/ 205 h 319"/>
                <a:gd name="T36" fmla="*/ 23 w 23"/>
                <a:gd name="T37" fmla="*/ 205 h 319"/>
                <a:gd name="T38" fmla="*/ 23 w 23"/>
                <a:gd name="T39" fmla="*/ 216 h 319"/>
                <a:gd name="T40" fmla="*/ 23 w 23"/>
                <a:gd name="T41" fmla="*/ 182 h 319"/>
                <a:gd name="T42" fmla="*/ 0 w 23"/>
                <a:gd name="T43" fmla="*/ 182 h 319"/>
                <a:gd name="T44" fmla="*/ 0 w 23"/>
                <a:gd name="T45" fmla="*/ 171 h 319"/>
                <a:gd name="T46" fmla="*/ 23 w 23"/>
                <a:gd name="T47" fmla="*/ 171 h 319"/>
                <a:gd name="T48" fmla="*/ 23 w 23"/>
                <a:gd name="T49" fmla="*/ 182 h 319"/>
                <a:gd name="T50" fmla="*/ 23 w 23"/>
                <a:gd name="T51" fmla="*/ 148 h 319"/>
                <a:gd name="T52" fmla="*/ 0 w 23"/>
                <a:gd name="T53" fmla="*/ 148 h 319"/>
                <a:gd name="T54" fmla="*/ 0 w 23"/>
                <a:gd name="T55" fmla="*/ 136 h 319"/>
                <a:gd name="T56" fmla="*/ 23 w 23"/>
                <a:gd name="T57" fmla="*/ 136 h 319"/>
                <a:gd name="T58" fmla="*/ 23 w 23"/>
                <a:gd name="T59" fmla="*/ 148 h 319"/>
                <a:gd name="T60" fmla="*/ 23 w 23"/>
                <a:gd name="T61" fmla="*/ 114 h 319"/>
                <a:gd name="T62" fmla="*/ 0 w 23"/>
                <a:gd name="T63" fmla="*/ 114 h 319"/>
                <a:gd name="T64" fmla="*/ 0 w 23"/>
                <a:gd name="T65" fmla="*/ 102 h 319"/>
                <a:gd name="T66" fmla="*/ 23 w 23"/>
                <a:gd name="T67" fmla="*/ 102 h 319"/>
                <a:gd name="T68" fmla="*/ 23 w 23"/>
                <a:gd name="T69" fmla="*/ 114 h 319"/>
                <a:gd name="T70" fmla="*/ 23 w 23"/>
                <a:gd name="T71" fmla="*/ 79 h 319"/>
                <a:gd name="T72" fmla="*/ 0 w 23"/>
                <a:gd name="T73" fmla="*/ 79 h 319"/>
                <a:gd name="T74" fmla="*/ 0 w 23"/>
                <a:gd name="T75" fmla="*/ 68 h 319"/>
                <a:gd name="T76" fmla="*/ 23 w 23"/>
                <a:gd name="T77" fmla="*/ 68 h 319"/>
                <a:gd name="T78" fmla="*/ 23 w 23"/>
                <a:gd name="T79" fmla="*/ 79 h 319"/>
                <a:gd name="T80" fmla="*/ 23 w 23"/>
                <a:gd name="T81" fmla="*/ 45 h 319"/>
                <a:gd name="T82" fmla="*/ 0 w 23"/>
                <a:gd name="T83" fmla="*/ 45 h 319"/>
                <a:gd name="T84" fmla="*/ 0 w 23"/>
                <a:gd name="T85" fmla="*/ 34 h 319"/>
                <a:gd name="T86" fmla="*/ 23 w 23"/>
                <a:gd name="T87" fmla="*/ 34 h 319"/>
                <a:gd name="T88" fmla="*/ 23 w 23"/>
                <a:gd name="T89" fmla="*/ 45 h 319"/>
                <a:gd name="T90" fmla="*/ 23 w 23"/>
                <a:gd name="T91" fmla="*/ 11 h 319"/>
                <a:gd name="T92" fmla="*/ 0 w 23"/>
                <a:gd name="T93" fmla="*/ 11 h 319"/>
                <a:gd name="T94" fmla="*/ 0 w 23"/>
                <a:gd name="T95" fmla="*/ 0 h 319"/>
                <a:gd name="T96" fmla="*/ 23 w 23"/>
                <a:gd name="T97" fmla="*/ 0 h 319"/>
                <a:gd name="T98" fmla="*/ 23 w 23"/>
                <a:gd name="T99"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319">
                  <a:moveTo>
                    <a:pt x="23" y="319"/>
                  </a:moveTo>
                  <a:lnTo>
                    <a:pt x="0" y="319"/>
                  </a:lnTo>
                  <a:lnTo>
                    <a:pt x="0" y="307"/>
                  </a:lnTo>
                  <a:lnTo>
                    <a:pt x="23" y="307"/>
                  </a:lnTo>
                  <a:lnTo>
                    <a:pt x="23" y="319"/>
                  </a:lnTo>
                  <a:close/>
                  <a:moveTo>
                    <a:pt x="23" y="284"/>
                  </a:moveTo>
                  <a:lnTo>
                    <a:pt x="0" y="284"/>
                  </a:lnTo>
                  <a:lnTo>
                    <a:pt x="0" y="273"/>
                  </a:lnTo>
                  <a:lnTo>
                    <a:pt x="23" y="273"/>
                  </a:lnTo>
                  <a:lnTo>
                    <a:pt x="23" y="284"/>
                  </a:lnTo>
                  <a:close/>
                  <a:moveTo>
                    <a:pt x="23" y="250"/>
                  </a:moveTo>
                  <a:lnTo>
                    <a:pt x="0" y="250"/>
                  </a:lnTo>
                  <a:lnTo>
                    <a:pt x="0" y="239"/>
                  </a:lnTo>
                  <a:lnTo>
                    <a:pt x="23" y="239"/>
                  </a:lnTo>
                  <a:lnTo>
                    <a:pt x="23" y="250"/>
                  </a:lnTo>
                  <a:close/>
                  <a:moveTo>
                    <a:pt x="23" y="216"/>
                  </a:moveTo>
                  <a:lnTo>
                    <a:pt x="0" y="216"/>
                  </a:lnTo>
                  <a:lnTo>
                    <a:pt x="0" y="205"/>
                  </a:lnTo>
                  <a:lnTo>
                    <a:pt x="23" y="205"/>
                  </a:lnTo>
                  <a:lnTo>
                    <a:pt x="23" y="216"/>
                  </a:lnTo>
                  <a:close/>
                  <a:moveTo>
                    <a:pt x="23" y="182"/>
                  </a:moveTo>
                  <a:lnTo>
                    <a:pt x="0" y="182"/>
                  </a:lnTo>
                  <a:lnTo>
                    <a:pt x="0" y="171"/>
                  </a:lnTo>
                  <a:lnTo>
                    <a:pt x="23" y="171"/>
                  </a:lnTo>
                  <a:lnTo>
                    <a:pt x="23" y="182"/>
                  </a:lnTo>
                  <a:close/>
                  <a:moveTo>
                    <a:pt x="23" y="148"/>
                  </a:moveTo>
                  <a:lnTo>
                    <a:pt x="0" y="148"/>
                  </a:lnTo>
                  <a:lnTo>
                    <a:pt x="0" y="136"/>
                  </a:lnTo>
                  <a:lnTo>
                    <a:pt x="23" y="136"/>
                  </a:lnTo>
                  <a:lnTo>
                    <a:pt x="23" y="148"/>
                  </a:lnTo>
                  <a:close/>
                  <a:moveTo>
                    <a:pt x="23" y="114"/>
                  </a:moveTo>
                  <a:lnTo>
                    <a:pt x="0" y="114"/>
                  </a:lnTo>
                  <a:lnTo>
                    <a:pt x="0" y="102"/>
                  </a:lnTo>
                  <a:lnTo>
                    <a:pt x="23" y="102"/>
                  </a:lnTo>
                  <a:lnTo>
                    <a:pt x="23" y="114"/>
                  </a:lnTo>
                  <a:close/>
                  <a:moveTo>
                    <a:pt x="23" y="79"/>
                  </a:moveTo>
                  <a:lnTo>
                    <a:pt x="0" y="79"/>
                  </a:lnTo>
                  <a:lnTo>
                    <a:pt x="0" y="68"/>
                  </a:lnTo>
                  <a:lnTo>
                    <a:pt x="23" y="68"/>
                  </a:lnTo>
                  <a:lnTo>
                    <a:pt x="23" y="79"/>
                  </a:lnTo>
                  <a:close/>
                  <a:moveTo>
                    <a:pt x="23" y="45"/>
                  </a:moveTo>
                  <a:lnTo>
                    <a:pt x="0" y="45"/>
                  </a:lnTo>
                  <a:lnTo>
                    <a:pt x="0" y="34"/>
                  </a:lnTo>
                  <a:lnTo>
                    <a:pt x="23" y="34"/>
                  </a:lnTo>
                  <a:lnTo>
                    <a:pt x="23" y="45"/>
                  </a:lnTo>
                  <a:close/>
                  <a:moveTo>
                    <a:pt x="23" y="11"/>
                  </a:moveTo>
                  <a:lnTo>
                    <a:pt x="0" y="11"/>
                  </a:lnTo>
                  <a:lnTo>
                    <a:pt x="0" y="0"/>
                  </a:lnTo>
                  <a:lnTo>
                    <a:pt x="23" y="0"/>
                  </a:lnTo>
                  <a:lnTo>
                    <a:pt x="2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142">
              <a:extLst>
                <a:ext uri="{FF2B5EF4-FFF2-40B4-BE49-F238E27FC236}">
                  <a16:creationId xmlns:a16="http://schemas.microsoft.com/office/drawing/2014/main" id="{186AB289-39CB-4633-BC08-26F3F00DED85}"/>
                </a:ext>
              </a:extLst>
            </p:cNvPr>
            <p:cNvSpPr>
              <a:spLocks noEditPoints="1"/>
            </p:cNvSpPr>
            <p:nvPr/>
          </p:nvSpPr>
          <p:spPr bwMode="auto">
            <a:xfrm>
              <a:off x="2222500" y="5035551"/>
              <a:ext cx="55562" cy="96838"/>
            </a:xfrm>
            <a:custGeom>
              <a:avLst/>
              <a:gdLst>
                <a:gd name="T0" fmla="*/ 138 w 165"/>
                <a:gd name="T1" fmla="*/ 184 h 288"/>
                <a:gd name="T2" fmla="*/ 82 w 165"/>
                <a:gd name="T3" fmla="*/ 44 h 288"/>
                <a:gd name="T4" fmla="*/ 27 w 165"/>
                <a:gd name="T5" fmla="*/ 185 h 288"/>
                <a:gd name="T6" fmla="*/ 24 w 165"/>
                <a:gd name="T7" fmla="*/ 195 h 288"/>
                <a:gd name="T8" fmla="*/ 24 w 165"/>
                <a:gd name="T9" fmla="*/ 195 h 288"/>
                <a:gd name="T10" fmla="*/ 23 w 165"/>
                <a:gd name="T11" fmla="*/ 206 h 288"/>
                <a:gd name="T12" fmla="*/ 40 w 165"/>
                <a:gd name="T13" fmla="*/ 248 h 288"/>
                <a:gd name="T14" fmla="*/ 82 w 165"/>
                <a:gd name="T15" fmla="*/ 266 h 288"/>
                <a:gd name="T16" fmla="*/ 124 w 165"/>
                <a:gd name="T17" fmla="*/ 248 h 288"/>
                <a:gd name="T18" fmla="*/ 142 w 165"/>
                <a:gd name="T19" fmla="*/ 206 h 288"/>
                <a:gd name="T20" fmla="*/ 141 w 165"/>
                <a:gd name="T21" fmla="*/ 195 h 288"/>
                <a:gd name="T22" fmla="*/ 138 w 165"/>
                <a:gd name="T23" fmla="*/ 185 h 288"/>
                <a:gd name="T24" fmla="*/ 138 w 165"/>
                <a:gd name="T25" fmla="*/ 184 h 288"/>
                <a:gd name="T26" fmla="*/ 93 w 165"/>
                <a:gd name="T27" fmla="*/ 9 h 288"/>
                <a:gd name="T28" fmla="*/ 159 w 165"/>
                <a:gd name="T29" fmla="*/ 176 h 288"/>
                <a:gd name="T30" fmla="*/ 163 w 165"/>
                <a:gd name="T31" fmla="*/ 191 h 288"/>
                <a:gd name="T32" fmla="*/ 165 w 165"/>
                <a:gd name="T33" fmla="*/ 206 h 288"/>
                <a:gd name="T34" fmla="*/ 140 w 165"/>
                <a:gd name="T35" fmla="*/ 264 h 288"/>
                <a:gd name="T36" fmla="*/ 82 w 165"/>
                <a:gd name="T37" fmla="*/ 288 h 288"/>
                <a:gd name="T38" fmla="*/ 24 w 165"/>
                <a:gd name="T39" fmla="*/ 264 h 288"/>
                <a:gd name="T40" fmla="*/ 0 w 165"/>
                <a:gd name="T41" fmla="*/ 206 h 288"/>
                <a:gd name="T42" fmla="*/ 1 w 165"/>
                <a:gd name="T43" fmla="*/ 191 h 288"/>
                <a:gd name="T44" fmla="*/ 1 w 165"/>
                <a:gd name="T45" fmla="*/ 191 h 288"/>
                <a:gd name="T46" fmla="*/ 6 w 165"/>
                <a:gd name="T47" fmla="*/ 176 h 288"/>
                <a:gd name="T48" fmla="*/ 72 w 165"/>
                <a:gd name="T49" fmla="*/ 9 h 288"/>
                <a:gd name="T50" fmla="*/ 78 w 165"/>
                <a:gd name="T51" fmla="*/ 3 h 288"/>
                <a:gd name="T52" fmla="*/ 93 w 165"/>
                <a:gd name="T53"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288">
                  <a:moveTo>
                    <a:pt x="138" y="184"/>
                  </a:moveTo>
                  <a:lnTo>
                    <a:pt x="82" y="44"/>
                  </a:lnTo>
                  <a:lnTo>
                    <a:pt x="27" y="185"/>
                  </a:lnTo>
                  <a:cubicBezTo>
                    <a:pt x="25" y="188"/>
                    <a:pt x="24" y="191"/>
                    <a:pt x="24" y="195"/>
                  </a:cubicBezTo>
                  <a:lnTo>
                    <a:pt x="24" y="195"/>
                  </a:lnTo>
                  <a:cubicBezTo>
                    <a:pt x="23" y="199"/>
                    <a:pt x="23" y="202"/>
                    <a:pt x="23" y="206"/>
                  </a:cubicBezTo>
                  <a:cubicBezTo>
                    <a:pt x="23" y="223"/>
                    <a:pt x="29" y="237"/>
                    <a:pt x="40" y="248"/>
                  </a:cubicBezTo>
                  <a:cubicBezTo>
                    <a:pt x="51" y="259"/>
                    <a:pt x="66" y="266"/>
                    <a:pt x="82" y="266"/>
                  </a:cubicBezTo>
                  <a:cubicBezTo>
                    <a:pt x="99" y="266"/>
                    <a:pt x="114" y="259"/>
                    <a:pt x="124" y="248"/>
                  </a:cubicBezTo>
                  <a:cubicBezTo>
                    <a:pt x="135" y="237"/>
                    <a:pt x="142" y="223"/>
                    <a:pt x="142" y="206"/>
                  </a:cubicBezTo>
                  <a:cubicBezTo>
                    <a:pt x="142" y="202"/>
                    <a:pt x="141" y="198"/>
                    <a:pt x="141" y="195"/>
                  </a:cubicBezTo>
                  <a:cubicBezTo>
                    <a:pt x="140" y="192"/>
                    <a:pt x="139" y="188"/>
                    <a:pt x="138" y="185"/>
                  </a:cubicBezTo>
                  <a:lnTo>
                    <a:pt x="138" y="184"/>
                  </a:lnTo>
                  <a:close/>
                  <a:moveTo>
                    <a:pt x="93" y="9"/>
                  </a:moveTo>
                  <a:lnTo>
                    <a:pt x="159" y="176"/>
                  </a:lnTo>
                  <a:cubicBezTo>
                    <a:pt x="161" y="181"/>
                    <a:pt x="162" y="186"/>
                    <a:pt x="163" y="191"/>
                  </a:cubicBezTo>
                  <a:cubicBezTo>
                    <a:pt x="164" y="196"/>
                    <a:pt x="165" y="201"/>
                    <a:pt x="165" y="206"/>
                  </a:cubicBezTo>
                  <a:cubicBezTo>
                    <a:pt x="165" y="229"/>
                    <a:pt x="155" y="249"/>
                    <a:pt x="140" y="264"/>
                  </a:cubicBezTo>
                  <a:cubicBezTo>
                    <a:pt x="126" y="279"/>
                    <a:pt x="105" y="288"/>
                    <a:pt x="82" y="288"/>
                  </a:cubicBezTo>
                  <a:cubicBezTo>
                    <a:pt x="60" y="288"/>
                    <a:pt x="39" y="279"/>
                    <a:pt x="24" y="264"/>
                  </a:cubicBezTo>
                  <a:cubicBezTo>
                    <a:pt x="9" y="249"/>
                    <a:pt x="0" y="229"/>
                    <a:pt x="0" y="206"/>
                  </a:cubicBezTo>
                  <a:cubicBezTo>
                    <a:pt x="0" y="201"/>
                    <a:pt x="0" y="196"/>
                    <a:pt x="1" y="191"/>
                  </a:cubicBezTo>
                  <a:lnTo>
                    <a:pt x="1" y="191"/>
                  </a:lnTo>
                  <a:cubicBezTo>
                    <a:pt x="2" y="186"/>
                    <a:pt x="4" y="181"/>
                    <a:pt x="6" y="176"/>
                  </a:cubicBezTo>
                  <a:lnTo>
                    <a:pt x="72" y="9"/>
                  </a:lnTo>
                  <a:cubicBezTo>
                    <a:pt x="73" y="6"/>
                    <a:pt x="75" y="4"/>
                    <a:pt x="78" y="3"/>
                  </a:cubicBezTo>
                  <a:cubicBezTo>
                    <a:pt x="84" y="0"/>
                    <a:pt x="91" y="3"/>
                    <a:pt x="9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2143">
              <a:extLst>
                <a:ext uri="{FF2B5EF4-FFF2-40B4-BE49-F238E27FC236}">
                  <a16:creationId xmlns:a16="http://schemas.microsoft.com/office/drawing/2014/main" id="{6D4B5CBC-50F0-419C-8992-944EB01B0B74}"/>
                </a:ext>
              </a:extLst>
            </p:cNvPr>
            <p:cNvSpPr>
              <a:spLocks/>
            </p:cNvSpPr>
            <p:nvPr/>
          </p:nvSpPr>
          <p:spPr bwMode="auto">
            <a:xfrm>
              <a:off x="2430463" y="5297489"/>
              <a:ext cx="34925" cy="85725"/>
            </a:xfrm>
            <a:custGeom>
              <a:avLst/>
              <a:gdLst>
                <a:gd name="T0" fmla="*/ 1 w 105"/>
                <a:gd name="T1" fmla="*/ 175 h 255"/>
                <a:gd name="T2" fmla="*/ 0 w 105"/>
                <a:gd name="T3" fmla="*/ 183 h 255"/>
                <a:gd name="T4" fmla="*/ 12 w 105"/>
                <a:gd name="T5" fmla="*/ 224 h 255"/>
                <a:gd name="T6" fmla="*/ 30 w 105"/>
                <a:gd name="T7" fmla="*/ 241 h 255"/>
                <a:gd name="T8" fmla="*/ 69 w 105"/>
                <a:gd name="T9" fmla="*/ 255 h 255"/>
                <a:gd name="T10" fmla="*/ 72 w 105"/>
                <a:gd name="T11" fmla="*/ 255 h 255"/>
                <a:gd name="T12" fmla="*/ 82 w 105"/>
                <a:gd name="T13" fmla="*/ 253 h 255"/>
                <a:gd name="T14" fmla="*/ 91 w 105"/>
                <a:gd name="T15" fmla="*/ 246 h 255"/>
                <a:gd name="T16" fmla="*/ 103 w 105"/>
                <a:gd name="T17" fmla="*/ 217 h 255"/>
                <a:gd name="T18" fmla="*/ 95 w 105"/>
                <a:gd name="T19" fmla="*/ 186 h 255"/>
                <a:gd name="T20" fmla="*/ 84 w 105"/>
                <a:gd name="T21" fmla="*/ 130 h 255"/>
                <a:gd name="T22" fmla="*/ 86 w 105"/>
                <a:gd name="T23" fmla="*/ 110 h 255"/>
                <a:gd name="T24" fmla="*/ 98 w 105"/>
                <a:gd name="T25" fmla="*/ 80 h 255"/>
                <a:gd name="T26" fmla="*/ 105 w 105"/>
                <a:gd name="T27" fmla="*/ 50 h 255"/>
                <a:gd name="T28" fmla="*/ 105 w 105"/>
                <a:gd name="T29" fmla="*/ 46 h 255"/>
                <a:gd name="T30" fmla="*/ 44 w 105"/>
                <a:gd name="T31" fmla="*/ 6 h 255"/>
                <a:gd name="T32" fmla="*/ 16 w 105"/>
                <a:gd name="T33" fmla="*/ 35 h 255"/>
                <a:gd name="T34" fmla="*/ 9 w 105"/>
                <a:gd name="T35" fmla="*/ 92 h 255"/>
                <a:gd name="T36" fmla="*/ 10 w 105"/>
                <a:gd name="T37" fmla="*/ 109 h 255"/>
                <a:gd name="T38" fmla="*/ 8 w 105"/>
                <a:gd name="T39" fmla="*/ 124 h 255"/>
                <a:gd name="T40" fmla="*/ 1 w 105"/>
                <a:gd name="T41" fmla="*/ 17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55">
                  <a:moveTo>
                    <a:pt x="1" y="175"/>
                  </a:moveTo>
                  <a:cubicBezTo>
                    <a:pt x="0" y="178"/>
                    <a:pt x="0" y="181"/>
                    <a:pt x="0" y="183"/>
                  </a:cubicBezTo>
                  <a:cubicBezTo>
                    <a:pt x="0" y="198"/>
                    <a:pt x="4" y="212"/>
                    <a:pt x="12" y="224"/>
                  </a:cubicBezTo>
                  <a:cubicBezTo>
                    <a:pt x="17" y="231"/>
                    <a:pt x="23" y="237"/>
                    <a:pt x="30" y="241"/>
                  </a:cubicBezTo>
                  <a:cubicBezTo>
                    <a:pt x="42" y="249"/>
                    <a:pt x="55" y="254"/>
                    <a:pt x="69" y="255"/>
                  </a:cubicBezTo>
                  <a:cubicBezTo>
                    <a:pt x="70" y="255"/>
                    <a:pt x="71" y="255"/>
                    <a:pt x="72" y="255"/>
                  </a:cubicBezTo>
                  <a:cubicBezTo>
                    <a:pt x="75" y="255"/>
                    <a:pt x="79" y="254"/>
                    <a:pt x="82" y="253"/>
                  </a:cubicBezTo>
                  <a:cubicBezTo>
                    <a:pt x="85" y="252"/>
                    <a:pt x="89" y="249"/>
                    <a:pt x="91" y="246"/>
                  </a:cubicBezTo>
                  <a:cubicBezTo>
                    <a:pt x="99" y="238"/>
                    <a:pt x="103" y="228"/>
                    <a:pt x="103" y="217"/>
                  </a:cubicBezTo>
                  <a:cubicBezTo>
                    <a:pt x="102" y="206"/>
                    <a:pt x="99" y="195"/>
                    <a:pt x="95" y="186"/>
                  </a:cubicBezTo>
                  <a:cubicBezTo>
                    <a:pt x="88" y="168"/>
                    <a:pt x="84" y="149"/>
                    <a:pt x="84" y="130"/>
                  </a:cubicBezTo>
                  <a:cubicBezTo>
                    <a:pt x="84" y="123"/>
                    <a:pt x="85" y="116"/>
                    <a:pt x="86" y="110"/>
                  </a:cubicBezTo>
                  <a:cubicBezTo>
                    <a:pt x="87" y="99"/>
                    <a:pt x="91" y="89"/>
                    <a:pt x="98" y="80"/>
                  </a:cubicBezTo>
                  <a:cubicBezTo>
                    <a:pt x="103" y="71"/>
                    <a:pt x="105" y="60"/>
                    <a:pt x="105" y="50"/>
                  </a:cubicBezTo>
                  <a:cubicBezTo>
                    <a:pt x="105" y="49"/>
                    <a:pt x="105" y="47"/>
                    <a:pt x="105" y="46"/>
                  </a:cubicBezTo>
                  <a:cubicBezTo>
                    <a:pt x="94" y="23"/>
                    <a:pt x="69" y="0"/>
                    <a:pt x="44" y="6"/>
                  </a:cubicBezTo>
                  <a:cubicBezTo>
                    <a:pt x="30" y="11"/>
                    <a:pt x="19" y="22"/>
                    <a:pt x="16" y="35"/>
                  </a:cubicBezTo>
                  <a:cubicBezTo>
                    <a:pt x="11" y="54"/>
                    <a:pt x="9" y="73"/>
                    <a:pt x="9" y="92"/>
                  </a:cubicBezTo>
                  <a:cubicBezTo>
                    <a:pt x="9" y="98"/>
                    <a:pt x="9" y="104"/>
                    <a:pt x="10" y="109"/>
                  </a:cubicBezTo>
                  <a:cubicBezTo>
                    <a:pt x="9" y="114"/>
                    <a:pt x="9" y="119"/>
                    <a:pt x="8" y="124"/>
                  </a:cubicBezTo>
                  <a:cubicBezTo>
                    <a:pt x="6" y="141"/>
                    <a:pt x="2" y="158"/>
                    <a:pt x="1" y="17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2144">
              <a:extLst>
                <a:ext uri="{FF2B5EF4-FFF2-40B4-BE49-F238E27FC236}">
                  <a16:creationId xmlns:a16="http://schemas.microsoft.com/office/drawing/2014/main" id="{2B3762B8-7CA6-457A-A867-B230407780F7}"/>
                </a:ext>
              </a:extLst>
            </p:cNvPr>
            <p:cNvSpPr>
              <a:spLocks/>
            </p:cNvSpPr>
            <p:nvPr/>
          </p:nvSpPr>
          <p:spPr bwMode="auto">
            <a:xfrm>
              <a:off x="2443163" y="5305426"/>
              <a:ext cx="31750" cy="53975"/>
            </a:xfrm>
            <a:custGeom>
              <a:avLst/>
              <a:gdLst>
                <a:gd name="T0" fmla="*/ 1 w 97"/>
                <a:gd name="T1" fmla="*/ 121 h 160"/>
                <a:gd name="T2" fmla="*/ 12 w 97"/>
                <a:gd name="T3" fmla="*/ 148 h 160"/>
                <a:gd name="T4" fmla="*/ 26 w 97"/>
                <a:gd name="T5" fmla="*/ 159 h 160"/>
                <a:gd name="T6" fmla="*/ 31 w 97"/>
                <a:gd name="T7" fmla="*/ 160 h 160"/>
                <a:gd name="T8" fmla="*/ 43 w 97"/>
                <a:gd name="T9" fmla="*/ 155 h 160"/>
                <a:gd name="T10" fmla="*/ 47 w 97"/>
                <a:gd name="T11" fmla="*/ 143 h 160"/>
                <a:gd name="T12" fmla="*/ 47 w 97"/>
                <a:gd name="T13" fmla="*/ 117 h 160"/>
                <a:gd name="T14" fmla="*/ 54 w 97"/>
                <a:gd name="T15" fmla="*/ 97 h 160"/>
                <a:gd name="T16" fmla="*/ 90 w 97"/>
                <a:gd name="T17" fmla="*/ 61 h 160"/>
                <a:gd name="T18" fmla="*/ 85 w 97"/>
                <a:gd name="T19" fmla="*/ 28 h 160"/>
                <a:gd name="T20" fmla="*/ 75 w 97"/>
                <a:gd name="T21" fmla="*/ 21 h 160"/>
                <a:gd name="T22" fmla="*/ 40 w 97"/>
                <a:gd name="T23" fmla="*/ 5 h 160"/>
                <a:gd name="T24" fmla="*/ 14 w 97"/>
                <a:gd name="T25" fmla="*/ 48 h 160"/>
                <a:gd name="T26" fmla="*/ 0 w 97"/>
                <a:gd name="T27" fmla="*/ 110 h 160"/>
                <a:gd name="T28" fmla="*/ 1 w 97"/>
                <a:gd name="T29" fmla="*/ 12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0">
                  <a:moveTo>
                    <a:pt x="1" y="121"/>
                  </a:moveTo>
                  <a:cubicBezTo>
                    <a:pt x="2" y="131"/>
                    <a:pt x="6" y="140"/>
                    <a:pt x="12" y="148"/>
                  </a:cubicBezTo>
                  <a:cubicBezTo>
                    <a:pt x="15" y="153"/>
                    <a:pt x="20" y="157"/>
                    <a:pt x="26" y="159"/>
                  </a:cubicBezTo>
                  <a:cubicBezTo>
                    <a:pt x="28" y="160"/>
                    <a:pt x="29" y="160"/>
                    <a:pt x="31" y="160"/>
                  </a:cubicBezTo>
                  <a:cubicBezTo>
                    <a:pt x="36" y="160"/>
                    <a:pt x="40" y="158"/>
                    <a:pt x="43" y="155"/>
                  </a:cubicBezTo>
                  <a:cubicBezTo>
                    <a:pt x="45" y="151"/>
                    <a:pt x="47" y="147"/>
                    <a:pt x="47" y="143"/>
                  </a:cubicBezTo>
                  <a:cubicBezTo>
                    <a:pt x="47" y="134"/>
                    <a:pt x="46" y="125"/>
                    <a:pt x="47" y="117"/>
                  </a:cubicBezTo>
                  <a:cubicBezTo>
                    <a:pt x="48" y="110"/>
                    <a:pt x="50" y="103"/>
                    <a:pt x="54" y="97"/>
                  </a:cubicBezTo>
                  <a:cubicBezTo>
                    <a:pt x="62" y="82"/>
                    <a:pt x="75" y="69"/>
                    <a:pt x="90" y="61"/>
                  </a:cubicBezTo>
                  <a:cubicBezTo>
                    <a:pt x="93" y="52"/>
                    <a:pt x="97" y="34"/>
                    <a:pt x="85" y="28"/>
                  </a:cubicBezTo>
                  <a:cubicBezTo>
                    <a:pt x="81" y="26"/>
                    <a:pt x="78" y="24"/>
                    <a:pt x="75" y="21"/>
                  </a:cubicBezTo>
                  <a:cubicBezTo>
                    <a:pt x="66" y="11"/>
                    <a:pt x="54" y="0"/>
                    <a:pt x="40" y="5"/>
                  </a:cubicBezTo>
                  <a:cubicBezTo>
                    <a:pt x="23" y="12"/>
                    <a:pt x="17" y="31"/>
                    <a:pt x="14" y="48"/>
                  </a:cubicBezTo>
                  <a:cubicBezTo>
                    <a:pt x="6" y="68"/>
                    <a:pt x="2" y="89"/>
                    <a:pt x="0" y="110"/>
                  </a:cubicBezTo>
                  <a:cubicBezTo>
                    <a:pt x="0" y="114"/>
                    <a:pt x="1" y="117"/>
                    <a:pt x="1" y="1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2145">
              <a:extLst>
                <a:ext uri="{FF2B5EF4-FFF2-40B4-BE49-F238E27FC236}">
                  <a16:creationId xmlns:a16="http://schemas.microsoft.com/office/drawing/2014/main" id="{4E97934D-B268-434D-8622-617FCE3ADC05}"/>
                </a:ext>
              </a:extLst>
            </p:cNvPr>
            <p:cNvSpPr>
              <a:spLocks/>
            </p:cNvSpPr>
            <p:nvPr/>
          </p:nvSpPr>
          <p:spPr bwMode="auto">
            <a:xfrm>
              <a:off x="2557463" y="5438776"/>
              <a:ext cx="50800" cy="66675"/>
            </a:xfrm>
            <a:custGeom>
              <a:avLst/>
              <a:gdLst>
                <a:gd name="T0" fmla="*/ 63 w 153"/>
                <a:gd name="T1" fmla="*/ 12 h 196"/>
                <a:gd name="T2" fmla="*/ 9 w 153"/>
                <a:gd name="T3" fmla="*/ 18 h 196"/>
                <a:gd name="T4" fmla="*/ 0 w 153"/>
                <a:gd name="T5" fmla="*/ 65 h 196"/>
                <a:gd name="T6" fmla="*/ 5 w 153"/>
                <a:gd name="T7" fmla="*/ 101 h 196"/>
                <a:gd name="T8" fmla="*/ 29 w 153"/>
                <a:gd name="T9" fmla="*/ 122 h 196"/>
                <a:gd name="T10" fmla="*/ 50 w 153"/>
                <a:gd name="T11" fmla="*/ 162 h 196"/>
                <a:gd name="T12" fmla="*/ 107 w 153"/>
                <a:gd name="T13" fmla="*/ 196 h 196"/>
                <a:gd name="T14" fmla="*/ 132 w 153"/>
                <a:gd name="T15" fmla="*/ 191 h 196"/>
                <a:gd name="T16" fmla="*/ 153 w 153"/>
                <a:gd name="T17" fmla="*/ 168 h 196"/>
                <a:gd name="T18" fmla="*/ 153 w 153"/>
                <a:gd name="T19" fmla="*/ 167 h 196"/>
                <a:gd name="T20" fmla="*/ 146 w 153"/>
                <a:gd name="T21" fmla="*/ 146 h 196"/>
                <a:gd name="T22" fmla="*/ 123 w 153"/>
                <a:gd name="T23" fmla="*/ 116 h 196"/>
                <a:gd name="T24" fmla="*/ 104 w 153"/>
                <a:gd name="T25" fmla="*/ 86 h 196"/>
                <a:gd name="T26" fmla="*/ 63 w 153"/>
                <a:gd name="T27"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6">
                  <a:moveTo>
                    <a:pt x="63" y="12"/>
                  </a:moveTo>
                  <a:cubicBezTo>
                    <a:pt x="47" y="11"/>
                    <a:pt x="7" y="0"/>
                    <a:pt x="9" y="18"/>
                  </a:cubicBezTo>
                  <a:cubicBezTo>
                    <a:pt x="3" y="33"/>
                    <a:pt x="0" y="49"/>
                    <a:pt x="0" y="65"/>
                  </a:cubicBezTo>
                  <a:cubicBezTo>
                    <a:pt x="0" y="77"/>
                    <a:pt x="2" y="89"/>
                    <a:pt x="5" y="101"/>
                  </a:cubicBezTo>
                  <a:cubicBezTo>
                    <a:pt x="9" y="106"/>
                    <a:pt x="25" y="117"/>
                    <a:pt x="29" y="122"/>
                  </a:cubicBezTo>
                  <a:cubicBezTo>
                    <a:pt x="37" y="135"/>
                    <a:pt x="44" y="148"/>
                    <a:pt x="50" y="162"/>
                  </a:cubicBezTo>
                  <a:cubicBezTo>
                    <a:pt x="61" y="183"/>
                    <a:pt x="83" y="196"/>
                    <a:pt x="107" y="196"/>
                  </a:cubicBezTo>
                  <a:cubicBezTo>
                    <a:pt x="116" y="196"/>
                    <a:pt x="124" y="194"/>
                    <a:pt x="132" y="191"/>
                  </a:cubicBezTo>
                  <a:cubicBezTo>
                    <a:pt x="143" y="187"/>
                    <a:pt x="151" y="179"/>
                    <a:pt x="153" y="168"/>
                  </a:cubicBezTo>
                  <a:cubicBezTo>
                    <a:pt x="153" y="168"/>
                    <a:pt x="153" y="168"/>
                    <a:pt x="153" y="167"/>
                  </a:cubicBezTo>
                  <a:cubicBezTo>
                    <a:pt x="153" y="160"/>
                    <a:pt x="150" y="152"/>
                    <a:pt x="146" y="146"/>
                  </a:cubicBezTo>
                  <a:cubicBezTo>
                    <a:pt x="139" y="135"/>
                    <a:pt x="130" y="126"/>
                    <a:pt x="123" y="116"/>
                  </a:cubicBezTo>
                  <a:cubicBezTo>
                    <a:pt x="116" y="107"/>
                    <a:pt x="111" y="96"/>
                    <a:pt x="104" y="86"/>
                  </a:cubicBezTo>
                  <a:cubicBezTo>
                    <a:pt x="97" y="76"/>
                    <a:pt x="83" y="49"/>
                    <a:pt x="63"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2146">
              <a:extLst>
                <a:ext uri="{FF2B5EF4-FFF2-40B4-BE49-F238E27FC236}">
                  <a16:creationId xmlns:a16="http://schemas.microsoft.com/office/drawing/2014/main" id="{C6C8B91E-F8C0-407F-BDC9-569398E930B3}"/>
                </a:ext>
              </a:extLst>
            </p:cNvPr>
            <p:cNvSpPr>
              <a:spLocks/>
            </p:cNvSpPr>
            <p:nvPr/>
          </p:nvSpPr>
          <p:spPr bwMode="auto">
            <a:xfrm>
              <a:off x="2559050" y="5424489"/>
              <a:ext cx="31750" cy="52388"/>
            </a:xfrm>
            <a:custGeom>
              <a:avLst/>
              <a:gdLst>
                <a:gd name="T0" fmla="*/ 5 w 98"/>
                <a:gd name="T1" fmla="*/ 74 h 156"/>
                <a:gd name="T2" fmla="*/ 4 w 98"/>
                <a:gd name="T3" fmla="*/ 84 h 156"/>
                <a:gd name="T4" fmla="*/ 7 w 98"/>
                <a:gd name="T5" fmla="*/ 101 h 156"/>
                <a:gd name="T6" fmla="*/ 23 w 98"/>
                <a:gd name="T7" fmla="*/ 120 h 156"/>
                <a:gd name="T8" fmla="*/ 41 w 98"/>
                <a:gd name="T9" fmla="*/ 141 h 156"/>
                <a:gd name="T10" fmla="*/ 59 w 98"/>
                <a:gd name="T11" fmla="*/ 153 h 156"/>
                <a:gd name="T12" fmla="*/ 75 w 98"/>
                <a:gd name="T13" fmla="*/ 156 h 156"/>
                <a:gd name="T14" fmla="*/ 81 w 98"/>
                <a:gd name="T15" fmla="*/ 155 h 156"/>
                <a:gd name="T16" fmla="*/ 97 w 98"/>
                <a:gd name="T17" fmla="*/ 142 h 156"/>
                <a:gd name="T18" fmla="*/ 98 w 98"/>
                <a:gd name="T19" fmla="*/ 137 h 156"/>
                <a:gd name="T20" fmla="*/ 95 w 98"/>
                <a:gd name="T21" fmla="*/ 123 h 156"/>
                <a:gd name="T22" fmla="*/ 81 w 98"/>
                <a:gd name="T23" fmla="*/ 93 h 156"/>
                <a:gd name="T24" fmla="*/ 70 w 98"/>
                <a:gd name="T25" fmla="*/ 66 h 156"/>
                <a:gd name="T26" fmla="*/ 67 w 98"/>
                <a:gd name="T27" fmla="*/ 38 h 156"/>
                <a:gd name="T28" fmla="*/ 46 w 98"/>
                <a:gd name="T29" fmla="*/ 12 h 156"/>
                <a:gd name="T30" fmla="*/ 23 w 98"/>
                <a:gd name="T31" fmla="*/ 0 h 156"/>
                <a:gd name="T32" fmla="*/ 10 w 98"/>
                <a:gd name="T33" fmla="*/ 3 h 156"/>
                <a:gd name="T34" fmla="*/ 3 w 98"/>
                <a:gd name="T35" fmla="*/ 45 h 156"/>
                <a:gd name="T36" fmla="*/ 5 w 98"/>
                <a:gd name="T37" fmla="*/ 71 h 156"/>
                <a:gd name="T38" fmla="*/ 5 w 98"/>
                <a:gd name="T39" fmla="*/ 73 h 156"/>
                <a:gd name="T40" fmla="*/ 5 w 98"/>
                <a:gd name="T41" fmla="*/ 7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56">
                  <a:moveTo>
                    <a:pt x="5" y="74"/>
                  </a:moveTo>
                  <a:cubicBezTo>
                    <a:pt x="4" y="77"/>
                    <a:pt x="4" y="80"/>
                    <a:pt x="4" y="84"/>
                  </a:cubicBezTo>
                  <a:cubicBezTo>
                    <a:pt x="4" y="90"/>
                    <a:pt x="5" y="96"/>
                    <a:pt x="7" y="101"/>
                  </a:cubicBezTo>
                  <a:cubicBezTo>
                    <a:pt x="11" y="108"/>
                    <a:pt x="17" y="114"/>
                    <a:pt x="23" y="120"/>
                  </a:cubicBezTo>
                  <a:cubicBezTo>
                    <a:pt x="29" y="127"/>
                    <a:pt x="34" y="135"/>
                    <a:pt x="41" y="141"/>
                  </a:cubicBezTo>
                  <a:cubicBezTo>
                    <a:pt x="46" y="146"/>
                    <a:pt x="52" y="150"/>
                    <a:pt x="59" y="153"/>
                  </a:cubicBezTo>
                  <a:cubicBezTo>
                    <a:pt x="64" y="155"/>
                    <a:pt x="70" y="156"/>
                    <a:pt x="75" y="156"/>
                  </a:cubicBezTo>
                  <a:cubicBezTo>
                    <a:pt x="77" y="156"/>
                    <a:pt x="79" y="156"/>
                    <a:pt x="81" y="155"/>
                  </a:cubicBezTo>
                  <a:cubicBezTo>
                    <a:pt x="89" y="154"/>
                    <a:pt x="95" y="149"/>
                    <a:pt x="97" y="142"/>
                  </a:cubicBezTo>
                  <a:cubicBezTo>
                    <a:pt x="98" y="140"/>
                    <a:pt x="98" y="138"/>
                    <a:pt x="98" y="137"/>
                  </a:cubicBezTo>
                  <a:cubicBezTo>
                    <a:pt x="98" y="132"/>
                    <a:pt x="97" y="127"/>
                    <a:pt x="95" y="123"/>
                  </a:cubicBezTo>
                  <a:cubicBezTo>
                    <a:pt x="91" y="113"/>
                    <a:pt x="86" y="103"/>
                    <a:pt x="81" y="93"/>
                  </a:cubicBezTo>
                  <a:cubicBezTo>
                    <a:pt x="76" y="85"/>
                    <a:pt x="72" y="76"/>
                    <a:pt x="70" y="66"/>
                  </a:cubicBezTo>
                  <a:cubicBezTo>
                    <a:pt x="69" y="62"/>
                    <a:pt x="67" y="43"/>
                    <a:pt x="67" y="38"/>
                  </a:cubicBezTo>
                  <a:cubicBezTo>
                    <a:pt x="67" y="29"/>
                    <a:pt x="51" y="20"/>
                    <a:pt x="46" y="12"/>
                  </a:cubicBezTo>
                  <a:cubicBezTo>
                    <a:pt x="41" y="5"/>
                    <a:pt x="32" y="0"/>
                    <a:pt x="23" y="0"/>
                  </a:cubicBezTo>
                  <a:cubicBezTo>
                    <a:pt x="18" y="0"/>
                    <a:pt x="14" y="1"/>
                    <a:pt x="10" y="3"/>
                  </a:cubicBezTo>
                  <a:cubicBezTo>
                    <a:pt x="0" y="8"/>
                    <a:pt x="1" y="33"/>
                    <a:pt x="3" y="45"/>
                  </a:cubicBezTo>
                  <a:cubicBezTo>
                    <a:pt x="4" y="54"/>
                    <a:pt x="5" y="62"/>
                    <a:pt x="5" y="71"/>
                  </a:cubicBezTo>
                  <a:cubicBezTo>
                    <a:pt x="5" y="72"/>
                    <a:pt x="5" y="72"/>
                    <a:pt x="5" y="73"/>
                  </a:cubicBezTo>
                  <a:lnTo>
                    <a:pt x="5" y="7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2147">
              <a:extLst>
                <a:ext uri="{FF2B5EF4-FFF2-40B4-BE49-F238E27FC236}">
                  <a16:creationId xmlns:a16="http://schemas.microsoft.com/office/drawing/2014/main" id="{456699A8-EA0B-4B17-9BC6-3FE303677CBA}"/>
                </a:ext>
              </a:extLst>
            </p:cNvPr>
            <p:cNvSpPr>
              <a:spLocks/>
            </p:cNvSpPr>
            <p:nvPr/>
          </p:nvSpPr>
          <p:spPr bwMode="auto">
            <a:xfrm>
              <a:off x="2544763" y="5353051"/>
              <a:ext cx="36512" cy="88900"/>
            </a:xfrm>
            <a:custGeom>
              <a:avLst/>
              <a:gdLst>
                <a:gd name="T0" fmla="*/ 101 w 112"/>
                <a:gd name="T1" fmla="*/ 0 h 268"/>
                <a:gd name="T2" fmla="*/ 112 w 112"/>
                <a:gd name="T3" fmla="*/ 264 h 268"/>
                <a:gd name="T4" fmla="*/ 48 w 112"/>
                <a:gd name="T5" fmla="*/ 268 h 268"/>
                <a:gd name="T6" fmla="*/ 0 w 112"/>
                <a:gd name="T7" fmla="*/ 24 h 268"/>
                <a:gd name="T8" fmla="*/ 101 w 112"/>
                <a:gd name="T9" fmla="*/ 0 h 268"/>
              </a:gdLst>
              <a:ahLst/>
              <a:cxnLst>
                <a:cxn ang="0">
                  <a:pos x="T0" y="T1"/>
                </a:cxn>
                <a:cxn ang="0">
                  <a:pos x="T2" y="T3"/>
                </a:cxn>
                <a:cxn ang="0">
                  <a:pos x="T4" y="T5"/>
                </a:cxn>
                <a:cxn ang="0">
                  <a:pos x="T6" y="T7"/>
                </a:cxn>
                <a:cxn ang="0">
                  <a:pos x="T8" y="T9"/>
                </a:cxn>
              </a:cxnLst>
              <a:rect l="0" t="0" r="r" b="b"/>
              <a:pathLst>
                <a:path w="112" h="268">
                  <a:moveTo>
                    <a:pt x="101" y="0"/>
                  </a:moveTo>
                  <a:lnTo>
                    <a:pt x="112" y="264"/>
                  </a:lnTo>
                  <a:lnTo>
                    <a:pt x="48" y="268"/>
                  </a:lnTo>
                  <a:lnTo>
                    <a:pt x="0" y="24"/>
                  </a:lnTo>
                  <a:lnTo>
                    <a:pt x="101"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2148">
              <a:extLst>
                <a:ext uri="{FF2B5EF4-FFF2-40B4-BE49-F238E27FC236}">
                  <a16:creationId xmlns:a16="http://schemas.microsoft.com/office/drawing/2014/main" id="{A9239787-720D-488D-B4FB-1A6AF96C7959}"/>
                </a:ext>
              </a:extLst>
            </p:cNvPr>
            <p:cNvSpPr>
              <a:spLocks/>
            </p:cNvSpPr>
            <p:nvPr/>
          </p:nvSpPr>
          <p:spPr bwMode="auto">
            <a:xfrm>
              <a:off x="2500313" y="5038726"/>
              <a:ext cx="93662" cy="365125"/>
            </a:xfrm>
            <a:custGeom>
              <a:avLst/>
              <a:gdLst>
                <a:gd name="T0" fmla="*/ 4 w 281"/>
                <a:gd name="T1" fmla="*/ 353 h 1087"/>
                <a:gd name="T2" fmla="*/ 108 w 281"/>
                <a:gd name="T3" fmla="*/ 1087 h 1087"/>
                <a:gd name="T4" fmla="*/ 242 w 281"/>
                <a:gd name="T5" fmla="*/ 1045 h 1087"/>
                <a:gd name="T6" fmla="*/ 188 w 281"/>
                <a:gd name="T7" fmla="*/ 17 h 1087"/>
                <a:gd name="T8" fmla="*/ 0 w 281"/>
                <a:gd name="T9" fmla="*/ 55 h 1087"/>
                <a:gd name="T10" fmla="*/ 4 w 281"/>
                <a:gd name="T11" fmla="*/ 353 h 1087"/>
              </a:gdLst>
              <a:ahLst/>
              <a:cxnLst>
                <a:cxn ang="0">
                  <a:pos x="T0" y="T1"/>
                </a:cxn>
                <a:cxn ang="0">
                  <a:pos x="T2" y="T3"/>
                </a:cxn>
                <a:cxn ang="0">
                  <a:pos x="T4" y="T5"/>
                </a:cxn>
                <a:cxn ang="0">
                  <a:pos x="T6" y="T7"/>
                </a:cxn>
                <a:cxn ang="0">
                  <a:pos x="T8" y="T9"/>
                </a:cxn>
                <a:cxn ang="0">
                  <a:pos x="T10" y="T11"/>
                </a:cxn>
              </a:cxnLst>
              <a:rect l="0" t="0" r="r" b="b"/>
              <a:pathLst>
                <a:path w="281" h="1087">
                  <a:moveTo>
                    <a:pt x="4" y="353"/>
                  </a:moveTo>
                  <a:lnTo>
                    <a:pt x="108" y="1087"/>
                  </a:lnTo>
                  <a:cubicBezTo>
                    <a:pt x="156" y="1087"/>
                    <a:pt x="202" y="1072"/>
                    <a:pt x="242" y="1045"/>
                  </a:cubicBezTo>
                  <a:cubicBezTo>
                    <a:pt x="281" y="1018"/>
                    <a:pt x="195" y="323"/>
                    <a:pt x="188" y="17"/>
                  </a:cubicBezTo>
                  <a:cubicBezTo>
                    <a:pt x="189" y="0"/>
                    <a:pt x="65" y="74"/>
                    <a:pt x="0" y="55"/>
                  </a:cubicBezTo>
                  <a:lnTo>
                    <a:pt x="4" y="35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2149">
              <a:extLst>
                <a:ext uri="{FF2B5EF4-FFF2-40B4-BE49-F238E27FC236}">
                  <a16:creationId xmlns:a16="http://schemas.microsoft.com/office/drawing/2014/main" id="{F7CFEF1D-205F-4F28-A9A7-A8E27D9E3E96}"/>
                </a:ext>
              </a:extLst>
            </p:cNvPr>
            <p:cNvSpPr>
              <a:spLocks/>
            </p:cNvSpPr>
            <p:nvPr/>
          </p:nvSpPr>
          <p:spPr bwMode="auto">
            <a:xfrm>
              <a:off x="2454275" y="5276851"/>
              <a:ext cx="50800" cy="53975"/>
            </a:xfrm>
            <a:custGeom>
              <a:avLst/>
              <a:gdLst>
                <a:gd name="T0" fmla="*/ 154 w 154"/>
                <a:gd name="T1" fmla="*/ 81 h 160"/>
                <a:gd name="T2" fmla="*/ 39 w 154"/>
                <a:gd name="T3" fmla="*/ 160 h 160"/>
                <a:gd name="T4" fmla="*/ 0 w 154"/>
                <a:gd name="T5" fmla="*/ 96 h 160"/>
                <a:gd name="T6" fmla="*/ 109 w 154"/>
                <a:gd name="T7" fmla="*/ 0 h 160"/>
                <a:gd name="T8" fmla="*/ 154 w 154"/>
                <a:gd name="T9" fmla="*/ 81 h 160"/>
              </a:gdLst>
              <a:ahLst/>
              <a:cxnLst>
                <a:cxn ang="0">
                  <a:pos x="T0" y="T1"/>
                </a:cxn>
                <a:cxn ang="0">
                  <a:pos x="T2" y="T3"/>
                </a:cxn>
                <a:cxn ang="0">
                  <a:pos x="T4" y="T5"/>
                </a:cxn>
                <a:cxn ang="0">
                  <a:pos x="T6" y="T7"/>
                </a:cxn>
                <a:cxn ang="0">
                  <a:pos x="T8" y="T9"/>
                </a:cxn>
              </a:cxnLst>
              <a:rect l="0" t="0" r="r" b="b"/>
              <a:pathLst>
                <a:path w="154" h="160">
                  <a:moveTo>
                    <a:pt x="154" y="81"/>
                  </a:moveTo>
                  <a:cubicBezTo>
                    <a:pt x="113" y="103"/>
                    <a:pt x="75" y="130"/>
                    <a:pt x="39" y="160"/>
                  </a:cubicBezTo>
                  <a:lnTo>
                    <a:pt x="0" y="96"/>
                  </a:lnTo>
                  <a:lnTo>
                    <a:pt x="109" y="0"/>
                  </a:lnTo>
                  <a:lnTo>
                    <a:pt x="154" y="8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2150">
              <a:extLst>
                <a:ext uri="{FF2B5EF4-FFF2-40B4-BE49-F238E27FC236}">
                  <a16:creationId xmlns:a16="http://schemas.microsoft.com/office/drawing/2014/main" id="{D1914E3D-F468-4A0B-9CB4-B84B2C22B08D}"/>
                </a:ext>
              </a:extLst>
            </p:cNvPr>
            <p:cNvSpPr>
              <a:spLocks/>
            </p:cNvSpPr>
            <p:nvPr/>
          </p:nvSpPr>
          <p:spPr bwMode="auto">
            <a:xfrm>
              <a:off x="2457450" y="5027614"/>
              <a:ext cx="136525" cy="298450"/>
            </a:xfrm>
            <a:custGeom>
              <a:avLst/>
              <a:gdLst>
                <a:gd name="T0" fmla="*/ 64 w 410"/>
                <a:gd name="T1" fmla="*/ 94 h 885"/>
                <a:gd name="T2" fmla="*/ 115 w 410"/>
                <a:gd name="T3" fmla="*/ 476 h 885"/>
                <a:gd name="T4" fmla="*/ 140 w 410"/>
                <a:gd name="T5" fmla="*/ 688 h 885"/>
                <a:gd name="T6" fmla="*/ 9 w 410"/>
                <a:gd name="T7" fmla="*/ 795 h 885"/>
                <a:gd name="T8" fmla="*/ 80 w 410"/>
                <a:gd name="T9" fmla="*/ 885 h 885"/>
                <a:gd name="T10" fmla="*/ 239 w 410"/>
                <a:gd name="T11" fmla="*/ 790 h 885"/>
                <a:gd name="T12" fmla="*/ 410 w 410"/>
                <a:gd name="T13" fmla="*/ 183 h 885"/>
                <a:gd name="T14" fmla="*/ 64 w 410"/>
                <a:gd name="T15" fmla="*/ 94 h 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85">
                  <a:moveTo>
                    <a:pt x="64" y="94"/>
                  </a:moveTo>
                  <a:cubicBezTo>
                    <a:pt x="0" y="325"/>
                    <a:pt x="90" y="356"/>
                    <a:pt x="115" y="476"/>
                  </a:cubicBezTo>
                  <a:cubicBezTo>
                    <a:pt x="104" y="522"/>
                    <a:pt x="140" y="688"/>
                    <a:pt x="140" y="688"/>
                  </a:cubicBezTo>
                  <a:lnTo>
                    <a:pt x="9" y="795"/>
                  </a:lnTo>
                  <a:lnTo>
                    <a:pt x="80" y="885"/>
                  </a:lnTo>
                  <a:lnTo>
                    <a:pt x="239" y="790"/>
                  </a:lnTo>
                  <a:cubicBezTo>
                    <a:pt x="239" y="790"/>
                    <a:pt x="379" y="445"/>
                    <a:pt x="410" y="183"/>
                  </a:cubicBezTo>
                  <a:cubicBezTo>
                    <a:pt x="410" y="183"/>
                    <a:pt x="372" y="0"/>
                    <a:pt x="64" y="9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2151">
              <a:extLst>
                <a:ext uri="{FF2B5EF4-FFF2-40B4-BE49-F238E27FC236}">
                  <a16:creationId xmlns:a16="http://schemas.microsoft.com/office/drawing/2014/main" id="{D6F909EB-7B95-43B7-A6EC-BBDAA0259B20}"/>
                </a:ext>
              </a:extLst>
            </p:cNvPr>
            <p:cNvSpPr>
              <a:spLocks/>
            </p:cNvSpPr>
            <p:nvPr/>
          </p:nvSpPr>
          <p:spPr bwMode="auto">
            <a:xfrm>
              <a:off x="2589213" y="4995864"/>
              <a:ext cx="53975" cy="71438"/>
            </a:xfrm>
            <a:custGeom>
              <a:avLst/>
              <a:gdLst>
                <a:gd name="T0" fmla="*/ 161 w 161"/>
                <a:gd name="T1" fmla="*/ 171 h 212"/>
                <a:gd name="T2" fmla="*/ 109 w 161"/>
                <a:gd name="T3" fmla="*/ 212 h 212"/>
                <a:gd name="T4" fmla="*/ 18 w 161"/>
                <a:gd name="T5" fmla="*/ 74 h 212"/>
                <a:gd name="T6" fmla="*/ 135 w 161"/>
                <a:gd name="T7" fmla="*/ 52 h 212"/>
                <a:gd name="T8" fmla="*/ 161 w 161"/>
                <a:gd name="T9" fmla="*/ 171 h 212"/>
              </a:gdLst>
              <a:ahLst/>
              <a:cxnLst>
                <a:cxn ang="0">
                  <a:pos x="T0" y="T1"/>
                </a:cxn>
                <a:cxn ang="0">
                  <a:pos x="T2" y="T3"/>
                </a:cxn>
                <a:cxn ang="0">
                  <a:pos x="T4" y="T5"/>
                </a:cxn>
                <a:cxn ang="0">
                  <a:pos x="T6" y="T7"/>
                </a:cxn>
                <a:cxn ang="0">
                  <a:pos x="T8" y="T9"/>
                </a:cxn>
              </a:cxnLst>
              <a:rect l="0" t="0" r="r" b="b"/>
              <a:pathLst>
                <a:path w="161" h="212">
                  <a:moveTo>
                    <a:pt x="161" y="171"/>
                  </a:moveTo>
                  <a:cubicBezTo>
                    <a:pt x="150" y="191"/>
                    <a:pt x="131" y="206"/>
                    <a:pt x="109" y="212"/>
                  </a:cubicBezTo>
                  <a:cubicBezTo>
                    <a:pt x="50" y="212"/>
                    <a:pt x="24" y="84"/>
                    <a:pt x="18" y="74"/>
                  </a:cubicBezTo>
                  <a:cubicBezTo>
                    <a:pt x="0" y="40"/>
                    <a:pt x="110" y="0"/>
                    <a:pt x="135" y="52"/>
                  </a:cubicBezTo>
                  <a:lnTo>
                    <a:pt x="161" y="17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2152">
              <a:extLst>
                <a:ext uri="{FF2B5EF4-FFF2-40B4-BE49-F238E27FC236}">
                  <a16:creationId xmlns:a16="http://schemas.microsoft.com/office/drawing/2014/main" id="{87C27A4F-A39A-44E2-A772-870FC3F7F7F6}"/>
                </a:ext>
              </a:extLst>
            </p:cNvPr>
            <p:cNvSpPr>
              <a:spLocks/>
            </p:cNvSpPr>
            <p:nvPr/>
          </p:nvSpPr>
          <p:spPr bwMode="auto">
            <a:xfrm>
              <a:off x="2552700" y="4899026"/>
              <a:ext cx="80962" cy="139700"/>
            </a:xfrm>
            <a:custGeom>
              <a:avLst/>
              <a:gdLst>
                <a:gd name="T0" fmla="*/ 207 w 240"/>
                <a:gd name="T1" fmla="*/ 232 h 414"/>
                <a:gd name="T2" fmla="*/ 232 w 240"/>
                <a:gd name="T3" fmla="*/ 318 h 414"/>
                <a:gd name="T4" fmla="*/ 141 w 240"/>
                <a:gd name="T5" fmla="*/ 405 h 414"/>
                <a:gd name="T6" fmla="*/ 81 w 240"/>
                <a:gd name="T7" fmla="*/ 287 h 414"/>
                <a:gd name="T8" fmla="*/ 14 w 240"/>
                <a:gd name="T9" fmla="*/ 187 h 414"/>
                <a:gd name="T10" fmla="*/ 22 w 240"/>
                <a:gd name="T11" fmla="*/ 116 h 414"/>
                <a:gd name="T12" fmla="*/ 36 w 240"/>
                <a:gd name="T13" fmla="*/ 78 h 414"/>
                <a:gd name="T14" fmla="*/ 148 w 240"/>
                <a:gd name="T15" fmla="*/ 17 h 414"/>
                <a:gd name="T16" fmla="*/ 207 w 240"/>
                <a:gd name="T17" fmla="*/ 23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4">
                  <a:moveTo>
                    <a:pt x="207" y="232"/>
                  </a:moveTo>
                  <a:cubicBezTo>
                    <a:pt x="213" y="253"/>
                    <a:pt x="224" y="298"/>
                    <a:pt x="232" y="318"/>
                  </a:cubicBezTo>
                  <a:cubicBezTo>
                    <a:pt x="240" y="339"/>
                    <a:pt x="152" y="414"/>
                    <a:pt x="141" y="405"/>
                  </a:cubicBezTo>
                  <a:cubicBezTo>
                    <a:pt x="114" y="386"/>
                    <a:pt x="106" y="331"/>
                    <a:pt x="81" y="287"/>
                  </a:cubicBezTo>
                  <a:cubicBezTo>
                    <a:pt x="72" y="251"/>
                    <a:pt x="38" y="216"/>
                    <a:pt x="14" y="187"/>
                  </a:cubicBezTo>
                  <a:cubicBezTo>
                    <a:pt x="0" y="168"/>
                    <a:pt x="21" y="139"/>
                    <a:pt x="22" y="116"/>
                  </a:cubicBezTo>
                  <a:cubicBezTo>
                    <a:pt x="23" y="103"/>
                    <a:pt x="28" y="89"/>
                    <a:pt x="36" y="78"/>
                  </a:cubicBezTo>
                  <a:cubicBezTo>
                    <a:pt x="59" y="41"/>
                    <a:pt x="105" y="0"/>
                    <a:pt x="148" y="17"/>
                  </a:cubicBezTo>
                  <a:cubicBezTo>
                    <a:pt x="201" y="54"/>
                    <a:pt x="198" y="196"/>
                    <a:pt x="207"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2153">
              <a:extLst>
                <a:ext uri="{FF2B5EF4-FFF2-40B4-BE49-F238E27FC236}">
                  <a16:creationId xmlns:a16="http://schemas.microsoft.com/office/drawing/2014/main" id="{EBC6ABBC-48AE-4F1F-A6D3-930F265C4B13}"/>
                </a:ext>
              </a:extLst>
            </p:cNvPr>
            <p:cNvSpPr>
              <a:spLocks/>
            </p:cNvSpPr>
            <p:nvPr/>
          </p:nvSpPr>
          <p:spPr bwMode="auto">
            <a:xfrm>
              <a:off x="2673350" y="4933951"/>
              <a:ext cx="33337" cy="33338"/>
            </a:xfrm>
            <a:custGeom>
              <a:avLst/>
              <a:gdLst>
                <a:gd name="T0" fmla="*/ 55 w 98"/>
                <a:gd name="T1" fmla="*/ 60 h 96"/>
                <a:gd name="T2" fmla="*/ 57 w 98"/>
                <a:gd name="T3" fmla="*/ 56 h 96"/>
                <a:gd name="T4" fmla="*/ 79 w 98"/>
                <a:gd name="T5" fmla="*/ 26 h 96"/>
                <a:gd name="T6" fmla="*/ 97 w 98"/>
                <a:gd name="T7" fmla="*/ 12 h 96"/>
                <a:gd name="T8" fmla="*/ 98 w 98"/>
                <a:gd name="T9" fmla="*/ 8 h 96"/>
                <a:gd name="T10" fmla="*/ 95 w 98"/>
                <a:gd name="T11" fmla="*/ 4 h 96"/>
                <a:gd name="T12" fmla="*/ 81 w 98"/>
                <a:gd name="T13" fmla="*/ 0 h 96"/>
                <a:gd name="T14" fmla="*/ 79 w 98"/>
                <a:gd name="T15" fmla="*/ 0 h 96"/>
                <a:gd name="T16" fmla="*/ 52 w 98"/>
                <a:gd name="T17" fmla="*/ 9 h 96"/>
                <a:gd name="T18" fmla="*/ 34 w 98"/>
                <a:gd name="T19" fmla="*/ 29 h 96"/>
                <a:gd name="T20" fmla="*/ 21 w 98"/>
                <a:gd name="T21" fmla="*/ 41 h 96"/>
                <a:gd name="T22" fmla="*/ 0 w 98"/>
                <a:gd name="T23" fmla="*/ 75 h 96"/>
                <a:gd name="T24" fmla="*/ 0 w 98"/>
                <a:gd name="T25" fmla="*/ 78 h 96"/>
                <a:gd name="T26" fmla="*/ 2 w 98"/>
                <a:gd name="T27" fmla="*/ 85 h 96"/>
                <a:gd name="T28" fmla="*/ 35 w 98"/>
                <a:gd name="T29" fmla="*/ 82 h 96"/>
                <a:gd name="T30" fmla="*/ 55 w 9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6">
                  <a:moveTo>
                    <a:pt x="55" y="60"/>
                  </a:moveTo>
                  <a:cubicBezTo>
                    <a:pt x="56" y="59"/>
                    <a:pt x="57" y="57"/>
                    <a:pt x="57" y="56"/>
                  </a:cubicBezTo>
                  <a:cubicBezTo>
                    <a:pt x="62" y="44"/>
                    <a:pt x="70" y="34"/>
                    <a:pt x="79" y="26"/>
                  </a:cubicBezTo>
                  <a:cubicBezTo>
                    <a:pt x="86" y="22"/>
                    <a:pt x="92" y="17"/>
                    <a:pt x="97" y="12"/>
                  </a:cubicBezTo>
                  <a:cubicBezTo>
                    <a:pt x="98" y="11"/>
                    <a:pt x="98" y="10"/>
                    <a:pt x="98" y="8"/>
                  </a:cubicBezTo>
                  <a:cubicBezTo>
                    <a:pt x="98" y="6"/>
                    <a:pt x="97" y="4"/>
                    <a:pt x="95" y="4"/>
                  </a:cubicBezTo>
                  <a:cubicBezTo>
                    <a:pt x="90" y="1"/>
                    <a:pt x="86" y="0"/>
                    <a:pt x="81" y="0"/>
                  </a:cubicBezTo>
                  <a:cubicBezTo>
                    <a:pt x="80" y="0"/>
                    <a:pt x="79" y="0"/>
                    <a:pt x="79" y="0"/>
                  </a:cubicBezTo>
                  <a:cubicBezTo>
                    <a:pt x="69" y="1"/>
                    <a:pt x="60" y="4"/>
                    <a:pt x="52" y="9"/>
                  </a:cubicBezTo>
                  <a:cubicBezTo>
                    <a:pt x="46" y="15"/>
                    <a:pt x="39" y="22"/>
                    <a:pt x="34" y="29"/>
                  </a:cubicBezTo>
                  <a:cubicBezTo>
                    <a:pt x="30" y="33"/>
                    <a:pt x="25" y="37"/>
                    <a:pt x="21" y="41"/>
                  </a:cubicBezTo>
                  <a:cubicBezTo>
                    <a:pt x="10" y="50"/>
                    <a:pt x="3" y="62"/>
                    <a:pt x="0" y="75"/>
                  </a:cubicBezTo>
                  <a:cubicBezTo>
                    <a:pt x="0" y="76"/>
                    <a:pt x="0" y="77"/>
                    <a:pt x="0" y="78"/>
                  </a:cubicBezTo>
                  <a:cubicBezTo>
                    <a:pt x="0" y="80"/>
                    <a:pt x="1" y="83"/>
                    <a:pt x="2" y="85"/>
                  </a:cubicBezTo>
                  <a:cubicBezTo>
                    <a:pt x="8" y="96"/>
                    <a:pt x="27" y="86"/>
                    <a:pt x="35" y="82"/>
                  </a:cubicBezTo>
                  <a:cubicBezTo>
                    <a:pt x="44" y="77"/>
                    <a:pt x="51" y="70"/>
                    <a:pt x="55" y="6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2154">
              <a:extLst>
                <a:ext uri="{FF2B5EF4-FFF2-40B4-BE49-F238E27FC236}">
                  <a16:creationId xmlns:a16="http://schemas.microsoft.com/office/drawing/2014/main" id="{AD305B70-6D8B-4FFB-B606-0F33F4182AE7}"/>
                </a:ext>
              </a:extLst>
            </p:cNvPr>
            <p:cNvSpPr>
              <a:spLocks/>
            </p:cNvSpPr>
            <p:nvPr/>
          </p:nvSpPr>
          <p:spPr bwMode="auto">
            <a:xfrm>
              <a:off x="2627313" y="4905376"/>
              <a:ext cx="76200" cy="68263"/>
            </a:xfrm>
            <a:custGeom>
              <a:avLst/>
              <a:gdLst>
                <a:gd name="T0" fmla="*/ 99 w 230"/>
                <a:gd name="T1" fmla="*/ 204 h 205"/>
                <a:gd name="T2" fmla="*/ 20 w 230"/>
                <a:gd name="T3" fmla="*/ 187 h 205"/>
                <a:gd name="T4" fmla="*/ 0 w 230"/>
                <a:gd name="T5" fmla="*/ 162 h 205"/>
                <a:gd name="T6" fmla="*/ 5 w 230"/>
                <a:gd name="T7" fmla="*/ 147 h 205"/>
                <a:gd name="T8" fmla="*/ 106 w 230"/>
                <a:gd name="T9" fmla="*/ 11 h 205"/>
                <a:gd name="T10" fmla="*/ 126 w 230"/>
                <a:gd name="T11" fmla="*/ 0 h 205"/>
                <a:gd name="T12" fmla="*/ 132 w 230"/>
                <a:gd name="T13" fmla="*/ 1 h 205"/>
                <a:gd name="T14" fmla="*/ 210 w 230"/>
                <a:gd name="T15" fmla="*/ 18 h 205"/>
                <a:gd name="T16" fmla="*/ 230 w 230"/>
                <a:gd name="T17" fmla="*/ 43 h 205"/>
                <a:gd name="T18" fmla="*/ 225 w 230"/>
                <a:gd name="T19" fmla="*/ 58 h 205"/>
                <a:gd name="T20" fmla="*/ 125 w 230"/>
                <a:gd name="T21" fmla="*/ 194 h 205"/>
                <a:gd name="T22" fmla="*/ 104 w 230"/>
                <a:gd name="T23" fmla="*/ 205 h 205"/>
                <a:gd name="T24" fmla="*/ 99 w 230"/>
                <a:gd name="T2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05">
                  <a:moveTo>
                    <a:pt x="99" y="204"/>
                  </a:moveTo>
                  <a:lnTo>
                    <a:pt x="20" y="187"/>
                  </a:lnTo>
                  <a:cubicBezTo>
                    <a:pt x="9" y="185"/>
                    <a:pt x="0" y="174"/>
                    <a:pt x="0" y="162"/>
                  </a:cubicBezTo>
                  <a:cubicBezTo>
                    <a:pt x="0" y="157"/>
                    <a:pt x="2" y="152"/>
                    <a:pt x="5" y="147"/>
                  </a:cubicBezTo>
                  <a:lnTo>
                    <a:pt x="106" y="11"/>
                  </a:lnTo>
                  <a:cubicBezTo>
                    <a:pt x="111" y="4"/>
                    <a:pt x="118" y="0"/>
                    <a:pt x="126" y="0"/>
                  </a:cubicBezTo>
                  <a:cubicBezTo>
                    <a:pt x="128" y="0"/>
                    <a:pt x="130" y="1"/>
                    <a:pt x="132" y="1"/>
                  </a:cubicBezTo>
                  <a:lnTo>
                    <a:pt x="210" y="18"/>
                  </a:lnTo>
                  <a:cubicBezTo>
                    <a:pt x="222" y="21"/>
                    <a:pt x="230" y="31"/>
                    <a:pt x="230" y="43"/>
                  </a:cubicBezTo>
                  <a:cubicBezTo>
                    <a:pt x="230" y="48"/>
                    <a:pt x="229" y="53"/>
                    <a:pt x="225" y="58"/>
                  </a:cubicBezTo>
                  <a:lnTo>
                    <a:pt x="125" y="194"/>
                  </a:lnTo>
                  <a:cubicBezTo>
                    <a:pt x="120" y="201"/>
                    <a:pt x="112" y="205"/>
                    <a:pt x="104" y="205"/>
                  </a:cubicBezTo>
                  <a:cubicBezTo>
                    <a:pt x="103" y="205"/>
                    <a:pt x="101" y="204"/>
                    <a:pt x="99"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 name="Freeform 2156">
              <a:extLst>
                <a:ext uri="{FF2B5EF4-FFF2-40B4-BE49-F238E27FC236}">
                  <a16:creationId xmlns:a16="http://schemas.microsoft.com/office/drawing/2014/main" id="{13B331F4-1DB2-4EB0-8A6E-558EE6D889A0}"/>
                </a:ext>
              </a:extLst>
            </p:cNvPr>
            <p:cNvSpPr>
              <a:spLocks/>
            </p:cNvSpPr>
            <p:nvPr/>
          </p:nvSpPr>
          <p:spPr bwMode="auto">
            <a:xfrm>
              <a:off x="2603500" y="4968876"/>
              <a:ext cx="63500" cy="95250"/>
            </a:xfrm>
            <a:custGeom>
              <a:avLst/>
              <a:gdLst>
                <a:gd name="T0" fmla="*/ 17 w 189"/>
                <a:gd name="T1" fmla="*/ 231 h 285"/>
                <a:gd name="T2" fmla="*/ 63 w 189"/>
                <a:gd name="T3" fmla="*/ 285 h 285"/>
                <a:gd name="T4" fmla="*/ 67 w 189"/>
                <a:gd name="T5" fmla="*/ 285 h 285"/>
                <a:gd name="T6" fmla="*/ 107 w 189"/>
                <a:gd name="T7" fmla="*/ 266 h 285"/>
                <a:gd name="T8" fmla="*/ 177 w 189"/>
                <a:gd name="T9" fmla="*/ 62 h 285"/>
                <a:gd name="T10" fmla="*/ 188 w 189"/>
                <a:gd name="T11" fmla="*/ 31 h 285"/>
                <a:gd name="T12" fmla="*/ 189 w 189"/>
                <a:gd name="T13" fmla="*/ 26 h 285"/>
                <a:gd name="T14" fmla="*/ 177 w 189"/>
                <a:gd name="T15" fmla="*/ 3 h 285"/>
                <a:gd name="T16" fmla="*/ 164 w 189"/>
                <a:gd name="T17" fmla="*/ 0 h 285"/>
                <a:gd name="T18" fmla="*/ 148 w 189"/>
                <a:gd name="T19" fmla="*/ 5 h 285"/>
                <a:gd name="T20" fmla="*/ 137 w 189"/>
                <a:gd name="T21" fmla="*/ 17 h 285"/>
                <a:gd name="T22" fmla="*/ 17 w 189"/>
                <a:gd name="T23" fmla="*/ 23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85">
                  <a:moveTo>
                    <a:pt x="17" y="231"/>
                  </a:moveTo>
                  <a:cubicBezTo>
                    <a:pt x="23" y="242"/>
                    <a:pt x="51" y="282"/>
                    <a:pt x="63" y="285"/>
                  </a:cubicBezTo>
                  <a:cubicBezTo>
                    <a:pt x="64" y="285"/>
                    <a:pt x="66" y="285"/>
                    <a:pt x="67" y="285"/>
                  </a:cubicBezTo>
                  <a:cubicBezTo>
                    <a:pt x="83" y="285"/>
                    <a:pt x="97" y="278"/>
                    <a:pt x="107" y="266"/>
                  </a:cubicBezTo>
                  <a:cubicBezTo>
                    <a:pt x="158" y="212"/>
                    <a:pt x="149" y="126"/>
                    <a:pt x="177" y="62"/>
                  </a:cubicBezTo>
                  <a:cubicBezTo>
                    <a:pt x="182" y="52"/>
                    <a:pt x="186" y="42"/>
                    <a:pt x="188" y="31"/>
                  </a:cubicBezTo>
                  <a:cubicBezTo>
                    <a:pt x="188" y="30"/>
                    <a:pt x="189" y="28"/>
                    <a:pt x="189" y="26"/>
                  </a:cubicBezTo>
                  <a:cubicBezTo>
                    <a:pt x="189" y="17"/>
                    <a:pt x="184" y="8"/>
                    <a:pt x="177" y="3"/>
                  </a:cubicBezTo>
                  <a:cubicBezTo>
                    <a:pt x="173" y="1"/>
                    <a:pt x="169" y="0"/>
                    <a:pt x="164" y="0"/>
                  </a:cubicBezTo>
                  <a:cubicBezTo>
                    <a:pt x="159" y="0"/>
                    <a:pt x="153" y="2"/>
                    <a:pt x="148" y="5"/>
                  </a:cubicBezTo>
                  <a:cubicBezTo>
                    <a:pt x="140" y="10"/>
                    <a:pt x="143" y="8"/>
                    <a:pt x="137" y="17"/>
                  </a:cubicBezTo>
                  <a:cubicBezTo>
                    <a:pt x="98" y="99"/>
                    <a:pt x="0" y="200"/>
                    <a:pt x="17" y="23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6" name="Freeform 2157">
              <a:extLst>
                <a:ext uri="{FF2B5EF4-FFF2-40B4-BE49-F238E27FC236}">
                  <a16:creationId xmlns:a16="http://schemas.microsoft.com/office/drawing/2014/main" id="{FB6B7222-0FBE-484D-8A38-A65E1C7C45D7}"/>
                </a:ext>
              </a:extLst>
            </p:cNvPr>
            <p:cNvSpPr>
              <a:spLocks/>
            </p:cNvSpPr>
            <p:nvPr/>
          </p:nvSpPr>
          <p:spPr bwMode="auto">
            <a:xfrm>
              <a:off x="2593975" y="4805363"/>
              <a:ext cx="20637" cy="66675"/>
            </a:xfrm>
            <a:custGeom>
              <a:avLst/>
              <a:gdLst>
                <a:gd name="T0" fmla="*/ 59 w 63"/>
                <a:gd name="T1" fmla="*/ 174 h 199"/>
                <a:gd name="T2" fmla="*/ 63 w 63"/>
                <a:gd name="T3" fmla="*/ 96 h 199"/>
                <a:gd name="T4" fmla="*/ 63 w 63"/>
                <a:gd name="T5" fmla="*/ 90 h 199"/>
                <a:gd name="T6" fmla="*/ 25 w 63"/>
                <a:gd name="T7" fmla="*/ 0 h 199"/>
                <a:gd name="T8" fmla="*/ 1 w 63"/>
                <a:gd name="T9" fmla="*/ 105 h 199"/>
                <a:gd name="T10" fmla="*/ 0 w 63"/>
                <a:gd name="T11" fmla="*/ 123 h 199"/>
                <a:gd name="T12" fmla="*/ 2 w 63"/>
                <a:gd name="T13" fmla="*/ 145 h 199"/>
                <a:gd name="T14" fmla="*/ 56 w 63"/>
                <a:gd name="T15" fmla="*/ 199 h 199"/>
                <a:gd name="T16" fmla="*/ 59 w 63"/>
                <a:gd name="T17"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9">
                  <a:moveTo>
                    <a:pt x="59" y="174"/>
                  </a:moveTo>
                  <a:cubicBezTo>
                    <a:pt x="52" y="149"/>
                    <a:pt x="61" y="122"/>
                    <a:pt x="63" y="96"/>
                  </a:cubicBezTo>
                  <a:cubicBezTo>
                    <a:pt x="63" y="94"/>
                    <a:pt x="63" y="92"/>
                    <a:pt x="63" y="90"/>
                  </a:cubicBezTo>
                  <a:cubicBezTo>
                    <a:pt x="63" y="56"/>
                    <a:pt x="49" y="24"/>
                    <a:pt x="25" y="0"/>
                  </a:cubicBezTo>
                  <a:cubicBezTo>
                    <a:pt x="15" y="34"/>
                    <a:pt x="7" y="70"/>
                    <a:pt x="1" y="105"/>
                  </a:cubicBezTo>
                  <a:cubicBezTo>
                    <a:pt x="0" y="111"/>
                    <a:pt x="0" y="117"/>
                    <a:pt x="0" y="123"/>
                  </a:cubicBezTo>
                  <a:cubicBezTo>
                    <a:pt x="0" y="131"/>
                    <a:pt x="0" y="138"/>
                    <a:pt x="2" y="145"/>
                  </a:cubicBezTo>
                  <a:cubicBezTo>
                    <a:pt x="13" y="169"/>
                    <a:pt x="32" y="188"/>
                    <a:pt x="56" y="199"/>
                  </a:cubicBezTo>
                  <a:lnTo>
                    <a:pt x="59" y="1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7" name="Oval 2158">
              <a:extLst>
                <a:ext uri="{FF2B5EF4-FFF2-40B4-BE49-F238E27FC236}">
                  <a16:creationId xmlns:a16="http://schemas.microsoft.com/office/drawing/2014/main" id="{4FF0C531-32E9-4643-A0B3-02192552AFF5}"/>
                </a:ext>
              </a:extLst>
            </p:cNvPr>
            <p:cNvSpPr>
              <a:spLocks noChangeArrowheads="1"/>
            </p:cNvSpPr>
            <p:nvPr/>
          </p:nvSpPr>
          <p:spPr bwMode="auto">
            <a:xfrm>
              <a:off x="2565400" y="4848226"/>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Freeform 2159">
              <a:extLst>
                <a:ext uri="{FF2B5EF4-FFF2-40B4-BE49-F238E27FC236}">
                  <a16:creationId xmlns:a16="http://schemas.microsoft.com/office/drawing/2014/main" id="{584C5176-DBA7-440E-8B9E-F8CF24107B37}"/>
                </a:ext>
              </a:extLst>
            </p:cNvPr>
            <p:cNvSpPr>
              <a:spLocks/>
            </p:cNvSpPr>
            <p:nvPr/>
          </p:nvSpPr>
          <p:spPr bwMode="auto">
            <a:xfrm>
              <a:off x="2459038" y="4872038"/>
              <a:ext cx="152400" cy="249238"/>
            </a:xfrm>
            <a:custGeom>
              <a:avLst/>
              <a:gdLst>
                <a:gd name="T0" fmla="*/ 435 w 456"/>
                <a:gd name="T1" fmla="*/ 112 h 742"/>
                <a:gd name="T2" fmla="*/ 366 w 456"/>
                <a:gd name="T3" fmla="*/ 56 h 742"/>
                <a:gd name="T4" fmla="*/ 252 w 456"/>
                <a:gd name="T5" fmla="*/ 5 h 742"/>
                <a:gd name="T6" fmla="*/ 191 w 456"/>
                <a:gd name="T7" fmla="*/ 78 h 742"/>
                <a:gd name="T8" fmla="*/ 79 w 456"/>
                <a:gd name="T9" fmla="*/ 126 h 742"/>
                <a:gd name="T10" fmla="*/ 69 w 456"/>
                <a:gd name="T11" fmla="*/ 154 h 742"/>
                <a:gd name="T12" fmla="*/ 63 w 456"/>
                <a:gd name="T13" fmla="*/ 446 h 742"/>
                <a:gd name="T14" fmla="*/ 35 w 456"/>
                <a:gd name="T15" fmla="*/ 609 h 742"/>
                <a:gd name="T16" fmla="*/ 271 w 456"/>
                <a:gd name="T17" fmla="*/ 729 h 742"/>
                <a:gd name="T18" fmla="*/ 308 w 456"/>
                <a:gd name="T19" fmla="*/ 616 h 742"/>
                <a:gd name="T20" fmla="*/ 342 w 456"/>
                <a:gd name="T21" fmla="*/ 718 h 742"/>
                <a:gd name="T22" fmla="*/ 407 w 456"/>
                <a:gd name="T23" fmla="*/ 624 h 742"/>
                <a:gd name="T24" fmla="*/ 392 w 456"/>
                <a:gd name="T25" fmla="*/ 568 h 742"/>
                <a:gd name="T26" fmla="*/ 382 w 456"/>
                <a:gd name="T27" fmla="*/ 512 h 742"/>
                <a:gd name="T28" fmla="*/ 392 w 456"/>
                <a:gd name="T29" fmla="*/ 454 h 742"/>
                <a:gd name="T30" fmla="*/ 449 w 456"/>
                <a:gd name="T31" fmla="*/ 356 h 742"/>
                <a:gd name="T32" fmla="*/ 456 w 456"/>
                <a:gd name="T33" fmla="*/ 317 h 742"/>
                <a:gd name="T34" fmla="*/ 454 w 456"/>
                <a:gd name="T35" fmla="*/ 297 h 742"/>
                <a:gd name="T36" fmla="*/ 439 w 456"/>
                <a:gd name="T37" fmla="*/ 244 h 742"/>
                <a:gd name="T38" fmla="*/ 435 w 456"/>
                <a:gd name="T39" fmla="*/ 11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742">
                  <a:moveTo>
                    <a:pt x="435" y="112"/>
                  </a:moveTo>
                  <a:cubicBezTo>
                    <a:pt x="427" y="82"/>
                    <a:pt x="366" y="56"/>
                    <a:pt x="366" y="56"/>
                  </a:cubicBezTo>
                  <a:cubicBezTo>
                    <a:pt x="334" y="23"/>
                    <a:pt x="302" y="0"/>
                    <a:pt x="252" y="5"/>
                  </a:cubicBezTo>
                  <a:cubicBezTo>
                    <a:pt x="206" y="10"/>
                    <a:pt x="222" y="48"/>
                    <a:pt x="191" y="78"/>
                  </a:cubicBezTo>
                  <a:cubicBezTo>
                    <a:pt x="185" y="84"/>
                    <a:pt x="83" y="118"/>
                    <a:pt x="79" y="126"/>
                  </a:cubicBezTo>
                  <a:cubicBezTo>
                    <a:pt x="74" y="135"/>
                    <a:pt x="71" y="144"/>
                    <a:pt x="69" y="154"/>
                  </a:cubicBezTo>
                  <a:cubicBezTo>
                    <a:pt x="5" y="305"/>
                    <a:pt x="76" y="344"/>
                    <a:pt x="63" y="446"/>
                  </a:cubicBezTo>
                  <a:cubicBezTo>
                    <a:pt x="55" y="511"/>
                    <a:pt x="69" y="517"/>
                    <a:pt x="35" y="609"/>
                  </a:cubicBezTo>
                  <a:cubicBezTo>
                    <a:pt x="0" y="700"/>
                    <a:pt x="162" y="742"/>
                    <a:pt x="271" y="729"/>
                  </a:cubicBezTo>
                  <a:cubicBezTo>
                    <a:pt x="271" y="729"/>
                    <a:pt x="294" y="660"/>
                    <a:pt x="308" y="616"/>
                  </a:cubicBezTo>
                  <a:cubicBezTo>
                    <a:pt x="323" y="650"/>
                    <a:pt x="328" y="683"/>
                    <a:pt x="342" y="718"/>
                  </a:cubicBezTo>
                  <a:cubicBezTo>
                    <a:pt x="373" y="721"/>
                    <a:pt x="412" y="683"/>
                    <a:pt x="407" y="624"/>
                  </a:cubicBezTo>
                  <a:cubicBezTo>
                    <a:pt x="404" y="605"/>
                    <a:pt x="399" y="586"/>
                    <a:pt x="392" y="568"/>
                  </a:cubicBezTo>
                  <a:cubicBezTo>
                    <a:pt x="385" y="550"/>
                    <a:pt x="382" y="531"/>
                    <a:pt x="382" y="512"/>
                  </a:cubicBezTo>
                  <a:cubicBezTo>
                    <a:pt x="382" y="492"/>
                    <a:pt x="385" y="472"/>
                    <a:pt x="392" y="454"/>
                  </a:cubicBezTo>
                  <a:cubicBezTo>
                    <a:pt x="407" y="419"/>
                    <a:pt x="436" y="391"/>
                    <a:pt x="449" y="356"/>
                  </a:cubicBezTo>
                  <a:cubicBezTo>
                    <a:pt x="453" y="343"/>
                    <a:pt x="456" y="330"/>
                    <a:pt x="456" y="317"/>
                  </a:cubicBezTo>
                  <a:cubicBezTo>
                    <a:pt x="456" y="310"/>
                    <a:pt x="455" y="304"/>
                    <a:pt x="454" y="297"/>
                  </a:cubicBezTo>
                  <a:cubicBezTo>
                    <a:pt x="451" y="279"/>
                    <a:pt x="443" y="262"/>
                    <a:pt x="439" y="244"/>
                  </a:cubicBezTo>
                  <a:cubicBezTo>
                    <a:pt x="430" y="200"/>
                    <a:pt x="446" y="155"/>
                    <a:pt x="43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Freeform 2160">
              <a:extLst>
                <a:ext uri="{FF2B5EF4-FFF2-40B4-BE49-F238E27FC236}">
                  <a16:creationId xmlns:a16="http://schemas.microsoft.com/office/drawing/2014/main" id="{8FDF5F8F-431E-4100-85F0-7F796C452CF7}"/>
                </a:ext>
              </a:extLst>
            </p:cNvPr>
            <p:cNvSpPr>
              <a:spLocks/>
            </p:cNvSpPr>
            <p:nvPr/>
          </p:nvSpPr>
          <p:spPr bwMode="auto">
            <a:xfrm>
              <a:off x="2528888" y="4810126"/>
              <a:ext cx="61912" cy="141288"/>
            </a:xfrm>
            <a:custGeom>
              <a:avLst/>
              <a:gdLst>
                <a:gd name="T0" fmla="*/ 95 w 185"/>
                <a:gd name="T1" fmla="*/ 422 h 422"/>
                <a:gd name="T2" fmla="*/ 25 w 185"/>
                <a:gd name="T3" fmla="*/ 265 h 422"/>
                <a:gd name="T4" fmla="*/ 19 w 185"/>
                <a:gd name="T5" fmla="*/ 113 h 422"/>
                <a:gd name="T6" fmla="*/ 92 w 185"/>
                <a:gd name="T7" fmla="*/ 4 h 422"/>
                <a:gd name="T8" fmla="*/ 185 w 185"/>
                <a:gd name="T9" fmla="*/ 80 h 422"/>
                <a:gd name="T10" fmla="*/ 185 w 185"/>
                <a:gd name="T11" fmla="*/ 98 h 422"/>
                <a:gd name="T12" fmla="*/ 154 w 185"/>
                <a:gd name="T13" fmla="*/ 254 h 422"/>
                <a:gd name="T14" fmla="*/ 95 w 185"/>
                <a:gd name="T15" fmla="*/ 422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22">
                  <a:moveTo>
                    <a:pt x="95" y="422"/>
                  </a:moveTo>
                  <a:cubicBezTo>
                    <a:pt x="95" y="422"/>
                    <a:pt x="0" y="353"/>
                    <a:pt x="25" y="265"/>
                  </a:cubicBezTo>
                  <a:cubicBezTo>
                    <a:pt x="40" y="215"/>
                    <a:pt x="10" y="157"/>
                    <a:pt x="19" y="113"/>
                  </a:cubicBezTo>
                  <a:cubicBezTo>
                    <a:pt x="32" y="46"/>
                    <a:pt x="65" y="0"/>
                    <a:pt x="92" y="4"/>
                  </a:cubicBezTo>
                  <a:cubicBezTo>
                    <a:pt x="146" y="13"/>
                    <a:pt x="182" y="25"/>
                    <a:pt x="185" y="80"/>
                  </a:cubicBezTo>
                  <a:cubicBezTo>
                    <a:pt x="185" y="86"/>
                    <a:pt x="185" y="92"/>
                    <a:pt x="185" y="98"/>
                  </a:cubicBezTo>
                  <a:cubicBezTo>
                    <a:pt x="185" y="152"/>
                    <a:pt x="174" y="205"/>
                    <a:pt x="154" y="254"/>
                  </a:cubicBezTo>
                  <a:cubicBezTo>
                    <a:pt x="149" y="373"/>
                    <a:pt x="95" y="422"/>
                    <a:pt x="95" y="4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 name="Freeform 2161">
              <a:extLst>
                <a:ext uri="{FF2B5EF4-FFF2-40B4-BE49-F238E27FC236}">
                  <a16:creationId xmlns:a16="http://schemas.microsoft.com/office/drawing/2014/main" id="{935AC48D-BDBB-46D2-B5AA-175DF988785B}"/>
                </a:ext>
              </a:extLst>
            </p:cNvPr>
            <p:cNvSpPr>
              <a:spLocks/>
            </p:cNvSpPr>
            <p:nvPr/>
          </p:nvSpPr>
          <p:spPr bwMode="auto">
            <a:xfrm>
              <a:off x="2597150" y="4846638"/>
              <a:ext cx="17462" cy="25400"/>
            </a:xfrm>
            <a:custGeom>
              <a:avLst/>
              <a:gdLst>
                <a:gd name="T0" fmla="*/ 21 w 53"/>
                <a:gd name="T1" fmla="*/ 74 h 75"/>
                <a:gd name="T2" fmla="*/ 21 w 53"/>
                <a:gd name="T3" fmla="*/ 74 h 75"/>
                <a:gd name="T4" fmla="*/ 24 w 53"/>
                <a:gd name="T5" fmla="*/ 75 h 75"/>
                <a:gd name="T6" fmla="*/ 48 w 53"/>
                <a:gd name="T7" fmla="*/ 53 h 75"/>
                <a:gd name="T8" fmla="*/ 52 w 53"/>
                <a:gd name="T9" fmla="*/ 19 h 75"/>
                <a:gd name="T10" fmla="*/ 4 w 53"/>
                <a:gd name="T11" fmla="*/ 13 h 75"/>
                <a:gd name="T12" fmla="*/ 0 w 53"/>
                <a:gd name="T13" fmla="*/ 48 h 75"/>
                <a:gd name="T14" fmla="*/ 0 w 53"/>
                <a:gd name="T15" fmla="*/ 50 h 75"/>
                <a:gd name="T16" fmla="*/ 21 w 53"/>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5">
                  <a:moveTo>
                    <a:pt x="21" y="74"/>
                  </a:moveTo>
                  <a:lnTo>
                    <a:pt x="21" y="74"/>
                  </a:lnTo>
                  <a:cubicBezTo>
                    <a:pt x="22" y="74"/>
                    <a:pt x="23" y="75"/>
                    <a:pt x="24" y="75"/>
                  </a:cubicBezTo>
                  <a:cubicBezTo>
                    <a:pt x="36" y="75"/>
                    <a:pt x="46" y="65"/>
                    <a:pt x="48" y="53"/>
                  </a:cubicBezTo>
                  <a:lnTo>
                    <a:pt x="52" y="19"/>
                  </a:lnTo>
                  <a:cubicBezTo>
                    <a:pt x="53" y="5"/>
                    <a:pt x="5" y="0"/>
                    <a:pt x="4" y="13"/>
                  </a:cubicBezTo>
                  <a:lnTo>
                    <a:pt x="0" y="48"/>
                  </a:lnTo>
                  <a:cubicBezTo>
                    <a:pt x="0" y="49"/>
                    <a:pt x="0" y="49"/>
                    <a:pt x="0" y="50"/>
                  </a:cubicBezTo>
                  <a:cubicBezTo>
                    <a:pt x="0" y="63"/>
                    <a:pt x="9" y="73"/>
                    <a:pt x="2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Freeform 2162">
              <a:extLst>
                <a:ext uri="{FF2B5EF4-FFF2-40B4-BE49-F238E27FC236}">
                  <a16:creationId xmlns:a16="http://schemas.microsoft.com/office/drawing/2014/main" id="{8DBC3AF2-02F2-48DF-98FA-5B1722D08152}"/>
                </a:ext>
              </a:extLst>
            </p:cNvPr>
            <p:cNvSpPr>
              <a:spLocks noEditPoints="1"/>
            </p:cNvSpPr>
            <p:nvPr/>
          </p:nvSpPr>
          <p:spPr bwMode="auto">
            <a:xfrm>
              <a:off x="2595563" y="4846638"/>
              <a:ext cx="20637" cy="26988"/>
            </a:xfrm>
            <a:custGeom>
              <a:avLst/>
              <a:gdLst>
                <a:gd name="T0" fmla="*/ 26 w 62"/>
                <a:gd name="T1" fmla="*/ 69 h 78"/>
                <a:gd name="T2" fmla="*/ 29 w 62"/>
                <a:gd name="T3" fmla="*/ 69 h 78"/>
                <a:gd name="T4" fmla="*/ 42 w 62"/>
                <a:gd name="T5" fmla="*/ 64 h 78"/>
                <a:gd name="T6" fmla="*/ 48 w 62"/>
                <a:gd name="T7" fmla="*/ 52 h 78"/>
                <a:gd name="T8" fmla="*/ 52 w 62"/>
                <a:gd name="T9" fmla="*/ 17 h 78"/>
                <a:gd name="T10" fmla="*/ 42 w 62"/>
                <a:gd name="T11" fmla="*/ 11 h 78"/>
                <a:gd name="T12" fmla="*/ 33 w 62"/>
                <a:gd name="T13" fmla="*/ 10 h 78"/>
                <a:gd name="T14" fmla="*/ 24 w 62"/>
                <a:gd name="T15" fmla="*/ 9 h 78"/>
                <a:gd name="T16" fmla="*/ 13 w 62"/>
                <a:gd name="T17" fmla="*/ 13 h 78"/>
                <a:gd name="T18" fmla="*/ 9 w 62"/>
                <a:gd name="T19" fmla="*/ 49 h 78"/>
                <a:gd name="T20" fmla="*/ 14 w 62"/>
                <a:gd name="T21" fmla="*/ 62 h 78"/>
                <a:gd name="T22" fmla="*/ 26 w 62"/>
                <a:gd name="T23" fmla="*/ 69 h 78"/>
                <a:gd name="T24" fmla="*/ 27 w 62"/>
                <a:gd name="T25" fmla="*/ 78 h 78"/>
                <a:gd name="T26" fmla="*/ 25 w 62"/>
                <a:gd name="T27" fmla="*/ 78 h 78"/>
                <a:gd name="T28" fmla="*/ 7 w 62"/>
                <a:gd name="T29" fmla="*/ 69 h 78"/>
                <a:gd name="T30" fmla="*/ 0 w 62"/>
                <a:gd name="T31" fmla="*/ 49 h 78"/>
                <a:gd name="T32" fmla="*/ 4 w 62"/>
                <a:gd name="T33" fmla="*/ 12 h 78"/>
                <a:gd name="T34" fmla="*/ 24 w 62"/>
                <a:gd name="T35" fmla="*/ 0 h 78"/>
                <a:gd name="T36" fmla="*/ 34 w 62"/>
                <a:gd name="T37" fmla="*/ 0 h 78"/>
                <a:gd name="T38" fmla="*/ 45 w 62"/>
                <a:gd name="T39" fmla="*/ 2 h 78"/>
                <a:gd name="T40" fmla="*/ 61 w 62"/>
                <a:gd name="T41" fmla="*/ 18 h 78"/>
                <a:gd name="T42" fmla="*/ 57 w 62"/>
                <a:gd name="T43" fmla="*/ 53 h 78"/>
                <a:gd name="T44" fmla="*/ 48 w 62"/>
                <a:gd name="T45" fmla="*/ 71 h 78"/>
                <a:gd name="T46" fmla="*/ 29 w 62"/>
                <a:gd name="T47" fmla="*/ 78 h 78"/>
                <a:gd name="T48" fmla="*/ 27 w 62"/>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8">
                  <a:moveTo>
                    <a:pt x="26" y="69"/>
                  </a:moveTo>
                  <a:lnTo>
                    <a:pt x="29" y="69"/>
                  </a:lnTo>
                  <a:cubicBezTo>
                    <a:pt x="34" y="69"/>
                    <a:pt x="38" y="67"/>
                    <a:pt x="42" y="64"/>
                  </a:cubicBezTo>
                  <a:cubicBezTo>
                    <a:pt x="45" y="61"/>
                    <a:pt x="47" y="56"/>
                    <a:pt x="48" y="52"/>
                  </a:cubicBezTo>
                  <a:lnTo>
                    <a:pt x="52" y="17"/>
                  </a:lnTo>
                  <a:cubicBezTo>
                    <a:pt x="52" y="15"/>
                    <a:pt x="48" y="13"/>
                    <a:pt x="42" y="11"/>
                  </a:cubicBezTo>
                  <a:cubicBezTo>
                    <a:pt x="39" y="11"/>
                    <a:pt x="36" y="10"/>
                    <a:pt x="33" y="10"/>
                  </a:cubicBezTo>
                  <a:cubicBezTo>
                    <a:pt x="30" y="9"/>
                    <a:pt x="27" y="9"/>
                    <a:pt x="24" y="9"/>
                  </a:cubicBezTo>
                  <a:cubicBezTo>
                    <a:pt x="18" y="10"/>
                    <a:pt x="14" y="11"/>
                    <a:pt x="13" y="13"/>
                  </a:cubicBezTo>
                  <a:cubicBezTo>
                    <a:pt x="12" y="24"/>
                    <a:pt x="10" y="38"/>
                    <a:pt x="9" y="49"/>
                  </a:cubicBezTo>
                  <a:cubicBezTo>
                    <a:pt x="9" y="54"/>
                    <a:pt x="11" y="59"/>
                    <a:pt x="14" y="62"/>
                  </a:cubicBezTo>
                  <a:cubicBezTo>
                    <a:pt x="17" y="66"/>
                    <a:pt x="22" y="68"/>
                    <a:pt x="26" y="69"/>
                  </a:cubicBezTo>
                  <a:close/>
                  <a:moveTo>
                    <a:pt x="27" y="78"/>
                  </a:moveTo>
                  <a:lnTo>
                    <a:pt x="25" y="78"/>
                  </a:lnTo>
                  <a:cubicBezTo>
                    <a:pt x="18" y="77"/>
                    <a:pt x="12" y="74"/>
                    <a:pt x="7" y="69"/>
                  </a:cubicBezTo>
                  <a:cubicBezTo>
                    <a:pt x="2" y="63"/>
                    <a:pt x="0" y="57"/>
                    <a:pt x="0" y="49"/>
                  </a:cubicBezTo>
                  <a:cubicBezTo>
                    <a:pt x="2" y="38"/>
                    <a:pt x="3" y="23"/>
                    <a:pt x="4" y="12"/>
                  </a:cubicBezTo>
                  <a:cubicBezTo>
                    <a:pt x="5" y="4"/>
                    <a:pt x="13" y="0"/>
                    <a:pt x="24" y="0"/>
                  </a:cubicBezTo>
                  <a:cubicBezTo>
                    <a:pt x="27" y="0"/>
                    <a:pt x="31" y="0"/>
                    <a:pt x="34" y="0"/>
                  </a:cubicBezTo>
                  <a:cubicBezTo>
                    <a:pt x="38" y="1"/>
                    <a:pt x="42" y="1"/>
                    <a:pt x="45" y="2"/>
                  </a:cubicBezTo>
                  <a:cubicBezTo>
                    <a:pt x="55" y="5"/>
                    <a:pt x="62" y="11"/>
                    <a:pt x="61" y="18"/>
                  </a:cubicBezTo>
                  <a:lnTo>
                    <a:pt x="57" y="53"/>
                  </a:lnTo>
                  <a:cubicBezTo>
                    <a:pt x="57" y="60"/>
                    <a:pt x="53" y="66"/>
                    <a:pt x="48" y="71"/>
                  </a:cubicBezTo>
                  <a:cubicBezTo>
                    <a:pt x="43" y="76"/>
                    <a:pt x="36" y="78"/>
                    <a:pt x="29" y="78"/>
                  </a:cubicBezTo>
                  <a:lnTo>
                    <a:pt x="27" y="78"/>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Freeform 2163">
              <a:extLst>
                <a:ext uri="{FF2B5EF4-FFF2-40B4-BE49-F238E27FC236}">
                  <a16:creationId xmlns:a16="http://schemas.microsoft.com/office/drawing/2014/main" id="{7F3B8468-80B3-445E-A529-78AFD3018B6D}"/>
                </a:ext>
              </a:extLst>
            </p:cNvPr>
            <p:cNvSpPr>
              <a:spLocks/>
            </p:cNvSpPr>
            <p:nvPr/>
          </p:nvSpPr>
          <p:spPr bwMode="auto">
            <a:xfrm>
              <a:off x="2538413" y="4802188"/>
              <a:ext cx="73025" cy="107950"/>
            </a:xfrm>
            <a:custGeom>
              <a:avLst/>
              <a:gdLst>
                <a:gd name="T0" fmla="*/ 31 w 218"/>
                <a:gd name="T1" fmla="*/ 41 h 323"/>
                <a:gd name="T2" fmla="*/ 116 w 218"/>
                <a:gd name="T3" fmla="*/ 0 h 323"/>
                <a:gd name="T4" fmla="*/ 149 w 218"/>
                <a:gd name="T5" fmla="*/ 5 h 323"/>
                <a:gd name="T6" fmla="*/ 218 w 218"/>
                <a:gd name="T7" fmla="*/ 102 h 323"/>
                <a:gd name="T8" fmla="*/ 212 w 218"/>
                <a:gd name="T9" fmla="*/ 135 h 323"/>
                <a:gd name="T10" fmla="*/ 194 w 218"/>
                <a:gd name="T11" fmla="*/ 172 h 323"/>
                <a:gd name="T12" fmla="*/ 194 w 218"/>
                <a:gd name="T13" fmla="*/ 176 h 323"/>
                <a:gd name="T14" fmla="*/ 203 w 218"/>
                <a:gd name="T15" fmla="*/ 198 h 323"/>
                <a:gd name="T16" fmla="*/ 216 w 218"/>
                <a:gd name="T17" fmla="*/ 217 h 323"/>
                <a:gd name="T18" fmla="*/ 217 w 218"/>
                <a:gd name="T19" fmla="*/ 221 h 323"/>
                <a:gd name="T20" fmla="*/ 213 w 218"/>
                <a:gd name="T21" fmla="*/ 228 h 323"/>
                <a:gd name="T22" fmla="*/ 196 w 218"/>
                <a:gd name="T23" fmla="*/ 236 h 323"/>
                <a:gd name="T24" fmla="*/ 191 w 218"/>
                <a:gd name="T25" fmla="*/ 238 h 323"/>
                <a:gd name="T26" fmla="*/ 187 w 218"/>
                <a:gd name="T27" fmla="*/ 250 h 323"/>
                <a:gd name="T28" fmla="*/ 177 w 218"/>
                <a:gd name="T29" fmla="*/ 271 h 323"/>
                <a:gd name="T30" fmla="*/ 163 w 218"/>
                <a:gd name="T31" fmla="*/ 289 h 323"/>
                <a:gd name="T32" fmla="*/ 158 w 218"/>
                <a:gd name="T33" fmla="*/ 304 h 323"/>
                <a:gd name="T34" fmla="*/ 132 w 218"/>
                <a:gd name="T35" fmla="*/ 317 h 323"/>
                <a:gd name="T36" fmla="*/ 91 w 218"/>
                <a:gd name="T37" fmla="*/ 323 h 323"/>
                <a:gd name="T38" fmla="*/ 4 w 218"/>
                <a:gd name="T39" fmla="*/ 175 h 323"/>
                <a:gd name="T40" fmla="*/ 0 w 218"/>
                <a:gd name="T41" fmla="*/ 139 h 323"/>
                <a:gd name="T42" fmla="*/ 31 w 218"/>
                <a:gd name="T4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23">
                  <a:moveTo>
                    <a:pt x="31" y="41"/>
                  </a:moveTo>
                  <a:cubicBezTo>
                    <a:pt x="52" y="15"/>
                    <a:pt x="83" y="0"/>
                    <a:pt x="116" y="0"/>
                  </a:cubicBezTo>
                  <a:cubicBezTo>
                    <a:pt x="128" y="0"/>
                    <a:pt x="139" y="2"/>
                    <a:pt x="149" y="5"/>
                  </a:cubicBezTo>
                  <a:cubicBezTo>
                    <a:pt x="190" y="20"/>
                    <a:pt x="218" y="59"/>
                    <a:pt x="218" y="102"/>
                  </a:cubicBezTo>
                  <a:cubicBezTo>
                    <a:pt x="218" y="113"/>
                    <a:pt x="216" y="125"/>
                    <a:pt x="212" y="135"/>
                  </a:cubicBezTo>
                  <a:cubicBezTo>
                    <a:pt x="201" y="144"/>
                    <a:pt x="194" y="158"/>
                    <a:pt x="194" y="172"/>
                  </a:cubicBezTo>
                  <a:cubicBezTo>
                    <a:pt x="194" y="173"/>
                    <a:pt x="194" y="175"/>
                    <a:pt x="194" y="176"/>
                  </a:cubicBezTo>
                  <a:cubicBezTo>
                    <a:pt x="195" y="184"/>
                    <a:pt x="199" y="192"/>
                    <a:pt x="203" y="198"/>
                  </a:cubicBezTo>
                  <a:cubicBezTo>
                    <a:pt x="209" y="204"/>
                    <a:pt x="213" y="210"/>
                    <a:pt x="216" y="217"/>
                  </a:cubicBezTo>
                  <a:cubicBezTo>
                    <a:pt x="216" y="218"/>
                    <a:pt x="217" y="219"/>
                    <a:pt x="217" y="221"/>
                  </a:cubicBezTo>
                  <a:cubicBezTo>
                    <a:pt x="217" y="224"/>
                    <a:pt x="215" y="227"/>
                    <a:pt x="213" y="228"/>
                  </a:cubicBezTo>
                  <a:cubicBezTo>
                    <a:pt x="208" y="232"/>
                    <a:pt x="202" y="235"/>
                    <a:pt x="196" y="236"/>
                  </a:cubicBezTo>
                  <a:cubicBezTo>
                    <a:pt x="194" y="237"/>
                    <a:pt x="192" y="237"/>
                    <a:pt x="191" y="238"/>
                  </a:cubicBezTo>
                  <a:cubicBezTo>
                    <a:pt x="188" y="241"/>
                    <a:pt x="188" y="245"/>
                    <a:pt x="187" y="250"/>
                  </a:cubicBezTo>
                  <a:cubicBezTo>
                    <a:pt x="186" y="258"/>
                    <a:pt x="183" y="265"/>
                    <a:pt x="177" y="271"/>
                  </a:cubicBezTo>
                  <a:cubicBezTo>
                    <a:pt x="171" y="276"/>
                    <a:pt x="167" y="282"/>
                    <a:pt x="163" y="289"/>
                  </a:cubicBezTo>
                  <a:cubicBezTo>
                    <a:pt x="161" y="294"/>
                    <a:pt x="160" y="299"/>
                    <a:pt x="158" y="304"/>
                  </a:cubicBezTo>
                  <a:cubicBezTo>
                    <a:pt x="152" y="312"/>
                    <a:pt x="142" y="317"/>
                    <a:pt x="132" y="317"/>
                  </a:cubicBezTo>
                  <a:cubicBezTo>
                    <a:pt x="122" y="319"/>
                    <a:pt x="104" y="307"/>
                    <a:pt x="91" y="323"/>
                  </a:cubicBezTo>
                  <a:cubicBezTo>
                    <a:pt x="79" y="320"/>
                    <a:pt x="17" y="233"/>
                    <a:pt x="4" y="175"/>
                  </a:cubicBezTo>
                  <a:cubicBezTo>
                    <a:pt x="2" y="163"/>
                    <a:pt x="0" y="151"/>
                    <a:pt x="0" y="139"/>
                  </a:cubicBezTo>
                  <a:cubicBezTo>
                    <a:pt x="0" y="104"/>
                    <a:pt x="11" y="70"/>
                    <a:pt x="31" y="4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Freeform 2164">
              <a:extLst>
                <a:ext uri="{FF2B5EF4-FFF2-40B4-BE49-F238E27FC236}">
                  <a16:creationId xmlns:a16="http://schemas.microsoft.com/office/drawing/2014/main" id="{2D20FE13-7B9B-4C06-98EC-00F92B0AD08B}"/>
                </a:ext>
              </a:extLst>
            </p:cNvPr>
            <p:cNvSpPr>
              <a:spLocks/>
            </p:cNvSpPr>
            <p:nvPr/>
          </p:nvSpPr>
          <p:spPr bwMode="auto">
            <a:xfrm>
              <a:off x="2519363" y="4791076"/>
              <a:ext cx="98425" cy="103188"/>
            </a:xfrm>
            <a:custGeom>
              <a:avLst/>
              <a:gdLst>
                <a:gd name="T0" fmla="*/ 247 w 295"/>
                <a:gd name="T1" fmla="*/ 117 h 305"/>
                <a:gd name="T2" fmla="*/ 215 w 295"/>
                <a:gd name="T3" fmla="*/ 109 h 305"/>
                <a:gd name="T4" fmla="*/ 184 w 295"/>
                <a:gd name="T5" fmla="*/ 101 h 305"/>
                <a:gd name="T6" fmla="*/ 175 w 295"/>
                <a:gd name="T7" fmla="*/ 102 h 305"/>
                <a:gd name="T8" fmla="*/ 142 w 295"/>
                <a:gd name="T9" fmla="*/ 119 h 305"/>
                <a:gd name="T10" fmla="*/ 118 w 295"/>
                <a:gd name="T11" fmla="*/ 123 h 305"/>
                <a:gd name="T12" fmla="*/ 114 w 295"/>
                <a:gd name="T13" fmla="*/ 130 h 305"/>
                <a:gd name="T14" fmla="*/ 112 w 295"/>
                <a:gd name="T15" fmla="*/ 144 h 305"/>
                <a:gd name="T16" fmla="*/ 113 w 295"/>
                <a:gd name="T17" fmla="*/ 153 h 305"/>
                <a:gd name="T18" fmla="*/ 113 w 295"/>
                <a:gd name="T19" fmla="*/ 153 h 305"/>
                <a:gd name="T20" fmla="*/ 82 w 295"/>
                <a:gd name="T21" fmla="*/ 199 h 305"/>
                <a:gd name="T22" fmla="*/ 57 w 295"/>
                <a:gd name="T23" fmla="*/ 232 h 305"/>
                <a:gd name="T24" fmla="*/ 56 w 295"/>
                <a:gd name="T25" fmla="*/ 305 h 305"/>
                <a:gd name="T26" fmla="*/ 0 w 295"/>
                <a:gd name="T27" fmla="*/ 236 h 305"/>
                <a:gd name="T28" fmla="*/ 4 w 295"/>
                <a:gd name="T29" fmla="*/ 213 h 305"/>
                <a:gd name="T30" fmla="*/ 14 w 295"/>
                <a:gd name="T31" fmla="*/ 181 h 305"/>
                <a:gd name="T32" fmla="*/ 12 w 295"/>
                <a:gd name="T33" fmla="*/ 135 h 305"/>
                <a:gd name="T34" fmla="*/ 21 w 295"/>
                <a:gd name="T35" fmla="*/ 83 h 305"/>
                <a:gd name="T36" fmla="*/ 79 w 295"/>
                <a:gd name="T37" fmla="*/ 21 h 305"/>
                <a:gd name="T38" fmla="*/ 113 w 295"/>
                <a:gd name="T39" fmla="*/ 12 h 305"/>
                <a:gd name="T40" fmla="*/ 119 w 295"/>
                <a:gd name="T41" fmla="*/ 13 h 305"/>
                <a:gd name="T42" fmla="*/ 123 w 295"/>
                <a:gd name="T43" fmla="*/ 13 h 305"/>
                <a:gd name="T44" fmla="*/ 157 w 295"/>
                <a:gd name="T45" fmla="*/ 6 h 305"/>
                <a:gd name="T46" fmla="*/ 193 w 295"/>
                <a:gd name="T47" fmla="*/ 0 h 305"/>
                <a:gd name="T48" fmla="*/ 222 w 295"/>
                <a:gd name="T49" fmla="*/ 4 h 305"/>
                <a:gd name="T50" fmla="*/ 247 w 295"/>
                <a:gd name="T51" fmla="*/ 14 h 305"/>
                <a:gd name="T52" fmla="*/ 265 w 295"/>
                <a:gd name="T53" fmla="*/ 22 h 305"/>
                <a:gd name="T54" fmla="*/ 293 w 295"/>
                <a:gd name="T55" fmla="*/ 57 h 305"/>
                <a:gd name="T56" fmla="*/ 295 w 295"/>
                <a:gd name="T57" fmla="*/ 70 h 305"/>
                <a:gd name="T58" fmla="*/ 271 w 295"/>
                <a:gd name="T59" fmla="*/ 112 h 305"/>
                <a:gd name="T60" fmla="*/ 250 w 295"/>
                <a:gd name="T61" fmla="*/ 117 h 305"/>
                <a:gd name="T62" fmla="*/ 247 w 295"/>
                <a:gd name="T63" fmla="*/ 1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305">
                  <a:moveTo>
                    <a:pt x="247" y="117"/>
                  </a:moveTo>
                  <a:cubicBezTo>
                    <a:pt x="236" y="116"/>
                    <a:pt x="225" y="113"/>
                    <a:pt x="215" y="109"/>
                  </a:cubicBezTo>
                  <a:cubicBezTo>
                    <a:pt x="206" y="104"/>
                    <a:pt x="195" y="101"/>
                    <a:pt x="184" y="101"/>
                  </a:cubicBezTo>
                  <a:cubicBezTo>
                    <a:pt x="181" y="101"/>
                    <a:pt x="178" y="102"/>
                    <a:pt x="175" y="102"/>
                  </a:cubicBezTo>
                  <a:cubicBezTo>
                    <a:pt x="163" y="106"/>
                    <a:pt x="154" y="116"/>
                    <a:pt x="142" y="119"/>
                  </a:cubicBezTo>
                  <a:cubicBezTo>
                    <a:pt x="134" y="120"/>
                    <a:pt x="125" y="118"/>
                    <a:pt x="118" y="123"/>
                  </a:cubicBezTo>
                  <a:cubicBezTo>
                    <a:pt x="116" y="125"/>
                    <a:pt x="115" y="127"/>
                    <a:pt x="114" y="130"/>
                  </a:cubicBezTo>
                  <a:cubicBezTo>
                    <a:pt x="113" y="135"/>
                    <a:pt x="112" y="139"/>
                    <a:pt x="112" y="144"/>
                  </a:cubicBezTo>
                  <a:cubicBezTo>
                    <a:pt x="112" y="147"/>
                    <a:pt x="112" y="150"/>
                    <a:pt x="113" y="153"/>
                  </a:cubicBezTo>
                  <a:cubicBezTo>
                    <a:pt x="113" y="153"/>
                    <a:pt x="113" y="153"/>
                    <a:pt x="113" y="153"/>
                  </a:cubicBezTo>
                  <a:cubicBezTo>
                    <a:pt x="113" y="174"/>
                    <a:pt x="101" y="192"/>
                    <a:pt x="82" y="199"/>
                  </a:cubicBezTo>
                  <a:cubicBezTo>
                    <a:pt x="68" y="205"/>
                    <a:pt x="59" y="218"/>
                    <a:pt x="57" y="232"/>
                  </a:cubicBezTo>
                  <a:cubicBezTo>
                    <a:pt x="52" y="254"/>
                    <a:pt x="66" y="277"/>
                    <a:pt x="56" y="305"/>
                  </a:cubicBezTo>
                  <a:cubicBezTo>
                    <a:pt x="23" y="298"/>
                    <a:pt x="0" y="269"/>
                    <a:pt x="0" y="236"/>
                  </a:cubicBezTo>
                  <a:cubicBezTo>
                    <a:pt x="0" y="228"/>
                    <a:pt x="2" y="220"/>
                    <a:pt x="4" y="213"/>
                  </a:cubicBezTo>
                  <a:cubicBezTo>
                    <a:pt x="9" y="203"/>
                    <a:pt x="12" y="192"/>
                    <a:pt x="14" y="181"/>
                  </a:cubicBezTo>
                  <a:cubicBezTo>
                    <a:pt x="15" y="166"/>
                    <a:pt x="11" y="151"/>
                    <a:pt x="12" y="135"/>
                  </a:cubicBezTo>
                  <a:cubicBezTo>
                    <a:pt x="13" y="118"/>
                    <a:pt x="16" y="100"/>
                    <a:pt x="21" y="83"/>
                  </a:cubicBezTo>
                  <a:cubicBezTo>
                    <a:pt x="32" y="56"/>
                    <a:pt x="52" y="34"/>
                    <a:pt x="79" y="21"/>
                  </a:cubicBezTo>
                  <a:cubicBezTo>
                    <a:pt x="90" y="15"/>
                    <a:pt x="101" y="12"/>
                    <a:pt x="113" y="12"/>
                  </a:cubicBezTo>
                  <a:cubicBezTo>
                    <a:pt x="115" y="12"/>
                    <a:pt x="117" y="12"/>
                    <a:pt x="119" y="13"/>
                  </a:cubicBezTo>
                  <a:cubicBezTo>
                    <a:pt x="121" y="13"/>
                    <a:pt x="122" y="13"/>
                    <a:pt x="123" y="13"/>
                  </a:cubicBezTo>
                  <a:cubicBezTo>
                    <a:pt x="135" y="13"/>
                    <a:pt x="146" y="10"/>
                    <a:pt x="157" y="6"/>
                  </a:cubicBezTo>
                  <a:cubicBezTo>
                    <a:pt x="169" y="2"/>
                    <a:pt x="181" y="0"/>
                    <a:pt x="193" y="0"/>
                  </a:cubicBezTo>
                  <a:cubicBezTo>
                    <a:pt x="203" y="0"/>
                    <a:pt x="213" y="1"/>
                    <a:pt x="222" y="4"/>
                  </a:cubicBezTo>
                  <a:cubicBezTo>
                    <a:pt x="231" y="7"/>
                    <a:pt x="239" y="10"/>
                    <a:pt x="247" y="14"/>
                  </a:cubicBezTo>
                  <a:cubicBezTo>
                    <a:pt x="253" y="16"/>
                    <a:pt x="260" y="19"/>
                    <a:pt x="265" y="22"/>
                  </a:cubicBezTo>
                  <a:cubicBezTo>
                    <a:pt x="279" y="30"/>
                    <a:pt x="288" y="42"/>
                    <a:pt x="293" y="57"/>
                  </a:cubicBezTo>
                  <a:cubicBezTo>
                    <a:pt x="294" y="61"/>
                    <a:pt x="295" y="66"/>
                    <a:pt x="295" y="70"/>
                  </a:cubicBezTo>
                  <a:cubicBezTo>
                    <a:pt x="295" y="87"/>
                    <a:pt x="286" y="103"/>
                    <a:pt x="271" y="112"/>
                  </a:cubicBezTo>
                  <a:cubicBezTo>
                    <a:pt x="265" y="115"/>
                    <a:pt x="257" y="117"/>
                    <a:pt x="250" y="117"/>
                  </a:cubicBezTo>
                  <a:cubicBezTo>
                    <a:pt x="249" y="117"/>
                    <a:pt x="248" y="117"/>
                    <a:pt x="247" y="11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Freeform 2165">
              <a:extLst>
                <a:ext uri="{FF2B5EF4-FFF2-40B4-BE49-F238E27FC236}">
                  <a16:creationId xmlns:a16="http://schemas.microsoft.com/office/drawing/2014/main" id="{D59F6BFC-F639-42E3-871E-BD62B70AB968}"/>
                </a:ext>
              </a:extLst>
            </p:cNvPr>
            <p:cNvSpPr>
              <a:spLocks/>
            </p:cNvSpPr>
            <p:nvPr/>
          </p:nvSpPr>
          <p:spPr bwMode="auto">
            <a:xfrm>
              <a:off x="2528888" y="4843463"/>
              <a:ext cx="17462" cy="30163"/>
            </a:xfrm>
            <a:custGeom>
              <a:avLst/>
              <a:gdLst>
                <a:gd name="T0" fmla="*/ 51 w 53"/>
                <a:gd name="T1" fmla="*/ 45 h 88"/>
                <a:gd name="T2" fmla="*/ 20 w 53"/>
                <a:gd name="T3" fmla="*/ 3 h 88"/>
                <a:gd name="T4" fmla="*/ 7 w 53"/>
                <a:gd name="T5" fmla="*/ 55 h 88"/>
                <a:gd name="T6" fmla="*/ 35 w 53"/>
                <a:gd name="T7" fmla="*/ 85 h 88"/>
                <a:gd name="T8" fmla="*/ 51 w 53"/>
                <a:gd name="T9" fmla="*/ 45 h 88"/>
              </a:gdLst>
              <a:ahLst/>
              <a:cxnLst>
                <a:cxn ang="0">
                  <a:pos x="T0" y="T1"/>
                </a:cxn>
                <a:cxn ang="0">
                  <a:pos x="T2" y="T3"/>
                </a:cxn>
                <a:cxn ang="0">
                  <a:pos x="T4" y="T5"/>
                </a:cxn>
                <a:cxn ang="0">
                  <a:pos x="T6" y="T7"/>
                </a:cxn>
                <a:cxn ang="0">
                  <a:pos x="T8" y="T9"/>
                </a:cxn>
              </a:cxnLst>
              <a:rect l="0" t="0" r="r" b="b"/>
              <a:pathLst>
                <a:path w="53" h="88">
                  <a:moveTo>
                    <a:pt x="51" y="45"/>
                  </a:moveTo>
                  <a:cubicBezTo>
                    <a:pt x="48" y="20"/>
                    <a:pt x="34" y="0"/>
                    <a:pt x="20" y="3"/>
                  </a:cubicBezTo>
                  <a:cubicBezTo>
                    <a:pt x="6" y="7"/>
                    <a:pt x="0" y="31"/>
                    <a:pt x="7" y="55"/>
                  </a:cubicBezTo>
                  <a:cubicBezTo>
                    <a:pt x="12" y="75"/>
                    <a:pt x="24" y="88"/>
                    <a:pt x="35" y="85"/>
                  </a:cubicBezTo>
                  <a:cubicBezTo>
                    <a:pt x="46" y="83"/>
                    <a:pt x="53" y="66"/>
                    <a:pt x="51"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Freeform 2166">
              <a:extLst>
                <a:ext uri="{FF2B5EF4-FFF2-40B4-BE49-F238E27FC236}">
                  <a16:creationId xmlns:a16="http://schemas.microsoft.com/office/drawing/2014/main" id="{E3FCAFBD-FB92-4490-AE87-36BEAE923E28}"/>
                </a:ext>
              </a:extLst>
            </p:cNvPr>
            <p:cNvSpPr>
              <a:spLocks/>
            </p:cNvSpPr>
            <p:nvPr/>
          </p:nvSpPr>
          <p:spPr bwMode="auto">
            <a:xfrm>
              <a:off x="2573338" y="4843463"/>
              <a:ext cx="22225" cy="25400"/>
            </a:xfrm>
            <a:custGeom>
              <a:avLst/>
              <a:gdLst>
                <a:gd name="T0" fmla="*/ 28 w 68"/>
                <a:gd name="T1" fmla="*/ 76 h 76"/>
                <a:gd name="T2" fmla="*/ 28 w 68"/>
                <a:gd name="T3" fmla="*/ 76 h 76"/>
                <a:gd name="T4" fmla="*/ 32 w 68"/>
                <a:gd name="T5" fmla="*/ 76 h 76"/>
                <a:gd name="T6" fmla="*/ 63 w 68"/>
                <a:gd name="T7" fmla="*/ 48 h 76"/>
                <a:gd name="T8" fmla="*/ 66 w 68"/>
                <a:gd name="T9" fmla="*/ 21 h 76"/>
                <a:gd name="T10" fmla="*/ 3 w 68"/>
                <a:gd name="T11" fmla="*/ 14 h 76"/>
                <a:gd name="T12" fmla="*/ 0 w 68"/>
                <a:gd name="T13" fmla="*/ 41 h 76"/>
                <a:gd name="T14" fmla="*/ 0 w 68"/>
                <a:gd name="T15" fmla="*/ 44 h 76"/>
                <a:gd name="T16" fmla="*/ 28 w 6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28" y="76"/>
                  </a:moveTo>
                  <a:lnTo>
                    <a:pt x="28" y="76"/>
                  </a:lnTo>
                  <a:cubicBezTo>
                    <a:pt x="29" y="76"/>
                    <a:pt x="30" y="76"/>
                    <a:pt x="32" y="76"/>
                  </a:cubicBezTo>
                  <a:cubicBezTo>
                    <a:pt x="48" y="76"/>
                    <a:pt x="61" y="64"/>
                    <a:pt x="63" y="48"/>
                  </a:cubicBezTo>
                  <a:lnTo>
                    <a:pt x="66" y="21"/>
                  </a:lnTo>
                  <a:cubicBezTo>
                    <a:pt x="68" y="8"/>
                    <a:pt x="5" y="0"/>
                    <a:pt x="3" y="14"/>
                  </a:cubicBezTo>
                  <a:lnTo>
                    <a:pt x="0" y="41"/>
                  </a:lnTo>
                  <a:cubicBezTo>
                    <a:pt x="0" y="42"/>
                    <a:pt x="0" y="43"/>
                    <a:pt x="0" y="44"/>
                  </a:cubicBezTo>
                  <a:cubicBezTo>
                    <a:pt x="0" y="60"/>
                    <a:pt x="12" y="74"/>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6" name="Freeform 2167">
              <a:extLst>
                <a:ext uri="{FF2B5EF4-FFF2-40B4-BE49-F238E27FC236}">
                  <a16:creationId xmlns:a16="http://schemas.microsoft.com/office/drawing/2014/main" id="{B29C401A-F38D-4B1B-AD3B-33A8FD7A2F0A}"/>
                </a:ext>
              </a:extLst>
            </p:cNvPr>
            <p:cNvSpPr>
              <a:spLocks noEditPoints="1"/>
            </p:cNvSpPr>
            <p:nvPr/>
          </p:nvSpPr>
          <p:spPr bwMode="auto">
            <a:xfrm>
              <a:off x="2571750" y="4843463"/>
              <a:ext cx="25400" cy="26988"/>
            </a:xfrm>
            <a:custGeom>
              <a:avLst/>
              <a:gdLst>
                <a:gd name="T0" fmla="*/ 33 w 77"/>
                <a:gd name="T1" fmla="*/ 69 h 79"/>
                <a:gd name="T2" fmla="*/ 37 w 77"/>
                <a:gd name="T3" fmla="*/ 69 h 79"/>
                <a:gd name="T4" fmla="*/ 54 w 77"/>
                <a:gd name="T5" fmla="*/ 62 h 79"/>
                <a:gd name="T6" fmla="*/ 63 w 77"/>
                <a:gd name="T7" fmla="*/ 45 h 79"/>
                <a:gd name="T8" fmla="*/ 66 w 77"/>
                <a:gd name="T9" fmla="*/ 18 h 79"/>
                <a:gd name="T10" fmla="*/ 52 w 77"/>
                <a:gd name="T11" fmla="*/ 12 h 79"/>
                <a:gd name="T12" fmla="*/ 40 w 77"/>
                <a:gd name="T13" fmla="*/ 10 h 79"/>
                <a:gd name="T14" fmla="*/ 28 w 77"/>
                <a:gd name="T15" fmla="*/ 9 h 79"/>
                <a:gd name="T16" fmla="*/ 13 w 77"/>
                <a:gd name="T17" fmla="*/ 12 h 79"/>
                <a:gd name="T18" fmla="*/ 10 w 77"/>
                <a:gd name="T19" fmla="*/ 42 h 79"/>
                <a:gd name="T20" fmla="*/ 17 w 77"/>
                <a:gd name="T21" fmla="*/ 60 h 79"/>
                <a:gd name="T22" fmla="*/ 33 w 77"/>
                <a:gd name="T23" fmla="*/ 69 h 79"/>
                <a:gd name="T24" fmla="*/ 34 w 77"/>
                <a:gd name="T25" fmla="*/ 79 h 79"/>
                <a:gd name="T26" fmla="*/ 32 w 77"/>
                <a:gd name="T27" fmla="*/ 78 h 79"/>
                <a:gd name="T28" fmla="*/ 9 w 77"/>
                <a:gd name="T29" fmla="*/ 67 h 79"/>
                <a:gd name="T30" fmla="*/ 0 w 77"/>
                <a:gd name="T31" fmla="*/ 42 h 79"/>
                <a:gd name="T32" fmla="*/ 4 w 77"/>
                <a:gd name="T33" fmla="*/ 11 h 79"/>
                <a:gd name="T34" fmla="*/ 28 w 77"/>
                <a:gd name="T35" fmla="*/ 0 h 79"/>
                <a:gd name="T36" fmla="*/ 41 w 77"/>
                <a:gd name="T37" fmla="*/ 0 h 79"/>
                <a:gd name="T38" fmla="*/ 55 w 77"/>
                <a:gd name="T39" fmla="*/ 3 h 79"/>
                <a:gd name="T40" fmla="*/ 76 w 77"/>
                <a:gd name="T41" fmla="*/ 19 h 79"/>
                <a:gd name="T42" fmla="*/ 73 w 77"/>
                <a:gd name="T43" fmla="*/ 47 h 79"/>
                <a:gd name="T44" fmla="*/ 61 w 77"/>
                <a:gd name="T45" fmla="*/ 70 h 79"/>
                <a:gd name="T46" fmla="*/ 37 w 77"/>
                <a:gd name="T47" fmla="*/ 79 h 79"/>
                <a:gd name="T48" fmla="*/ 34 w 77"/>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9">
                  <a:moveTo>
                    <a:pt x="33" y="69"/>
                  </a:moveTo>
                  <a:lnTo>
                    <a:pt x="37" y="69"/>
                  </a:lnTo>
                  <a:cubicBezTo>
                    <a:pt x="43" y="69"/>
                    <a:pt x="50" y="67"/>
                    <a:pt x="54" y="62"/>
                  </a:cubicBezTo>
                  <a:cubicBezTo>
                    <a:pt x="59" y="58"/>
                    <a:pt x="62" y="52"/>
                    <a:pt x="63" y="45"/>
                  </a:cubicBezTo>
                  <a:lnTo>
                    <a:pt x="66" y="18"/>
                  </a:lnTo>
                  <a:cubicBezTo>
                    <a:pt x="66" y="16"/>
                    <a:pt x="60" y="14"/>
                    <a:pt x="52" y="12"/>
                  </a:cubicBezTo>
                  <a:cubicBezTo>
                    <a:pt x="49" y="11"/>
                    <a:pt x="45" y="11"/>
                    <a:pt x="40" y="10"/>
                  </a:cubicBezTo>
                  <a:cubicBezTo>
                    <a:pt x="36" y="10"/>
                    <a:pt x="32" y="9"/>
                    <a:pt x="28" y="9"/>
                  </a:cubicBezTo>
                  <a:cubicBezTo>
                    <a:pt x="20" y="9"/>
                    <a:pt x="13" y="10"/>
                    <a:pt x="13" y="12"/>
                  </a:cubicBezTo>
                  <a:cubicBezTo>
                    <a:pt x="12" y="22"/>
                    <a:pt x="10" y="33"/>
                    <a:pt x="10" y="42"/>
                  </a:cubicBezTo>
                  <a:cubicBezTo>
                    <a:pt x="10" y="49"/>
                    <a:pt x="12" y="55"/>
                    <a:pt x="17" y="60"/>
                  </a:cubicBezTo>
                  <a:cubicBezTo>
                    <a:pt x="21" y="65"/>
                    <a:pt x="27" y="68"/>
                    <a:pt x="33" y="69"/>
                  </a:cubicBezTo>
                  <a:close/>
                  <a:moveTo>
                    <a:pt x="34" y="79"/>
                  </a:moveTo>
                  <a:lnTo>
                    <a:pt x="32" y="78"/>
                  </a:lnTo>
                  <a:cubicBezTo>
                    <a:pt x="23" y="77"/>
                    <a:pt x="15" y="73"/>
                    <a:pt x="9" y="67"/>
                  </a:cubicBezTo>
                  <a:cubicBezTo>
                    <a:pt x="4" y="60"/>
                    <a:pt x="0" y="52"/>
                    <a:pt x="0" y="42"/>
                  </a:cubicBezTo>
                  <a:cubicBezTo>
                    <a:pt x="2" y="32"/>
                    <a:pt x="2" y="21"/>
                    <a:pt x="4" y="11"/>
                  </a:cubicBezTo>
                  <a:cubicBezTo>
                    <a:pt x="5" y="3"/>
                    <a:pt x="15" y="0"/>
                    <a:pt x="28" y="0"/>
                  </a:cubicBezTo>
                  <a:cubicBezTo>
                    <a:pt x="32" y="0"/>
                    <a:pt x="37" y="0"/>
                    <a:pt x="41" y="0"/>
                  </a:cubicBezTo>
                  <a:cubicBezTo>
                    <a:pt x="46" y="1"/>
                    <a:pt x="51" y="2"/>
                    <a:pt x="55" y="3"/>
                  </a:cubicBezTo>
                  <a:cubicBezTo>
                    <a:pt x="67" y="6"/>
                    <a:pt x="77" y="12"/>
                    <a:pt x="76" y="19"/>
                  </a:cubicBezTo>
                  <a:lnTo>
                    <a:pt x="73" y="47"/>
                  </a:lnTo>
                  <a:cubicBezTo>
                    <a:pt x="72" y="56"/>
                    <a:pt x="67" y="64"/>
                    <a:pt x="61" y="70"/>
                  </a:cubicBezTo>
                  <a:cubicBezTo>
                    <a:pt x="54" y="75"/>
                    <a:pt x="46" y="79"/>
                    <a:pt x="37" y="79"/>
                  </a:cubicBezTo>
                  <a:lnTo>
                    <a:pt x="34" y="79"/>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Freeform 2168">
              <a:extLst>
                <a:ext uri="{FF2B5EF4-FFF2-40B4-BE49-F238E27FC236}">
                  <a16:creationId xmlns:a16="http://schemas.microsoft.com/office/drawing/2014/main" id="{3F12A501-4F70-4E18-AFFD-F0B87A99A0D9}"/>
                </a:ext>
              </a:extLst>
            </p:cNvPr>
            <p:cNvSpPr>
              <a:spLocks/>
            </p:cNvSpPr>
            <p:nvPr/>
          </p:nvSpPr>
          <p:spPr bwMode="auto">
            <a:xfrm>
              <a:off x="2312988" y="5005388"/>
              <a:ext cx="149225" cy="57150"/>
            </a:xfrm>
            <a:custGeom>
              <a:avLst/>
              <a:gdLst>
                <a:gd name="T0" fmla="*/ 408 w 447"/>
                <a:gd name="T1" fmla="*/ 130 h 171"/>
                <a:gd name="T2" fmla="*/ 36 w 447"/>
                <a:gd name="T3" fmla="*/ 162 h 171"/>
                <a:gd name="T4" fmla="*/ 0 w 447"/>
                <a:gd name="T5" fmla="*/ 152 h 171"/>
                <a:gd name="T6" fmla="*/ 48 w 447"/>
                <a:gd name="T7" fmla="*/ 89 h 171"/>
                <a:gd name="T8" fmla="*/ 429 w 447"/>
                <a:gd name="T9" fmla="*/ 0 h 171"/>
                <a:gd name="T10" fmla="*/ 408 w 447"/>
                <a:gd name="T11" fmla="*/ 130 h 171"/>
              </a:gdLst>
              <a:ahLst/>
              <a:cxnLst>
                <a:cxn ang="0">
                  <a:pos x="T0" y="T1"/>
                </a:cxn>
                <a:cxn ang="0">
                  <a:pos x="T2" y="T3"/>
                </a:cxn>
                <a:cxn ang="0">
                  <a:pos x="T4" y="T5"/>
                </a:cxn>
                <a:cxn ang="0">
                  <a:pos x="T6" y="T7"/>
                </a:cxn>
                <a:cxn ang="0">
                  <a:pos x="T8" y="T9"/>
                </a:cxn>
                <a:cxn ang="0">
                  <a:pos x="T10" y="T11"/>
                </a:cxn>
              </a:cxnLst>
              <a:rect l="0" t="0" r="r" b="b"/>
              <a:pathLst>
                <a:path w="447" h="171">
                  <a:moveTo>
                    <a:pt x="408" y="130"/>
                  </a:moveTo>
                  <a:cubicBezTo>
                    <a:pt x="354" y="171"/>
                    <a:pt x="170" y="145"/>
                    <a:pt x="36" y="162"/>
                  </a:cubicBezTo>
                  <a:cubicBezTo>
                    <a:pt x="36" y="162"/>
                    <a:pt x="0" y="153"/>
                    <a:pt x="0" y="152"/>
                  </a:cubicBezTo>
                  <a:cubicBezTo>
                    <a:pt x="7" y="118"/>
                    <a:pt x="14" y="94"/>
                    <a:pt x="48" y="89"/>
                  </a:cubicBezTo>
                  <a:cubicBezTo>
                    <a:pt x="194" y="84"/>
                    <a:pt x="293" y="24"/>
                    <a:pt x="429" y="0"/>
                  </a:cubicBezTo>
                  <a:cubicBezTo>
                    <a:pt x="434" y="67"/>
                    <a:pt x="447" y="97"/>
                    <a:pt x="408"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Freeform 2169">
              <a:extLst>
                <a:ext uri="{FF2B5EF4-FFF2-40B4-BE49-F238E27FC236}">
                  <a16:creationId xmlns:a16="http://schemas.microsoft.com/office/drawing/2014/main" id="{C3D60430-E486-4C3D-92FD-E47C0EFB84B7}"/>
                </a:ext>
              </a:extLst>
            </p:cNvPr>
            <p:cNvSpPr>
              <a:spLocks/>
            </p:cNvSpPr>
            <p:nvPr/>
          </p:nvSpPr>
          <p:spPr bwMode="auto">
            <a:xfrm>
              <a:off x="2282825" y="5026026"/>
              <a:ext cx="68262" cy="41275"/>
            </a:xfrm>
            <a:custGeom>
              <a:avLst/>
              <a:gdLst>
                <a:gd name="T0" fmla="*/ 121 w 203"/>
                <a:gd name="T1" fmla="*/ 108 h 121"/>
                <a:gd name="T2" fmla="*/ 71 w 203"/>
                <a:gd name="T3" fmla="*/ 104 h 121"/>
                <a:gd name="T4" fmla="*/ 16 w 203"/>
                <a:gd name="T5" fmla="*/ 43 h 121"/>
                <a:gd name="T6" fmla="*/ 53 w 203"/>
                <a:gd name="T7" fmla="*/ 7 h 121"/>
                <a:gd name="T8" fmla="*/ 68 w 203"/>
                <a:gd name="T9" fmla="*/ 0 h 121"/>
                <a:gd name="T10" fmla="*/ 70 w 203"/>
                <a:gd name="T11" fmla="*/ 0 h 121"/>
                <a:gd name="T12" fmla="*/ 82 w 203"/>
                <a:gd name="T13" fmla="*/ 2 h 121"/>
                <a:gd name="T14" fmla="*/ 121 w 203"/>
                <a:gd name="T15" fmla="*/ 16 h 121"/>
                <a:gd name="T16" fmla="*/ 162 w 203"/>
                <a:gd name="T17" fmla="*/ 21 h 121"/>
                <a:gd name="T18" fmla="*/ 167 w 203"/>
                <a:gd name="T19" fmla="*/ 82 h 121"/>
                <a:gd name="T20" fmla="*/ 121 w 203"/>
                <a:gd name="T21"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21">
                  <a:moveTo>
                    <a:pt x="121" y="108"/>
                  </a:moveTo>
                  <a:cubicBezTo>
                    <a:pt x="99" y="117"/>
                    <a:pt x="88" y="121"/>
                    <a:pt x="71" y="104"/>
                  </a:cubicBezTo>
                  <a:cubicBezTo>
                    <a:pt x="56" y="89"/>
                    <a:pt x="0" y="68"/>
                    <a:pt x="16" y="43"/>
                  </a:cubicBezTo>
                  <a:cubicBezTo>
                    <a:pt x="26" y="29"/>
                    <a:pt x="39" y="17"/>
                    <a:pt x="53" y="7"/>
                  </a:cubicBezTo>
                  <a:cubicBezTo>
                    <a:pt x="57" y="4"/>
                    <a:pt x="62" y="1"/>
                    <a:pt x="68" y="0"/>
                  </a:cubicBezTo>
                  <a:cubicBezTo>
                    <a:pt x="69" y="0"/>
                    <a:pt x="69" y="0"/>
                    <a:pt x="70" y="0"/>
                  </a:cubicBezTo>
                  <a:cubicBezTo>
                    <a:pt x="74" y="0"/>
                    <a:pt x="78" y="1"/>
                    <a:pt x="82" y="2"/>
                  </a:cubicBezTo>
                  <a:cubicBezTo>
                    <a:pt x="95" y="6"/>
                    <a:pt x="108" y="12"/>
                    <a:pt x="121" y="16"/>
                  </a:cubicBezTo>
                  <a:cubicBezTo>
                    <a:pt x="135" y="19"/>
                    <a:pt x="148" y="19"/>
                    <a:pt x="162" y="21"/>
                  </a:cubicBezTo>
                  <a:cubicBezTo>
                    <a:pt x="203" y="29"/>
                    <a:pt x="189" y="68"/>
                    <a:pt x="167" y="82"/>
                  </a:cubicBezTo>
                  <a:cubicBezTo>
                    <a:pt x="152" y="92"/>
                    <a:pt x="137" y="101"/>
                    <a:pt x="121" y="10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Freeform 2170">
              <a:extLst>
                <a:ext uri="{FF2B5EF4-FFF2-40B4-BE49-F238E27FC236}">
                  <a16:creationId xmlns:a16="http://schemas.microsoft.com/office/drawing/2014/main" id="{D65A38AD-61EF-4F44-A632-CDF8B66929EF}"/>
                </a:ext>
              </a:extLst>
            </p:cNvPr>
            <p:cNvSpPr>
              <a:spLocks/>
            </p:cNvSpPr>
            <p:nvPr/>
          </p:nvSpPr>
          <p:spPr bwMode="auto">
            <a:xfrm>
              <a:off x="2266950" y="5013326"/>
              <a:ext cx="46037" cy="25400"/>
            </a:xfrm>
            <a:custGeom>
              <a:avLst/>
              <a:gdLst>
                <a:gd name="T0" fmla="*/ 7 w 138"/>
                <a:gd name="T1" fmla="*/ 10 h 73"/>
                <a:gd name="T2" fmla="*/ 49 w 138"/>
                <a:gd name="T3" fmla="*/ 46 h 73"/>
                <a:gd name="T4" fmla="*/ 110 w 138"/>
                <a:gd name="T5" fmla="*/ 70 h 73"/>
                <a:gd name="T6" fmla="*/ 124 w 138"/>
                <a:gd name="T7" fmla="*/ 73 h 73"/>
                <a:gd name="T8" fmla="*/ 129 w 138"/>
                <a:gd name="T9" fmla="*/ 73 h 73"/>
                <a:gd name="T10" fmla="*/ 130 w 138"/>
                <a:gd name="T11" fmla="*/ 49 h 73"/>
                <a:gd name="T12" fmla="*/ 116 w 138"/>
                <a:gd name="T13" fmla="*/ 39 h 73"/>
                <a:gd name="T14" fmla="*/ 7 w 138"/>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7" y="10"/>
                  </a:moveTo>
                  <a:cubicBezTo>
                    <a:pt x="6" y="16"/>
                    <a:pt x="0" y="27"/>
                    <a:pt x="49" y="46"/>
                  </a:cubicBezTo>
                  <a:cubicBezTo>
                    <a:pt x="68" y="55"/>
                    <a:pt x="89" y="63"/>
                    <a:pt x="110" y="70"/>
                  </a:cubicBezTo>
                  <a:cubicBezTo>
                    <a:pt x="114" y="72"/>
                    <a:pt x="119" y="73"/>
                    <a:pt x="124" y="73"/>
                  </a:cubicBezTo>
                  <a:cubicBezTo>
                    <a:pt x="126" y="73"/>
                    <a:pt x="127" y="73"/>
                    <a:pt x="129" y="73"/>
                  </a:cubicBezTo>
                  <a:cubicBezTo>
                    <a:pt x="138" y="69"/>
                    <a:pt x="135" y="57"/>
                    <a:pt x="130" y="49"/>
                  </a:cubicBezTo>
                  <a:cubicBezTo>
                    <a:pt x="124" y="37"/>
                    <a:pt x="128" y="41"/>
                    <a:pt x="116" y="39"/>
                  </a:cubicBezTo>
                  <a:cubicBezTo>
                    <a:pt x="55" y="31"/>
                    <a:pt x="11" y="0"/>
                    <a:pt x="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Freeform 2171">
              <a:extLst>
                <a:ext uri="{FF2B5EF4-FFF2-40B4-BE49-F238E27FC236}">
                  <a16:creationId xmlns:a16="http://schemas.microsoft.com/office/drawing/2014/main" id="{5C839895-2D07-4FB2-BEC8-2725425AC1E5}"/>
                </a:ext>
              </a:extLst>
            </p:cNvPr>
            <p:cNvSpPr>
              <a:spLocks/>
            </p:cNvSpPr>
            <p:nvPr/>
          </p:nvSpPr>
          <p:spPr bwMode="auto">
            <a:xfrm>
              <a:off x="2427288" y="4910138"/>
              <a:ext cx="92075" cy="139700"/>
            </a:xfrm>
            <a:custGeom>
              <a:avLst/>
              <a:gdLst>
                <a:gd name="T0" fmla="*/ 221 w 278"/>
                <a:gd name="T1" fmla="*/ 238 h 411"/>
                <a:gd name="T2" fmla="*/ 268 w 278"/>
                <a:gd name="T3" fmla="*/ 150 h 411"/>
                <a:gd name="T4" fmla="*/ 278 w 278"/>
                <a:gd name="T5" fmla="*/ 94 h 411"/>
                <a:gd name="T6" fmla="*/ 277 w 278"/>
                <a:gd name="T7" fmla="*/ 82 h 411"/>
                <a:gd name="T8" fmla="*/ 201 w 278"/>
                <a:gd name="T9" fmla="*/ 0 h 411"/>
                <a:gd name="T10" fmla="*/ 0 w 278"/>
                <a:gd name="T11" fmla="*/ 303 h 411"/>
                <a:gd name="T12" fmla="*/ 111 w 278"/>
                <a:gd name="T13" fmla="*/ 367 h 411"/>
                <a:gd name="T14" fmla="*/ 221 w 278"/>
                <a:gd name="T15" fmla="*/ 23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1">
                  <a:moveTo>
                    <a:pt x="221" y="238"/>
                  </a:moveTo>
                  <a:cubicBezTo>
                    <a:pt x="243" y="212"/>
                    <a:pt x="259" y="182"/>
                    <a:pt x="268" y="150"/>
                  </a:cubicBezTo>
                  <a:cubicBezTo>
                    <a:pt x="274" y="132"/>
                    <a:pt x="278" y="113"/>
                    <a:pt x="278" y="94"/>
                  </a:cubicBezTo>
                  <a:cubicBezTo>
                    <a:pt x="278" y="90"/>
                    <a:pt x="277" y="86"/>
                    <a:pt x="277" y="82"/>
                  </a:cubicBezTo>
                  <a:cubicBezTo>
                    <a:pt x="274" y="49"/>
                    <a:pt x="230" y="17"/>
                    <a:pt x="201" y="0"/>
                  </a:cubicBezTo>
                  <a:cubicBezTo>
                    <a:pt x="110" y="20"/>
                    <a:pt x="86" y="221"/>
                    <a:pt x="0" y="303"/>
                  </a:cubicBezTo>
                  <a:cubicBezTo>
                    <a:pt x="64" y="319"/>
                    <a:pt x="80" y="411"/>
                    <a:pt x="111" y="367"/>
                  </a:cubicBezTo>
                  <a:cubicBezTo>
                    <a:pt x="133" y="335"/>
                    <a:pt x="199" y="267"/>
                    <a:pt x="221" y="2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Freeform 2172">
              <a:extLst>
                <a:ext uri="{FF2B5EF4-FFF2-40B4-BE49-F238E27FC236}">
                  <a16:creationId xmlns:a16="http://schemas.microsoft.com/office/drawing/2014/main" id="{476B2FE2-4840-4DF2-B79A-8AA04C2885C9}"/>
                </a:ext>
              </a:extLst>
            </p:cNvPr>
            <p:cNvSpPr>
              <a:spLocks/>
            </p:cNvSpPr>
            <p:nvPr/>
          </p:nvSpPr>
          <p:spPr bwMode="auto">
            <a:xfrm>
              <a:off x="2651125" y="4922838"/>
              <a:ext cx="46037" cy="60325"/>
            </a:xfrm>
            <a:custGeom>
              <a:avLst/>
              <a:gdLst>
                <a:gd name="T0" fmla="*/ 110 w 137"/>
                <a:gd name="T1" fmla="*/ 113 h 179"/>
                <a:gd name="T2" fmla="*/ 132 w 137"/>
                <a:gd name="T3" fmla="*/ 97 h 179"/>
                <a:gd name="T4" fmla="*/ 123 w 137"/>
                <a:gd name="T5" fmla="*/ 65 h 179"/>
                <a:gd name="T6" fmla="*/ 75 w 137"/>
                <a:gd name="T7" fmla="*/ 6 h 179"/>
                <a:gd name="T8" fmla="*/ 68 w 137"/>
                <a:gd name="T9" fmla="*/ 1 h 179"/>
                <a:gd name="T10" fmla="*/ 63 w 137"/>
                <a:gd name="T11" fmla="*/ 0 h 179"/>
                <a:gd name="T12" fmla="*/ 53 w 137"/>
                <a:gd name="T13" fmla="*/ 5 h 179"/>
                <a:gd name="T14" fmla="*/ 49 w 137"/>
                <a:gd name="T15" fmla="*/ 19 h 179"/>
                <a:gd name="T16" fmla="*/ 49 w 137"/>
                <a:gd name="T17" fmla="*/ 21 h 179"/>
                <a:gd name="T18" fmla="*/ 49 w 137"/>
                <a:gd name="T19" fmla="*/ 44 h 179"/>
                <a:gd name="T20" fmla="*/ 40 w 137"/>
                <a:gd name="T21" fmla="*/ 41 h 179"/>
                <a:gd name="T22" fmla="*/ 31 w 137"/>
                <a:gd name="T23" fmla="*/ 45 h 179"/>
                <a:gd name="T24" fmla="*/ 28 w 137"/>
                <a:gd name="T25" fmla="*/ 55 h 179"/>
                <a:gd name="T26" fmla="*/ 31 w 137"/>
                <a:gd name="T27" fmla="*/ 65 h 179"/>
                <a:gd name="T28" fmla="*/ 34 w 137"/>
                <a:gd name="T29" fmla="*/ 75 h 179"/>
                <a:gd name="T30" fmla="*/ 26 w 137"/>
                <a:gd name="T31" fmla="*/ 90 h 179"/>
                <a:gd name="T32" fmla="*/ 0 w 137"/>
                <a:gd name="T33" fmla="*/ 140 h 179"/>
                <a:gd name="T34" fmla="*/ 28 w 137"/>
                <a:gd name="T35" fmla="*/ 177 h 179"/>
                <a:gd name="T36" fmla="*/ 58 w 137"/>
                <a:gd name="T37" fmla="*/ 158 h 179"/>
                <a:gd name="T38" fmla="*/ 103 w 137"/>
                <a:gd name="T39" fmla="*/ 138 h 179"/>
                <a:gd name="T40" fmla="*/ 110 w 137"/>
                <a:gd name="T41"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79">
                  <a:moveTo>
                    <a:pt x="110" y="113"/>
                  </a:moveTo>
                  <a:cubicBezTo>
                    <a:pt x="115" y="106"/>
                    <a:pt x="127" y="105"/>
                    <a:pt x="132" y="97"/>
                  </a:cubicBezTo>
                  <a:cubicBezTo>
                    <a:pt x="137" y="88"/>
                    <a:pt x="130" y="75"/>
                    <a:pt x="123" y="65"/>
                  </a:cubicBezTo>
                  <a:cubicBezTo>
                    <a:pt x="108" y="44"/>
                    <a:pt x="92" y="25"/>
                    <a:pt x="75" y="6"/>
                  </a:cubicBezTo>
                  <a:cubicBezTo>
                    <a:pt x="73" y="4"/>
                    <a:pt x="71" y="2"/>
                    <a:pt x="68" y="1"/>
                  </a:cubicBezTo>
                  <a:cubicBezTo>
                    <a:pt x="67" y="0"/>
                    <a:pt x="65" y="0"/>
                    <a:pt x="63" y="0"/>
                  </a:cubicBezTo>
                  <a:cubicBezTo>
                    <a:pt x="59" y="0"/>
                    <a:pt x="55" y="2"/>
                    <a:pt x="53" y="5"/>
                  </a:cubicBezTo>
                  <a:cubicBezTo>
                    <a:pt x="50" y="9"/>
                    <a:pt x="49" y="14"/>
                    <a:pt x="49" y="19"/>
                  </a:cubicBezTo>
                  <a:cubicBezTo>
                    <a:pt x="49" y="20"/>
                    <a:pt x="49" y="20"/>
                    <a:pt x="49" y="21"/>
                  </a:cubicBezTo>
                  <a:cubicBezTo>
                    <a:pt x="49" y="28"/>
                    <a:pt x="49" y="36"/>
                    <a:pt x="49" y="44"/>
                  </a:cubicBezTo>
                  <a:cubicBezTo>
                    <a:pt x="47" y="42"/>
                    <a:pt x="44" y="41"/>
                    <a:pt x="40" y="41"/>
                  </a:cubicBezTo>
                  <a:cubicBezTo>
                    <a:pt x="37" y="41"/>
                    <a:pt x="33" y="42"/>
                    <a:pt x="31" y="45"/>
                  </a:cubicBezTo>
                  <a:cubicBezTo>
                    <a:pt x="29" y="48"/>
                    <a:pt x="28" y="51"/>
                    <a:pt x="28" y="55"/>
                  </a:cubicBezTo>
                  <a:cubicBezTo>
                    <a:pt x="28" y="58"/>
                    <a:pt x="29" y="62"/>
                    <a:pt x="31" y="65"/>
                  </a:cubicBezTo>
                  <a:cubicBezTo>
                    <a:pt x="33" y="68"/>
                    <a:pt x="34" y="72"/>
                    <a:pt x="34" y="75"/>
                  </a:cubicBezTo>
                  <a:cubicBezTo>
                    <a:pt x="34" y="81"/>
                    <a:pt x="31" y="86"/>
                    <a:pt x="26" y="90"/>
                  </a:cubicBezTo>
                  <a:cubicBezTo>
                    <a:pt x="12" y="103"/>
                    <a:pt x="3" y="120"/>
                    <a:pt x="0" y="140"/>
                  </a:cubicBezTo>
                  <a:cubicBezTo>
                    <a:pt x="0" y="153"/>
                    <a:pt x="10" y="176"/>
                    <a:pt x="28" y="177"/>
                  </a:cubicBezTo>
                  <a:cubicBezTo>
                    <a:pt x="41" y="179"/>
                    <a:pt x="47" y="164"/>
                    <a:pt x="58" y="158"/>
                  </a:cubicBezTo>
                  <a:cubicBezTo>
                    <a:pt x="71" y="148"/>
                    <a:pt x="96" y="152"/>
                    <a:pt x="103" y="138"/>
                  </a:cubicBezTo>
                  <a:cubicBezTo>
                    <a:pt x="107" y="130"/>
                    <a:pt x="105" y="120"/>
                    <a:pt x="110"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3" name="Freeform 2224">
              <a:extLst>
                <a:ext uri="{FF2B5EF4-FFF2-40B4-BE49-F238E27FC236}">
                  <a16:creationId xmlns:a16="http://schemas.microsoft.com/office/drawing/2014/main" id="{B2208B98-F7DD-4CC6-8FD7-D047B5C0FF2B}"/>
                </a:ext>
              </a:extLst>
            </p:cNvPr>
            <p:cNvSpPr>
              <a:spLocks noEditPoints="1"/>
            </p:cNvSpPr>
            <p:nvPr/>
          </p:nvSpPr>
          <p:spPr bwMode="auto">
            <a:xfrm>
              <a:off x="2376488" y="5164138"/>
              <a:ext cx="82550" cy="130175"/>
            </a:xfrm>
            <a:custGeom>
              <a:avLst/>
              <a:gdLst>
                <a:gd name="T0" fmla="*/ 84 w 249"/>
                <a:gd name="T1" fmla="*/ 239 h 388"/>
                <a:gd name="T2" fmla="*/ 18 w 249"/>
                <a:gd name="T3" fmla="*/ 239 h 388"/>
                <a:gd name="T4" fmla="*/ 8 w 249"/>
                <a:gd name="T5" fmla="*/ 229 h 388"/>
                <a:gd name="T6" fmla="*/ 12 w 249"/>
                <a:gd name="T7" fmla="*/ 221 h 388"/>
                <a:gd name="T8" fmla="*/ 231 w 249"/>
                <a:gd name="T9" fmla="*/ 3 h 388"/>
                <a:gd name="T10" fmla="*/ 245 w 249"/>
                <a:gd name="T11" fmla="*/ 3 h 388"/>
                <a:gd name="T12" fmla="*/ 247 w 249"/>
                <a:gd name="T13" fmla="*/ 16 h 388"/>
                <a:gd name="T14" fmla="*/ 165 w 249"/>
                <a:gd name="T15" fmla="*/ 149 h 388"/>
                <a:gd name="T16" fmla="*/ 231 w 249"/>
                <a:gd name="T17" fmla="*/ 149 h 388"/>
                <a:gd name="T18" fmla="*/ 241 w 249"/>
                <a:gd name="T19" fmla="*/ 159 h 388"/>
                <a:gd name="T20" fmla="*/ 237 w 249"/>
                <a:gd name="T21" fmla="*/ 167 h 388"/>
                <a:gd name="T22" fmla="*/ 18 w 249"/>
                <a:gd name="T23" fmla="*/ 384 h 388"/>
                <a:gd name="T24" fmla="*/ 4 w 249"/>
                <a:gd name="T25" fmla="*/ 384 h 388"/>
                <a:gd name="T26" fmla="*/ 2 w 249"/>
                <a:gd name="T27" fmla="*/ 372 h 388"/>
                <a:gd name="T28" fmla="*/ 84 w 249"/>
                <a:gd name="T29" fmla="*/ 239 h 388"/>
                <a:gd name="T30" fmla="*/ 43 w 249"/>
                <a:gd name="T31" fmla="*/ 219 h 388"/>
                <a:gd name="T32" fmla="*/ 101 w 249"/>
                <a:gd name="T33" fmla="*/ 219 h 388"/>
                <a:gd name="T34" fmla="*/ 107 w 249"/>
                <a:gd name="T35" fmla="*/ 220 h 388"/>
                <a:gd name="T36" fmla="*/ 110 w 249"/>
                <a:gd name="T37" fmla="*/ 234 h 388"/>
                <a:gd name="T38" fmla="*/ 62 w 249"/>
                <a:gd name="T39" fmla="*/ 312 h 388"/>
                <a:gd name="T40" fmla="*/ 206 w 249"/>
                <a:gd name="T41" fmla="*/ 169 h 388"/>
                <a:gd name="T42" fmla="*/ 148 w 249"/>
                <a:gd name="T43" fmla="*/ 169 h 388"/>
                <a:gd name="T44" fmla="*/ 142 w 249"/>
                <a:gd name="T45" fmla="*/ 168 h 388"/>
                <a:gd name="T46" fmla="*/ 139 w 249"/>
                <a:gd name="T47" fmla="*/ 154 h 388"/>
                <a:gd name="T48" fmla="*/ 187 w 249"/>
                <a:gd name="T49" fmla="*/ 76 h 388"/>
                <a:gd name="T50" fmla="*/ 43 w 249"/>
                <a:gd name="T51" fmla="*/ 2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88">
                  <a:moveTo>
                    <a:pt x="84" y="239"/>
                  </a:moveTo>
                  <a:lnTo>
                    <a:pt x="18" y="239"/>
                  </a:lnTo>
                  <a:cubicBezTo>
                    <a:pt x="13" y="239"/>
                    <a:pt x="8" y="234"/>
                    <a:pt x="8" y="229"/>
                  </a:cubicBezTo>
                  <a:cubicBezTo>
                    <a:pt x="8" y="226"/>
                    <a:pt x="10" y="223"/>
                    <a:pt x="12" y="221"/>
                  </a:cubicBezTo>
                  <a:lnTo>
                    <a:pt x="231" y="3"/>
                  </a:lnTo>
                  <a:cubicBezTo>
                    <a:pt x="235" y="0"/>
                    <a:pt x="242" y="0"/>
                    <a:pt x="245" y="3"/>
                  </a:cubicBezTo>
                  <a:cubicBezTo>
                    <a:pt x="249" y="7"/>
                    <a:pt x="249" y="12"/>
                    <a:pt x="247" y="16"/>
                  </a:cubicBezTo>
                  <a:lnTo>
                    <a:pt x="165" y="149"/>
                  </a:lnTo>
                  <a:lnTo>
                    <a:pt x="231" y="149"/>
                  </a:lnTo>
                  <a:cubicBezTo>
                    <a:pt x="236" y="149"/>
                    <a:pt x="241" y="153"/>
                    <a:pt x="241" y="159"/>
                  </a:cubicBezTo>
                  <a:cubicBezTo>
                    <a:pt x="241" y="162"/>
                    <a:pt x="239" y="165"/>
                    <a:pt x="237" y="167"/>
                  </a:cubicBezTo>
                  <a:lnTo>
                    <a:pt x="18" y="384"/>
                  </a:lnTo>
                  <a:cubicBezTo>
                    <a:pt x="14" y="388"/>
                    <a:pt x="7" y="388"/>
                    <a:pt x="4" y="384"/>
                  </a:cubicBezTo>
                  <a:cubicBezTo>
                    <a:pt x="0" y="381"/>
                    <a:pt x="0" y="376"/>
                    <a:pt x="2" y="372"/>
                  </a:cubicBezTo>
                  <a:lnTo>
                    <a:pt x="84" y="239"/>
                  </a:lnTo>
                  <a:close/>
                  <a:moveTo>
                    <a:pt x="43" y="219"/>
                  </a:moveTo>
                  <a:lnTo>
                    <a:pt x="101" y="219"/>
                  </a:lnTo>
                  <a:cubicBezTo>
                    <a:pt x="103" y="219"/>
                    <a:pt x="105" y="219"/>
                    <a:pt x="107" y="220"/>
                  </a:cubicBezTo>
                  <a:cubicBezTo>
                    <a:pt x="111" y="223"/>
                    <a:pt x="113" y="229"/>
                    <a:pt x="110" y="234"/>
                  </a:cubicBezTo>
                  <a:lnTo>
                    <a:pt x="62" y="312"/>
                  </a:lnTo>
                  <a:lnTo>
                    <a:pt x="206" y="169"/>
                  </a:lnTo>
                  <a:lnTo>
                    <a:pt x="148" y="169"/>
                  </a:lnTo>
                  <a:cubicBezTo>
                    <a:pt x="146" y="169"/>
                    <a:pt x="144" y="169"/>
                    <a:pt x="142" y="168"/>
                  </a:cubicBezTo>
                  <a:cubicBezTo>
                    <a:pt x="138" y="165"/>
                    <a:pt x="136" y="159"/>
                    <a:pt x="139" y="154"/>
                  </a:cubicBezTo>
                  <a:lnTo>
                    <a:pt x="187" y="76"/>
                  </a:lnTo>
                  <a:lnTo>
                    <a:pt x="43"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2" name="Group 2271">
            <a:extLst>
              <a:ext uri="{FF2B5EF4-FFF2-40B4-BE49-F238E27FC236}">
                <a16:creationId xmlns:a16="http://schemas.microsoft.com/office/drawing/2014/main" id="{B94400E2-16C5-40C3-B24F-ECB6BA0975D1}"/>
              </a:ext>
            </a:extLst>
          </p:cNvPr>
          <p:cNvGrpSpPr/>
          <p:nvPr/>
        </p:nvGrpSpPr>
        <p:grpSpPr>
          <a:xfrm>
            <a:off x="5653088" y="3806826"/>
            <a:ext cx="1019174" cy="635001"/>
            <a:chOff x="5653088" y="3806826"/>
            <a:chExt cx="1019174" cy="635001"/>
          </a:xfrm>
        </p:grpSpPr>
        <p:sp>
          <p:nvSpPr>
            <p:cNvPr id="1960" name="Freeform 2050">
              <a:extLst>
                <a:ext uri="{FF2B5EF4-FFF2-40B4-BE49-F238E27FC236}">
                  <a16:creationId xmlns:a16="http://schemas.microsoft.com/office/drawing/2014/main" id="{5312EA21-BA3D-4669-9E56-64B25DB1650B}"/>
                </a:ext>
              </a:extLst>
            </p:cNvPr>
            <p:cNvSpPr>
              <a:spLocks/>
            </p:cNvSpPr>
            <p:nvPr/>
          </p:nvSpPr>
          <p:spPr bwMode="auto">
            <a:xfrm>
              <a:off x="6176963"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1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7 w 605"/>
                <a:gd name="T27" fmla="*/ 178 h 1084"/>
                <a:gd name="T28" fmla="*/ 188 w 605"/>
                <a:gd name="T29" fmla="*/ 274 h 1084"/>
                <a:gd name="T30" fmla="*/ 243 w 605"/>
                <a:gd name="T31" fmla="*/ 287 h 1084"/>
                <a:gd name="T32" fmla="*/ 274 w 605"/>
                <a:gd name="T33" fmla="*/ 283 h 1084"/>
                <a:gd name="T34" fmla="*/ 274 w 605"/>
                <a:gd name="T35" fmla="*/ 283 h 1084"/>
                <a:gd name="T36" fmla="*/ 321 w 605"/>
                <a:gd name="T37" fmla="*/ 271 h 1084"/>
                <a:gd name="T38" fmla="*/ 328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49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0" y="0"/>
                    <a:pt x="588" y="1"/>
                    <a:pt x="586" y="2"/>
                  </a:cubicBezTo>
                  <a:lnTo>
                    <a:pt x="413" y="111"/>
                  </a:lnTo>
                  <a:cubicBezTo>
                    <a:pt x="388" y="127"/>
                    <a:pt x="369" y="152"/>
                    <a:pt x="361" y="181"/>
                  </a:cubicBezTo>
                  <a:lnTo>
                    <a:pt x="350" y="225"/>
                  </a:lnTo>
                  <a:lnTo>
                    <a:pt x="348" y="225"/>
                  </a:lnTo>
                  <a:cubicBezTo>
                    <a:pt x="338" y="225"/>
                    <a:pt x="328" y="230"/>
                    <a:pt x="323" y="238"/>
                  </a:cubicBezTo>
                  <a:lnTo>
                    <a:pt x="16" y="155"/>
                  </a:lnTo>
                  <a:cubicBezTo>
                    <a:pt x="15" y="155"/>
                    <a:pt x="13" y="155"/>
                    <a:pt x="12" y="155"/>
                  </a:cubicBezTo>
                  <a:cubicBezTo>
                    <a:pt x="5" y="155"/>
                    <a:pt x="0" y="160"/>
                    <a:pt x="0" y="167"/>
                  </a:cubicBezTo>
                  <a:cubicBezTo>
                    <a:pt x="0" y="172"/>
                    <a:pt x="3" y="176"/>
                    <a:pt x="7" y="178"/>
                  </a:cubicBezTo>
                  <a:lnTo>
                    <a:pt x="188" y="274"/>
                  </a:lnTo>
                  <a:cubicBezTo>
                    <a:pt x="205" y="283"/>
                    <a:pt x="224" y="287"/>
                    <a:pt x="243" y="287"/>
                  </a:cubicBezTo>
                  <a:cubicBezTo>
                    <a:pt x="254" y="287"/>
                    <a:pt x="264" y="286"/>
                    <a:pt x="274" y="283"/>
                  </a:cubicBezTo>
                  <a:lnTo>
                    <a:pt x="274" y="283"/>
                  </a:lnTo>
                  <a:lnTo>
                    <a:pt x="321" y="271"/>
                  </a:lnTo>
                  <a:cubicBezTo>
                    <a:pt x="323" y="275"/>
                    <a:pt x="325" y="278"/>
                    <a:pt x="328" y="280"/>
                  </a:cubicBezTo>
                  <a:lnTo>
                    <a:pt x="312" y="1012"/>
                  </a:lnTo>
                  <a:cubicBezTo>
                    <a:pt x="288" y="1019"/>
                    <a:pt x="271" y="1031"/>
                    <a:pt x="271" y="1046"/>
                  </a:cubicBezTo>
                  <a:cubicBezTo>
                    <a:pt x="271" y="1067"/>
                    <a:pt x="305" y="1084"/>
                    <a:pt x="348" y="1084"/>
                  </a:cubicBezTo>
                  <a:cubicBezTo>
                    <a:pt x="390" y="1084"/>
                    <a:pt x="425" y="1067"/>
                    <a:pt x="425" y="1046"/>
                  </a:cubicBezTo>
                  <a:cubicBezTo>
                    <a:pt x="425" y="1031"/>
                    <a:pt x="408" y="1019"/>
                    <a:pt x="383" y="1012"/>
                  </a:cubicBezTo>
                  <a:lnTo>
                    <a:pt x="371" y="431"/>
                  </a:lnTo>
                  <a:lnTo>
                    <a:pt x="331" y="282"/>
                  </a:lnTo>
                  <a:cubicBezTo>
                    <a:pt x="336" y="285"/>
                    <a:pt x="342" y="287"/>
                    <a:pt x="348" y="287"/>
                  </a:cubicBezTo>
                  <a:lnTo>
                    <a:pt x="349" y="287"/>
                  </a:lnTo>
                  <a:lnTo>
                    <a:pt x="432" y="596"/>
                  </a:lnTo>
                  <a:cubicBezTo>
                    <a:pt x="434" y="601"/>
                    <a:pt x="438"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Freeform 2051">
              <a:extLst>
                <a:ext uri="{FF2B5EF4-FFF2-40B4-BE49-F238E27FC236}">
                  <a16:creationId xmlns:a16="http://schemas.microsoft.com/office/drawing/2014/main" id="{4D526472-ABE3-46A8-8E78-DDF23481FFA7}"/>
                </a:ext>
              </a:extLst>
            </p:cNvPr>
            <p:cNvSpPr>
              <a:spLocks noEditPoints="1"/>
            </p:cNvSpPr>
            <p:nvPr/>
          </p:nvSpPr>
          <p:spPr bwMode="auto">
            <a:xfrm>
              <a:off x="5961063" y="3898901"/>
              <a:ext cx="100012" cy="274638"/>
            </a:xfrm>
            <a:custGeom>
              <a:avLst/>
              <a:gdLst>
                <a:gd name="T0" fmla="*/ 303 w 303"/>
                <a:gd name="T1" fmla="*/ 9 h 815"/>
                <a:gd name="T2" fmla="*/ 266 w 303"/>
                <a:gd name="T3" fmla="*/ 0 h 815"/>
                <a:gd name="T4" fmla="*/ 261 w 303"/>
                <a:gd name="T5" fmla="*/ 15 h 815"/>
                <a:gd name="T6" fmla="*/ 287 w 303"/>
                <a:gd name="T7" fmla="*/ 15 h 815"/>
                <a:gd name="T8" fmla="*/ 297 w 303"/>
                <a:gd name="T9" fmla="*/ 32 h 815"/>
                <a:gd name="T10" fmla="*/ 303 w 303"/>
                <a:gd name="T11" fmla="*/ 9 h 815"/>
                <a:gd name="T12" fmla="*/ 154 w 303"/>
                <a:gd name="T13" fmla="*/ 788 h 815"/>
                <a:gd name="T14" fmla="*/ 122 w 303"/>
                <a:gd name="T15" fmla="*/ 744 h 815"/>
                <a:gd name="T16" fmla="*/ 261 w 303"/>
                <a:gd name="T17" fmla="*/ 179 h 815"/>
                <a:gd name="T18" fmla="*/ 261 w 303"/>
                <a:gd name="T19" fmla="*/ 16 h 815"/>
                <a:gd name="T20" fmla="*/ 54 w 303"/>
                <a:gd name="T21" fmla="*/ 726 h 815"/>
                <a:gd name="T22" fmla="*/ 5 w 303"/>
                <a:gd name="T23" fmla="*/ 748 h 815"/>
                <a:gd name="T24" fmla="*/ 70 w 303"/>
                <a:gd name="T25" fmla="*/ 804 h 815"/>
                <a:gd name="T26" fmla="*/ 154 w 303"/>
                <a:gd name="T27" fmla="*/ 78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815">
                  <a:moveTo>
                    <a:pt x="303" y="9"/>
                  </a:moveTo>
                  <a:lnTo>
                    <a:pt x="266" y="0"/>
                  </a:lnTo>
                  <a:lnTo>
                    <a:pt x="261" y="15"/>
                  </a:lnTo>
                  <a:lnTo>
                    <a:pt x="287" y="15"/>
                  </a:lnTo>
                  <a:lnTo>
                    <a:pt x="297" y="32"/>
                  </a:lnTo>
                  <a:lnTo>
                    <a:pt x="303" y="9"/>
                  </a:lnTo>
                  <a:close/>
                  <a:moveTo>
                    <a:pt x="154" y="788"/>
                  </a:moveTo>
                  <a:cubicBezTo>
                    <a:pt x="158" y="773"/>
                    <a:pt x="145" y="757"/>
                    <a:pt x="122" y="744"/>
                  </a:cubicBezTo>
                  <a:lnTo>
                    <a:pt x="261" y="179"/>
                  </a:lnTo>
                  <a:lnTo>
                    <a:pt x="261" y="16"/>
                  </a:lnTo>
                  <a:lnTo>
                    <a:pt x="54" y="726"/>
                  </a:lnTo>
                  <a:cubicBezTo>
                    <a:pt x="28" y="726"/>
                    <a:pt x="9" y="734"/>
                    <a:pt x="5" y="748"/>
                  </a:cubicBezTo>
                  <a:cubicBezTo>
                    <a:pt x="0" y="768"/>
                    <a:pt x="29" y="793"/>
                    <a:pt x="70" y="804"/>
                  </a:cubicBezTo>
                  <a:cubicBezTo>
                    <a:pt x="111" y="815"/>
                    <a:pt x="148" y="808"/>
                    <a:pt x="154" y="7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2" name="Freeform 2052">
              <a:extLst>
                <a:ext uri="{FF2B5EF4-FFF2-40B4-BE49-F238E27FC236}">
                  <a16:creationId xmlns:a16="http://schemas.microsoft.com/office/drawing/2014/main" id="{04DD8BCF-4B4B-44E4-9FB9-D35C192C1DD0}"/>
                </a:ext>
              </a:extLst>
            </p:cNvPr>
            <p:cNvSpPr>
              <a:spLocks/>
            </p:cNvSpPr>
            <p:nvPr/>
          </p:nvSpPr>
          <p:spPr bwMode="auto">
            <a:xfrm>
              <a:off x="5949950" y="3838576"/>
              <a:ext cx="209550" cy="184150"/>
            </a:xfrm>
            <a:custGeom>
              <a:avLst/>
              <a:gdLst>
                <a:gd name="T0" fmla="*/ 237 w 628"/>
                <a:gd name="T1" fmla="*/ 194 h 550"/>
                <a:gd name="T2" fmla="*/ 285 w 628"/>
                <a:gd name="T3" fmla="*/ 194 h 550"/>
                <a:gd name="T4" fmla="*/ 307 w 628"/>
                <a:gd name="T5" fmla="*/ 217 h 550"/>
                <a:gd name="T6" fmla="*/ 308 w 628"/>
                <a:gd name="T7" fmla="*/ 217 h 550"/>
                <a:gd name="T8" fmla="*/ 308 w 628"/>
                <a:gd name="T9" fmla="*/ 537 h 550"/>
                <a:gd name="T10" fmla="*/ 317 w 628"/>
                <a:gd name="T11" fmla="*/ 548 h 550"/>
                <a:gd name="T12" fmla="*/ 333 w 628"/>
                <a:gd name="T13" fmla="*/ 539 h 550"/>
                <a:gd name="T14" fmla="*/ 378 w 628"/>
                <a:gd name="T15" fmla="*/ 340 h 550"/>
                <a:gd name="T16" fmla="*/ 365 w 628"/>
                <a:gd name="T17" fmla="*/ 254 h 550"/>
                <a:gd name="T18" fmla="*/ 365 w 628"/>
                <a:gd name="T19" fmla="*/ 254 h 550"/>
                <a:gd name="T20" fmla="*/ 338 w 628"/>
                <a:gd name="T21" fmla="*/ 208 h 550"/>
                <a:gd name="T22" fmla="*/ 345 w 628"/>
                <a:gd name="T23" fmla="*/ 195 h 550"/>
                <a:gd name="T24" fmla="*/ 346 w 628"/>
                <a:gd name="T25" fmla="*/ 183 h 550"/>
                <a:gd name="T26" fmla="*/ 620 w 628"/>
                <a:gd name="T27" fmla="*/ 25 h 550"/>
                <a:gd name="T28" fmla="*/ 626 w 628"/>
                <a:gd name="T29" fmla="*/ 18 h 550"/>
                <a:gd name="T30" fmla="*/ 618 w 628"/>
                <a:gd name="T31" fmla="*/ 3 h 550"/>
                <a:gd name="T32" fmla="*/ 610 w 628"/>
                <a:gd name="T33" fmla="*/ 3 h 550"/>
                <a:gd name="T34" fmla="*/ 416 w 628"/>
                <a:gd name="T35" fmla="*/ 63 h 550"/>
                <a:gd name="T36" fmla="*/ 347 w 628"/>
                <a:gd name="T37" fmla="*/ 118 h 550"/>
                <a:gd name="T38" fmla="*/ 347 w 628"/>
                <a:gd name="T39" fmla="*/ 118 h 550"/>
                <a:gd name="T40" fmla="*/ 325 w 628"/>
                <a:gd name="T41" fmla="*/ 157 h 550"/>
                <a:gd name="T42" fmla="*/ 323 w 628"/>
                <a:gd name="T43" fmla="*/ 156 h 550"/>
                <a:gd name="T44" fmla="*/ 295 w 628"/>
                <a:gd name="T45" fmla="*/ 162 h 550"/>
                <a:gd name="T46" fmla="*/ 21 w 628"/>
                <a:gd name="T47" fmla="*/ 4 h 550"/>
                <a:gd name="T48" fmla="*/ 17 w 628"/>
                <a:gd name="T49" fmla="*/ 2 h 550"/>
                <a:gd name="T50" fmla="*/ 2 w 628"/>
                <a:gd name="T51" fmla="*/ 10 h 550"/>
                <a:gd name="T52" fmla="*/ 6 w 628"/>
                <a:gd name="T53" fmla="*/ 23 h 550"/>
                <a:gd name="T54" fmla="*/ 156 w 628"/>
                <a:gd name="T55" fmla="*/ 162 h 550"/>
                <a:gd name="T56" fmla="*/ 206 w 628"/>
                <a:gd name="T57" fmla="*/ 190 h 550"/>
                <a:gd name="T58" fmla="*/ 237 w 628"/>
                <a:gd name="T59"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8" h="550">
                  <a:moveTo>
                    <a:pt x="237" y="194"/>
                  </a:moveTo>
                  <a:lnTo>
                    <a:pt x="285" y="194"/>
                  </a:lnTo>
                  <a:cubicBezTo>
                    <a:pt x="287" y="205"/>
                    <a:pt x="296" y="214"/>
                    <a:pt x="307" y="217"/>
                  </a:cubicBezTo>
                  <a:lnTo>
                    <a:pt x="308" y="217"/>
                  </a:lnTo>
                  <a:lnTo>
                    <a:pt x="308" y="537"/>
                  </a:lnTo>
                  <a:cubicBezTo>
                    <a:pt x="309" y="542"/>
                    <a:pt x="312" y="547"/>
                    <a:pt x="317" y="548"/>
                  </a:cubicBezTo>
                  <a:cubicBezTo>
                    <a:pt x="324" y="550"/>
                    <a:pt x="331" y="546"/>
                    <a:pt x="333" y="539"/>
                  </a:cubicBezTo>
                  <a:lnTo>
                    <a:pt x="378" y="340"/>
                  </a:lnTo>
                  <a:cubicBezTo>
                    <a:pt x="384" y="311"/>
                    <a:pt x="380" y="280"/>
                    <a:pt x="365" y="254"/>
                  </a:cubicBezTo>
                  <a:lnTo>
                    <a:pt x="365" y="254"/>
                  </a:lnTo>
                  <a:lnTo>
                    <a:pt x="338" y="208"/>
                  </a:lnTo>
                  <a:cubicBezTo>
                    <a:pt x="341" y="204"/>
                    <a:pt x="344" y="200"/>
                    <a:pt x="345" y="195"/>
                  </a:cubicBezTo>
                  <a:cubicBezTo>
                    <a:pt x="346" y="191"/>
                    <a:pt x="347" y="187"/>
                    <a:pt x="346" y="183"/>
                  </a:cubicBezTo>
                  <a:lnTo>
                    <a:pt x="620" y="25"/>
                  </a:lnTo>
                  <a:cubicBezTo>
                    <a:pt x="623" y="24"/>
                    <a:pt x="626" y="21"/>
                    <a:pt x="626" y="18"/>
                  </a:cubicBezTo>
                  <a:cubicBezTo>
                    <a:pt x="628" y="11"/>
                    <a:pt x="624" y="5"/>
                    <a:pt x="618" y="3"/>
                  </a:cubicBezTo>
                  <a:cubicBezTo>
                    <a:pt x="615" y="2"/>
                    <a:pt x="613" y="2"/>
                    <a:pt x="610" y="3"/>
                  </a:cubicBezTo>
                  <a:lnTo>
                    <a:pt x="416" y="63"/>
                  </a:lnTo>
                  <a:cubicBezTo>
                    <a:pt x="387" y="72"/>
                    <a:pt x="363" y="92"/>
                    <a:pt x="347" y="118"/>
                  </a:cubicBezTo>
                  <a:lnTo>
                    <a:pt x="347" y="118"/>
                  </a:lnTo>
                  <a:lnTo>
                    <a:pt x="325" y="157"/>
                  </a:lnTo>
                  <a:lnTo>
                    <a:pt x="323" y="156"/>
                  </a:lnTo>
                  <a:cubicBezTo>
                    <a:pt x="313" y="154"/>
                    <a:pt x="303" y="156"/>
                    <a:pt x="295" y="162"/>
                  </a:cubicBezTo>
                  <a:lnTo>
                    <a:pt x="21" y="4"/>
                  </a:lnTo>
                  <a:cubicBezTo>
                    <a:pt x="19" y="3"/>
                    <a:pt x="18" y="2"/>
                    <a:pt x="17" y="2"/>
                  </a:cubicBezTo>
                  <a:cubicBezTo>
                    <a:pt x="10" y="0"/>
                    <a:pt x="3" y="4"/>
                    <a:pt x="2" y="10"/>
                  </a:cubicBezTo>
                  <a:cubicBezTo>
                    <a:pt x="0" y="15"/>
                    <a:pt x="2" y="20"/>
                    <a:pt x="6" y="23"/>
                  </a:cubicBezTo>
                  <a:lnTo>
                    <a:pt x="156" y="162"/>
                  </a:lnTo>
                  <a:cubicBezTo>
                    <a:pt x="170" y="175"/>
                    <a:pt x="187" y="185"/>
                    <a:pt x="206" y="190"/>
                  </a:cubicBezTo>
                  <a:cubicBezTo>
                    <a:pt x="216" y="192"/>
                    <a:pt x="226" y="194"/>
                    <a:pt x="237"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Freeform 2053">
              <a:extLst>
                <a:ext uri="{FF2B5EF4-FFF2-40B4-BE49-F238E27FC236}">
                  <a16:creationId xmlns:a16="http://schemas.microsoft.com/office/drawing/2014/main" id="{9622593E-EC84-435E-9BCC-F778C694A114}"/>
                </a:ext>
              </a:extLst>
            </p:cNvPr>
            <p:cNvSpPr>
              <a:spLocks/>
            </p:cNvSpPr>
            <p:nvPr/>
          </p:nvSpPr>
          <p:spPr bwMode="auto">
            <a:xfrm>
              <a:off x="5653088" y="4338639"/>
              <a:ext cx="63500" cy="103188"/>
            </a:xfrm>
            <a:custGeom>
              <a:avLst/>
              <a:gdLst>
                <a:gd name="T0" fmla="*/ 28 w 194"/>
                <a:gd name="T1" fmla="*/ 176 h 307"/>
                <a:gd name="T2" fmla="*/ 28 w 194"/>
                <a:gd name="T3" fmla="*/ 172 h 307"/>
                <a:gd name="T4" fmla="*/ 28 w 194"/>
                <a:gd name="T5" fmla="*/ 167 h 307"/>
                <a:gd name="T6" fmla="*/ 11 w 194"/>
                <a:gd name="T7" fmla="*/ 130 h 307"/>
                <a:gd name="T8" fmla="*/ 0 w 194"/>
                <a:gd name="T9" fmla="*/ 72 h 307"/>
                <a:gd name="T10" fmla="*/ 3 w 194"/>
                <a:gd name="T11" fmla="*/ 44 h 307"/>
                <a:gd name="T12" fmla="*/ 135 w 194"/>
                <a:gd name="T13" fmla="*/ 8 h 307"/>
                <a:gd name="T14" fmla="*/ 132 w 194"/>
                <a:gd name="T15" fmla="*/ 193 h 307"/>
                <a:gd name="T16" fmla="*/ 132 w 194"/>
                <a:gd name="T17" fmla="*/ 194 h 307"/>
                <a:gd name="T18" fmla="*/ 159 w 194"/>
                <a:gd name="T19" fmla="*/ 220 h 307"/>
                <a:gd name="T20" fmla="*/ 159 w 194"/>
                <a:gd name="T21" fmla="*/ 220 h 307"/>
                <a:gd name="T22" fmla="*/ 164 w 194"/>
                <a:gd name="T23" fmla="*/ 220 h 307"/>
                <a:gd name="T24" fmla="*/ 181 w 194"/>
                <a:gd name="T25" fmla="*/ 225 h 307"/>
                <a:gd name="T26" fmla="*/ 194 w 194"/>
                <a:gd name="T27" fmla="*/ 250 h 307"/>
                <a:gd name="T28" fmla="*/ 193 w 194"/>
                <a:gd name="T29" fmla="*/ 259 h 307"/>
                <a:gd name="T30" fmla="*/ 87 w 194"/>
                <a:gd name="T31" fmla="*/ 307 h 307"/>
                <a:gd name="T32" fmla="*/ 26 w 194"/>
                <a:gd name="T33" fmla="*/ 265 h 307"/>
                <a:gd name="T34" fmla="*/ 22 w 194"/>
                <a:gd name="T35" fmla="*/ 234 h 307"/>
                <a:gd name="T36" fmla="*/ 24 w 194"/>
                <a:gd name="T37" fmla="*/ 211 h 307"/>
                <a:gd name="T38" fmla="*/ 28 w 194"/>
                <a:gd name="T39" fmla="*/ 1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307">
                  <a:moveTo>
                    <a:pt x="28" y="176"/>
                  </a:moveTo>
                  <a:cubicBezTo>
                    <a:pt x="28" y="175"/>
                    <a:pt x="28" y="173"/>
                    <a:pt x="28" y="172"/>
                  </a:cubicBezTo>
                  <a:cubicBezTo>
                    <a:pt x="28" y="170"/>
                    <a:pt x="28" y="169"/>
                    <a:pt x="28" y="167"/>
                  </a:cubicBezTo>
                  <a:cubicBezTo>
                    <a:pt x="23" y="154"/>
                    <a:pt x="17" y="142"/>
                    <a:pt x="11" y="130"/>
                  </a:cubicBezTo>
                  <a:cubicBezTo>
                    <a:pt x="4" y="111"/>
                    <a:pt x="0" y="91"/>
                    <a:pt x="0" y="72"/>
                  </a:cubicBezTo>
                  <a:cubicBezTo>
                    <a:pt x="0" y="63"/>
                    <a:pt x="1" y="53"/>
                    <a:pt x="3" y="44"/>
                  </a:cubicBezTo>
                  <a:cubicBezTo>
                    <a:pt x="24" y="0"/>
                    <a:pt x="96" y="15"/>
                    <a:pt x="135" y="8"/>
                  </a:cubicBezTo>
                  <a:cubicBezTo>
                    <a:pt x="140" y="8"/>
                    <a:pt x="135" y="135"/>
                    <a:pt x="132" y="193"/>
                  </a:cubicBezTo>
                  <a:cubicBezTo>
                    <a:pt x="132" y="193"/>
                    <a:pt x="132" y="194"/>
                    <a:pt x="132" y="194"/>
                  </a:cubicBezTo>
                  <a:cubicBezTo>
                    <a:pt x="132" y="209"/>
                    <a:pt x="144" y="220"/>
                    <a:pt x="159" y="220"/>
                  </a:cubicBezTo>
                  <a:cubicBezTo>
                    <a:pt x="159" y="220"/>
                    <a:pt x="159" y="220"/>
                    <a:pt x="159" y="220"/>
                  </a:cubicBezTo>
                  <a:cubicBezTo>
                    <a:pt x="161" y="220"/>
                    <a:pt x="162" y="220"/>
                    <a:pt x="164" y="220"/>
                  </a:cubicBezTo>
                  <a:cubicBezTo>
                    <a:pt x="170" y="220"/>
                    <a:pt x="176" y="222"/>
                    <a:pt x="181" y="225"/>
                  </a:cubicBezTo>
                  <a:cubicBezTo>
                    <a:pt x="189" y="230"/>
                    <a:pt x="194" y="240"/>
                    <a:pt x="194" y="250"/>
                  </a:cubicBezTo>
                  <a:cubicBezTo>
                    <a:pt x="194" y="253"/>
                    <a:pt x="194" y="256"/>
                    <a:pt x="193" y="259"/>
                  </a:cubicBezTo>
                  <a:cubicBezTo>
                    <a:pt x="190" y="267"/>
                    <a:pt x="156" y="307"/>
                    <a:pt x="87" y="307"/>
                  </a:cubicBezTo>
                  <a:cubicBezTo>
                    <a:pt x="61" y="306"/>
                    <a:pt x="37" y="290"/>
                    <a:pt x="26" y="265"/>
                  </a:cubicBezTo>
                  <a:cubicBezTo>
                    <a:pt x="24" y="255"/>
                    <a:pt x="22" y="245"/>
                    <a:pt x="22" y="234"/>
                  </a:cubicBezTo>
                  <a:cubicBezTo>
                    <a:pt x="22" y="227"/>
                    <a:pt x="23" y="219"/>
                    <a:pt x="24" y="211"/>
                  </a:cubicBezTo>
                  <a:cubicBezTo>
                    <a:pt x="26" y="200"/>
                    <a:pt x="27" y="188"/>
                    <a:pt x="28" y="17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4" name="Freeform 2054">
              <a:extLst>
                <a:ext uri="{FF2B5EF4-FFF2-40B4-BE49-F238E27FC236}">
                  <a16:creationId xmlns:a16="http://schemas.microsoft.com/office/drawing/2014/main" id="{B691B14F-4E28-4269-80B8-C9DD2605A4E1}"/>
                </a:ext>
              </a:extLst>
            </p:cNvPr>
            <p:cNvSpPr>
              <a:spLocks/>
            </p:cNvSpPr>
            <p:nvPr/>
          </p:nvSpPr>
          <p:spPr bwMode="auto">
            <a:xfrm>
              <a:off x="5665788" y="4097339"/>
              <a:ext cx="182562" cy="309563"/>
            </a:xfrm>
            <a:custGeom>
              <a:avLst/>
              <a:gdLst>
                <a:gd name="T0" fmla="*/ 513 w 547"/>
                <a:gd name="T1" fmla="*/ 226 h 923"/>
                <a:gd name="T2" fmla="*/ 547 w 547"/>
                <a:gd name="T3" fmla="*/ 753 h 923"/>
                <a:gd name="T4" fmla="*/ 436 w 547"/>
                <a:gd name="T5" fmla="*/ 875 h 923"/>
                <a:gd name="T6" fmla="*/ 69 w 547"/>
                <a:gd name="T7" fmla="*/ 922 h 923"/>
                <a:gd name="T8" fmla="*/ 50 w 547"/>
                <a:gd name="T9" fmla="*/ 737 h 923"/>
                <a:gd name="T10" fmla="*/ 306 w 547"/>
                <a:gd name="T11" fmla="*/ 678 h 923"/>
                <a:gd name="T12" fmla="*/ 257 w 547"/>
                <a:gd name="T13" fmla="*/ 461 h 923"/>
                <a:gd name="T14" fmla="*/ 263 w 547"/>
                <a:gd name="T15" fmla="*/ 77 h 923"/>
                <a:gd name="T16" fmla="*/ 513 w 547"/>
                <a:gd name="T17"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923">
                  <a:moveTo>
                    <a:pt x="513" y="226"/>
                  </a:moveTo>
                  <a:cubicBezTo>
                    <a:pt x="513" y="226"/>
                    <a:pt x="547" y="651"/>
                    <a:pt x="547" y="753"/>
                  </a:cubicBezTo>
                  <a:cubicBezTo>
                    <a:pt x="547" y="854"/>
                    <a:pt x="499" y="875"/>
                    <a:pt x="436" y="875"/>
                  </a:cubicBezTo>
                  <a:cubicBezTo>
                    <a:pt x="313" y="880"/>
                    <a:pt x="190" y="896"/>
                    <a:pt x="69" y="922"/>
                  </a:cubicBezTo>
                  <a:cubicBezTo>
                    <a:pt x="0" y="923"/>
                    <a:pt x="50" y="737"/>
                    <a:pt x="50" y="737"/>
                  </a:cubicBezTo>
                  <a:lnTo>
                    <a:pt x="306" y="678"/>
                  </a:lnTo>
                  <a:cubicBezTo>
                    <a:pt x="306" y="678"/>
                    <a:pt x="289" y="526"/>
                    <a:pt x="257" y="461"/>
                  </a:cubicBezTo>
                  <a:cubicBezTo>
                    <a:pt x="152" y="265"/>
                    <a:pt x="254" y="139"/>
                    <a:pt x="263" y="77"/>
                  </a:cubicBezTo>
                  <a:cubicBezTo>
                    <a:pt x="275" y="0"/>
                    <a:pt x="513" y="226"/>
                    <a:pt x="513" y="22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Freeform 2055">
              <a:extLst>
                <a:ext uri="{FF2B5EF4-FFF2-40B4-BE49-F238E27FC236}">
                  <a16:creationId xmlns:a16="http://schemas.microsoft.com/office/drawing/2014/main" id="{C489EEF0-0FA0-4B29-A884-D8EA91146484}"/>
                </a:ext>
              </a:extLst>
            </p:cNvPr>
            <p:cNvSpPr>
              <a:spLocks/>
            </p:cNvSpPr>
            <p:nvPr/>
          </p:nvSpPr>
          <p:spPr bwMode="auto">
            <a:xfrm>
              <a:off x="5915025" y="4341814"/>
              <a:ext cx="107950" cy="63500"/>
            </a:xfrm>
            <a:custGeom>
              <a:avLst/>
              <a:gdLst>
                <a:gd name="T0" fmla="*/ 236 w 320"/>
                <a:gd name="T1" fmla="*/ 59 h 188"/>
                <a:gd name="T2" fmla="*/ 315 w 320"/>
                <a:gd name="T3" fmla="*/ 102 h 188"/>
                <a:gd name="T4" fmla="*/ 191 w 320"/>
                <a:gd name="T5" fmla="*/ 161 h 188"/>
                <a:gd name="T6" fmla="*/ 159 w 320"/>
                <a:gd name="T7" fmla="*/ 156 h 188"/>
                <a:gd name="T8" fmla="*/ 21 w 320"/>
                <a:gd name="T9" fmla="*/ 161 h 188"/>
                <a:gd name="T10" fmla="*/ 9 w 320"/>
                <a:gd name="T11" fmla="*/ 46 h 188"/>
                <a:gd name="T12" fmla="*/ 44 w 320"/>
                <a:gd name="T13" fmla="*/ 29 h 188"/>
                <a:gd name="T14" fmla="*/ 131 w 320"/>
                <a:gd name="T15" fmla="*/ 10 h 188"/>
                <a:gd name="T16" fmla="*/ 229 w 320"/>
                <a:gd name="T17" fmla="*/ 60 h 188"/>
                <a:gd name="T18" fmla="*/ 236 w 320"/>
                <a:gd name="T19"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88">
                  <a:moveTo>
                    <a:pt x="236" y="59"/>
                  </a:moveTo>
                  <a:cubicBezTo>
                    <a:pt x="261" y="61"/>
                    <a:pt x="306" y="56"/>
                    <a:pt x="315" y="102"/>
                  </a:cubicBezTo>
                  <a:cubicBezTo>
                    <a:pt x="320" y="123"/>
                    <a:pt x="268" y="168"/>
                    <a:pt x="191" y="161"/>
                  </a:cubicBezTo>
                  <a:cubicBezTo>
                    <a:pt x="180" y="161"/>
                    <a:pt x="169" y="157"/>
                    <a:pt x="159" y="156"/>
                  </a:cubicBezTo>
                  <a:cubicBezTo>
                    <a:pt x="115" y="150"/>
                    <a:pt x="62" y="188"/>
                    <a:pt x="21" y="161"/>
                  </a:cubicBezTo>
                  <a:cubicBezTo>
                    <a:pt x="9" y="153"/>
                    <a:pt x="0" y="108"/>
                    <a:pt x="9" y="46"/>
                  </a:cubicBezTo>
                  <a:cubicBezTo>
                    <a:pt x="20" y="39"/>
                    <a:pt x="32" y="34"/>
                    <a:pt x="44" y="29"/>
                  </a:cubicBezTo>
                  <a:cubicBezTo>
                    <a:pt x="54" y="25"/>
                    <a:pt x="125" y="0"/>
                    <a:pt x="131" y="10"/>
                  </a:cubicBezTo>
                  <a:cubicBezTo>
                    <a:pt x="154" y="41"/>
                    <a:pt x="190" y="60"/>
                    <a:pt x="229" y="60"/>
                  </a:cubicBezTo>
                  <a:cubicBezTo>
                    <a:pt x="231" y="60"/>
                    <a:pt x="233" y="60"/>
                    <a:pt x="236" y="5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6" name="Freeform 2056">
              <a:extLst>
                <a:ext uri="{FF2B5EF4-FFF2-40B4-BE49-F238E27FC236}">
                  <a16:creationId xmlns:a16="http://schemas.microsoft.com/office/drawing/2014/main" id="{B3CFC59F-A2A1-44D6-A52B-3B75111BBBBB}"/>
                </a:ext>
              </a:extLst>
            </p:cNvPr>
            <p:cNvSpPr>
              <a:spLocks/>
            </p:cNvSpPr>
            <p:nvPr/>
          </p:nvSpPr>
          <p:spPr bwMode="auto">
            <a:xfrm>
              <a:off x="5762625" y="4181476"/>
              <a:ext cx="211137" cy="187325"/>
            </a:xfrm>
            <a:custGeom>
              <a:avLst/>
              <a:gdLst>
                <a:gd name="T0" fmla="*/ 493 w 632"/>
                <a:gd name="T1" fmla="*/ 0 h 559"/>
                <a:gd name="T2" fmla="*/ 9 w 632"/>
                <a:gd name="T3" fmla="*/ 49 h 559"/>
                <a:gd name="T4" fmla="*/ 203 w 632"/>
                <a:gd name="T5" fmla="*/ 287 h 559"/>
                <a:gd name="T6" fmla="*/ 439 w 632"/>
                <a:gd name="T7" fmla="*/ 230 h 559"/>
                <a:gd name="T8" fmla="*/ 461 w 632"/>
                <a:gd name="T9" fmla="*/ 534 h 559"/>
                <a:gd name="T10" fmla="*/ 621 w 632"/>
                <a:gd name="T11" fmla="*/ 559 h 559"/>
                <a:gd name="T12" fmla="*/ 627 w 632"/>
                <a:gd name="T13" fmla="*/ 146 h 559"/>
                <a:gd name="T14" fmla="*/ 493 w 632"/>
                <a:gd name="T15" fmla="*/ 0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559">
                  <a:moveTo>
                    <a:pt x="493" y="0"/>
                  </a:moveTo>
                  <a:cubicBezTo>
                    <a:pt x="388" y="0"/>
                    <a:pt x="71" y="33"/>
                    <a:pt x="9" y="49"/>
                  </a:cubicBezTo>
                  <a:cubicBezTo>
                    <a:pt x="0" y="187"/>
                    <a:pt x="43" y="300"/>
                    <a:pt x="203" y="287"/>
                  </a:cubicBezTo>
                  <a:cubicBezTo>
                    <a:pt x="203" y="287"/>
                    <a:pt x="357" y="262"/>
                    <a:pt x="439" y="230"/>
                  </a:cubicBezTo>
                  <a:lnTo>
                    <a:pt x="461" y="534"/>
                  </a:lnTo>
                  <a:lnTo>
                    <a:pt x="621" y="559"/>
                  </a:lnTo>
                  <a:cubicBezTo>
                    <a:pt x="621" y="559"/>
                    <a:pt x="613" y="318"/>
                    <a:pt x="627" y="146"/>
                  </a:cubicBezTo>
                  <a:cubicBezTo>
                    <a:pt x="632" y="88"/>
                    <a:pt x="599" y="0"/>
                    <a:pt x="493"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Freeform 2057">
              <a:extLst>
                <a:ext uri="{FF2B5EF4-FFF2-40B4-BE49-F238E27FC236}">
                  <a16:creationId xmlns:a16="http://schemas.microsoft.com/office/drawing/2014/main" id="{C2216B49-4E6C-4EEB-92E9-778B6F4966EA}"/>
                </a:ext>
              </a:extLst>
            </p:cNvPr>
            <p:cNvSpPr>
              <a:spLocks/>
            </p:cNvSpPr>
            <p:nvPr/>
          </p:nvSpPr>
          <p:spPr bwMode="auto">
            <a:xfrm>
              <a:off x="5819775" y="3835401"/>
              <a:ext cx="96837" cy="100013"/>
            </a:xfrm>
            <a:custGeom>
              <a:avLst/>
              <a:gdLst>
                <a:gd name="T0" fmla="*/ 0 w 288"/>
                <a:gd name="T1" fmla="*/ 97 h 298"/>
                <a:gd name="T2" fmla="*/ 87 w 288"/>
                <a:gd name="T3" fmla="*/ 288 h 298"/>
                <a:gd name="T4" fmla="*/ 139 w 288"/>
                <a:gd name="T5" fmla="*/ 298 h 298"/>
                <a:gd name="T6" fmla="*/ 288 w 288"/>
                <a:gd name="T7" fmla="*/ 149 h 298"/>
                <a:gd name="T8" fmla="*/ 139 w 288"/>
                <a:gd name="T9" fmla="*/ 0 h 298"/>
                <a:gd name="T10" fmla="*/ 0 w 288"/>
                <a:gd name="T11" fmla="*/ 97 h 298"/>
              </a:gdLst>
              <a:ahLst/>
              <a:cxnLst>
                <a:cxn ang="0">
                  <a:pos x="T0" y="T1"/>
                </a:cxn>
                <a:cxn ang="0">
                  <a:pos x="T2" y="T3"/>
                </a:cxn>
                <a:cxn ang="0">
                  <a:pos x="T4" y="T5"/>
                </a:cxn>
                <a:cxn ang="0">
                  <a:pos x="T6" y="T7"/>
                </a:cxn>
                <a:cxn ang="0">
                  <a:pos x="T8" y="T9"/>
                </a:cxn>
                <a:cxn ang="0">
                  <a:pos x="T10" y="T11"/>
                </a:cxn>
              </a:cxnLst>
              <a:rect l="0" t="0" r="r" b="b"/>
              <a:pathLst>
                <a:path w="288" h="298">
                  <a:moveTo>
                    <a:pt x="0" y="97"/>
                  </a:moveTo>
                  <a:cubicBezTo>
                    <a:pt x="31" y="183"/>
                    <a:pt x="10" y="260"/>
                    <a:pt x="87" y="288"/>
                  </a:cubicBezTo>
                  <a:cubicBezTo>
                    <a:pt x="104" y="295"/>
                    <a:pt x="121" y="298"/>
                    <a:pt x="139" y="298"/>
                  </a:cubicBezTo>
                  <a:cubicBezTo>
                    <a:pt x="222" y="298"/>
                    <a:pt x="288" y="231"/>
                    <a:pt x="288" y="149"/>
                  </a:cubicBezTo>
                  <a:cubicBezTo>
                    <a:pt x="288" y="66"/>
                    <a:pt x="222" y="0"/>
                    <a:pt x="139" y="0"/>
                  </a:cubicBezTo>
                  <a:cubicBezTo>
                    <a:pt x="77" y="0"/>
                    <a:pt x="21" y="38"/>
                    <a:pt x="0" y="9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8" name="Freeform 2058">
              <a:extLst>
                <a:ext uri="{FF2B5EF4-FFF2-40B4-BE49-F238E27FC236}">
                  <a16:creationId xmlns:a16="http://schemas.microsoft.com/office/drawing/2014/main" id="{3DA97C44-030E-4407-9482-7898D59AA24D}"/>
                </a:ext>
              </a:extLst>
            </p:cNvPr>
            <p:cNvSpPr>
              <a:spLocks/>
            </p:cNvSpPr>
            <p:nvPr/>
          </p:nvSpPr>
          <p:spPr bwMode="auto">
            <a:xfrm>
              <a:off x="5803900" y="3817939"/>
              <a:ext cx="103187" cy="174625"/>
            </a:xfrm>
            <a:custGeom>
              <a:avLst/>
              <a:gdLst>
                <a:gd name="T0" fmla="*/ 3 w 313"/>
                <a:gd name="T1" fmla="*/ 199 h 521"/>
                <a:gd name="T2" fmla="*/ 21 w 313"/>
                <a:gd name="T3" fmla="*/ 230 h 521"/>
                <a:gd name="T4" fmla="*/ 13 w 313"/>
                <a:gd name="T5" fmla="*/ 257 h 521"/>
                <a:gd name="T6" fmla="*/ 1 w 313"/>
                <a:gd name="T7" fmla="*/ 297 h 521"/>
                <a:gd name="T8" fmla="*/ 0 w 313"/>
                <a:gd name="T9" fmla="*/ 310 h 521"/>
                <a:gd name="T10" fmla="*/ 4 w 313"/>
                <a:gd name="T11" fmla="*/ 331 h 521"/>
                <a:gd name="T12" fmla="*/ 55 w 313"/>
                <a:gd name="T13" fmla="*/ 376 h 521"/>
                <a:gd name="T14" fmla="*/ 63 w 313"/>
                <a:gd name="T15" fmla="*/ 403 h 521"/>
                <a:gd name="T16" fmla="*/ 63 w 313"/>
                <a:gd name="T17" fmla="*/ 411 h 521"/>
                <a:gd name="T18" fmla="*/ 52 w 313"/>
                <a:gd name="T19" fmla="*/ 456 h 521"/>
                <a:gd name="T20" fmla="*/ 52 w 313"/>
                <a:gd name="T21" fmla="*/ 459 h 521"/>
                <a:gd name="T22" fmla="*/ 63 w 313"/>
                <a:gd name="T23" fmla="*/ 498 h 521"/>
                <a:gd name="T24" fmla="*/ 112 w 313"/>
                <a:gd name="T25" fmla="*/ 521 h 521"/>
                <a:gd name="T26" fmla="*/ 114 w 313"/>
                <a:gd name="T27" fmla="*/ 521 h 521"/>
                <a:gd name="T28" fmla="*/ 171 w 313"/>
                <a:gd name="T29" fmla="*/ 511 h 521"/>
                <a:gd name="T30" fmla="*/ 206 w 313"/>
                <a:gd name="T31" fmla="*/ 496 h 521"/>
                <a:gd name="T32" fmla="*/ 227 w 313"/>
                <a:gd name="T33" fmla="*/ 465 h 521"/>
                <a:gd name="T34" fmla="*/ 227 w 313"/>
                <a:gd name="T35" fmla="*/ 418 h 521"/>
                <a:gd name="T36" fmla="*/ 252 w 313"/>
                <a:gd name="T37" fmla="*/ 365 h 521"/>
                <a:gd name="T38" fmla="*/ 296 w 313"/>
                <a:gd name="T39" fmla="*/ 295 h 521"/>
                <a:gd name="T40" fmla="*/ 313 w 313"/>
                <a:gd name="T41" fmla="*/ 217 h 521"/>
                <a:gd name="T42" fmla="*/ 302 w 313"/>
                <a:gd name="T43" fmla="*/ 154 h 521"/>
                <a:gd name="T44" fmla="*/ 50 w 313"/>
                <a:gd name="T45" fmla="*/ 133 h 521"/>
                <a:gd name="T46" fmla="*/ 46 w 313"/>
                <a:gd name="T47" fmla="*/ 178 h 521"/>
                <a:gd name="T48" fmla="*/ 3 w 313"/>
                <a:gd name="T49"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521">
                  <a:moveTo>
                    <a:pt x="3" y="199"/>
                  </a:moveTo>
                  <a:cubicBezTo>
                    <a:pt x="3" y="215"/>
                    <a:pt x="20" y="220"/>
                    <a:pt x="21" y="230"/>
                  </a:cubicBezTo>
                  <a:cubicBezTo>
                    <a:pt x="21" y="240"/>
                    <a:pt x="18" y="249"/>
                    <a:pt x="13" y="257"/>
                  </a:cubicBezTo>
                  <a:cubicBezTo>
                    <a:pt x="7" y="269"/>
                    <a:pt x="3" y="283"/>
                    <a:pt x="1" y="297"/>
                  </a:cubicBezTo>
                  <a:cubicBezTo>
                    <a:pt x="0" y="301"/>
                    <a:pt x="0" y="306"/>
                    <a:pt x="0" y="310"/>
                  </a:cubicBezTo>
                  <a:cubicBezTo>
                    <a:pt x="0" y="317"/>
                    <a:pt x="1" y="324"/>
                    <a:pt x="4" y="331"/>
                  </a:cubicBezTo>
                  <a:cubicBezTo>
                    <a:pt x="14" y="354"/>
                    <a:pt x="40" y="358"/>
                    <a:pt x="55" y="376"/>
                  </a:cubicBezTo>
                  <a:cubicBezTo>
                    <a:pt x="60" y="384"/>
                    <a:pt x="63" y="393"/>
                    <a:pt x="63" y="403"/>
                  </a:cubicBezTo>
                  <a:cubicBezTo>
                    <a:pt x="63" y="405"/>
                    <a:pt x="63" y="408"/>
                    <a:pt x="63" y="411"/>
                  </a:cubicBezTo>
                  <a:cubicBezTo>
                    <a:pt x="58" y="426"/>
                    <a:pt x="54" y="440"/>
                    <a:pt x="52" y="456"/>
                  </a:cubicBezTo>
                  <a:cubicBezTo>
                    <a:pt x="52" y="457"/>
                    <a:pt x="52" y="458"/>
                    <a:pt x="52" y="459"/>
                  </a:cubicBezTo>
                  <a:cubicBezTo>
                    <a:pt x="52" y="473"/>
                    <a:pt x="56" y="486"/>
                    <a:pt x="63" y="498"/>
                  </a:cubicBezTo>
                  <a:cubicBezTo>
                    <a:pt x="75" y="513"/>
                    <a:pt x="93" y="521"/>
                    <a:pt x="112" y="521"/>
                  </a:cubicBezTo>
                  <a:cubicBezTo>
                    <a:pt x="113" y="521"/>
                    <a:pt x="113" y="521"/>
                    <a:pt x="114" y="521"/>
                  </a:cubicBezTo>
                  <a:cubicBezTo>
                    <a:pt x="133" y="521"/>
                    <a:pt x="152" y="517"/>
                    <a:pt x="171" y="511"/>
                  </a:cubicBezTo>
                  <a:cubicBezTo>
                    <a:pt x="183" y="508"/>
                    <a:pt x="195" y="503"/>
                    <a:pt x="206" y="496"/>
                  </a:cubicBezTo>
                  <a:cubicBezTo>
                    <a:pt x="217" y="489"/>
                    <a:pt x="225" y="478"/>
                    <a:pt x="227" y="465"/>
                  </a:cubicBezTo>
                  <a:cubicBezTo>
                    <a:pt x="228" y="448"/>
                    <a:pt x="222" y="435"/>
                    <a:pt x="227" y="418"/>
                  </a:cubicBezTo>
                  <a:cubicBezTo>
                    <a:pt x="232" y="399"/>
                    <a:pt x="240" y="381"/>
                    <a:pt x="252" y="365"/>
                  </a:cubicBezTo>
                  <a:cubicBezTo>
                    <a:pt x="268" y="343"/>
                    <a:pt x="283" y="319"/>
                    <a:pt x="296" y="295"/>
                  </a:cubicBezTo>
                  <a:cubicBezTo>
                    <a:pt x="307" y="270"/>
                    <a:pt x="313" y="244"/>
                    <a:pt x="313" y="217"/>
                  </a:cubicBezTo>
                  <a:cubicBezTo>
                    <a:pt x="313" y="195"/>
                    <a:pt x="309" y="174"/>
                    <a:pt x="302" y="154"/>
                  </a:cubicBezTo>
                  <a:cubicBezTo>
                    <a:pt x="271" y="80"/>
                    <a:pt x="116" y="0"/>
                    <a:pt x="50" y="133"/>
                  </a:cubicBezTo>
                  <a:cubicBezTo>
                    <a:pt x="48" y="145"/>
                    <a:pt x="57" y="173"/>
                    <a:pt x="46" y="178"/>
                  </a:cubicBezTo>
                  <a:cubicBezTo>
                    <a:pt x="36" y="183"/>
                    <a:pt x="3" y="183"/>
                    <a:pt x="3"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Freeform 2059">
              <a:extLst>
                <a:ext uri="{FF2B5EF4-FFF2-40B4-BE49-F238E27FC236}">
                  <a16:creationId xmlns:a16="http://schemas.microsoft.com/office/drawing/2014/main" id="{865A1A4B-C861-4BA1-B210-31AEF9D3B27B}"/>
                </a:ext>
              </a:extLst>
            </p:cNvPr>
            <p:cNvSpPr>
              <a:spLocks/>
            </p:cNvSpPr>
            <p:nvPr/>
          </p:nvSpPr>
          <p:spPr bwMode="auto">
            <a:xfrm>
              <a:off x="5842000" y="3843339"/>
              <a:ext cx="79375" cy="106363"/>
            </a:xfrm>
            <a:custGeom>
              <a:avLst/>
              <a:gdLst>
                <a:gd name="T0" fmla="*/ 56 w 236"/>
                <a:gd name="T1" fmla="*/ 26 h 319"/>
                <a:gd name="T2" fmla="*/ 105 w 236"/>
                <a:gd name="T3" fmla="*/ 13 h 319"/>
                <a:gd name="T4" fmla="*/ 139 w 236"/>
                <a:gd name="T5" fmla="*/ 0 h 319"/>
                <a:gd name="T6" fmla="*/ 211 w 236"/>
                <a:gd name="T7" fmla="*/ 24 h 319"/>
                <a:gd name="T8" fmla="*/ 236 w 236"/>
                <a:gd name="T9" fmla="*/ 88 h 319"/>
                <a:gd name="T10" fmla="*/ 236 w 236"/>
                <a:gd name="T11" fmla="*/ 92 h 319"/>
                <a:gd name="T12" fmla="*/ 224 w 236"/>
                <a:gd name="T13" fmla="*/ 145 h 319"/>
                <a:gd name="T14" fmla="*/ 224 w 236"/>
                <a:gd name="T15" fmla="*/ 192 h 319"/>
                <a:gd name="T16" fmla="*/ 174 w 236"/>
                <a:gd name="T17" fmla="*/ 258 h 319"/>
                <a:gd name="T18" fmla="*/ 145 w 236"/>
                <a:gd name="T19" fmla="*/ 288 h 319"/>
                <a:gd name="T20" fmla="*/ 118 w 236"/>
                <a:gd name="T21" fmla="*/ 314 h 319"/>
                <a:gd name="T22" fmla="*/ 63 w 236"/>
                <a:gd name="T23" fmla="*/ 289 h 319"/>
                <a:gd name="T24" fmla="*/ 34 w 236"/>
                <a:gd name="T25" fmla="*/ 231 h 319"/>
                <a:gd name="T26" fmla="*/ 24 w 236"/>
                <a:gd name="T27" fmla="*/ 181 h 319"/>
                <a:gd name="T28" fmla="*/ 10 w 236"/>
                <a:gd name="T29" fmla="*/ 168 h 319"/>
                <a:gd name="T30" fmla="*/ 0 w 236"/>
                <a:gd name="T31" fmla="*/ 138 h 319"/>
                <a:gd name="T32" fmla="*/ 7 w 236"/>
                <a:gd name="T33" fmla="*/ 113 h 319"/>
                <a:gd name="T34" fmla="*/ 20 w 236"/>
                <a:gd name="T35" fmla="*/ 91 h 319"/>
                <a:gd name="T36" fmla="*/ 25 w 236"/>
                <a:gd name="T37" fmla="*/ 64 h 319"/>
                <a:gd name="T38" fmla="*/ 56 w 236"/>
                <a:gd name="T39" fmla="*/ 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19">
                  <a:moveTo>
                    <a:pt x="56" y="26"/>
                  </a:moveTo>
                  <a:cubicBezTo>
                    <a:pt x="72" y="19"/>
                    <a:pt x="89" y="20"/>
                    <a:pt x="105" y="13"/>
                  </a:cubicBezTo>
                  <a:cubicBezTo>
                    <a:pt x="115" y="6"/>
                    <a:pt x="127" y="2"/>
                    <a:pt x="139" y="0"/>
                  </a:cubicBezTo>
                  <a:cubicBezTo>
                    <a:pt x="167" y="0"/>
                    <a:pt x="190" y="2"/>
                    <a:pt x="211" y="24"/>
                  </a:cubicBezTo>
                  <a:cubicBezTo>
                    <a:pt x="227" y="41"/>
                    <a:pt x="236" y="64"/>
                    <a:pt x="236" y="88"/>
                  </a:cubicBezTo>
                  <a:cubicBezTo>
                    <a:pt x="236" y="89"/>
                    <a:pt x="236" y="91"/>
                    <a:pt x="236" y="92"/>
                  </a:cubicBezTo>
                  <a:cubicBezTo>
                    <a:pt x="233" y="110"/>
                    <a:pt x="229" y="128"/>
                    <a:pt x="224" y="145"/>
                  </a:cubicBezTo>
                  <a:cubicBezTo>
                    <a:pt x="220" y="161"/>
                    <a:pt x="226" y="176"/>
                    <a:pt x="224" y="192"/>
                  </a:cubicBezTo>
                  <a:cubicBezTo>
                    <a:pt x="220" y="219"/>
                    <a:pt x="192" y="240"/>
                    <a:pt x="174" y="258"/>
                  </a:cubicBezTo>
                  <a:cubicBezTo>
                    <a:pt x="164" y="268"/>
                    <a:pt x="155" y="278"/>
                    <a:pt x="145" y="288"/>
                  </a:cubicBezTo>
                  <a:cubicBezTo>
                    <a:pt x="138" y="295"/>
                    <a:pt x="128" y="312"/>
                    <a:pt x="118" y="314"/>
                  </a:cubicBezTo>
                  <a:cubicBezTo>
                    <a:pt x="101" y="319"/>
                    <a:pt x="75" y="300"/>
                    <a:pt x="63" y="289"/>
                  </a:cubicBezTo>
                  <a:cubicBezTo>
                    <a:pt x="47" y="274"/>
                    <a:pt x="37" y="253"/>
                    <a:pt x="34" y="231"/>
                  </a:cubicBezTo>
                  <a:cubicBezTo>
                    <a:pt x="32" y="213"/>
                    <a:pt x="34" y="195"/>
                    <a:pt x="24" y="181"/>
                  </a:cubicBezTo>
                  <a:cubicBezTo>
                    <a:pt x="20" y="176"/>
                    <a:pt x="14" y="172"/>
                    <a:pt x="10" y="168"/>
                  </a:cubicBezTo>
                  <a:cubicBezTo>
                    <a:pt x="3" y="159"/>
                    <a:pt x="0" y="149"/>
                    <a:pt x="0" y="138"/>
                  </a:cubicBezTo>
                  <a:cubicBezTo>
                    <a:pt x="0" y="129"/>
                    <a:pt x="2" y="120"/>
                    <a:pt x="7" y="113"/>
                  </a:cubicBezTo>
                  <a:cubicBezTo>
                    <a:pt x="12" y="106"/>
                    <a:pt x="16" y="99"/>
                    <a:pt x="20" y="91"/>
                  </a:cubicBezTo>
                  <a:cubicBezTo>
                    <a:pt x="22" y="82"/>
                    <a:pt x="24" y="73"/>
                    <a:pt x="25" y="64"/>
                  </a:cubicBezTo>
                  <a:cubicBezTo>
                    <a:pt x="29" y="47"/>
                    <a:pt x="40" y="33"/>
                    <a:pt x="5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0" name="Freeform 2060">
              <a:extLst>
                <a:ext uri="{FF2B5EF4-FFF2-40B4-BE49-F238E27FC236}">
                  <a16:creationId xmlns:a16="http://schemas.microsoft.com/office/drawing/2014/main" id="{A931B761-CB5B-43BE-992C-4446250D61E8}"/>
                </a:ext>
              </a:extLst>
            </p:cNvPr>
            <p:cNvSpPr>
              <a:spLocks/>
            </p:cNvSpPr>
            <p:nvPr/>
          </p:nvSpPr>
          <p:spPr bwMode="auto">
            <a:xfrm>
              <a:off x="5834063" y="3884614"/>
              <a:ext cx="36512" cy="41275"/>
            </a:xfrm>
            <a:custGeom>
              <a:avLst/>
              <a:gdLst>
                <a:gd name="T0" fmla="*/ 91 w 110"/>
                <a:gd name="T1" fmla="*/ 18 h 123"/>
                <a:gd name="T2" fmla="*/ 18 w 110"/>
                <a:gd name="T3" fmla="*/ 40 h 123"/>
                <a:gd name="T4" fmla="*/ 14 w 110"/>
                <a:gd name="T5" fmla="*/ 109 h 123"/>
                <a:gd name="T6" fmla="*/ 79 w 110"/>
                <a:gd name="T7" fmla="*/ 98 h 123"/>
                <a:gd name="T8" fmla="*/ 91 w 110"/>
                <a:gd name="T9" fmla="*/ 18 h 123"/>
              </a:gdLst>
              <a:ahLst/>
              <a:cxnLst>
                <a:cxn ang="0">
                  <a:pos x="T0" y="T1"/>
                </a:cxn>
                <a:cxn ang="0">
                  <a:pos x="T2" y="T3"/>
                </a:cxn>
                <a:cxn ang="0">
                  <a:pos x="T4" y="T5"/>
                </a:cxn>
                <a:cxn ang="0">
                  <a:pos x="T6" y="T7"/>
                </a:cxn>
                <a:cxn ang="0">
                  <a:pos x="T8" y="T9"/>
                </a:cxn>
              </a:cxnLst>
              <a:rect l="0" t="0" r="r" b="b"/>
              <a:pathLst>
                <a:path w="110" h="123">
                  <a:moveTo>
                    <a:pt x="91" y="18"/>
                  </a:moveTo>
                  <a:cubicBezTo>
                    <a:pt x="72" y="0"/>
                    <a:pt x="38" y="12"/>
                    <a:pt x="18" y="40"/>
                  </a:cubicBezTo>
                  <a:cubicBezTo>
                    <a:pt x="1" y="64"/>
                    <a:pt x="0" y="94"/>
                    <a:pt x="14" y="109"/>
                  </a:cubicBezTo>
                  <a:cubicBezTo>
                    <a:pt x="29" y="123"/>
                    <a:pt x="57" y="120"/>
                    <a:pt x="79" y="98"/>
                  </a:cubicBezTo>
                  <a:cubicBezTo>
                    <a:pt x="102" y="74"/>
                    <a:pt x="110" y="36"/>
                    <a:pt x="91" y="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1" name="Freeform 2061">
              <a:extLst>
                <a:ext uri="{FF2B5EF4-FFF2-40B4-BE49-F238E27FC236}">
                  <a16:creationId xmlns:a16="http://schemas.microsoft.com/office/drawing/2014/main" id="{78A834DC-CAD1-40AE-9C09-B9C337701AE3}"/>
                </a:ext>
              </a:extLst>
            </p:cNvPr>
            <p:cNvSpPr>
              <a:spLocks/>
            </p:cNvSpPr>
            <p:nvPr/>
          </p:nvSpPr>
          <p:spPr bwMode="auto">
            <a:xfrm>
              <a:off x="5711825" y="3943351"/>
              <a:ext cx="195262" cy="304800"/>
            </a:xfrm>
            <a:custGeom>
              <a:avLst/>
              <a:gdLst>
                <a:gd name="T0" fmla="*/ 47 w 587"/>
                <a:gd name="T1" fmla="*/ 379 h 907"/>
                <a:gd name="T2" fmla="*/ 140 w 587"/>
                <a:gd name="T3" fmla="*/ 172 h 907"/>
                <a:gd name="T4" fmla="*/ 238 w 587"/>
                <a:gd name="T5" fmla="*/ 81 h 907"/>
                <a:gd name="T6" fmla="*/ 301 w 587"/>
                <a:gd name="T7" fmla="*/ 60 h 907"/>
                <a:gd name="T8" fmla="*/ 379 w 587"/>
                <a:gd name="T9" fmla="*/ 10 h 907"/>
                <a:gd name="T10" fmla="*/ 530 w 587"/>
                <a:gd name="T11" fmla="*/ 70 h 907"/>
                <a:gd name="T12" fmla="*/ 587 w 587"/>
                <a:gd name="T13" fmla="*/ 237 h 907"/>
                <a:gd name="T14" fmla="*/ 543 w 587"/>
                <a:gd name="T15" fmla="*/ 715 h 907"/>
                <a:gd name="T16" fmla="*/ 75 w 587"/>
                <a:gd name="T17" fmla="*/ 710 h 907"/>
                <a:gd name="T18" fmla="*/ 123 w 587"/>
                <a:gd name="T19" fmla="*/ 520 h 907"/>
                <a:gd name="T20" fmla="*/ 47 w 587"/>
                <a:gd name="T21" fmla="*/ 37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07">
                  <a:moveTo>
                    <a:pt x="47" y="379"/>
                  </a:moveTo>
                  <a:cubicBezTo>
                    <a:pt x="94" y="271"/>
                    <a:pt x="140" y="172"/>
                    <a:pt x="140" y="172"/>
                  </a:cubicBezTo>
                  <a:cubicBezTo>
                    <a:pt x="157" y="128"/>
                    <a:pt x="193" y="95"/>
                    <a:pt x="238" y="81"/>
                  </a:cubicBezTo>
                  <a:cubicBezTo>
                    <a:pt x="283" y="67"/>
                    <a:pt x="280" y="67"/>
                    <a:pt x="301" y="60"/>
                  </a:cubicBezTo>
                  <a:cubicBezTo>
                    <a:pt x="322" y="53"/>
                    <a:pt x="315" y="0"/>
                    <a:pt x="379" y="10"/>
                  </a:cubicBezTo>
                  <a:cubicBezTo>
                    <a:pt x="465" y="26"/>
                    <a:pt x="450" y="61"/>
                    <a:pt x="530" y="70"/>
                  </a:cubicBezTo>
                  <a:cubicBezTo>
                    <a:pt x="587" y="82"/>
                    <a:pt x="587" y="118"/>
                    <a:pt x="587" y="237"/>
                  </a:cubicBezTo>
                  <a:cubicBezTo>
                    <a:pt x="587" y="427"/>
                    <a:pt x="541" y="502"/>
                    <a:pt x="543" y="715"/>
                  </a:cubicBezTo>
                  <a:cubicBezTo>
                    <a:pt x="335" y="710"/>
                    <a:pt x="77" y="907"/>
                    <a:pt x="75" y="710"/>
                  </a:cubicBezTo>
                  <a:cubicBezTo>
                    <a:pt x="75" y="643"/>
                    <a:pt x="107" y="589"/>
                    <a:pt x="123" y="520"/>
                  </a:cubicBezTo>
                  <a:cubicBezTo>
                    <a:pt x="32" y="520"/>
                    <a:pt x="0" y="487"/>
                    <a:pt x="47" y="379"/>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2" name="Freeform 2062">
              <a:extLst>
                <a:ext uri="{FF2B5EF4-FFF2-40B4-BE49-F238E27FC236}">
                  <a16:creationId xmlns:a16="http://schemas.microsoft.com/office/drawing/2014/main" id="{CD1BC34F-6A23-4567-BEAC-E432E7AA3083}"/>
                </a:ext>
              </a:extLst>
            </p:cNvPr>
            <p:cNvSpPr>
              <a:spLocks/>
            </p:cNvSpPr>
            <p:nvPr/>
          </p:nvSpPr>
          <p:spPr bwMode="auto">
            <a:xfrm>
              <a:off x="5868988" y="3978276"/>
              <a:ext cx="38100" cy="147638"/>
            </a:xfrm>
            <a:custGeom>
              <a:avLst/>
              <a:gdLst>
                <a:gd name="T0" fmla="*/ 117 w 117"/>
                <a:gd name="T1" fmla="*/ 132 h 440"/>
                <a:gd name="T2" fmla="*/ 117 w 117"/>
                <a:gd name="T3" fmla="*/ 105 h 440"/>
                <a:gd name="T4" fmla="*/ 112 w 117"/>
                <a:gd name="T5" fmla="*/ 17 h 440"/>
                <a:gd name="T6" fmla="*/ 29 w 117"/>
                <a:gd name="T7" fmla="*/ 100 h 440"/>
                <a:gd name="T8" fmla="*/ 0 w 117"/>
                <a:gd name="T9" fmla="*/ 221 h 440"/>
                <a:gd name="T10" fmla="*/ 83 w 117"/>
                <a:gd name="T11" fmla="*/ 440 h 440"/>
                <a:gd name="T12" fmla="*/ 117 w 117"/>
                <a:gd name="T13" fmla="*/ 132 h 440"/>
              </a:gdLst>
              <a:ahLst/>
              <a:cxnLst>
                <a:cxn ang="0">
                  <a:pos x="T0" y="T1"/>
                </a:cxn>
                <a:cxn ang="0">
                  <a:pos x="T2" y="T3"/>
                </a:cxn>
                <a:cxn ang="0">
                  <a:pos x="T4" y="T5"/>
                </a:cxn>
                <a:cxn ang="0">
                  <a:pos x="T6" y="T7"/>
                </a:cxn>
                <a:cxn ang="0">
                  <a:pos x="T8" y="T9"/>
                </a:cxn>
                <a:cxn ang="0">
                  <a:pos x="T10" y="T11"/>
                </a:cxn>
                <a:cxn ang="0">
                  <a:pos x="T12" y="T13"/>
                </a:cxn>
              </a:cxnLst>
              <a:rect l="0" t="0" r="r" b="b"/>
              <a:pathLst>
                <a:path w="117" h="440">
                  <a:moveTo>
                    <a:pt x="117" y="132"/>
                  </a:moveTo>
                  <a:cubicBezTo>
                    <a:pt x="117" y="123"/>
                    <a:pt x="117" y="114"/>
                    <a:pt x="117" y="105"/>
                  </a:cubicBezTo>
                  <a:cubicBezTo>
                    <a:pt x="117" y="76"/>
                    <a:pt x="116" y="46"/>
                    <a:pt x="112" y="17"/>
                  </a:cubicBezTo>
                  <a:cubicBezTo>
                    <a:pt x="64" y="0"/>
                    <a:pt x="45" y="60"/>
                    <a:pt x="29" y="100"/>
                  </a:cubicBezTo>
                  <a:cubicBezTo>
                    <a:pt x="10" y="145"/>
                    <a:pt x="14" y="174"/>
                    <a:pt x="0" y="221"/>
                  </a:cubicBezTo>
                  <a:cubicBezTo>
                    <a:pt x="35" y="297"/>
                    <a:pt x="55" y="376"/>
                    <a:pt x="83" y="440"/>
                  </a:cubicBezTo>
                  <a:cubicBezTo>
                    <a:pt x="96" y="337"/>
                    <a:pt x="117" y="261"/>
                    <a:pt x="117" y="13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3" name="Freeform 2063">
              <a:extLst>
                <a:ext uri="{FF2B5EF4-FFF2-40B4-BE49-F238E27FC236}">
                  <a16:creationId xmlns:a16="http://schemas.microsoft.com/office/drawing/2014/main" id="{5CA97B36-C452-41F9-A187-CEC714D49AFE}"/>
                </a:ext>
              </a:extLst>
            </p:cNvPr>
            <p:cNvSpPr>
              <a:spLocks/>
            </p:cNvSpPr>
            <p:nvPr/>
          </p:nvSpPr>
          <p:spPr bwMode="auto">
            <a:xfrm>
              <a:off x="5986463" y="4044951"/>
              <a:ext cx="71437" cy="58738"/>
            </a:xfrm>
            <a:custGeom>
              <a:avLst/>
              <a:gdLst>
                <a:gd name="T0" fmla="*/ 0 w 214"/>
                <a:gd name="T1" fmla="*/ 97 h 173"/>
                <a:gd name="T2" fmla="*/ 51 w 214"/>
                <a:gd name="T3" fmla="*/ 22 h 173"/>
                <a:gd name="T4" fmla="*/ 64 w 214"/>
                <a:gd name="T5" fmla="*/ 8 h 173"/>
                <a:gd name="T6" fmla="*/ 98 w 214"/>
                <a:gd name="T7" fmla="*/ 6 h 173"/>
                <a:gd name="T8" fmla="*/ 124 w 214"/>
                <a:gd name="T9" fmla="*/ 1 h 173"/>
                <a:gd name="T10" fmla="*/ 131 w 214"/>
                <a:gd name="T11" fmla="*/ 0 h 173"/>
                <a:gd name="T12" fmla="*/ 148 w 214"/>
                <a:gd name="T13" fmla="*/ 5 h 173"/>
                <a:gd name="T14" fmla="*/ 153 w 214"/>
                <a:gd name="T15" fmla="*/ 16 h 173"/>
                <a:gd name="T16" fmla="*/ 148 w 214"/>
                <a:gd name="T17" fmla="*/ 27 h 173"/>
                <a:gd name="T18" fmla="*/ 185 w 214"/>
                <a:gd name="T19" fmla="*/ 15 h 173"/>
                <a:gd name="T20" fmla="*/ 189 w 214"/>
                <a:gd name="T21" fmla="*/ 15 h 173"/>
                <a:gd name="T22" fmla="*/ 204 w 214"/>
                <a:gd name="T23" fmla="*/ 47 h 173"/>
                <a:gd name="T24" fmla="*/ 181 w 214"/>
                <a:gd name="T25" fmla="*/ 60 h 173"/>
                <a:gd name="T26" fmla="*/ 169 w 214"/>
                <a:gd name="T27" fmla="*/ 102 h 173"/>
                <a:gd name="T28" fmla="*/ 153 w 214"/>
                <a:gd name="T29" fmla="*/ 119 h 173"/>
                <a:gd name="T30" fmla="*/ 89 w 214"/>
                <a:gd name="T31" fmla="*/ 160 h 173"/>
                <a:gd name="T32" fmla="*/ 35 w 214"/>
                <a:gd name="T33" fmla="*/ 173 h 173"/>
                <a:gd name="T34" fmla="*/ 15 w 214"/>
                <a:gd name="T35" fmla="*/ 172 h 173"/>
                <a:gd name="T36" fmla="*/ 0 w 214"/>
                <a:gd name="T37"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73">
                  <a:moveTo>
                    <a:pt x="0" y="97"/>
                  </a:moveTo>
                  <a:lnTo>
                    <a:pt x="51" y="22"/>
                  </a:lnTo>
                  <a:cubicBezTo>
                    <a:pt x="54" y="16"/>
                    <a:pt x="59" y="11"/>
                    <a:pt x="64" y="8"/>
                  </a:cubicBezTo>
                  <a:cubicBezTo>
                    <a:pt x="75" y="2"/>
                    <a:pt x="87" y="7"/>
                    <a:pt x="98" y="6"/>
                  </a:cubicBezTo>
                  <a:cubicBezTo>
                    <a:pt x="107" y="5"/>
                    <a:pt x="115" y="3"/>
                    <a:pt x="124" y="1"/>
                  </a:cubicBezTo>
                  <a:cubicBezTo>
                    <a:pt x="126" y="0"/>
                    <a:pt x="129" y="0"/>
                    <a:pt x="131" y="0"/>
                  </a:cubicBezTo>
                  <a:cubicBezTo>
                    <a:pt x="137" y="0"/>
                    <a:pt x="143" y="1"/>
                    <a:pt x="148" y="5"/>
                  </a:cubicBezTo>
                  <a:cubicBezTo>
                    <a:pt x="151" y="7"/>
                    <a:pt x="153" y="11"/>
                    <a:pt x="153" y="16"/>
                  </a:cubicBezTo>
                  <a:cubicBezTo>
                    <a:pt x="153" y="20"/>
                    <a:pt x="151" y="24"/>
                    <a:pt x="148" y="27"/>
                  </a:cubicBezTo>
                  <a:cubicBezTo>
                    <a:pt x="159" y="19"/>
                    <a:pt x="172" y="15"/>
                    <a:pt x="185" y="15"/>
                  </a:cubicBezTo>
                  <a:cubicBezTo>
                    <a:pt x="187" y="15"/>
                    <a:pt x="188" y="15"/>
                    <a:pt x="189" y="15"/>
                  </a:cubicBezTo>
                  <a:cubicBezTo>
                    <a:pt x="203" y="18"/>
                    <a:pt x="214" y="37"/>
                    <a:pt x="204" y="47"/>
                  </a:cubicBezTo>
                  <a:cubicBezTo>
                    <a:pt x="199" y="54"/>
                    <a:pt x="187" y="54"/>
                    <a:pt x="181" y="60"/>
                  </a:cubicBezTo>
                  <a:cubicBezTo>
                    <a:pt x="171" y="70"/>
                    <a:pt x="176" y="89"/>
                    <a:pt x="169" y="102"/>
                  </a:cubicBezTo>
                  <a:cubicBezTo>
                    <a:pt x="165" y="109"/>
                    <a:pt x="160" y="115"/>
                    <a:pt x="153" y="119"/>
                  </a:cubicBezTo>
                  <a:cubicBezTo>
                    <a:pt x="133" y="135"/>
                    <a:pt x="112" y="149"/>
                    <a:pt x="89" y="160"/>
                  </a:cubicBezTo>
                  <a:cubicBezTo>
                    <a:pt x="73" y="169"/>
                    <a:pt x="54" y="173"/>
                    <a:pt x="35" y="173"/>
                  </a:cubicBezTo>
                  <a:cubicBezTo>
                    <a:pt x="28" y="173"/>
                    <a:pt x="22" y="173"/>
                    <a:pt x="15" y="172"/>
                  </a:cubicBezTo>
                  <a:lnTo>
                    <a:pt x="0" y="97"/>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4" name="Freeform 2064">
              <a:extLst>
                <a:ext uri="{FF2B5EF4-FFF2-40B4-BE49-F238E27FC236}">
                  <a16:creationId xmlns:a16="http://schemas.microsoft.com/office/drawing/2014/main" id="{FBA2DBE3-0DE3-4CDC-A435-98D5ED068092}"/>
                </a:ext>
              </a:extLst>
            </p:cNvPr>
            <p:cNvSpPr>
              <a:spLocks/>
            </p:cNvSpPr>
            <p:nvPr/>
          </p:nvSpPr>
          <p:spPr bwMode="auto">
            <a:xfrm>
              <a:off x="5938838" y="4068764"/>
              <a:ext cx="79375" cy="68263"/>
            </a:xfrm>
            <a:custGeom>
              <a:avLst/>
              <a:gdLst>
                <a:gd name="T0" fmla="*/ 0 w 241"/>
                <a:gd name="T1" fmla="*/ 2 h 207"/>
                <a:gd name="T2" fmla="*/ 76 w 241"/>
                <a:gd name="T3" fmla="*/ 29 h 207"/>
                <a:gd name="T4" fmla="*/ 143 w 241"/>
                <a:gd name="T5" fmla="*/ 14 h 207"/>
                <a:gd name="T6" fmla="*/ 200 w 241"/>
                <a:gd name="T7" fmla="*/ 124 h 207"/>
                <a:gd name="T8" fmla="*/ 129 w 241"/>
                <a:gd name="T9" fmla="*/ 173 h 207"/>
                <a:gd name="T10" fmla="*/ 38 w 241"/>
                <a:gd name="T11" fmla="*/ 207 h 207"/>
                <a:gd name="T12" fmla="*/ 0 w 241"/>
                <a:gd name="T13" fmla="*/ 2 h 207"/>
              </a:gdLst>
              <a:ahLst/>
              <a:cxnLst>
                <a:cxn ang="0">
                  <a:pos x="T0" y="T1"/>
                </a:cxn>
                <a:cxn ang="0">
                  <a:pos x="T2" y="T3"/>
                </a:cxn>
                <a:cxn ang="0">
                  <a:pos x="T4" y="T5"/>
                </a:cxn>
                <a:cxn ang="0">
                  <a:pos x="T6" y="T7"/>
                </a:cxn>
                <a:cxn ang="0">
                  <a:pos x="T8" y="T9"/>
                </a:cxn>
                <a:cxn ang="0">
                  <a:pos x="T10" y="T11"/>
                </a:cxn>
                <a:cxn ang="0">
                  <a:pos x="T12" y="T13"/>
                </a:cxn>
              </a:cxnLst>
              <a:rect l="0" t="0" r="r" b="b"/>
              <a:pathLst>
                <a:path w="241" h="207">
                  <a:moveTo>
                    <a:pt x="0" y="2"/>
                  </a:moveTo>
                  <a:cubicBezTo>
                    <a:pt x="22" y="19"/>
                    <a:pt x="49" y="28"/>
                    <a:pt x="76" y="29"/>
                  </a:cubicBezTo>
                  <a:cubicBezTo>
                    <a:pt x="99" y="27"/>
                    <a:pt x="122" y="22"/>
                    <a:pt x="143" y="14"/>
                  </a:cubicBezTo>
                  <a:cubicBezTo>
                    <a:pt x="200" y="0"/>
                    <a:pt x="241" y="77"/>
                    <a:pt x="200" y="124"/>
                  </a:cubicBezTo>
                  <a:cubicBezTo>
                    <a:pt x="178" y="142"/>
                    <a:pt x="155" y="159"/>
                    <a:pt x="129" y="173"/>
                  </a:cubicBezTo>
                  <a:cubicBezTo>
                    <a:pt x="101" y="190"/>
                    <a:pt x="72" y="207"/>
                    <a:pt x="38" y="207"/>
                  </a:cubicBezTo>
                  <a:lnTo>
                    <a:pt x="0" y="2"/>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Freeform 2065">
              <a:extLst>
                <a:ext uri="{FF2B5EF4-FFF2-40B4-BE49-F238E27FC236}">
                  <a16:creationId xmlns:a16="http://schemas.microsoft.com/office/drawing/2014/main" id="{BBDC3A9A-55EB-42C3-AA50-78F71286252A}"/>
                </a:ext>
              </a:extLst>
            </p:cNvPr>
            <p:cNvSpPr>
              <a:spLocks/>
            </p:cNvSpPr>
            <p:nvPr/>
          </p:nvSpPr>
          <p:spPr bwMode="auto">
            <a:xfrm>
              <a:off x="5859463" y="3962401"/>
              <a:ext cx="114300" cy="176213"/>
            </a:xfrm>
            <a:custGeom>
              <a:avLst/>
              <a:gdLst>
                <a:gd name="T0" fmla="*/ 212 w 347"/>
                <a:gd name="T1" fmla="*/ 168 h 524"/>
                <a:gd name="T2" fmla="*/ 255 w 347"/>
                <a:gd name="T3" fmla="*/ 293 h 524"/>
                <a:gd name="T4" fmla="*/ 324 w 347"/>
                <a:gd name="T5" fmla="*/ 402 h 524"/>
                <a:gd name="T6" fmla="*/ 333 w 347"/>
                <a:gd name="T7" fmla="*/ 490 h 524"/>
                <a:gd name="T8" fmla="*/ 271 w 347"/>
                <a:gd name="T9" fmla="*/ 524 h 524"/>
                <a:gd name="T10" fmla="*/ 258 w 347"/>
                <a:gd name="T11" fmla="*/ 523 h 524"/>
                <a:gd name="T12" fmla="*/ 0 w 347"/>
                <a:gd name="T13" fmla="*/ 258 h 524"/>
                <a:gd name="T14" fmla="*/ 17 w 347"/>
                <a:gd name="T15" fmla="*/ 111 h 524"/>
                <a:gd name="T16" fmla="*/ 87 w 347"/>
                <a:gd name="T17" fmla="*/ 14 h 524"/>
                <a:gd name="T18" fmla="*/ 212 w 347"/>
                <a:gd name="T19" fmla="*/ 1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524">
                  <a:moveTo>
                    <a:pt x="212" y="168"/>
                  </a:moveTo>
                  <a:cubicBezTo>
                    <a:pt x="233" y="203"/>
                    <a:pt x="229" y="262"/>
                    <a:pt x="255" y="293"/>
                  </a:cubicBezTo>
                  <a:cubicBezTo>
                    <a:pt x="284" y="325"/>
                    <a:pt x="307" y="362"/>
                    <a:pt x="324" y="402"/>
                  </a:cubicBezTo>
                  <a:cubicBezTo>
                    <a:pt x="335" y="430"/>
                    <a:pt x="347" y="463"/>
                    <a:pt x="333" y="490"/>
                  </a:cubicBezTo>
                  <a:cubicBezTo>
                    <a:pt x="319" y="512"/>
                    <a:pt x="296" y="524"/>
                    <a:pt x="271" y="524"/>
                  </a:cubicBezTo>
                  <a:cubicBezTo>
                    <a:pt x="267" y="524"/>
                    <a:pt x="262" y="524"/>
                    <a:pt x="258" y="523"/>
                  </a:cubicBezTo>
                  <a:cubicBezTo>
                    <a:pt x="153" y="493"/>
                    <a:pt x="104" y="313"/>
                    <a:pt x="0" y="258"/>
                  </a:cubicBezTo>
                  <a:cubicBezTo>
                    <a:pt x="3" y="209"/>
                    <a:pt x="9" y="160"/>
                    <a:pt x="17" y="111"/>
                  </a:cubicBezTo>
                  <a:cubicBezTo>
                    <a:pt x="25" y="67"/>
                    <a:pt x="29" y="0"/>
                    <a:pt x="87" y="14"/>
                  </a:cubicBezTo>
                  <a:cubicBezTo>
                    <a:pt x="176" y="31"/>
                    <a:pt x="193" y="135"/>
                    <a:pt x="212" y="168"/>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Freeform 2225">
              <a:extLst>
                <a:ext uri="{FF2B5EF4-FFF2-40B4-BE49-F238E27FC236}">
                  <a16:creationId xmlns:a16="http://schemas.microsoft.com/office/drawing/2014/main" id="{075964E8-A162-47D7-B129-2BC05888EBA0}"/>
                </a:ext>
              </a:extLst>
            </p:cNvPr>
            <p:cNvSpPr>
              <a:spLocks/>
            </p:cNvSpPr>
            <p:nvPr/>
          </p:nvSpPr>
          <p:spPr bwMode="auto">
            <a:xfrm>
              <a:off x="6470650"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2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8 w 605"/>
                <a:gd name="T27" fmla="*/ 178 h 1084"/>
                <a:gd name="T28" fmla="*/ 188 w 605"/>
                <a:gd name="T29" fmla="*/ 274 h 1084"/>
                <a:gd name="T30" fmla="*/ 244 w 605"/>
                <a:gd name="T31" fmla="*/ 287 h 1084"/>
                <a:gd name="T32" fmla="*/ 274 w 605"/>
                <a:gd name="T33" fmla="*/ 283 h 1084"/>
                <a:gd name="T34" fmla="*/ 274 w 605"/>
                <a:gd name="T35" fmla="*/ 283 h 1084"/>
                <a:gd name="T36" fmla="*/ 321 w 605"/>
                <a:gd name="T37" fmla="*/ 271 h 1084"/>
                <a:gd name="T38" fmla="*/ 329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50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1" y="0"/>
                    <a:pt x="588" y="1"/>
                    <a:pt x="586" y="2"/>
                  </a:cubicBezTo>
                  <a:lnTo>
                    <a:pt x="413" y="111"/>
                  </a:lnTo>
                  <a:cubicBezTo>
                    <a:pt x="388" y="127"/>
                    <a:pt x="369" y="152"/>
                    <a:pt x="362" y="181"/>
                  </a:cubicBezTo>
                  <a:lnTo>
                    <a:pt x="350" y="225"/>
                  </a:lnTo>
                  <a:lnTo>
                    <a:pt x="348" y="225"/>
                  </a:lnTo>
                  <a:cubicBezTo>
                    <a:pt x="338" y="225"/>
                    <a:pt x="329" y="230"/>
                    <a:pt x="323" y="238"/>
                  </a:cubicBezTo>
                  <a:lnTo>
                    <a:pt x="16" y="155"/>
                  </a:lnTo>
                  <a:cubicBezTo>
                    <a:pt x="15" y="155"/>
                    <a:pt x="14" y="155"/>
                    <a:pt x="12" y="155"/>
                  </a:cubicBezTo>
                  <a:cubicBezTo>
                    <a:pt x="5" y="155"/>
                    <a:pt x="0" y="160"/>
                    <a:pt x="0" y="167"/>
                  </a:cubicBezTo>
                  <a:cubicBezTo>
                    <a:pt x="0" y="172"/>
                    <a:pt x="3" y="176"/>
                    <a:pt x="8" y="178"/>
                  </a:cubicBezTo>
                  <a:lnTo>
                    <a:pt x="188" y="274"/>
                  </a:lnTo>
                  <a:cubicBezTo>
                    <a:pt x="205" y="283"/>
                    <a:pt x="224" y="287"/>
                    <a:pt x="244" y="287"/>
                  </a:cubicBezTo>
                  <a:cubicBezTo>
                    <a:pt x="254" y="287"/>
                    <a:pt x="264" y="286"/>
                    <a:pt x="274" y="283"/>
                  </a:cubicBezTo>
                  <a:lnTo>
                    <a:pt x="274" y="283"/>
                  </a:lnTo>
                  <a:lnTo>
                    <a:pt x="321" y="271"/>
                  </a:lnTo>
                  <a:cubicBezTo>
                    <a:pt x="323" y="275"/>
                    <a:pt x="325" y="278"/>
                    <a:pt x="329" y="280"/>
                  </a:cubicBezTo>
                  <a:lnTo>
                    <a:pt x="312" y="1012"/>
                  </a:lnTo>
                  <a:cubicBezTo>
                    <a:pt x="288" y="1019"/>
                    <a:pt x="271" y="1031"/>
                    <a:pt x="271" y="1046"/>
                  </a:cubicBezTo>
                  <a:cubicBezTo>
                    <a:pt x="271" y="1067"/>
                    <a:pt x="306" y="1084"/>
                    <a:pt x="348" y="1084"/>
                  </a:cubicBezTo>
                  <a:cubicBezTo>
                    <a:pt x="391" y="1084"/>
                    <a:pt x="425" y="1067"/>
                    <a:pt x="425" y="1046"/>
                  </a:cubicBezTo>
                  <a:cubicBezTo>
                    <a:pt x="425" y="1031"/>
                    <a:pt x="408" y="1019"/>
                    <a:pt x="383" y="1012"/>
                  </a:cubicBezTo>
                  <a:lnTo>
                    <a:pt x="371" y="431"/>
                  </a:lnTo>
                  <a:lnTo>
                    <a:pt x="331" y="282"/>
                  </a:lnTo>
                  <a:cubicBezTo>
                    <a:pt x="336" y="285"/>
                    <a:pt x="342" y="287"/>
                    <a:pt x="348" y="287"/>
                  </a:cubicBezTo>
                  <a:lnTo>
                    <a:pt x="350" y="287"/>
                  </a:lnTo>
                  <a:lnTo>
                    <a:pt x="432" y="596"/>
                  </a:lnTo>
                  <a:cubicBezTo>
                    <a:pt x="434" y="601"/>
                    <a:pt x="439"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6" name="Group 2335">
            <a:extLst>
              <a:ext uri="{FF2B5EF4-FFF2-40B4-BE49-F238E27FC236}">
                <a16:creationId xmlns:a16="http://schemas.microsoft.com/office/drawing/2014/main" id="{C71FF1AC-78F6-4838-96E0-48BBA21FECE5}"/>
              </a:ext>
            </a:extLst>
          </p:cNvPr>
          <p:cNvGrpSpPr/>
          <p:nvPr/>
        </p:nvGrpSpPr>
        <p:grpSpPr>
          <a:xfrm>
            <a:off x="6878638" y="4824413"/>
            <a:ext cx="625475" cy="831851"/>
            <a:chOff x="6878638" y="4824413"/>
            <a:chExt cx="625475" cy="831851"/>
          </a:xfrm>
        </p:grpSpPr>
        <p:grpSp>
          <p:nvGrpSpPr>
            <p:cNvPr id="2265" name="Group 2264">
              <a:extLst>
                <a:ext uri="{FF2B5EF4-FFF2-40B4-BE49-F238E27FC236}">
                  <a16:creationId xmlns:a16="http://schemas.microsoft.com/office/drawing/2014/main" id="{0BBE19AC-206B-4A5D-B66C-5E9362D7E429}"/>
                </a:ext>
              </a:extLst>
            </p:cNvPr>
            <p:cNvGrpSpPr/>
            <p:nvPr/>
          </p:nvGrpSpPr>
          <p:grpSpPr>
            <a:xfrm>
              <a:off x="6878638" y="4824413"/>
              <a:ext cx="625475" cy="831851"/>
              <a:chOff x="6878638" y="4824413"/>
              <a:chExt cx="625475" cy="831851"/>
            </a:xfrm>
          </p:grpSpPr>
          <p:sp>
            <p:nvSpPr>
              <p:cNvPr id="1812" name="Freeform 2173">
                <a:extLst>
                  <a:ext uri="{FF2B5EF4-FFF2-40B4-BE49-F238E27FC236}">
                    <a16:creationId xmlns:a16="http://schemas.microsoft.com/office/drawing/2014/main" id="{FC3C9EFD-9EA0-4689-9D70-CD690B8F9E73}"/>
                  </a:ext>
                </a:extLst>
              </p:cNvPr>
              <p:cNvSpPr>
                <a:spLocks/>
              </p:cNvSpPr>
              <p:nvPr/>
            </p:nvSpPr>
            <p:spPr bwMode="auto">
              <a:xfrm>
                <a:off x="7407275" y="5527676"/>
                <a:ext cx="47625" cy="128588"/>
              </a:xfrm>
              <a:custGeom>
                <a:avLst/>
                <a:gdLst>
                  <a:gd name="T0" fmla="*/ 5 w 145"/>
                  <a:gd name="T1" fmla="*/ 249 h 385"/>
                  <a:gd name="T2" fmla="*/ 0 w 145"/>
                  <a:gd name="T3" fmla="*/ 296 h 385"/>
                  <a:gd name="T4" fmla="*/ 0 w 145"/>
                  <a:gd name="T5" fmla="*/ 309 h 385"/>
                  <a:gd name="T6" fmla="*/ 13 w 145"/>
                  <a:gd name="T7" fmla="*/ 357 h 385"/>
                  <a:gd name="T8" fmla="*/ 53 w 145"/>
                  <a:gd name="T9" fmla="*/ 385 h 385"/>
                  <a:gd name="T10" fmla="*/ 55 w 145"/>
                  <a:gd name="T11" fmla="*/ 385 h 385"/>
                  <a:gd name="T12" fmla="*/ 96 w 145"/>
                  <a:gd name="T13" fmla="*/ 366 h 385"/>
                  <a:gd name="T14" fmla="*/ 119 w 145"/>
                  <a:gd name="T15" fmla="*/ 323 h 385"/>
                  <a:gd name="T16" fmla="*/ 134 w 145"/>
                  <a:gd name="T17" fmla="*/ 255 h 385"/>
                  <a:gd name="T18" fmla="*/ 139 w 145"/>
                  <a:gd name="T19" fmla="*/ 123 h 385"/>
                  <a:gd name="T20" fmla="*/ 145 w 145"/>
                  <a:gd name="T21" fmla="*/ 73 h 385"/>
                  <a:gd name="T22" fmla="*/ 66 w 145"/>
                  <a:gd name="T23" fmla="*/ 33 h 385"/>
                  <a:gd name="T24" fmla="*/ 26 w 145"/>
                  <a:gd name="T25" fmla="*/ 171 h 385"/>
                  <a:gd name="T26" fmla="*/ 5 w 145"/>
                  <a:gd name="T27" fmla="*/ 24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385">
                    <a:moveTo>
                      <a:pt x="5" y="249"/>
                    </a:moveTo>
                    <a:cubicBezTo>
                      <a:pt x="2" y="264"/>
                      <a:pt x="0" y="280"/>
                      <a:pt x="0" y="296"/>
                    </a:cubicBezTo>
                    <a:cubicBezTo>
                      <a:pt x="0" y="301"/>
                      <a:pt x="0" y="305"/>
                      <a:pt x="0" y="309"/>
                    </a:cubicBezTo>
                    <a:cubicBezTo>
                      <a:pt x="1" y="326"/>
                      <a:pt x="5" y="343"/>
                      <a:pt x="13" y="357"/>
                    </a:cubicBezTo>
                    <a:cubicBezTo>
                      <a:pt x="21" y="372"/>
                      <a:pt x="36" y="383"/>
                      <a:pt x="53" y="385"/>
                    </a:cubicBezTo>
                    <a:cubicBezTo>
                      <a:pt x="53" y="385"/>
                      <a:pt x="54" y="385"/>
                      <a:pt x="55" y="385"/>
                    </a:cubicBezTo>
                    <a:cubicBezTo>
                      <a:pt x="71" y="385"/>
                      <a:pt x="86" y="378"/>
                      <a:pt x="96" y="366"/>
                    </a:cubicBezTo>
                    <a:cubicBezTo>
                      <a:pt x="107" y="353"/>
                      <a:pt x="115" y="338"/>
                      <a:pt x="119" y="323"/>
                    </a:cubicBezTo>
                    <a:cubicBezTo>
                      <a:pt x="127" y="301"/>
                      <a:pt x="132" y="278"/>
                      <a:pt x="134" y="255"/>
                    </a:cubicBezTo>
                    <a:cubicBezTo>
                      <a:pt x="138" y="211"/>
                      <a:pt x="133" y="167"/>
                      <a:pt x="139" y="123"/>
                    </a:cubicBezTo>
                    <a:cubicBezTo>
                      <a:pt x="142" y="107"/>
                      <a:pt x="144" y="90"/>
                      <a:pt x="145" y="73"/>
                    </a:cubicBezTo>
                    <a:cubicBezTo>
                      <a:pt x="143" y="32"/>
                      <a:pt x="99" y="0"/>
                      <a:pt x="66" y="33"/>
                    </a:cubicBezTo>
                    <a:cubicBezTo>
                      <a:pt x="28" y="71"/>
                      <a:pt x="36" y="123"/>
                      <a:pt x="26" y="171"/>
                    </a:cubicBezTo>
                    <a:cubicBezTo>
                      <a:pt x="21" y="198"/>
                      <a:pt x="11" y="223"/>
                      <a:pt x="5" y="24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Freeform 2174">
                <a:extLst>
                  <a:ext uri="{FF2B5EF4-FFF2-40B4-BE49-F238E27FC236}">
                    <a16:creationId xmlns:a16="http://schemas.microsoft.com/office/drawing/2014/main" id="{D0964D39-B689-4243-B715-764B58051429}"/>
                  </a:ext>
                </a:extLst>
              </p:cNvPr>
              <p:cNvSpPr>
                <a:spLocks noEditPoints="1"/>
              </p:cNvSpPr>
              <p:nvPr/>
            </p:nvSpPr>
            <p:spPr bwMode="auto">
              <a:xfrm>
                <a:off x="7289800" y="5143501"/>
                <a:ext cx="188912" cy="450850"/>
              </a:xfrm>
              <a:custGeom>
                <a:avLst/>
                <a:gdLst>
                  <a:gd name="T0" fmla="*/ 480 w 565"/>
                  <a:gd name="T1" fmla="*/ 399 h 1343"/>
                  <a:gd name="T2" fmla="*/ 457 w 565"/>
                  <a:gd name="T3" fmla="*/ 45 h 1343"/>
                  <a:gd name="T4" fmla="*/ 298 w 565"/>
                  <a:gd name="T5" fmla="*/ 14 h 1343"/>
                  <a:gd name="T6" fmla="*/ 112 w 565"/>
                  <a:gd name="T7" fmla="*/ 39 h 1343"/>
                  <a:gd name="T8" fmla="*/ 387 w 565"/>
                  <a:gd name="T9" fmla="*/ 623 h 1343"/>
                  <a:gd name="T10" fmla="*/ 332 w 565"/>
                  <a:gd name="T11" fmla="*/ 911 h 1343"/>
                  <a:gd name="T12" fmla="*/ 353 w 565"/>
                  <a:gd name="T13" fmla="*/ 1167 h 1343"/>
                  <a:gd name="T14" fmla="*/ 358 w 565"/>
                  <a:gd name="T15" fmla="*/ 1258 h 1343"/>
                  <a:gd name="T16" fmla="*/ 390 w 565"/>
                  <a:gd name="T17" fmla="*/ 1314 h 1343"/>
                  <a:gd name="T18" fmla="*/ 499 w 565"/>
                  <a:gd name="T19" fmla="*/ 1322 h 1343"/>
                  <a:gd name="T20" fmla="*/ 480 w 565"/>
                  <a:gd name="T21" fmla="*/ 399 h 1343"/>
                  <a:gd name="T22" fmla="*/ 0 w 565"/>
                  <a:gd name="T23" fmla="*/ 1273 h 1343"/>
                  <a:gd name="T24" fmla="*/ 156 w 565"/>
                  <a:gd name="T25" fmla="*/ 1224 h 1343"/>
                  <a:gd name="T26" fmla="*/ 170 w 565"/>
                  <a:gd name="T27" fmla="*/ 1156 h 1343"/>
                  <a:gd name="T28" fmla="*/ 0 w 565"/>
                  <a:gd name="T29" fmla="*/ 127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43">
                    <a:moveTo>
                      <a:pt x="480" y="399"/>
                    </a:moveTo>
                    <a:cubicBezTo>
                      <a:pt x="483" y="296"/>
                      <a:pt x="516" y="138"/>
                      <a:pt x="457" y="45"/>
                    </a:cubicBezTo>
                    <a:cubicBezTo>
                      <a:pt x="428" y="0"/>
                      <a:pt x="344" y="12"/>
                      <a:pt x="298" y="14"/>
                    </a:cubicBezTo>
                    <a:cubicBezTo>
                      <a:pt x="236" y="18"/>
                      <a:pt x="173" y="27"/>
                      <a:pt x="112" y="39"/>
                    </a:cubicBezTo>
                    <a:cubicBezTo>
                      <a:pt x="277" y="165"/>
                      <a:pt x="387" y="379"/>
                      <a:pt x="387" y="623"/>
                    </a:cubicBezTo>
                    <a:cubicBezTo>
                      <a:pt x="387" y="725"/>
                      <a:pt x="367" y="823"/>
                      <a:pt x="332" y="911"/>
                    </a:cubicBezTo>
                    <a:cubicBezTo>
                      <a:pt x="341" y="996"/>
                      <a:pt x="348" y="1082"/>
                      <a:pt x="353" y="1167"/>
                    </a:cubicBezTo>
                    <a:cubicBezTo>
                      <a:pt x="355" y="1198"/>
                      <a:pt x="356" y="1228"/>
                      <a:pt x="358" y="1258"/>
                    </a:cubicBezTo>
                    <a:cubicBezTo>
                      <a:pt x="360" y="1295"/>
                      <a:pt x="360" y="1301"/>
                      <a:pt x="390" y="1314"/>
                    </a:cubicBezTo>
                    <a:cubicBezTo>
                      <a:pt x="405" y="1320"/>
                      <a:pt x="494" y="1343"/>
                      <a:pt x="499" y="1322"/>
                    </a:cubicBezTo>
                    <a:cubicBezTo>
                      <a:pt x="565" y="874"/>
                      <a:pt x="475" y="543"/>
                      <a:pt x="480" y="399"/>
                    </a:cubicBezTo>
                    <a:close/>
                    <a:moveTo>
                      <a:pt x="0" y="1273"/>
                    </a:moveTo>
                    <a:cubicBezTo>
                      <a:pt x="63" y="1266"/>
                      <a:pt x="148" y="1242"/>
                      <a:pt x="156" y="1224"/>
                    </a:cubicBezTo>
                    <a:cubicBezTo>
                      <a:pt x="163" y="1202"/>
                      <a:pt x="168" y="1179"/>
                      <a:pt x="170" y="1156"/>
                    </a:cubicBezTo>
                    <a:cubicBezTo>
                      <a:pt x="119" y="1205"/>
                      <a:pt x="62" y="1244"/>
                      <a:pt x="0" y="127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 name="Freeform 2175">
                <a:extLst>
                  <a:ext uri="{FF2B5EF4-FFF2-40B4-BE49-F238E27FC236}">
                    <a16:creationId xmlns:a16="http://schemas.microsoft.com/office/drawing/2014/main" id="{674AE383-8B07-4D96-ACB7-C96A34EBFB17}"/>
                  </a:ext>
                </a:extLst>
              </p:cNvPr>
              <p:cNvSpPr>
                <a:spLocks/>
              </p:cNvSpPr>
              <p:nvPr/>
            </p:nvSpPr>
            <p:spPr bwMode="auto">
              <a:xfrm>
                <a:off x="7300913" y="4910138"/>
                <a:ext cx="171450" cy="323850"/>
              </a:xfrm>
              <a:custGeom>
                <a:avLst/>
                <a:gdLst>
                  <a:gd name="T0" fmla="*/ 264 w 516"/>
                  <a:gd name="T1" fmla="*/ 947 h 966"/>
                  <a:gd name="T2" fmla="*/ 479 w 516"/>
                  <a:gd name="T3" fmla="*/ 900 h 966"/>
                  <a:gd name="T4" fmla="*/ 474 w 516"/>
                  <a:gd name="T5" fmla="*/ 662 h 966"/>
                  <a:gd name="T6" fmla="*/ 511 w 516"/>
                  <a:gd name="T7" fmla="*/ 369 h 966"/>
                  <a:gd name="T8" fmla="*/ 473 w 516"/>
                  <a:gd name="T9" fmla="*/ 197 h 966"/>
                  <a:gd name="T10" fmla="*/ 335 w 516"/>
                  <a:gd name="T11" fmla="*/ 89 h 966"/>
                  <a:gd name="T12" fmla="*/ 99 w 516"/>
                  <a:gd name="T13" fmla="*/ 111 h 966"/>
                  <a:gd name="T14" fmla="*/ 0 w 516"/>
                  <a:gd name="T15" fmla="*/ 200 h 966"/>
                  <a:gd name="T16" fmla="*/ 53 w 516"/>
                  <a:gd name="T17" fmla="*/ 389 h 966"/>
                  <a:gd name="T18" fmla="*/ 36 w 516"/>
                  <a:gd name="T19" fmla="*/ 703 h 966"/>
                  <a:gd name="T20" fmla="*/ 264 w 516"/>
                  <a:gd name="T21" fmla="*/ 94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966">
                    <a:moveTo>
                      <a:pt x="264" y="947"/>
                    </a:moveTo>
                    <a:cubicBezTo>
                      <a:pt x="360" y="966"/>
                      <a:pt x="455" y="961"/>
                      <a:pt x="479" y="900"/>
                    </a:cubicBezTo>
                    <a:cubicBezTo>
                      <a:pt x="497" y="814"/>
                      <a:pt x="477" y="749"/>
                      <a:pt x="474" y="662"/>
                    </a:cubicBezTo>
                    <a:cubicBezTo>
                      <a:pt x="472" y="591"/>
                      <a:pt x="516" y="439"/>
                      <a:pt x="511" y="369"/>
                    </a:cubicBezTo>
                    <a:cubicBezTo>
                      <a:pt x="507" y="302"/>
                      <a:pt x="506" y="255"/>
                      <a:pt x="473" y="197"/>
                    </a:cubicBezTo>
                    <a:cubicBezTo>
                      <a:pt x="451" y="157"/>
                      <a:pt x="358" y="128"/>
                      <a:pt x="335" y="89"/>
                    </a:cubicBezTo>
                    <a:cubicBezTo>
                      <a:pt x="292" y="1"/>
                      <a:pt x="128" y="0"/>
                      <a:pt x="99" y="111"/>
                    </a:cubicBezTo>
                    <a:cubicBezTo>
                      <a:pt x="85" y="142"/>
                      <a:pt x="5" y="151"/>
                      <a:pt x="0" y="200"/>
                    </a:cubicBezTo>
                    <a:cubicBezTo>
                      <a:pt x="1" y="323"/>
                      <a:pt x="55" y="267"/>
                      <a:pt x="53" y="389"/>
                    </a:cubicBezTo>
                    <a:cubicBezTo>
                      <a:pt x="53" y="424"/>
                      <a:pt x="41" y="583"/>
                      <a:pt x="36" y="703"/>
                    </a:cubicBezTo>
                    <a:cubicBezTo>
                      <a:pt x="129" y="761"/>
                      <a:pt x="208" y="845"/>
                      <a:pt x="264" y="94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Freeform 2176">
                <a:extLst>
                  <a:ext uri="{FF2B5EF4-FFF2-40B4-BE49-F238E27FC236}">
                    <a16:creationId xmlns:a16="http://schemas.microsoft.com/office/drawing/2014/main" id="{50EF9F76-BA11-4E03-A271-B51A16E3DDC4}"/>
                  </a:ext>
                </a:extLst>
              </p:cNvPr>
              <p:cNvSpPr>
                <a:spLocks/>
              </p:cNvSpPr>
              <p:nvPr/>
            </p:nvSpPr>
            <p:spPr bwMode="auto">
              <a:xfrm>
                <a:off x="7329488" y="4906963"/>
                <a:ext cx="76200" cy="296863"/>
              </a:xfrm>
              <a:custGeom>
                <a:avLst/>
                <a:gdLst>
                  <a:gd name="T0" fmla="*/ 129 w 229"/>
                  <a:gd name="T1" fmla="*/ 880 h 880"/>
                  <a:gd name="T2" fmla="*/ 171 w 229"/>
                  <a:gd name="T3" fmla="*/ 586 h 880"/>
                  <a:gd name="T4" fmla="*/ 223 w 229"/>
                  <a:gd name="T5" fmla="*/ 143 h 880"/>
                  <a:gd name="T6" fmla="*/ 67 w 229"/>
                  <a:gd name="T7" fmla="*/ 47 h 880"/>
                  <a:gd name="T8" fmla="*/ 32 w 229"/>
                  <a:gd name="T9" fmla="*/ 130 h 880"/>
                  <a:gd name="T10" fmla="*/ 40 w 229"/>
                  <a:gd name="T11" fmla="*/ 209 h 880"/>
                  <a:gd name="T12" fmla="*/ 8 w 229"/>
                  <a:gd name="T13" fmla="*/ 752 h 880"/>
                  <a:gd name="T14" fmla="*/ 129 w 229"/>
                  <a:gd name="T15" fmla="*/ 880 h 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80">
                    <a:moveTo>
                      <a:pt x="129" y="880"/>
                    </a:moveTo>
                    <a:cubicBezTo>
                      <a:pt x="138" y="818"/>
                      <a:pt x="171" y="685"/>
                      <a:pt x="171" y="586"/>
                    </a:cubicBezTo>
                    <a:cubicBezTo>
                      <a:pt x="171" y="475"/>
                      <a:pt x="223" y="367"/>
                      <a:pt x="223" y="143"/>
                    </a:cubicBezTo>
                    <a:cubicBezTo>
                      <a:pt x="229" y="20"/>
                      <a:pt x="112" y="0"/>
                      <a:pt x="67" y="47"/>
                    </a:cubicBezTo>
                    <a:cubicBezTo>
                      <a:pt x="46" y="70"/>
                      <a:pt x="33" y="99"/>
                      <a:pt x="32" y="130"/>
                    </a:cubicBezTo>
                    <a:cubicBezTo>
                      <a:pt x="31" y="166"/>
                      <a:pt x="44" y="173"/>
                      <a:pt x="40" y="209"/>
                    </a:cubicBezTo>
                    <a:cubicBezTo>
                      <a:pt x="28" y="352"/>
                      <a:pt x="0" y="594"/>
                      <a:pt x="8" y="752"/>
                    </a:cubicBezTo>
                    <a:cubicBezTo>
                      <a:pt x="53" y="788"/>
                      <a:pt x="94" y="831"/>
                      <a:pt x="129" y="8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 name="Freeform 2177">
                <a:extLst>
                  <a:ext uri="{FF2B5EF4-FFF2-40B4-BE49-F238E27FC236}">
                    <a16:creationId xmlns:a16="http://schemas.microsoft.com/office/drawing/2014/main" id="{C25084C5-CC55-46E7-854A-2C542D4EFDAC}"/>
                  </a:ext>
                </a:extLst>
              </p:cNvPr>
              <p:cNvSpPr>
                <a:spLocks/>
              </p:cNvSpPr>
              <p:nvPr/>
            </p:nvSpPr>
            <p:spPr bwMode="auto">
              <a:xfrm>
                <a:off x="7342188" y="4979988"/>
                <a:ext cx="30162" cy="193675"/>
              </a:xfrm>
              <a:custGeom>
                <a:avLst/>
                <a:gdLst>
                  <a:gd name="T0" fmla="*/ 59 w 88"/>
                  <a:gd name="T1" fmla="*/ 21 h 574"/>
                  <a:gd name="T2" fmla="*/ 0 w 88"/>
                  <a:gd name="T3" fmla="*/ 508 h 574"/>
                  <a:gd name="T4" fmla="*/ 34 w 88"/>
                  <a:gd name="T5" fmla="*/ 574 h 574"/>
                  <a:gd name="T6" fmla="*/ 72 w 88"/>
                  <a:gd name="T7" fmla="*/ 499 h 574"/>
                  <a:gd name="T8" fmla="*/ 88 w 88"/>
                  <a:gd name="T9" fmla="*/ 0 h 574"/>
                  <a:gd name="T10" fmla="*/ 59 w 88"/>
                  <a:gd name="T11" fmla="*/ 21 h 574"/>
                </a:gdLst>
                <a:ahLst/>
                <a:cxnLst>
                  <a:cxn ang="0">
                    <a:pos x="T0" y="T1"/>
                  </a:cxn>
                  <a:cxn ang="0">
                    <a:pos x="T2" y="T3"/>
                  </a:cxn>
                  <a:cxn ang="0">
                    <a:pos x="T4" y="T5"/>
                  </a:cxn>
                  <a:cxn ang="0">
                    <a:pos x="T6" y="T7"/>
                  </a:cxn>
                  <a:cxn ang="0">
                    <a:pos x="T8" y="T9"/>
                  </a:cxn>
                  <a:cxn ang="0">
                    <a:pos x="T10" y="T11"/>
                  </a:cxn>
                </a:cxnLst>
                <a:rect l="0" t="0" r="r" b="b"/>
                <a:pathLst>
                  <a:path w="88" h="574">
                    <a:moveTo>
                      <a:pt x="59" y="21"/>
                    </a:moveTo>
                    <a:lnTo>
                      <a:pt x="0" y="508"/>
                    </a:lnTo>
                    <a:lnTo>
                      <a:pt x="34" y="574"/>
                    </a:lnTo>
                    <a:lnTo>
                      <a:pt x="72" y="499"/>
                    </a:lnTo>
                    <a:lnTo>
                      <a:pt x="88" y="0"/>
                    </a:lnTo>
                    <a:lnTo>
                      <a:pt x="59" y="2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Freeform 2178">
                <a:extLst>
                  <a:ext uri="{FF2B5EF4-FFF2-40B4-BE49-F238E27FC236}">
                    <a16:creationId xmlns:a16="http://schemas.microsoft.com/office/drawing/2014/main" id="{93A36667-3059-4EB8-90A4-C67F896FC1D8}"/>
                  </a:ext>
                </a:extLst>
              </p:cNvPr>
              <p:cNvSpPr>
                <a:spLocks/>
              </p:cNvSpPr>
              <p:nvPr/>
            </p:nvSpPr>
            <p:spPr bwMode="auto">
              <a:xfrm>
                <a:off x="7337425" y="5162551"/>
                <a:ext cx="23812" cy="12700"/>
              </a:xfrm>
              <a:custGeom>
                <a:avLst/>
                <a:gdLst>
                  <a:gd name="T0" fmla="*/ 13 w 68"/>
                  <a:gd name="T1" fmla="*/ 1 h 39"/>
                  <a:gd name="T2" fmla="*/ 8 w 68"/>
                  <a:gd name="T3" fmla="*/ 0 h 39"/>
                  <a:gd name="T4" fmla="*/ 4 w 68"/>
                  <a:gd name="T5" fmla="*/ 0 h 39"/>
                  <a:gd name="T6" fmla="*/ 2 w 68"/>
                  <a:gd name="T7" fmla="*/ 12 h 39"/>
                  <a:gd name="T8" fmla="*/ 19 w 68"/>
                  <a:gd name="T9" fmla="*/ 29 h 39"/>
                  <a:gd name="T10" fmla="*/ 41 w 68"/>
                  <a:gd name="T11" fmla="*/ 37 h 39"/>
                  <a:gd name="T12" fmla="*/ 49 w 68"/>
                  <a:gd name="T13" fmla="*/ 39 h 39"/>
                  <a:gd name="T14" fmla="*/ 58 w 68"/>
                  <a:gd name="T15" fmla="*/ 37 h 39"/>
                  <a:gd name="T16" fmla="*/ 66 w 68"/>
                  <a:gd name="T17" fmla="*/ 23 h 39"/>
                  <a:gd name="T18" fmla="*/ 64 w 68"/>
                  <a:gd name="T19" fmla="*/ 10 h 39"/>
                  <a:gd name="T20" fmla="*/ 48 w 68"/>
                  <a:gd name="T21" fmla="*/ 9 h 39"/>
                  <a:gd name="T22" fmla="*/ 13 w 68"/>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9">
                    <a:moveTo>
                      <a:pt x="13" y="1"/>
                    </a:moveTo>
                    <a:cubicBezTo>
                      <a:pt x="11" y="0"/>
                      <a:pt x="10" y="0"/>
                      <a:pt x="8" y="0"/>
                    </a:cubicBezTo>
                    <a:cubicBezTo>
                      <a:pt x="7" y="0"/>
                      <a:pt x="5" y="0"/>
                      <a:pt x="4" y="0"/>
                    </a:cubicBezTo>
                    <a:cubicBezTo>
                      <a:pt x="0" y="3"/>
                      <a:pt x="1" y="8"/>
                      <a:pt x="2" y="12"/>
                    </a:cubicBezTo>
                    <a:cubicBezTo>
                      <a:pt x="6" y="19"/>
                      <a:pt x="12" y="25"/>
                      <a:pt x="19" y="29"/>
                    </a:cubicBezTo>
                    <a:cubicBezTo>
                      <a:pt x="26" y="33"/>
                      <a:pt x="34" y="35"/>
                      <a:pt x="41" y="37"/>
                    </a:cubicBezTo>
                    <a:cubicBezTo>
                      <a:pt x="44" y="38"/>
                      <a:pt x="47" y="39"/>
                      <a:pt x="49" y="39"/>
                    </a:cubicBezTo>
                    <a:cubicBezTo>
                      <a:pt x="52" y="39"/>
                      <a:pt x="55" y="38"/>
                      <a:pt x="58" y="37"/>
                    </a:cubicBezTo>
                    <a:cubicBezTo>
                      <a:pt x="63" y="33"/>
                      <a:pt x="65" y="29"/>
                      <a:pt x="66" y="23"/>
                    </a:cubicBezTo>
                    <a:cubicBezTo>
                      <a:pt x="66" y="20"/>
                      <a:pt x="68" y="13"/>
                      <a:pt x="64" y="10"/>
                    </a:cubicBezTo>
                    <a:cubicBezTo>
                      <a:pt x="61" y="8"/>
                      <a:pt x="52" y="9"/>
                      <a:pt x="48" y="9"/>
                    </a:cubicBezTo>
                    <a:cubicBezTo>
                      <a:pt x="36" y="7"/>
                      <a:pt x="24" y="5"/>
                      <a:pt x="13" y="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 name="Freeform 2179">
                <a:extLst>
                  <a:ext uri="{FF2B5EF4-FFF2-40B4-BE49-F238E27FC236}">
                    <a16:creationId xmlns:a16="http://schemas.microsoft.com/office/drawing/2014/main" id="{DD5D2678-613B-4F5F-9FE6-46743C37D69F}"/>
                  </a:ext>
                </a:extLst>
              </p:cNvPr>
              <p:cNvSpPr>
                <a:spLocks/>
              </p:cNvSpPr>
              <p:nvPr/>
            </p:nvSpPr>
            <p:spPr bwMode="auto">
              <a:xfrm>
                <a:off x="7386638" y="4949826"/>
                <a:ext cx="117475" cy="258763"/>
              </a:xfrm>
              <a:custGeom>
                <a:avLst/>
                <a:gdLst>
                  <a:gd name="T0" fmla="*/ 344 w 355"/>
                  <a:gd name="T1" fmla="*/ 542 h 768"/>
                  <a:gd name="T2" fmla="*/ 51 w 355"/>
                  <a:gd name="T3" fmla="*/ 738 h 768"/>
                  <a:gd name="T4" fmla="*/ 13 w 355"/>
                  <a:gd name="T5" fmla="*/ 653 h 768"/>
                  <a:gd name="T6" fmla="*/ 178 w 355"/>
                  <a:gd name="T7" fmla="*/ 498 h 768"/>
                  <a:gd name="T8" fmla="*/ 120 w 355"/>
                  <a:gd name="T9" fmla="*/ 262 h 768"/>
                  <a:gd name="T10" fmla="*/ 115 w 355"/>
                  <a:gd name="T11" fmla="*/ 27 h 768"/>
                  <a:gd name="T12" fmla="*/ 119 w 355"/>
                  <a:gd name="T13" fmla="*/ 7 h 768"/>
                  <a:gd name="T14" fmla="*/ 207 w 355"/>
                  <a:gd name="T15" fmla="*/ 56 h 768"/>
                  <a:gd name="T16" fmla="*/ 344 w 355"/>
                  <a:gd name="T17" fmla="*/ 54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768">
                    <a:moveTo>
                      <a:pt x="344" y="542"/>
                    </a:moveTo>
                    <a:cubicBezTo>
                      <a:pt x="277" y="657"/>
                      <a:pt x="33" y="768"/>
                      <a:pt x="51" y="738"/>
                    </a:cubicBezTo>
                    <a:cubicBezTo>
                      <a:pt x="57" y="727"/>
                      <a:pt x="0" y="670"/>
                      <a:pt x="13" y="653"/>
                    </a:cubicBezTo>
                    <a:cubicBezTo>
                      <a:pt x="63" y="585"/>
                      <a:pt x="171" y="546"/>
                      <a:pt x="178" y="498"/>
                    </a:cubicBezTo>
                    <a:cubicBezTo>
                      <a:pt x="188" y="428"/>
                      <a:pt x="135" y="331"/>
                      <a:pt x="120" y="262"/>
                    </a:cubicBezTo>
                    <a:cubicBezTo>
                      <a:pt x="99" y="167"/>
                      <a:pt x="101" y="124"/>
                      <a:pt x="115" y="27"/>
                    </a:cubicBezTo>
                    <a:cubicBezTo>
                      <a:pt x="116" y="21"/>
                      <a:pt x="117" y="14"/>
                      <a:pt x="119" y="7"/>
                    </a:cubicBezTo>
                    <a:cubicBezTo>
                      <a:pt x="120" y="0"/>
                      <a:pt x="206" y="55"/>
                      <a:pt x="207" y="56"/>
                    </a:cubicBezTo>
                    <a:cubicBezTo>
                      <a:pt x="256" y="77"/>
                      <a:pt x="355" y="375"/>
                      <a:pt x="344" y="54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Freeform 2180">
                <a:extLst>
                  <a:ext uri="{FF2B5EF4-FFF2-40B4-BE49-F238E27FC236}">
                    <a16:creationId xmlns:a16="http://schemas.microsoft.com/office/drawing/2014/main" id="{E5DF1ED4-327A-4F24-B594-00AE2387E9AC}"/>
                  </a:ext>
                </a:extLst>
              </p:cNvPr>
              <p:cNvSpPr>
                <a:spLocks/>
              </p:cNvSpPr>
              <p:nvPr/>
            </p:nvSpPr>
            <p:spPr bwMode="auto">
              <a:xfrm>
                <a:off x="7367588" y="5170488"/>
                <a:ext cx="34925" cy="36513"/>
              </a:xfrm>
              <a:custGeom>
                <a:avLst/>
                <a:gdLst>
                  <a:gd name="T0" fmla="*/ 89 w 104"/>
                  <a:gd name="T1" fmla="*/ 29 h 107"/>
                  <a:gd name="T2" fmla="*/ 25 w 104"/>
                  <a:gd name="T3" fmla="*/ 14 h 107"/>
                  <a:gd name="T4" fmla="*/ 14 w 104"/>
                  <a:gd name="T5" fmla="*/ 79 h 107"/>
                  <a:gd name="T6" fmla="*/ 78 w 104"/>
                  <a:gd name="T7" fmla="*/ 94 h 107"/>
                  <a:gd name="T8" fmla="*/ 89 w 104"/>
                  <a:gd name="T9" fmla="*/ 29 h 107"/>
                </a:gdLst>
                <a:ahLst/>
                <a:cxnLst>
                  <a:cxn ang="0">
                    <a:pos x="T0" y="T1"/>
                  </a:cxn>
                  <a:cxn ang="0">
                    <a:pos x="T2" y="T3"/>
                  </a:cxn>
                  <a:cxn ang="0">
                    <a:pos x="T4" y="T5"/>
                  </a:cxn>
                  <a:cxn ang="0">
                    <a:pos x="T6" y="T7"/>
                  </a:cxn>
                  <a:cxn ang="0">
                    <a:pos x="T8" y="T9"/>
                  </a:cxn>
                </a:cxnLst>
                <a:rect l="0" t="0" r="r" b="b"/>
                <a:pathLst>
                  <a:path w="104" h="107">
                    <a:moveTo>
                      <a:pt x="89" y="29"/>
                    </a:moveTo>
                    <a:cubicBezTo>
                      <a:pt x="75" y="7"/>
                      <a:pt x="46" y="0"/>
                      <a:pt x="25" y="14"/>
                    </a:cubicBezTo>
                    <a:cubicBezTo>
                      <a:pt x="4" y="28"/>
                      <a:pt x="0" y="57"/>
                      <a:pt x="14" y="79"/>
                    </a:cubicBezTo>
                    <a:cubicBezTo>
                      <a:pt x="29" y="101"/>
                      <a:pt x="58" y="107"/>
                      <a:pt x="78" y="94"/>
                    </a:cubicBezTo>
                    <a:cubicBezTo>
                      <a:pt x="99" y="80"/>
                      <a:pt x="104" y="51"/>
                      <a:pt x="8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Freeform 2181">
                <a:extLst>
                  <a:ext uri="{FF2B5EF4-FFF2-40B4-BE49-F238E27FC236}">
                    <a16:creationId xmlns:a16="http://schemas.microsoft.com/office/drawing/2014/main" id="{AB40CD5F-1CF5-4D53-955E-CC7B90FD81D0}"/>
                  </a:ext>
                </a:extLst>
              </p:cNvPr>
              <p:cNvSpPr>
                <a:spLocks/>
              </p:cNvSpPr>
              <p:nvPr/>
            </p:nvSpPr>
            <p:spPr bwMode="auto">
              <a:xfrm>
                <a:off x="7307263" y="4832351"/>
                <a:ext cx="100012" cy="146050"/>
              </a:xfrm>
              <a:custGeom>
                <a:avLst/>
                <a:gdLst>
                  <a:gd name="T0" fmla="*/ 132 w 300"/>
                  <a:gd name="T1" fmla="*/ 2 h 434"/>
                  <a:gd name="T2" fmla="*/ 98 w 300"/>
                  <a:gd name="T3" fmla="*/ 13 h 434"/>
                  <a:gd name="T4" fmla="*/ 32 w 300"/>
                  <a:gd name="T5" fmla="*/ 93 h 434"/>
                  <a:gd name="T6" fmla="*/ 17 w 300"/>
                  <a:gd name="T7" fmla="*/ 160 h 434"/>
                  <a:gd name="T8" fmla="*/ 17 w 300"/>
                  <a:gd name="T9" fmla="*/ 163 h 434"/>
                  <a:gd name="T10" fmla="*/ 22 w 300"/>
                  <a:gd name="T11" fmla="*/ 191 h 434"/>
                  <a:gd name="T12" fmla="*/ 33 w 300"/>
                  <a:gd name="T13" fmla="*/ 218 h 434"/>
                  <a:gd name="T14" fmla="*/ 26 w 300"/>
                  <a:gd name="T15" fmla="*/ 230 h 434"/>
                  <a:gd name="T16" fmla="*/ 7 w 300"/>
                  <a:gd name="T17" fmla="*/ 250 h 434"/>
                  <a:gd name="T18" fmla="*/ 0 w 300"/>
                  <a:gd name="T19" fmla="*/ 261 h 434"/>
                  <a:gd name="T20" fmla="*/ 0 w 300"/>
                  <a:gd name="T21" fmla="*/ 265 h 434"/>
                  <a:gd name="T22" fmla="*/ 7 w 300"/>
                  <a:gd name="T23" fmla="*/ 279 h 434"/>
                  <a:gd name="T24" fmla="*/ 22 w 300"/>
                  <a:gd name="T25" fmla="*/ 283 h 434"/>
                  <a:gd name="T26" fmla="*/ 27 w 300"/>
                  <a:gd name="T27" fmla="*/ 283 h 434"/>
                  <a:gd name="T28" fmla="*/ 29 w 300"/>
                  <a:gd name="T29" fmla="*/ 283 h 434"/>
                  <a:gd name="T30" fmla="*/ 32 w 300"/>
                  <a:gd name="T31" fmla="*/ 283 h 434"/>
                  <a:gd name="T32" fmla="*/ 34 w 300"/>
                  <a:gd name="T33" fmla="*/ 287 h 434"/>
                  <a:gd name="T34" fmla="*/ 36 w 300"/>
                  <a:gd name="T35" fmla="*/ 312 h 434"/>
                  <a:gd name="T36" fmla="*/ 57 w 300"/>
                  <a:gd name="T37" fmla="*/ 341 h 434"/>
                  <a:gd name="T38" fmla="*/ 63 w 300"/>
                  <a:gd name="T39" fmla="*/ 377 h 434"/>
                  <a:gd name="T40" fmla="*/ 84 w 300"/>
                  <a:gd name="T41" fmla="*/ 394 h 434"/>
                  <a:gd name="T42" fmla="*/ 131 w 300"/>
                  <a:gd name="T43" fmla="*/ 384 h 434"/>
                  <a:gd name="T44" fmla="*/ 180 w 300"/>
                  <a:gd name="T45" fmla="*/ 434 h 434"/>
                  <a:gd name="T46" fmla="*/ 228 w 300"/>
                  <a:gd name="T47" fmla="*/ 400 h 434"/>
                  <a:gd name="T48" fmla="*/ 268 w 300"/>
                  <a:gd name="T49" fmla="*/ 349 h 434"/>
                  <a:gd name="T50" fmla="*/ 276 w 300"/>
                  <a:gd name="T51" fmla="*/ 289 h 434"/>
                  <a:gd name="T52" fmla="*/ 294 w 300"/>
                  <a:gd name="T53" fmla="*/ 229 h 434"/>
                  <a:gd name="T54" fmla="*/ 300 w 300"/>
                  <a:gd name="T55" fmla="*/ 167 h 434"/>
                  <a:gd name="T56" fmla="*/ 289 w 300"/>
                  <a:gd name="T57" fmla="*/ 86 h 434"/>
                  <a:gd name="T58" fmla="*/ 254 w 300"/>
                  <a:gd name="T59" fmla="*/ 33 h 434"/>
                  <a:gd name="T60" fmla="*/ 224 w 300"/>
                  <a:gd name="T61" fmla="*/ 11 h 434"/>
                  <a:gd name="T62" fmla="*/ 186 w 300"/>
                  <a:gd name="T63" fmla="*/ 2 h 434"/>
                  <a:gd name="T64" fmla="*/ 161 w 300"/>
                  <a:gd name="T65" fmla="*/ 0 h 434"/>
                  <a:gd name="T66" fmla="*/ 132 w 300"/>
                  <a:gd name="T67"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434">
                    <a:moveTo>
                      <a:pt x="132" y="2"/>
                    </a:moveTo>
                    <a:cubicBezTo>
                      <a:pt x="120" y="4"/>
                      <a:pt x="109" y="8"/>
                      <a:pt x="98" y="13"/>
                    </a:cubicBezTo>
                    <a:cubicBezTo>
                      <a:pt x="67" y="31"/>
                      <a:pt x="44" y="60"/>
                      <a:pt x="32" y="93"/>
                    </a:cubicBezTo>
                    <a:cubicBezTo>
                      <a:pt x="22" y="114"/>
                      <a:pt x="17" y="137"/>
                      <a:pt x="17" y="160"/>
                    </a:cubicBezTo>
                    <a:cubicBezTo>
                      <a:pt x="17" y="161"/>
                      <a:pt x="17" y="162"/>
                      <a:pt x="17" y="163"/>
                    </a:cubicBezTo>
                    <a:cubicBezTo>
                      <a:pt x="17" y="173"/>
                      <a:pt x="19" y="182"/>
                      <a:pt x="22" y="191"/>
                    </a:cubicBezTo>
                    <a:cubicBezTo>
                      <a:pt x="27" y="200"/>
                      <a:pt x="34" y="207"/>
                      <a:pt x="33" y="218"/>
                    </a:cubicBezTo>
                    <a:cubicBezTo>
                      <a:pt x="32" y="223"/>
                      <a:pt x="30" y="227"/>
                      <a:pt x="26" y="230"/>
                    </a:cubicBezTo>
                    <a:lnTo>
                      <a:pt x="7" y="250"/>
                    </a:lnTo>
                    <a:cubicBezTo>
                      <a:pt x="4" y="253"/>
                      <a:pt x="2" y="257"/>
                      <a:pt x="0" y="261"/>
                    </a:cubicBezTo>
                    <a:cubicBezTo>
                      <a:pt x="0" y="262"/>
                      <a:pt x="0" y="264"/>
                      <a:pt x="0" y="265"/>
                    </a:cubicBezTo>
                    <a:cubicBezTo>
                      <a:pt x="0" y="271"/>
                      <a:pt x="2" y="276"/>
                      <a:pt x="7" y="279"/>
                    </a:cubicBezTo>
                    <a:cubicBezTo>
                      <a:pt x="12" y="282"/>
                      <a:pt x="17" y="283"/>
                      <a:pt x="22" y="283"/>
                    </a:cubicBezTo>
                    <a:cubicBezTo>
                      <a:pt x="24" y="283"/>
                      <a:pt x="26" y="283"/>
                      <a:pt x="27" y="283"/>
                    </a:cubicBezTo>
                    <a:cubicBezTo>
                      <a:pt x="28" y="283"/>
                      <a:pt x="29" y="283"/>
                      <a:pt x="29" y="283"/>
                    </a:cubicBezTo>
                    <a:cubicBezTo>
                      <a:pt x="30" y="283"/>
                      <a:pt x="31" y="283"/>
                      <a:pt x="32" y="283"/>
                    </a:cubicBezTo>
                    <a:cubicBezTo>
                      <a:pt x="33" y="284"/>
                      <a:pt x="34" y="286"/>
                      <a:pt x="34" y="287"/>
                    </a:cubicBezTo>
                    <a:cubicBezTo>
                      <a:pt x="36" y="295"/>
                      <a:pt x="34" y="304"/>
                      <a:pt x="36" y="312"/>
                    </a:cubicBezTo>
                    <a:cubicBezTo>
                      <a:pt x="39" y="323"/>
                      <a:pt x="52" y="330"/>
                      <a:pt x="57" y="341"/>
                    </a:cubicBezTo>
                    <a:cubicBezTo>
                      <a:pt x="62" y="352"/>
                      <a:pt x="58" y="366"/>
                      <a:pt x="63" y="377"/>
                    </a:cubicBezTo>
                    <a:cubicBezTo>
                      <a:pt x="67" y="385"/>
                      <a:pt x="75" y="392"/>
                      <a:pt x="84" y="394"/>
                    </a:cubicBezTo>
                    <a:cubicBezTo>
                      <a:pt x="106" y="400"/>
                      <a:pt x="115" y="399"/>
                      <a:pt x="131" y="384"/>
                    </a:cubicBezTo>
                    <a:cubicBezTo>
                      <a:pt x="150" y="399"/>
                      <a:pt x="166" y="415"/>
                      <a:pt x="180" y="434"/>
                    </a:cubicBezTo>
                    <a:cubicBezTo>
                      <a:pt x="179" y="433"/>
                      <a:pt x="223" y="404"/>
                      <a:pt x="228" y="400"/>
                    </a:cubicBezTo>
                    <a:cubicBezTo>
                      <a:pt x="246" y="387"/>
                      <a:pt x="259" y="369"/>
                      <a:pt x="268" y="349"/>
                    </a:cubicBezTo>
                    <a:cubicBezTo>
                      <a:pt x="276" y="328"/>
                      <a:pt x="272" y="311"/>
                      <a:pt x="276" y="289"/>
                    </a:cubicBezTo>
                    <a:cubicBezTo>
                      <a:pt x="279" y="270"/>
                      <a:pt x="289" y="247"/>
                      <a:pt x="294" y="229"/>
                    </a:cubicBezTo>
                    <a:cubicBezTo>
                      <a:pt x="298" y="209"/>
                      <a:pt x="300" y="188"/>
                      <a:pt x="300" y="167"/>
                    </a:cubicBezTo>
                    <a:cubicBezTo>
                      <a:pt x="300" y="140"/>
                      <a:pt x="296" y="112"/>
                      <a:pt x="289" y="86"/>
                    </a:cubicBezTo>
                    <a:cubicBezTo>
                      <a:pt x="282" y="66"/>
                      <a:pt x="270" y="47"/>
                      <a:pt x="254" y="33"/>
                    </a:cubicBezTo>
                    <a:cubicBezTo>
                      <a:pt x="245" y="24"/>
                      <a:pt x="235" y="16"/>
                      <a:pt x="224" y="11"/>
                    </a:cubicBezTo>
                    <a:cubicBezTo>
                      <a:pt x="212" y="6"/>
                      <a:pt x="199" y="3"/>
                      <a:pt x="186" y="2"/>
                    </a:cubicBezTo>
                    <a:cubicBezTo>
                      <a:pt x="178" y="1"/>
                      <a:pt x="169" y="0"/>
                      <a:pt x="161" y="0"/>
                    </a:cubicBezTo>
                    <a:cubicBezTo>
                      <a:pt x="151" y="0"/>
                      <a:pt x="142" y="1"/>
                      <a:pt x="132" y="2"/>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Freeform 2182">
                <a:extLst>
                  <a:ext uri="{FF2B5EF4-FFF2-40B4-BE49-F238E27FC236}">
                    <a16:creationId xmlns:a16="http://schemas.microsoft.com/office/drawing/2014/main" id="{18F80C8B-99FA-4EDA-83EF-370684C73CD4}"/>
                  </a:ext>
                </a:extLst>
              </p:cNvPr>
              <p:cNvSpPr>
                <a:spLocks/>
              </p:cNvSpPr>
              <p:nvPr/>
            </p:nvSpPr>
            <p:spPr bwMode="auto">
              <a:xfrm>
                <a:off x="7316788" y="4824413"/>
                <a:ext cx="93662" cy="107950"/>
              </a:xfrm>
              <a:custGeom>
                <a:avLst/>
                <a:gdLst>
                  <a:gd name="T0" fmla="*/ 1 w 282"/>
                  <a:gd name="T1" fmla="*/ 84 h 319"/>
                  <a:gd name="T2" fmla="*/ 0 w 282"/>
                  <a:gd name="T3" fmla="*/ 89 h 319"/>
                  <a:gd name="T4" fmla="*/ 4 w 282"/>
                  <a:gd name="T5" fmla="*/ 104 h 319"/>
                  <a:gd name="T6" fmla="*/ 49 w 282"/>
                  <a:gd name="T7" fmla="*/ 131 h 319"/>
                  <a:gd name="T8" fmla="*/ 60 w 282"/>
                  <a:gd name="T9" fmla="*/ 132 h 319"/>
                  <a:gd name="T10" fmla="*/ 87 w 282"/>
                  <a:gd name="T11" fmla="*/ 128 h 319"/>
                  <a:gd name="T12" fmla="*/ 82 w 282"/>
                  <a:gd name="T13" fmla="*/ 143 h 319"/>
                  <a:gd name="T14" fmla="*/ 83 w 282"/>
                  <a:gd name="T15" fmla="*/ 152 h 319"/>
                  <a:gd name="T16" fmla="*/ 99 w 282"/>
                  <a:gd name="T17" fmla="*/ 170 h 319"/>
                  <a:gd name="T18" fmla="*/ 121 w 282"/>
                  <a:gd name="T19" fmla="*/ 181 h 319"/>
                  <a:gd name="T20" fmla="*/ 152 w 282"/>
                  <a:gd name="T21" fmla="*/ 221 h 319"/>
                  <a:gd name="T22" fmla="*/ 152 w 282"/>
                  <a:gd name="T23" fmla="*/ 222 h 319"/>
                  <a:gd name="T24" fmla="*/ 155 w 282"/>
                  <a:gd name="T25" fmla="*/ 239 h 319"/>
                  <a:gd name="T26" fmla="*/ 212 w 282"/>
                  <a:gd name="T27" fmla="*/ 272 h 319"/>
                  <a:gd name="T28" fmla="*/ 249 w 282"/>
                  <a:gd name="T29" fmla="*/ 319 h 319"/>
                  <a:gd name="T30" fmla="*/ 268 w 282"/>
                  <a:gd name="T31" fmla="*/ 258 h 319"/>
                  <a:gd name="T32" fmla="*/ 282 w 282"/>
                  <a:gd name="T33" fmla="*/ 166 h 319"/>
                  <a:gd name="T34" fmla="*/ 282 w 282"/>
                  <a:gd name="T35" fmla="*/ 162 h 319"/>
                  <a:gd name="T36" fmla="*/ 256 w 282"/>
                  <a:gd name="T37" fmla="*/ 69 h 319"/>
                  <a:gd name="T38" fmla="*/ 207 w 282"/>
                  <a:gd name="T39" fmla="*/ 26 h 319"/>
                  <a:gd name="T40" fmla="*/ 62 w 282"/>
                  <a:gd name="T41" fmla="*/ 29 h 319"/>
                  <a:gd name="T42" fmla="*/ 14 w 282"/>
                  <a:gd name="T43" fmla="*/ 54 h 319"/>
                  <a:gd name="T44" fmla="*/ 1 w 282"/>
                  <a:gd name="T45" fmla="*/ 8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319">
                    <a:moveTo>
                      <a:pt x="1" y="84"/>
                    </a:moveTo>
                    <a:cubicBezTo>
                      <a:pt x="1" y="86"/>
                      <a:pt x="0" y="87"/>
                      <a:pt x="0" y="89"/>
                    </a:cubicBezTo>
                    <a:cubicBezTo>
                      <a:pt x="0" y="94"/>
                      <a:pt x="2" y="99"/>
                      <a:pt x="4" y="104"/>
                    </a:cubicBezTo>
                    <a:cubicBezTo>
                      <a:pt x="13" y="121"/>
                      <a:pt x="31" y="131"/>
                      <a:pt x="49" y="131"/>
                    </a:cubicBezTo>
                    <a:cubicBezTo>
                      <a:pt x="53" y="132"/>
                      <a:pt x="56" y="132"/>
                      <a:pt x="60" y="132"/>
                    </a:cubicBezTo>
                    <a:cubicBezTo>
                      <a:pt x="69" y="132"/>
                      <a:pt x="78" y="131"/>
                      <a:pt x="87" y="128"/>
                    </a:cubicBezTo>
                    <a:cubicBezTo>
                      <a:pt x="83" y="132"/>
                      <a:pt x="82" y="137"/>
                      <a:pt x="82" y="143"/>
                    </a:cubicBezTo>
                    <a:cubicBezTo>
                      <a:pt x="82" y="146"/>
                      <a:pt x="82" y="149"/>
                      <a:pt x="83" y="152"/>
                    </a:cubicBezTo>
                    <a:cubicBezTo>
                      <a:pt x="87" y="159"/>
                      <a:pt x="92" y="166"/>
                      <a:pt x="99" y="170"/>
                    </a:cubicBezTo>
                    <a:cubicBezTo>
                      <a:pt x="106" y="175"/>
                      <a:pt x="113" y="179"/>
                      <a:pt x="121" y="181"/>
                    </a:cubicBezTo>
                    <a:cubicBezTo>
                      <a:pt x="139" y="186"/>
                      <a:pt x="152" y="202"/>
                      <a:pt x="152" y="221"/>
                    </a:cubicBezTo>
                    <a:cubicBezTo>
                      <a:pt x="152" y="221"/>
                      <a:pt x="152" y="222"/>
                      <a:pt x="152" y="222"/>
                    </a:cubicBezTo>
                    <a:cubicBezTo>
                      <a:pt x="152" y="228"/>
                      <a:pt x="153" y="234"/>
                      <a:pt x="155" y="239"/>
                    </a:cubicBezTo>
                    <a:cubicBezTo>
                      <a:pt x="162" y="257"/>
                      <a:pt x="196" y="267"/>
                      <a:pt x="212" y="272"/>
                    </a:cubicBezTo>
                    <a:cubicBezTo>
                      <a:pt x="231" y="277"/>
                      <a:pt x="242" y="301"/>
                      <a:pt x="249" y="319"/>
                    </a:cubicBezTo>
                    <a:cubicBezTo>
                      <a:pt x="269" y="293"/>
                      <a:pt x="264" y="274"/>
                      <a:pt x="268" y="258"/>
                    </a:cubicBezTo>
                    <a:cubicBezTo>
                      <a:pt x="277" y="228"/>
                      <a:pt x="282" y="197"/>
                      <a:pt x="282" y="166"/>
                    </a:cubicBezTo>
                    <a:cubicBezTo>
                      <a:pt x="282" y="164"/>
                      <a:pt x="282" y="163"/>
                      <a:pt x="282" y="162"/>
                    </a:cubicBezTo>
                    <a:cubicBezTo>
                      <a:pt x="281" y="129"/>
                      <a:pt x="280" y="94"/>
                      <a:pt x="256" y="69"/>
                    </a:cubicBezTo>
                    <a:cubicBezTo>
                      <a:pt x="241" y="53"/>
                      <a:pt x="225" y="39"/>
                      <a:pt x="207" y="26"/>
                    </a:cubicBezTo>
                    <a:cubicBezTo>
                      <a:pt x="162" y="0"/>
                      <a:pt x="108" y="15"/>
                      <a:pt x="62" y="29"/>
                    </a:cubicBezTo>
                    <a:cubicBezTo>
                      <a:pt x="44" y="33"/>
                      <a:pt x="28" y="42"/>
                      <a:pt x="14" y="54"/>
                    </a:cubicBezTo>
                    <a:cubicBezTo>
                      <a:pt x="7" y="63"/>
                      <a:pt x="2" y="73"/>
                      <a:pt x="1" y="8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Freeform 2183">
                <a:extLst>
                  <a:ext uri="{FF2B5EF4-FFF2-40B4-BE49-F238E27FC236}">
                    <a16:creationId xmlns:a16="http://schemas.microsoft.com/office/drawing/2014/main" id="{AB92B6FD-8AA3-4110-ACB6-AF700C604CA7}"/>
                  </a:ext>
                </a:extLst>
              </p:cNvPr>
              <p:cNvSpPr>
                <a:spLocks/>
              </p:cNvSpPr>
              <p:nvPr/>
            </p:nvSpPr>
            <p:spPr bwMode="auto">
              <a:xfrm>
                <a:off x="7370763" y="4887913"/>
                <a:ext cx="28575" cy="36513"/>
              </a:xfrm>
              <a:custGeom>
                <a:avLst/>
                <a:gdLst>
                  <a:gd name="T0" fmla="*/ 61 w 83"/>
                  <a:gd name="T1" fmla="*/ 7 h 111"/>
                  <a:gd name="T2" fmla="*/ 11 w 83"/>
                  <a:gd name="T3" fmla="*/ 43 h 111"/>
                  <a:gd name="T4" fmla="*/ 22 w 83"/>
                  <a:gd name="T5" fmla="*/ 104 h 111"/>
                  <a:gd name="T6" fmla="*/ 72 w 83"/>
                  <a:gd name="T7" fmla="*/ 68 h 111"/>
                  <a:gd name="T8" fmla="*/ 61 w 83"/>
                  <a:gd name="T9" fmla="*/ 7 h 111"/>
                </a:gdLst>
                <a:ahLst/>
                <a:cxnLst>
                  <a:cxn ang="0">
                    <a:pos x="T0" y="T1"/>
                  </a:cxn>
                  <a:cxn ang="0">
                    <a:pos x="T2" y="T3"/>
                  </a:cxn>
                  <a:cxn ang="0">
                    <a:pos x="T4" y="T5"/>
                  </a:cxn>
                  <a:cxn ang="0">
                    <a:pos x="T6" y="T7"/>
                  </a:cxn>
                  <a:cxn ang="0">
                    <a:pos x="T8" y="T9"/>
                  </a:cxn>
                </a:cxnLst>
                <a:rect l="0" t="0" r="r" b="b"/>
                <a:pathLst>
                  <a:path w="83" h="111">
                    <a:moveTo>
                      <a:pt x="61" y="7"/>
                    </a:moveTo>
                    <a:cubicBezTo>
                      <a:pt x="44" y="0"/>
                      <a:pt x="21" y="17"/>
                      <a:pt x="11" y="43"/>
                    </a:cubicBezTo>
                    <a:cubicBezTo>
                      <a:pt x="0" y="70"/>
                      <a:pt x="5" y="97"/>
                      <a:pt x="22" y="104"/>
                    </a:cubicBezTo>
                    <a:cubicBezTo>
                      <a:pt x="39" y="111"/>
                      <a:pt x="61" y="95"/>
                      <a:pt x="72" y="68"/>
                    </a:cubicBezTo>
                    <a:cubicBezTo>
                      <a:pt x="83" y="41"/>
                      <a:pt x="78" y="14"/>
                      <a:pt x="61"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Oval 2184">
                <a:extLst>
                  <a:ext uri="{FF2B5EF4-FFF2-40B4-BE49-F238E27FC236}">
                    <a16:creationId xmlns:a16="http://schemas.microsoft.com/office/drawing/2014/main" id="{92735D90-2F75-463D-B744-70D374E32054}"/>
                  </a:ext>
                </a:extLst>
              </p:cNvPr>
              <p:cNvSpPr>
                <a:spLocks noChangeArrowheads="1"/>
              </p:cNvSpPr>
              <p:nvPr/>
            </p:nvSpPr>
            <p:spPr bwMode="auto">
              <a:xfrm>
                <a:off x="7008813" y="5116513"/>
                <a:ext cx="411162" cy="471488"/>
              </a:xfrm>
              <a:prstGeom prst="ellipse">
                <a:avLst/>
              </a:pr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Oval 2186">
                <a:extLst>
                  <a:ext uri="{FF2B5EF4-FFF2-40B4-BE49-F238E27FC236}">
                    <a16:creationId xmlns:a16="http://schemas.microsoft.com/office/drawing/2014/main" id="{887C4A6B-BD76-4A59-8031-AA33F4EDEDF6}"/>
                  </a:ext>
                </a:extLst>
              </p:cNvPr>
              <p:cNvSpPr>
                <a:spLocks noChangeArrowheads="1"/>
              </p:cNvSpPr>
              <p:nvPr/>
            </p:nvSpPr>
            <p:spPr bwMode="auto">
              <a:xfrm>
                <a:off x="6992938" y="5116513"/>
                <a:ext cx="411162" cy="471488"/>
              </a:xfrm>
              <a:prstGeom prst="ellipse">
                <a:avLst/>
              </a:pr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6" name="Freeform 2187">
                <a:extLst>
                  <a:ext uri="{FF2B5EF4-FFF2-40B4-BE49-F238E27FC236}">
                    <a16:creationId xmlns:a16="http://schemas.microsoft.com/office/drawing/2014/main" id="{28D3CBBC-BCA1-4E1B-BEC8-9E091BA37D40}"/>
                  </a:ext>
                </a:extLst>
              </p:cNvPr>
              <p:cNvSpPr>
                <a:spLocks/>
              </p:cNvSpPr>
              <p:nvPr/>
            </p:nvSpPr>
            <p:spPr bwMode="auto">
              <a:xfrm>
                <a:off x="7123113" y="5132388"/>
                <a:ext cx="268287" cy="392113"/>
              </a:xfrm>
              <a:custGeom>
                <a:avLst/>
                <a:gdLst>
                  <a:gd name="T0" fmla="*/ 226 w 805"/>
                  <a:gd name="T1" fmla="*/ 0 h 1167"/>
                  <a:gd name="T2" fmla="*/ 0 w 805"/>
                  <a:gd name="T3" fmla="*/ 51 h 1167"/>
                  <a:gd name="T4" fmla="*/ 134 w 805"/>
                  <a:gd name="T5" fmla="*/ 34 h 1167"/>
                  <a:gd name="T6" fmla="*/ 738 w 805"/>
                  <a:gd name="T7" fmla="*/ 719 h 1167"/>
                  <a:gd name="T8" fmla="*/ 738 w 805"/>
                  <a:gd name="T9" fmla="*/ 725 h 1167"/>
                  <a:gd name="T10" fmla="*/ 590 w 805"/>
                  <a:gd name="T11" fmla="*/ 1167 h 1167"/>
                  <a:gd name="T12" fmla="*/ 805 w 805"/>
                  <a:gd name="T13" fmla="*/ 657 h 1167"/>
                  <a:gd name="T14" fmla="*/ 226 w 805"/>
                  <a:gd name="T15" fmla="*/ 0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1167">
                    <a:moveTo>
                      <a:pt x="226" y="0"/>
                    </a:moveTo>
                    <a:cubicBezTo>
                      <a:pt x="148" y="0"/>
                      <a:pt x="71" y="17"/>
                      <a:pt x="0" y="51"/>
                    </a:cubicBezTo>
                    <a:cubicBezTo>
                      <a:pt x="44" y="40"/>
                      <a:pt x="89" y="34"/>
                      <a:pt x="134" y="34"/>
                    </a:cubicBezTo>
                    <a:cubicBezTo>
                      <a:pt x="467" y="34"/>
                      <a:pt x="738" y="341"/>
                      <a:pt x="738" y="719"/>
                    </a:cubicBezTo>
                    <a:cubicBezTo>
                      <a:pt x="738" y="721"/>
                      <a:pt x="738" y="723"/>
                      <a:pt x="738" y="725"/>
                    </a:cubicBezTo>
                    <a:cubicBezTo>
                      <a:pt x="738" y="884"/>
                      <a:pt x="686" y="1039"/>
                      <a:pt x="590" y="1167"/>
                    </a:cubicBezTo>
                    <a:cubicBezTo>
                      <a:pt x="721" y="1046"/>
                      <a:pt x="805" y="863"/>
                      <a:pt x="805" y="657"/>
                    </a:cubicBezTo>
                    <a:cubicBezTo>
                      <a:pt x="805" y="294"/>
                      <a:pt x="545" y="0"/>
                      <a:pt x="226" y="0"/>
                    </a:cubicBezTo>
                    <a:close/>
                  </a:path>
                </a:pathLst>
              </a:custGeom>
              <a:solidFill>
                <a:srgbClr val="F9B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Freeform 2188">
                <a:extLst>
                  <a:ext uri="{FF2B5EF4-FFF2-40B4-BE49-F238E27FC236}">
                    <a16:creationId xmlns:a16="http://schemas.microsoft.com/office/drawing/2014/main" id="{DAFD3456-E53B-42A4-9616-B65EB4D6362C}"/>
                  </a:ext>
                </a:extLst>
              </p:cNvPr>
              <p:cNvSpPr>
                <a:spLocks/>
              </p:cNvSpPr>
              <p:nvPr/>
            </p:nvSpPr>
            <p:spPr bwMode="auto">
              <a:xfrm>
                <a:off x="6954838" y="5557838"/>
                <a:ext cx="44450" cy="98425"/>
              </a:xfrm>
              <a:custGeom>
                <a:avLst/>
                <a:gdLst>
                  <a:gd name="T0" fmla="*/ 128 w 129"/>
                  <a:gd name="T1" fmla="*/ 186 h 291"/>
                  <a:gd name="T2" fmla="*/ 129 w 129"/>
                  <a:gd name="T3" fmla="*/ 196 h 291"/>
                  <a:gd name="T4" fmla="*/ 129 w 129"/>
                  <a:gd name="T5" fmla="*/ 198 h 291"/>
                  <a:gd name="T6" fmla="*/ 102 w 129"/>
                  <a:gd name="T7" fmla="*/ 256 h 291"/>
                  <a:gd name="T8" fmla="*/ 81 w 129"/>
                  <a:gd name="T9" fmla="*/ 274 h 291"/>
                  <a:gd name="T10" fmla="*/ 8 w 129"/>
                  <a:gd name="T11" fmla="*/ 237 h 291"/>
                  <a:gd name="T12" fmla="*/ 0 w 129"/>
                  <a:gd name="T13" fmla="*/ 193 h 291"/>
                  <a:gd name="T14" fmla="*/ 9 w 129"/>
                  <a:gd name="T15" fmla="*/ 144 h 291"/>
                  <a:gd name="T16" fmla="*/ 11 w 129"/>
                  <a:gd name="T17" fmla="*/ 75 h 291"/>
                  <a:gd name="T18" fmla="*/ 44 w 129"/>
                  <a:gd name="T19" fmla="*/ 19 h 291"/>
                  <a:gd name="T20" fmla="*/ 68 w 129"/>
                  <a:gd name="T21" fmla="*/ 0 h 291"/>
                  <a:gd name="T22" fmla="*/ 79 w 129"/>
                  <a:gd name="T23" fmla="*/ 3 h 291"/>
                  <a:gd name="T24" fmla="*/ 110 w 129"/>
                  <a:gd name="T25" fmla="*/ 37 h 291"/>
                  <a:gd name="T26" fmla="*/ 117 w 129"/>
                  <a:gd name="T27" fmla="*/ 143 h 291"/>
                  <a:gd name="T28" fmla="*/ 128 w 129"/>
                  <a:gd name="T29"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91">
                    <a:moveTo>
                      <a:pt x="128" y="186"/>
                    </a:moveTo>
                    <a:cubicBezTo>
                      <a:pt x="128" y="189"/>
                      <a:pt x="129" y="192"/>
                      <a:pt x="129" y="196"/>
                    </a:cubicBezTo>
                    <a:cubicBezTo>
                      <a:pt x="129" y="196"/>
                      <a:pt x="129" y="197"/>
                      <a:pt x="129" y="198"/>
                    </a:cubicBezTo>
                    <a:cubicBezTo>
                      <a:pt x="127" y="220"/>
                      <a:pt x="117" y="240"/>
                      <a:pt x="102" y="256"/>
                    </a:cubicBezTo>
                    <a:cubicBezTo>
                      <a:pt x="96" y="263"/>
                      <a:pt x="89" y="269"/>
                      <a:pt x="81" y="274"/>
                    </a:cubicBezTo>
                    <a:cubicBezTo>
                      <a:pt x="49" y="291"/>
                      <a:pt x="17" y="266"/>
                      <a:pt x="8" y="237"/>
                    </a:cubicBezTo>
                    <a:cubicBezTo>
                      <a:pt x="4" y="222"/>
                      <a:pt x="1" y="208"/>
                      <a:pt x="0" y="193"/>
                    </a:cubicBezTo>
                    <a:cubicBezTo>
                      <a:pt x="2" y="177"/>
                      <a:pt x="5" y="160"/>
                      <a:pt x="9" y="144"/>
                    </a:cubicBezTo>
                    <a:cubicBezTo>
                      <a:pt x="13" y="121"/>
                      <a:pt x="6" y="97"/>
                      <a:pt x="11" y="75"/>
                    </a:cubicBezTo>
                    <a:cubicBezTo>
                      <a:pt x="16" y="55"/>
                      <a:pt x="32" y="36"/>
                      <a:pt x="44" y="19"/>
                    </a:cubicBezTo>
                    <a:cubicBezTo>
                      <a:pt x="49" y="10"/>
                      <a:pt x="57" y="0"/>
                      <a:pt x="68" y="0"/>
                    </a:cubicBezTo>
                    <a:cubicBezTo>
                      <a:pt x="72" y="0"/>
                      <a:pt x="76" y="1"/>
                      <a:pt x="79" y="3"/>
                    </a:cubicBezTo>
                    <a:cubicBezTo>
                      <a:pt x="93" y="10"/>
                      <a:pt x="105" y="22"/>
                      <a:pt x="110" y="37"/>
                    </a:cubicBezTo>
                    <a:cubicBezTo>
                      <a:pt x="124" y="70"/>
                      <a:pt x="112" y="108"/>
                      <a:pt x="117" y="143"/>
                    </a:cubicBezTo>
                    <a:cubicBezTo>
                      <a:pt x="119" y="158"/>
                      <a:pt x="126" y="171"/>
                      <a:pt x="128" y="18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8" name="Freeform 2189">
                <a:extLst>
                  <a:ext uri="{FF2B5EF4-FFF2-40B4-BE49-F238E27FC236}">
                    <a16:creationId xmlns:a16="http://schemas.microsoft.com/office/drawing/2014/main" id="{7B0BC24B-D49E-475A-93A2-EB109B523E0C}"/>
                  </a:ext>
                </a:extLst>
              </p:cNvPr>
              <p:cNvSpPr>
                <a:spLocks/>
              </p:cNvSpPr>
              <p:nvPr/>
            </p:nvSpPr>
            <p:spPr bwMode="auto">
              <a:xfrm>
                <a:off x="6962775" y="5564188"/>
                <a:ext cx="28575" cy="58738"/>
              </a:xfrm>
              <a:custGeom>
                <a:avLst/>
                <a:gdLst>
                  <a:gd name="T0" fmla="*/ 80 w 84"/>
                  <a:gd name="T1" fmla="*/ 99 h 172"/>
                  <a:gd name="T2" fmla="*/ 64 w 84"/>
                  <a:gd name="T3" fmla="*/ 153 h 172"/>
                  <a:gd name="T4" fmla="*/ 43 w 84"/>
                  <a:gd name="T5" fmla="*/ 169 h 172"/>
                  <a:gd name="T6" fmla="*/ 1 w 84"/>
                  <a:gd name="T7" fmla="*/ 75 h 172"/>
                  <a:gd name="T8" fmla="*/ 46 w 84"/>
                  <a:gd name="T9" fmla="*/ 1 h 172"/>
                  <a:gd name="T10" fmla="*/ 51 w 84"/>
                  <a:gd name="T11" fmla="*/ 0 h 172"/>
                  <a:gd name="T12" fmla="*/ 81 w 84"/>
                  <a:gd name="T13" fmla="*/ 21 h 172"/>
                  <a:gd name="T14" fmla="*/ 79 w 84"/>
                  <a:gd name="T15" fmla="*/ 59 h 172"/>
                  <a:gd name="T16" fmla="*/ 80 w 84"/>
                  <a:gd name="T17" fmla="*/ 91 h 172"/>
                  <a:gd name="T18" fmla="*/ 80 w 84"/>
                  <a:gd name="T19" fmla="*/ 9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72">
                    <a:moveTo>
                      <a:pt x="80" y="99"/>
                    </a:moveTo>
                    <a:cubicBezTo>
                      <a:pt x="80" y="118"/>
                      <a:pt x="74" y="137"/>
                      <a:pt x="64" y="153"/>
                    </a:cubicBezTo>
                    <a:cubicBezTo>
                      <a:pt x="60" y="161"/>
                      <a:pt x="52" y="168"/>
                      <a:pt x="43" y="169"/>
                    </a:cubicBezTo>
                    <a:cubicBezTo>
                      <a:pt x="3" y="172"/>
                      <a:pt x="0" y="100"/>
                      <a:pt x="1" y="75"/>
                    </a:cubicBezTo>
                    <a:cubicBezTo>
                      <a:pt x="2" y="46"/>
                      <a:pt x="10" y="5"/>
                      <a:pt x="46" y="1"/>
                    </a:cubicBezTo>
                    <a:cubicBezTo>
                      <a:pt x="48" y="0"/>
                      <a:pt x="49" y="0"/>
                      <a:pt x="51" y="0"/>
                    </a:cubicBezTo>
                    <a:cubicBezTo>
                      <a:pt x="65" y="0"/>
                      <a:pt x="76" y="8"/>
                      <a:pt x="81" y="21"/>
                    </a:cubicBezTo>
                    <a:cubicBezTo>
                      <a:pt x="84" y="32"/>
                      <a:pt x="78" y="47"/>
                      <a:pt x="79" y="59"/>
                    </a:cubicBezTo>
                    <a:cubicBezTo>
                      <a:pt x="80" y="70"/>
                      <a:pt x="80" y="81"/>
                      <a:pt x="80" y="91"/>
                    </a:cubicBezTo>
                    <a:cubicBezTo>
                      <a:pt x="80" y="94"/>
                      <a:pt x="80" y="96"/>
                      <a:pt x="80" y="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Freeform 2190">
                <a:extLst>
                  <a:ext uri="{FF2B5EF4-FFF2-40B4-BE49-F238E27FC236}">
                    <a16:creationId xmlns:a16="http://schemas.microsoft.com/office/drawing/2014/main" id="{4338828F-E629-4BB7-9590-5294BACB81CB}"/>
                  </a:ext>
                </a:extLst>
              </p:cNvPr>
              <p:cNvSpPr>
                <a:spLocks/>
              </p:cNvSpPr>
              <p:nvPr/>
            </p:nvSpPr>
            <p:spPr bwMode="auto">
              <a:xfrm>
                <a:off x="6967538" y="5489576"/>
                <a:ext cx="36512" cy="103188"/>
              </a:xfrm>
              <a:custGeom>
                <a:avLst/>
                <a:gdLst>
                  <a:gd name="T0" fmla="*/ 109 w 109"/>
                  <a:gd name="T1" fmla="*/ 11 h 306"/>
                  <a:gd name="T2" fmla="*/ 65 w 109"/>
                  <a:gd name="T3" fmla="*/ 306 h 306"/>
                  <a:gd name="T4" fmla="*/ 0 w 109"/>
                  <a:gd name="T5" fmla="*/ 306 h 306"/>
                  <a:gd name="T6" fmla="*/ 8 w 109"/>
                  <a:gd name="T7" fmla="*/ 0 h 306"/>
                  <a:gd name="T8" fmla="*/ 109 w 109"/>
                  <a:gd name="T9" fmla="*/ 11 h 306"/>
                </a:gdLst>
                <a:ahLst/>
                <a:cxnLst>
                  <a:cxn ang="0">
                    <a:pos x="T0" y="T1"/>
                  </a:cxn>
                  <a:cxn ang="0">
                    <a:pos x="T2" y="T3"/>
                  </a:cxn>
                  <a:cxn ang="0">
                    <a:pos x="T4" y="T5"/>
                  </a:cxn>
                  <a:cxn ang="0">
                    <a:pos x="T6" y="T7"/>
                  </a:cxn>
                  <a:cxn ang="0">
                    <a:pos x="T8" y="T9"/>
                  </a:cxn>
                </a:cxnLst>
                <a:rect l="0" t="0" r="r" b="b"/>
                <a:pathLst>
                  <a:path w="109" h="306">
                    <a:moveTo>
                      <a:pt x="109" y="11"/>
                    </a:moveTo>
                    <a:cubicBezTo>
                      <a:pt x="109" y="20"/>
                      <a:pt x="65" y="306"/>
                      <a:pt x="65" y="306"/>
                    </a:cubicBezTo>
                    <a:lnTo>
                      <a:pt x="0" y="306"/>
                    </a:lnTo>
                    <a:lnTo>
                      <a:pt x="8" y="0"/>
                    </a:lnTo>
                    <a:lnTo>
                      <a:pt x="109"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Freeform 2191">
                <a:extLst>
                  <a:ext uri="{FF2B5EF4-FFF2-40B4-BE49-F238E27FC236}">
                    <a16:creationId xmlns:a16="http://schemas.microsoft.com/office/drawing/2014/main" id="{1438642D-642D-4A49-9C32-42BB2A51F75C}"/>
                  </a:ext>
                </a:extLst>
              </p:cNvPr>
              <p:cNvSpPr>
                <a:spLocks/>
              </p:cNvSpPr>
              <p:nvPr/>
            </p:nvSpPr>
            <p:spPr bwMode="auto">
              <a:xfrm>
                <a:off x="6891338" y="5553076"/>
                <a:ext cx="76200" cy="53975"/>
              </a:xfrm>
              <a:custGeom>
                <a:avLst/>
                <a:gdLst>
                  <a:gd name="T0" fmla="*/ 10 w 226"/>
                  <a:gd name="T1" fmla="*/ 98 h 160"/>
                  <a:gd name="T2" fmla="*/ 14 w 226"/>
                  <a:gd name="T3" fmla="*/ 95 h 160"/>
                  <a:gd name="T4" fmla="*/ 44 w 226"/>
                  <a:gd name="T5" fmla="*/ 75 h 160"/>
                  <a:gd name="T6" fmla="*/ 134 w 226"/>
                  <a:gd name="T7" fmla="*/ 17 h 160"/>
                  <a:gd name="T8" fmla="*/ 143 w 226"/>
                  <a:gd name="T9" fmla="*/ 12 h 160"/>
                  <a:gd name="T10" fmla="*/ 150 w 226"/>
                  <a:gd name="T11" fmla="*/ 11 h 160"/>
                  <a:gd name="T12" fmla="*/ 216 w 226"/>
                  <a:gd name="T13" fmla="*/ 2 h 160"/>
                  <a:gd name="T14" fmla="*/ 226 w 226"/>
                  <a:gd name="T15" fmla="*/ 50 h 160"/>
                  <a:gd name="T16" fmla="*/ 216 w 226"/>
                  <a:gd name="T17" fmla="*/ 100 h 160"/>
                  <a:gd name="T18" fmla="*/ 148 w 226"/>
                  <a:gd name="T19" fmla="*/ 117 h 160"/>
                  <a:gd name="T20" fmla="*/ 120 w 226"/>
                  <a:gd name="T21" fmla="*/ 134 h 160"/>
                  <a:gd name="T22" fmla="*/ 35 w 226"/>
                  <a:gd name="T23" fmla="*/ 150 h 160"/>
                  <a:gd name="T24" fmla="*/ 1 w 226"/>
                  <a:gd name="T25" fmla="*/ 123 h 160"/>
                  <a:gd name="T26" fmla="*/ 0 w 226"/>
                  <a:gd name="T27" fmla="*/ 120 h 160"/>
                  <a:gd name="T28" fmla="*/ 10 w 226"/>
                  <a:gd name="T2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60">
                    <a:moveTo>
                      <a:pt x="10" y="98"/>
                    </a:moveTo>
                    <a:cubicBezTo>
                      <a:pt x="11" y="97"/>
                      <a:pt x="12" y="96"/>
                      <a:pt x="14" y="95"/>
                    </a:cubicBezTo>
                    <a:cubicBezTo>
                      <a:pt x="23" y="87"/>
                      <a:pt x="34" y="81"/>
                      <a:pt x="44" y="75"/>
                    </a:cubicBezTo>
                    <a:cubicBezTo>
                      <a:pt x="77" y="61"/>
                      <a:pt x="108" y="41"/>
                      <a:pt x="134" y="17"/>
                    </a:cubicBezTo>
                    <a:cubicBezTo>
                      <a:pt x="137" y="15"/>
                      <a:pt x="140" y="13"/>
                      <a:pt x="143" y="12"/>
                    </a:cubicBezTo>
                    <a:cubicBezTo>
                      <a:pt x="145" y="11"/>
                      <a:pt x="148" y="11"/>
                      <a:pt x="150" y="11"/>
                    </a:cubicBezTo>
                    <a:cubicBezTo>
                      <a:pt x="173" y="9"/>
                      <a:pt x="194" y="0"/>
                      <a:pt x="216" y="2"/>
                    </a:cubicBezTo>
                    <a:cubicBezTo>
                      <a:pt x="223" y="17"/>
                      <a:pt x="226" y="34"/>
                      <a:pt x="226" y="50"/>
                    </a:cubicBezTo>
                    <a:cubicBezTo>
                      <a:pt x="226" y="67"/>
                      <a:pt x="222" y="84"/>
                      <a:pt x="216" y="100"/>
                    </a:cubicBezTo>
                    <a:cubicBezTo>
                      <a:pt x="200" y="110"/>
                      <a:pt x="164" y="108"/>
                      <a:pt x="148" y="117"/>
                    </a:cubicBezTo>
                    <a:cubicBezTo>
                      <a:pt x="138" y="122"/>
                      <a:pt x="130" y="129"/>
                      <a:pt x="120" y="134"/>
                    </a:cubicBezTo>
                    <a:cubicBezTo>
                      <a:pt x="93" y="150"/>
                      <a:pt x="66" y="160"/>
                      <a:pt x="35" y="150"/>
                    </a:cubicBezTo>
                    <a:cubicBezTo>
                      <a:pt x="19" y="145"/>
                      <a:pt x="3" y="136"/>
                      <a:pt x="1" y="123"/>
                    </a:cubicBezTo>
                    <a:cubicBezTo>
                      <a:pt x="0" y="122"/>
                      <a:pt x="0" y="121"/>
                      <a:pt x="0" y="120"/>
                    </a:cubicBezTo>
                    <a:cubicBezTo>
                      <a:pt x="0" y="111"/>
                      <a:pt x="4" y="103"/>
                      <a:pt x="10" y="9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Freeform 2192">
                <a:extLst>
                  <a:ext uri="{FF2B5EF4-FFF2-40B4-BE49-F238E27FC236}">
                    <a16:creationId xmlns:a16="http://schemas.microsoft.com/office/drawing/2014/main" id="{D9457FA3-FFD2-4A50-80FB-31C780B62646}"/>
                  </a:ext>
                </a:extLst>
              </p:cNvPr>
              <p:cNvSpPr>
                <a:spLocks/>
              </p:cNvSpPr>
              <p:nvPr/>
            </p:nvSpPr>
            <p:spPr bwMode="auto">
              <a:xfrm>
                <a:off x="6900863" y="5538788"/>
                <a:ext cx="69850" cy="46038"/>
              </a:xfrm>
              <a:custGeom>
                <a:avLst/>
                <a:gdLst>
                  <a:gd name="T0" fmla="*/ 77 w 211"/>
                  <a:gd name="T1" fmla="*/ 124 h 138"/>
                  <a:gd name="T2" fmla="*/ 33 w 211"/>
                  <a:gd name="T3" fmla="*/ 109 h 138"/>
                  <a:gd name="T4" fmla="*/ 108 w 211"/>
                  <a:gd name="T5" fmla="*/ 19 h 138"/>
                  <a:gd name="T6" fmla="*/ 186 w 211"/>
                  <a:gd name="T7" fmla="*/ 38 h 138"/>
                  <a:gd name="T8" fmla="*/ 77 w 211"/>
                  <a:gd name="T9" fmla="*/ 124 h 138"/>
                </a:gdLst>
                <a:ahLst/>
                <a:cxnLst>
                  <a:cxn ang="0">
                    <a:pos x="T0" y="T1"/>
                  </a:cxn>
                  <a:cxn ang="0">
                    <a:pos x="T2" y="T3"/>
                  </a:cxn>
                  <a:cxn ang="0">
                    <a:pos x="T4" y="T5"/>
                  </a:cxn>
                  <a:cxn ang="0">
                    <a:pos x="T6" y="T7"/>
                  </a:cxn>
                  <a:cxn ang="0">
                    <a:pos x="T8" y="T9"/>
                  </a:cxn>
                </a:cxnLst>
                <a:rect l="0" t="0" r="r" b="b"/>
                <a:pathLst>
                  <a:path w="211" h="138">
                    <a:moveTo>
                      <a:pt x="77" y="124"/>
                    </a:moveTo>
                    <a:cubicBezTo>
                      <a:pt x="43" y="134"/>
                      <a:pt x="0" y="138"/>
                      <a:pt x="33" y="109"/>
                    </a:cubicBezTo>
                    <a:cubicBezTo>
                      <a:pt x="66" y="79"/>
                      <a:pt x="109" y="81"/>
                      <a:pt x="108" y="19"/>
                    </a:cubicBezTo>
                    <a:cubicBezTo>
                      <a:pt x="129" y="0"/>
                      <a:pt x="163" y="0"/>
                      <a:pt x="186" y="38"/>
                    </a:cubicBezTo>
                    <a:cubicBezTo>
                      <a:pt x="211" y="93"/>
                      <a:pt x="110" y="114"/>
                      <a:pt x="77" y="1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Freeform 2193">
                <a:extLst>
                  <a:ext uri="{FF2B5EF4-FFF2-40B4-BE49-F238E27FC236}">
                    <a16:creationId xmlns:a16="http://schemas.microsoft.com/office/drawing/2014/main" id="{E0DF3EAE-79C6-4F8D-AB6A-12D3CB3E89C6}"/>
                  </a:ext>
                </a:extLst>
              </p:cNvPr>
              <p:cNvSpPr>
                <a:spLocks/>
              </p:cNvSpPr>
              <p:nvPr/>
            </p:nvSpPr>
            <p:spPr bwMode="auto">
              <a:xfrm>
                <a:off x="6926263" y="5456238"/>
                <a:ext cx="38100" cy="98425"/>
              </a:xfrm>
              <a:custGeom>
                <a:avLst/>
                <a:gdLst>
                  <a:gd name="T0" fmla="*/ 0 w 113"/>
                  <a:gd name="T1" fmla="*/ 0 h 293"/>
                  <a:gd name="T2" fmla="*/ 35 w 113"/>
                  <a:gd name="T3" fmla="*/ 293 h 293"/>
                  <a:gd name="T4" fmla="*/ 113 w 113"/>
                  <a:gd name="T5" fmla="*/ 293 h 293"/>
                  <a:gd name="T6" fmla="*/ 106 w 113"/>
                  <a:gd name="T7" fmla="*/ 23 h 293"/>
                  <a:gd name="T8" fmla="*/ 0 w 113"/>
                  <a:gd name="T9" fmla="*/ 0 h 293"/>
                </a:gdLst>
                <a:ahLst/>
                <a:cxnLst>
                  <a:cxn ang="0">
                    <a:pos x="T0" y="T1"/>
                  </a:cxn>
                  <a:cxn ang="0">
                    <a:pos x="T2" y="T3"/>
                  </a:cxn>
                  <a:cxn ang="0">
                    <a:pos x="T4" y="T5"/>
                  </a:cxn>
                  <a:cxn ang="0">
                    <a:pos x="T6" y="T7"/>
                  </a:cxn>
                  <a:cxn ang="0">
                    <a:pos x="T8" y="T9"/>
                  </a:cxn>
                </a:cxnLst>
                <a:rect l="0" t="0" r="r" b="b"/>
                <a:pathLst>
                  <a:path w="113" h="293">
                    <a:moveTo>
                      <a:pt x="0" y="0"/>
                    </a:moveTo>
                    <a:lnTo>
                      <a:pt x="35" y="293"/>
                    </a:lnTo>
                    <a:lnTo>
                      <a:pt x="113" y="293"/>
                    </a:lnTo>
                    <a:lnTo>
                      <a:pt x="106" y="23"/>
                    </a:lnTo>
                    <a:lnTo>
                      <a:pt x="0"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Freeform 2194">
                <a:extLst>
                  <a:ext uri="{FF2B5EF4-FFF2-40B4-BE49-F238E27FC236}">
                    <a16:creationId xmlns:a16="http://schemas.microsoft.com/office/drawing/2014/main" id="{E6EEA714-98A7-449D-A236-E8AFB02424E8}"/>
                  </a:ext>
                </a:extLst>
              </p:cNvPr>
              <p:cNvSpPr>
                <a:spLocks/>
              </p:cNvSpPr>
              <p:nvPr/>
            </p:nvSpPr>
            <p:spPr bwMode="auto">
              <a:xfrm>
                <a:off x="6878638" y="5137151"/>
                <a:ext cx="198437" cy="400050"/>
              </a:xfrm>
              <a:custGeom>
                <a:avLst/>
                <a:gdLst>
                  <a:gd name="T0" fmla="*/ 65 w 596"/>
                  <a:gd name="T1" fmla="*/ 79 h 1192"/>
                  <a:gd name="T2" fmla="*/ 367 w 596"/>
                  <a:gd name="T3" fmla="*/ 38 h 1192"/>
                  <a:gd name="T4" fmla="*/ 384 w 596"/>
                  <a:gd name="T5" fmla="*/ 1192 h 1192"/>
                  <a:gd name="T6" fmla="*/ 262 w 596"/>
                  <a:gd name="T7" fmla="*/ 1192 h 1192"/>
                  <a:gd name="T8" fmla="*/ 258 w 596"/>
                  <a:gd name="T9" fmla="*/ 652 h 1192"/>
                  <a:gd name="T10" fmla="*/ 254 w 596"/>
                  <a:gd name="T11" fmla="*/ 1152 h 1192"/>
                  <a:gd name="T12" fmla="*/ 148 w 596"/>
                  <a:gd name="T13" fmla="*/ 1156 h 1192"/>
                  <a:gd name="T14" fmla="*/ 65 w 596"/>
                  <a:gd name="T15" fmla="*/ 79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192">
                    <a:moveTo>
                      <a:pt x="65" y="79"/>
                    </a:moveTo>
                    <a:cubicBezTo>
                      <a:pt x="67" y="61"/>
                      <a:pt x="296" y="49"/>
                      <a:pt x="367" y="38"/>
                    </a:cubicBezTo>
                    <a:cubicBezTo>
                      <a:pt x="596" y="0"/>
                      <a:pt x="470" y="802"/>
                      <a:pt x="384" y="1192"/>
                    </a:cubicBezTo>
                    <a:lnTo>
                      <a:pt x="262" y="1192"/>
                    </a:lnTo>
                    <a:cubicBezTo>
                      <a:pt x="280" y="900"/>
                      <a:pt x="274" y="944"/>
                      <a:pt x="258" y="652"/>
                    </a:cubicBezTo>
                    <a:lnTo>
                      <a:pt x="254" y="1152"/>
                    </a:lnTo>
                    <a:lnTo>
                      <a:pt x="148" y="1156"/>
                    </a:lnTo>
                    <a:cubicBezTo>
                      <a:pt x="148" y="1156"/>
                      <a:pt x="0" y="328"/>
                      <a:pt x="65" y="7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Freeform 2195">
                <a:extLst>
                  <a:ext uri="{FF2B5EF4-FFF2-40B4-BE49-F238E27FC236}">
                    <a16:creationId xmlns:a16="http://schemas.microsoft.com/office/drawing/2014/main" id="{5AF3B0CC-D87A-443C-945A-03FD734E6AC1}"/>
                  </a:ext>
                </a:extLst>
              </p:cNvPr>
              <p:cNvSpPr>
                <a:spLocks/>
              </p:cNvSpPr>
              <p:nvPr/>
            </p:nvSpPr>
            <p:spPr bwMode="auto">
              <a:xfrm>
                <a:off x="6992938" y="5191126"/>
                <a:ext cx="55562" cy="323850"/>
              </a:xfrm>
              <a:custGeom>
                <a:avLst/>
                <a:gdLst>
                  <a:gd name="T0" fmla="*/ 168 w 168"/>
                  <a:gd name="T1" fmla="*/ 0 h 961"/>
                  <a:gd name="T2" fmla="*/ 0 w 168"/>
                  <a:gd name="T3" fmla="*/ 481 h 961"/>
                  <a:gd name="T4" fmla="*/ 168 w 168"/>
                  <a:gd name="T5" fmla="*/ 961 h 961"/>
                  <a:gd name="T6" fmla="*/ 168 w 168"/>
                  <a:gd name="T7" fmla="*/ 0 h 961"/>
                </a:gdLst>
                <a:ahLst/>
                <a:cxnLst>
                  <a:cxn ang="0">
                    <a:pos x="T0" y="T1"/>
                  </a:cxn>
                  <a:cxn ang="0">
                    <a:pos x="T2" y="T3"/>
                  </a:cxn>
                  <a:cxn ang="0">
                    <a:pos x="T4" y="T5"/>
                  </a:cxn>
                  <a:cxn ang="0">
                    <a:pos x="T6" y="T7"/>
                  </a:cxn>
                </a:cxnLst>
                <a:rect l="0" t="0" r="r" b="b"/>
                <a:pathLst>
                  <a:path w="168" h="961">
                    <a:moveTo>
                      <a:pt x="168" y="0"/>
                    </a:moveTo>
                    <a:cubicBezTo>
                      <a:pt x="60" y="137"/>
                      <a:pt x="0" y="306"/>
                      <a:pt x="0" y="481"/>
                    </a:cubicBezTo>
                    <a:cubicBezTo>
                      <a:pt x="0" y="655"/>
                      <a:pt x="60" y="824"/>
                      <a:pt x="168" y="961"/>
                    </a:cubicBezTo>
                    <a:lnTo>
                      <a:pt x="168" y="0"/>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Freeform 2196">
                <a:extLst>
                  <a:ext uri="{FF2B5EF4-FFF2-40B4-BE49-F238E27FC236}">
                    <a16:creationId xmlns:a16="http://schemas.microsoft.com/office/drawing/2014/main" id="{C9B403E8-51D5-4EFD-A60E-FC641F77BC53}"/>
                  </a:ext>
                </a:extLst>
              </p:cNvPr>
              <p:cNvSpPr>
                <a:spLocks/>
              </p:cNvSpPr>
              <p:nvPr/>
            </p:nvSpPr>
            <p:spPr bwMode="auto">
              <a:xfrm>
                <a:off x="7029450" y="5027613"/>
                <a:ext cx="138112" cy="111125"/>
              </a:xfrm>
              <a:custGeom>
                <a:avLst/>
                <a:gdLst>
                  <a:gd name="T0" fmla="*/ 147 w 415"/>
                  <a:gd name="T1" fmla="*/ 164 h 327"/>
                  <a:gd name="T2" fmla="*/ 358 w 415"/>
                  <a:gd name="T3" fmla="*/ 10 h 327"/>
                  <a:gd name="T4" fmla="*/ 407 w 415"/>
                  <a:gd name="T5" fmla="*/ 58 h 327"/>
                  <a:gd name="T6" fmla="*/ 173 w 415"/>
                  <a:gd name="T7" fmla="*/ 305 h 327"/>
                  <a:gd name="T8" fmla="*/ 118 w 415"/>
                  <a:gd name="T9" fmla="*/ 325 h 327"/>
                  <a:gd name="T10" fmla="*/ 23 w 415"/>
                  <a:gd name="T11" fmla="*/ 230 h 327"/>
                  <a:gd name="T12" fmla="*/ 6 w 415"/>
                  <a:gd name="T13" fmla="*/ 176 h 327"/>
                  <a:gd name="T14" fmla="*/ 0 w 415"/>
                  <a:gd name="T15" fmla="*/ 148 h 327"/>
                  <a:gd name="T16" fmla="*/ 0 w 415"/>
                  <a:gd name="T17" fmla="*/ 140 h 327"/>
                  <a:gd name="T18" fmla="*/ 95 w 415"/>
                  <a:gd name="T19" fmla="*/ 107 h 327"/>
                  <a:gd name="T20" fmla="*/ 147 w 415"/>
                  <a:gd name="T21" fmla="*/ 16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327">
                    <a:moveTo>
                      <a:pt x="147" y="164"/>
                    </a:moveTo>
                    <a:cubicBezTo>
                      <a:pt x="262" y="79"/>
                      <a:pt x="278" y="88"/>
                      <a:pt x="358" y="10"/>
                    </a:cubicBezTo>
                    <a:cubicBezTo>
                      <a:pt x="366" y="0"/>
                      <a:pt x="415" y="39"/>
                      <a:pt x="407" y="58"/>
                    </a:cubicBezTo>
                    <a:cubicBezTo>
                      <a:pt x="294" y="181"/>
                      <a:pt x="290" y="227"/>
                      <a:pt x="173" y="305"/>
                    </a:cubicBezTo>
                    <a:cubicBezTo>
                      <a:pt x="157" y="316"/>
                      <a:pt x="138" y="323"/>
                      <a:pt x="118" y="325"/>
                    </a:cubicBezTo>
                    <a:cubicBezTo>
                      <a:pt x="72" y="327"/>
                      <a:pt x="35" y="268"/>
                      <a:pt x="23" y="230"/>
                    </a:cubicBezTo>
                    <a:lnTo>
                      <a:pt x="6" y="176"/>
                    </a:lnTo>
                    <a:cubicBezTo>
                      <a:pt x="2" y="167"/>
                      <a:pt x="0" y="157"/>
                      <a:pt x="0" y="148"/>
                    </a:cubicBezTo>
                    <a:cubicBezTo>
                      <a:pt x="0" y="145"/>
                      <a:pt x="0" y="143"/>
                      <a:pt x="0" y="140"/>
                    </a:cubicBezTo>
                    <a:cubicBezTo>
                      <a:pt x="8" y="99"/>
                      <a:pt x="62" y="86"/>
                      <a:pt x="95" y="107"/>
                    </a:cubicBezTo>
                    <a:cubicBezTo>
                      <a:pt x="118" y="122"/>
                      <a:pt x="147" y="138"/>
                      <a:pt x="147" y="16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6" name="Freeform 2197">
                <a:extLst>
                  <a:ext uri="{FF2B5EF4-FFF2-40B4-BE49-F238E27FC236}">
                    <a16:creationId xmlns:a16="http://schemas.microsoft.com/office/drawing/2014/main" id="{D435203A-D51E-45C2-9D0E-E6E68FDF2072}"/>
                  </a:ext>
                </a:extLst>
              </p:cNvPr>
              <p:cNvSpPr>
                <a:spLocks/>
              </p:cNvSpPr>
              <p:nvPr/>
            </p:nvSpPr>
            <p:spPr bwMode="auto">
              <a:xfrm>
                <a:off x="7138988" y="4979988"/>
                <a:ext cx="61912" cy="71438"/>
              </a:xfrm>
              <a:custGeom>
                <a:avLst/>
                <a:gdLst>
                  <a:gd name="T0" fmla="*/ 36 w 184"/>
                  <a:gd name="T1" fmla="*/ 87 h 216"/>
                  <a:gd name="T2" fmla="*/ 102 w 184"/>
                  <a:gd name="T3" fmla="*/ 7 h 216"/>
                  <a:gd name="T4" fmla="*/ 109 w 184"/>
                  <a:gd name="T5" fmla="*/ 0 h 216"/>
                  <a:gd name="T6" fmla="*/ 112 w 184"/>
                  <a:gd name="T7" fmla="*/ 2 h 216"/>
                  <a:gd name="T8" fmla="*/ 123 w 184"/>
                  <a:gd name="T9" fmla="*/ 25 h 216"/>
                  <a:gd name="T10" fmla="*/ 122 w 184"/>
                  <a:gd name="T11" fmla="*/ 32 h 216"/>
                  <a:gd name="T12" fmla="*/ 108 w 184"/>
                  <a:gd name="T13" fmla="*/ 63 h 216"/>
                  <a:gd name="T14" fmla="*/ 98 w 184"/>
                  <a:gd name="T15" fmla="*/ 91 h 216"/>
                  <a:gd name="T16" fmla="*/ 104 w 184"/>
                  <a:gd name="T17" fmla="*/ 92 h 216"/>
                  <a:gd name="T18" fmla="*/ 106 w 184"/>
                  <a:gd name="T19" fmla="*/ 92 h 216"/>
                  <a:gd name="T20" fmla="*/ 160 w 184"/>
                  <a:gd name="T21" fmla="*/ 100 h 216"/>
                  <a:gd name="T22" fmla="*/ 168 w 184"/>
                  <a:gd name="T23" fmla="*/ 121 h 216"/>
                  <a:gd name="T24" fmla="*/ 166 w 184"/>
                  <a:gd name="T25" fmla="*/ 163 h 216"/>
                  <a:gd name="T26" fmla="*/ 156 w 184"/>
                  <a:gd name="T27" fmla="*/ 169 h 216"/>
                  <a:gd name="T28" fmla="*/ 145 w 184"/>
                  <a:gd name="T29" fmla="*/ 189 h 216"/>
                  <a:gd name="T30" fmla="*/ 118 w 184"/>
                  <a:gd name="T31" fmla="*/ 203 h 216"/>
                  <a:gd name="T32" fmla="*/ 64 w 184"/>
                  <a:gd name="T33" fmla="*/ 212 h 216"/>
                  <a:gd name="T34" fmla="*/ 40 w 184"/>
                  <a:gd name="T35" fmla="*/ 216 h 216"/>
                  <a:gd name="T36" fmla="*/ 24 w 184"/>
                  <a:gd name="T37" fmla="*/ 214 h 216"/>
                  <a:gd name="T38" fmla="*/ 2 w 184"/>
                  <a:gd name="T39" fmla="*/ 201 h 216"/>
                  <a:gd name="T40" fmla="*/ 36 w 184"/>
                  <a:gd name="T41"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16">
                    <a:moveTo>
                      <a:pt x="36" y="87"/>
                    </a:moveTo>
                    <a:cubicBezTo>
                      <a:pt x="53" y="66"/>
                      <a:pt x="94" y="34"/>
                      <a:pt x="102" y="7"/>
                    </a:cubicBezTo>
                    <a:cubicBezTo>
                      <a:pt x="103" y="4"/>
                      <a:pt x="105" y="0"/>
                      <a:pt x="109" y="0"/>
                    </a:cubicBezTo>
                    <a:cubicBezTo>
                      <a:pt x="110" y="0"/>
                      <a:pt x="111" y="1"/>
                      <a:pt x="112" y="2"/>
                    </a:cubicBezTo>
                    <a:cubicBezTo>
                      <a:pt x="119" y="7"/>
                      <a:pt x="123" y="16"/>
                      <a:pt x="123" y="25"/>
                    </a:cubicBezTo>
                    <a:cubicBezTo>
                      <a:pt x="123" y="27"/>
                      <a:pt x="123" y="30"/>
                      <a:pt x="122" y="32"/>
                    </a:cubicBezTo>
                    <a:cubicBezTo>
                      <a:pt x="119" y="43"/>
                      <a:pt x="115" y="54"/>
                      <a:pt x="108" y="63"/>
                    </a:cubicBezTo>
                    <a:cubicBezTo>
                      <a:pt x="105" y="68"/>
                      <a:pt x="90" y="86"/>
                      <a:pt x="98" y="91"/>
                    </a:cubicBezTo>
                    <a:cubicBezTo>
                      <a:pt x="100" y="92"/>
                      <a:pt x="102" y="92"/>
                      <a:pt x="104" y="92"/>
                    </a:cubicBezTo>
                    <a:cubicBezTo>
                      <a:pt x="105" y="92"/>
                      <a:pt x="106" y="92"/>
                      <a:pt x="106" y="92"/>
                    </a:cubicBezTo>
                    <a:cubicBezTo>
                      <a:pt x="123" y="92"/>
                      <a:pt x="148" y="87"/>
                      <a:pt x="160" y="100"/>
                    </a:cubicBezTo>
                    <a:cubicBezTo>
                      <a:pt x="166" y="107"/>
                      <a:pt x="165" y="114"/>
                      <a:pt x="168" y="121"/>
                    </a:cubicBezTo>
                    <a:cubicBezTo>
                      <a:pt x="172" y="135"/>
                      <a:pt x="184" y="151"/>
                      <a:pt x="166" y="163"/>
                    </a:cubicBezTo>
                    <a:cubicBezTo>
                      <a:pt x="163" y="164"/>
                      <a:pt x="160" y="166"/>
                      <a:pt x="156" y="169"/>
                    </a:cubicBezTo>
                    <a:cubicBezTo>
                      <a:pt x="150" y="174"/>
                      <a:pt x="150" y="183"/>
                      <a:pt x="145" y="189"/>
                    </a:cubicBezTo>
                    <a:cubicBezTo>
                      <a:pt x="138" y="197"/>
                      <a:pt x="128" y="202"/>
                      <a:pt x="118" y="203"/>
                    </a:cubicBezTo>
                    <a:cubicBezTo>
                      <a:pt x="100" y="206"/>
                      <a:pt x="82" y="209"/>
                      <a:pt x="64" y="212"/>
                    </a:cubicBezTo>
                    <a:cubicBezTo>
                      <a:pt x="56" y="215"/>
                      <a:pt x="48" y="216"/>
                      <a:pt x="40" y="216"/>
                    </a:cubicBezTo>
                    <a:cubicBezTo>
                      <a:pt x="34" y="216"/>
                      <a:pt x="29" y="215"/>
                      <a:pt x="24" y="214"/>
                    </a:cubicBezTo>
                    <a:cubicBezTo>
                      <a:pt x="21" y="213"/>
                      <a:pt x="0" y="204"/>
                      <a:pt x="2" y="201"/>
                    </a:cubicBezTo>
                    <a:cubicBezTo>
                      <a:pt x="27" y="144"/>
                      <a:pt x="19" y="107"/>
                      <a:pt x="36" y="8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Freeform 2198">
                <a:extLst>
                  <a:ext uri="{FF2B5EF4-FFF2-40B4-BE49-F238E27FC236}">
                    <a16:creationId xmlns:a16="http://schemas.microsoft.com/office/drawing/2014/main" id="{493EA4FD-F9B2-4914-B4E3-6ED7F50D6D06}"/>
                  </a:ext>
                </a:extLst>
              </p:cNvPr>
              <p:cNvSpPr>
                <a:spLocks/>
              </p:cNvSpPr>
              <p:nvPr/>
            </p:nvSpPr>
            <p:spPr bwMode="auto">
              <a:xfrm>
                <a:off x="6986588" y="4970463"/>
                <a:ext cx="95250" cy="161925"/>
              </a:xfrm>
              <a:custGeom>
                <a:avLst/>
                <a:gdLst>
                  <a:gd name="T0" fmla="*/ 198 w 284"/>
                  <a:gd name="T1" fmla="*/ 201 h 482"/>
                  <a:gd name="T2" fmla="*/ 273 w 284"/>
                  <a:gd name="T3" fmla="*/ 329 h 482"/>
                  <a:gd name="T4" fmla="*/ 168 w 284"/>
                  <a:gd name="T5" fmla="*/ 441 h 482"/>
                  <a:gd name="T6" fmla="*/ 100 w 284"/>
                  <a:gd name="T7" fmla="*/ 308 h 482"/>
                  <a:gd name="T8" fmla="*/ 17 w 284"/>
                  <a:gd name="T9" fmla="*/ 210 h 482"/>
                  <a:gd name="T10" fmla="*/ 16 w 284"/>
                  <a:gd name="T11" fmla="*/ 135 h 482"/>
                  <a:gd name="T12" fmla="*/ 16 w 284"/>
                  <a:gd name="T13" fmla="*/ 132 h 482"/>
                  <a:gd name="T14" fmla="*/ 26 w 284"/>
                  <a:gd name="T15" fmla="*/ 93 h 482"/>
                  <a:gd name="T16" fmla="*/ 109 w 284"/>
                  <a:gd name="T17" fmla="*/ 13 h 482"/>
                  <a:gd name="T18" fmla="*/ 198 w 284"/>
                  <a:gd name="T19" fmla="*/ 20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482">
                    <a:moveTo>
                      <a:pt x="198" y="201"/>
                    </a:moveTo>
                    <a:cubicBezTo>
                      <a:pt x="239" y="283"/>
                      <a:pt x="262" y="279"/>
                      <a:pt x="273" y="329"/>
                    </a:cubicBezTo>
                    <a:cubicBezTo>
                      <a:pt x="284" y="379"/>
                      <a:pt x="209" y="482"/>
                      <a:pt x="168" y="441"/>
                    </a:cubicBezTo>
                    <a:cubicBezTo>
                      <a:pt x="126" y="399"/>
                      <a:pt x="113" y="342"/>
                      <a:pt x="100" y="308"/>
                    </a:cubicBezTo>
                    <a:cubicBezTo>
                      <a:pt x="86" y="271"/>
                      <a:pt x="45" y="238"/>
                      <a:pt x="17" y="210"/>
                    </a:cubicBezTo>
                    <a:cubicBezTo>
                      <a:pt x="0" y="193"/>
                      <a:pt x="18" y="159"/>
                      <a:pt x="16" y="135"/>
                    </a:cubicBezTo>
                    <a:cubicBezTo>
                      <a:pt x="16" y="134"/>
                      <a:pt x="16" y="133"/>
                      <a:pt x="16" y="132"/>
                    </a:cubicBezTo>
                    <a:cubicBezTo>
                      <a:pt x="16" y="118"/>
                      <a:pt x="20" y="105"/>
                      <a:pt x="26" y="93"/>
                    </a:cubicBezTo>
                    <a:cubicBezTo>
                      <a:pt x="46" y="51"/>
                      <a:pt x="62" y="0"/>
                      <a:pt x="109" y="13"/>
                    </a:cubicBezTo>
                    <a:cubicBezTo>
                      <a:pt x="176" y="68"/>
                      <a:pt x="158" y="120"/>
                      <a:pt x="198"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Oval 2199">
                <a:extLst>
                  <a:ext uri="{FF2B5EF4-FFF2-40B4-BE49-F238E27FC236}">
                    <a16:creationId xmlns:a16="http://schemas.microsoft.com/office/drawing/2014/main" id="{3D424E84-FC2D-4630-9F6B-0994436DB924}"/>
                  </a:ext>
                </a:extLst>
              </p:cNvPr>
              <p:cNvSpPr>
                <a:spLocks noChangeArrowheads="1"/>
              </p:cNvSpPr>
              <p:nvPr/>
            </p:nvSpPr>
            <p:spPr bwMode="auto">
              <a:xfrm>
                <a:off x="6983413" y="4910138"/>
                <a:ext cx="50800"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Oval 2200">
                <a:extLst>
                  <a:ext uri="{FF2B5EF4-FFF2-40B4-BE49-F238E27FC236}">
                    <a16:creationId xmlns:a16="http://schemas.microsoft.com/office/drawing/2014/main" id="{302AEDD9-A282-4BFC-B8EF-1690C14607B0}"/>
                  </a:ext>
                </a:extLst>
              </p:cNvPr>
              <p:cNvSpPr>
                <a:spLocks noChangeArrowheads="1"/>
              </p:cNvSpPr>
              <p:nvPr/>
            </p:nvSpPr>
            <p:spPr bwMode="auto">
              <a:xfrm>
                <a:off x="6926263" y="4913313"/>
                <a:ext cx="52387"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0" name="Freeform 2201">
                <a:extLst>
                  <a:ext uri="{FF2B5EF4-FFF2-40B4-BE49-F238E27FC236}">
                    <a16:creationId xmlns:a16="http://schemas.microsoft.com/office/drawing/2014/main" id="{8476F13F-089E-4EEA-AB51-E7995D212FEE}"/>
                  </a:ext>
                </a:extLst>
              </p:cNvPr>
              <p:cNvSpPr>
                <a:spLocks/>
              </p:cNvSpPr>
              <p:nvPr/>
            </p:nvSpPr>
            <p:spPr bwMode="auto">
              <a:xfrm>
                <a:off x="6891338" y="4946651"/>
                <a:ext cx="153987" cy="265113"/>
              </a:xfrm>
              <a:custGeom>
                <a:avLst/>
                <a:gdLst>
                  <a:gd name="T0" fmla="*/ 412 w 461"/>
                  <a:gd name="T1" fmla="*/ 102 h 788"/>
                  <a:gd name="T2" fmla="*/ 332 w 461"/>
                  <a:gd name="T3" fmla="*/ 53 h 788"/>
                  <a:gd name="T4" fmla="*/ 228 w 461"/>
                  <a:gd name="T5" fmla="*/ 13 h 788"/>
                  <a:gd name="T6" fmla="*/ 169 w 461"/>
                  <a:gd name="T7" fmla="*/ 72 h 788"/>
                  <a:gd name="T8" fmla="*/ 58 w 461"/>
                  <a:gd name="T9" fmla="*/ 125 h 788"/>
                  <a:gd name="T10" fmla="*/ 51 w 461"/>
                  <a:gd name="T11" fmla="*/ 155 h 788"/>
                  <a:gd name="T12" fmla="*/ 65 w 461"/>
                  <a:gd name="T13" fmla="*/ 485 h 788"/>
                  <a:gd name="T14" fmla="*/ 33 w 461"/>
                  <a:gd name="T15" fmla="*/ 695 h 788"/>
                  <a:gd name="T16" fmla="*/ 210 w 461"/>
                  <a:gd name="T17" fmla="*/ 788 h 788"/>
                  <a:gd name="T18" fmla="*/ 210 w 461"/>
                  <a:gd name="T19" fmla="*/ 788 h 788"/>
                  <a:gd name="T20" fmla="*/ 231 w 461"/>
                  <a:gd name="T21" fmla="*/ 704 h 788"/>
                  <a:gd name="T22" fmla="*/ 252 w 461"/>
                  <a:gd name="T23" fmla="*/ 788 h 788"/>
                  <a:gd name="T24" fmla="*/ 445 w 461"/>
                  <a:gd name="T25" fmla="*/ 671 h 788"/>
                  <a:gd name="T26" fmla="*/ 411 w 461"/>
                  <a:gd name="T27" fmla="*/ 468 h 788"/>
                  <a:gd name="T28" fmla="*/ 458 w 461"/>
                  <a:gd name="T29" fmla="*/ 357 h 788"/>
                  <a:gd name="T30" fmla="*/ 461 w 461"/>
                  <a:gd name="T31" fmla="*/ 331 h 788"/>
                  <a:gd name="T32" fmla="*/ 456 w 461"/>
                  <a:gd name="T33" fmla="*/ 295 h 788"/>
                  <a:gd name="T34" fmla="*/ 433 w 461"/>
                  <a:gd name="T35" fmla="*/ 241 h 788"/>
                  <a:gd name="T36" fmla="*/ 412 w 461"/>
                  <a:gd name="T37" fmla="*/ 10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88">
                    <a:moveTo>
                      <a:pt x="412" y="102"/>
                    </a:moveTo>
                    <a:cubicBezTo>
                      <a:pt x="400" y="72"/>
                      <a:pt x="332" y="53"/>
                      <a:pt x="332" y="53"/>
                    </a:cubicBezTo>
                    <a:cubicBezTo>
                      <a:pt x="295" y="22"/>
                      <a:pt x="280" y="0"/>
                      <a:pt x="228" y="13"/>
                    </a:cubicBezTo>
                    <a:cubicBezTo>
                      <a:pt x="181" y="24"/>
                      <a:pt x="184" y="54"/>
                      <a:pt x="169" y="72"/>
                    </a:cubicBezTo>
                    <a:cubicBezTo>
                      <a:pt x="163" y="80"/>
                      <a:pt x="62" y="116"/>
                      <a:pt x="58" y="125"/>
                    </a:cubicBezTo>
                    <a:cubicBezTo>
                      <a:pt x="54" y="135"/>
                      <a:pt x="52" y="145"/>
                      <a:pt x="51" y="155"/>
                    </a:cubicBezTo>
                    <a:cubicBezTo>
                      <a:pt x="3" y="322"/>
                      <a:pt x="66" y="375"/>
                      <a:pt x="65" y="485"/>
                    </a:cubicBezTo>
                    <a:cubicBezTo>
                      <a:pt x="65" y="554"/>
                      <a:pt x="0" y="637"/>
                      <a:pt x="33" y="695"/>
                    </a:cubicBezTo>
                    <a:cubicBezTo>
                      <a:pt x="73" y="753"/>
                      <a:pt x="140" y="788"/>
                      <a:pt x="210" y="788"/>
                    </a:cubicBezTo>
                    <a:cubicBezTo>
                      <a:pt x="210" y="788"/>
                      <a:pt x="210" y="788"/>
                      <a:pt x="210" y="788"/>
                    </a:cubicBezTo>
                    <a:lnTo>
                      <a:pt x="231" y="704"/>
                    </a:lnTo>
                    <a:lnTo>
                      <a:pt x="252" y="788"/>
                    </a:lnTo>
                    <a:cubicBezTo>
                      <a:pt x="285" y="788"/>
                      <a:pt x="445" y="771"/>
                      <a:pt x="445" y="671"/>
                    </a:cubicBezTo>
                    <a:cubicBezTo>
                      <a:pt x="445" y="572"/>
                      <a:pt x="401" y="507"/>
                      <a:pt x="411" y="468"/>
                    </a:cubicBezTo>
                    <a:cubicBezTo>
                      <a:pt x="422" y="430"/>
                      <a:pt x="450" y="397"/>
                      <a:pt x="458" y="357"/>
                    </a:cubicBezTo>
                    <a:cubicBezTo>
                      <a:pt x="460" y="349"/>
                      <a:pt x="461" y="340"/>
                      <a:pt x="461" y="331"/>
                    </a:cubicBezTo>
                    <a:cubicBezTo>
                      <a:pt x="461" y="319"/>
                      <a:pt x="460" y="307"/>
                      <a:pt x="456" y="295"/>
                    </a:cubicBezTo>
                    <a:cubicBezTo>
                      <a:pt x="450" y="276"/>
                      <a:pt x="440" y="260"/>
                      <a:pt x="433" y="241"/>
                    </a:cubicBezTo>
                    <a:cubicBezTo>
                      <a:pt x="418" y="196"/>
                      <a:pt x="429" y="146"/>
                      <a:pt x="412"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Oval 2202">
                <a:extLst>
                  <a:ext uri="{FF2B5EF4-FFF2-40B4-BE49-F238E27FC236}">
                    <a16:creationId xmlns:a16="http://schemas.microsoft.com/office/drawing/2014/main" id="{29B11AC6-BC0F-4D30-8D0C-D4BE19FAA1F1}"/>
                  </a:ext>
                </a:extLst>
              </p:cNvPr>
              <p:cNvSpPr>
                <a:spLocks noChangeArrowheads="1"/>
              </p:cNvSpPr>
              <p:nvPr/>
            </p:nvSpPr>
            <p:spPr bwMode="auto">
              <a:xfrm>
                <a:off x="6948488" y="4845051"/>
                <a:ext cx="60325" cy="6032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Freeform 2203">
                <a:extLst>
                  <a:ext uri="{FF2B5EF4-FFF2-40B4-BE49-F238E27FC236}">
                    <a16:creationId xmlns:a16="http://schemas.microsoft.com/office/drawing/2014/main" id="{019F59B3-E91D-4CCB-8FCD-BF63E8A4E2F6}"/>
                  </a:ext>
                </a:extLst>
              </p:cNvPr>
              <p:cNvSpPr>
                <a:spLocks/>
              </p:cNvSpPr>
              <p:nvPr/>
            </p:nvSpPr>
            <p:spPr bwMode="auto">
              <a:xfrm>
                <a:off x="6946900" y="4851401"/>
                <a:ext cx="77787" cy="165100"/>
              </a:xfrm>
              <a:custGeom>
                <a:avLst/>
                <a:gdLst>
                  <a:gd name="T0" fmla="*/ 133 w 233"/>
                  <a:gd name="T1" fmla="*/ 489 h 489"/>
                  <a:gd name="T2" fmla="*/ 167 w 233"/>
                  <a:gd name="T3" fmla="*/ 347 h 489"/>
                  <a:gd name="T4" fmla="*/ 223 w 233"/>
                  <a:gd name="T5" fmla="*/ 232 h 489"/>
                  <a:gd name="T6" fmla="*/ 221 w 233"/>
                  <a:gd name="T7" fmla="*/ 203 h 489"/>
                  <a:gd name="T8" fmla="*/ 222 w 233"/>
                  <a:gd name="T9" fmla="*/ 193 h 489"/>
                  <a:gd name="T10" fmla="*/ 229 w 233"/>
                  <a:gd name="T11" fmla="*/ 162 h 489"/>
                  <a:gd name="T12" fmla="*/ 233 w 233"/>
                  <a:gd name="T13" fmla="*/ 128 h 489"/>
                  <a:gd name="T14" fmla="*/ 219 w 233"/>
                  <a:gd name="T15" fmla="*/ 66 h 489"/>
                  <a:gd name="T16" fmla="*/ 14 w 233"/>
                  <a:gd name="T17" fmla="*/ 138 h 489"/>
                  <a:gd name="T18" fmla="*/ 32 w 233"/>
                  <a:gd name="T19" fmla="*/ 321 h 489"/>
                  <a:gd name="T20" fmla="*/ 133 w 233"/>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489">
                    <a:moveTo>
                      <a:pt x="133" y="489"/>
                    </a:moveTo>
                    <a:cubicBezTo>
                      <a:pt x="149" y="443"/>
                      <a:pt x="161" y="396"/>
                      <a:pt x="167" y="347"/>
                    </a:cubicBezTo>
                    <a:cubicBezTo>
                      <a:pt x="190" y="327"/>
                      <a:pt x="217" y="315"/>
                      <a:pt x="223" y="232"/>
                    </a:cubicBezTo>
                    <a:cubicBezTo>
                      <a:pt x="222" y="222"/>
                      <a:pt x="221" y="212"/>
                      <a:pt x="221" y="203"/>
                    </a:cubicBezTo>
                    <a:cubicBezTo>
                      <a:pt x="221" y="199"/>
                      <a:pt x="221" y="196"/>
                      <a:pt x="222" y="193"/>
                    </a:cubicBezTo>
                    <a:cubicBezTo>
                      <a:pt x="223" y="182"/>
                      <a:pt x="226" y="172"/>
                      <a:pt x="229" y="162"/>
                    </a:cubicBezTo>
                    <a:cubicBezTo>
                      <a:pt x="231" y="151"/>
                      <a:pt x="233" y="140"/>
                      <a:pt x="233" y="128"/>
                    </a:cubicBezTo>
                    <a:cubicBezTo>
                      <a:pt x="233" y="107"/>
                      <a:pt x="228" y="86"/>
                      <a:pt x="219" y="66"/>
                    </a:cubicBezTo>
                    <a:cubicBezTo>
                      <a:pt x="192" y="0"/>
                      <a:pt x="29" y="30"/>
                      <a:pt x="14" y="138"/>
                    </a:cubicBezTo>
                    <a:cubicBezTo>
                      <a:pt x="0" y="246"/>
                      <a:pt x="17" y="259"/>
                      <a:pt x="32" y="321"/>
                    </a:cubicBezTo>
                    <a:cubicBezTo>
                      <a:pt x="19" y="446"/>
                      <a:pt x="133" y="489"/>
                      <a:pt x="133" y="48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Freeform 2204">
                <a:extLst>
                  <a:ext uri="{FF2B5EF4-FFF2-40B4-BE49-F238E27FC236}">
                    <a16:creationId xmlns:a16="http://schemas.microsoft.com/office/drawing/2014/main" id="{8ED1F5A2-7AB8-4CA1-B433-1AC065BD74EE}"/>
                  </a:ext>
                </a:extLst>
              </p:cNvPr>
              <p:cNvSpPr>
                <a:spLocks/>
              </p:cNvSpPr>
              <p:nvPr/>
            </p:nvSpPr>
            <p:spPr bwMode="auto">
              <a:xfrm>
                <a:off x="6929438" y="4849813"/>
                <a:ext cx="95250" cy="109538"/>
              </a:xfrm>
              <a:custGeom>
                <a:avLst/>
                <a:gdLst>
                  <a:gd name="T0" fmla="*/ 98 w 286"/>
                  <a:gd name="T1" fmla="*/ 115 h 327"/>
                  <a:gd name="T2" fmla="*/ 87 w 286"/>
                  <a:gd name="T3" fmla="*/ 136 h 327"/>
                  <a:gd name="T4" fmla="*/ 87 w 286"/>
                  <a:gd name="T5" fmla="*/ 139 h 327"/>
                  <a:gd name="T6" fmla="*/ 92 w 286"/>
                  <a:gd name="T7" fmla="*/ 179 h 327"/>
                  <a:gd name="T8" fmla="*/ 92 w 286"/>
                  <a:gd name="T9" fmla="*/ 183 h 327"/>
                  <a:gd name="T10" fmla="*/ 86 w 286"/>
                  <a:gd name="T11" fmla="*/ 205 h 327"/>
                  <a:gd name="T12" fmla="*/ 71 w 286"/>
                  <a:gd name="T13" fmla="*/ 227 h 327"/>
                  <a:gd name="T14" fmla="*/ 78 w 286"/>
                  <a:gd name="T15" fmla="*/ 261 h 327"/>
                  <a:gd name="T16" fmla="*/ 76 w 286"/>
                  <a:gd name="T17" fmla="*/ 277 h 327"/>
                  <a:gd name="T18" fmla="*/ 83 w 286"/>
                  <a:gd name="T19" fmla="*/ 315 h 327"/>
                  <a:gd name="T20" fmla="*/ 0 w 286"/>
                  <a:gd name="T21" fmla="*/ 283 h 327"/>
                  <a:gd name="T22" fmla="*/ 10 w 286"/>
                  <a:gd name="T23" fmla="*/ 213 h 327"/>
                  <a:gd name="T24" fmla="*/ 55 w 286"/>
                  <a:gd name="T25" fmla="*/ 85 h 327"/>
                  <a:gd name="T26" fmla="*/ 54 w 286"/>
                  <a:gd name="T27" fmla="*/ 74 h 327"/>
                  <a:gd name="T28" fmla="*/ 84 w 286"/>
                  <a:gd name="T29" fmla="*/ 21 h 327"/>
                  <a:gd name="T30" fmla="*/ 149 w 286"/>
                  <a:gd name="T31" fmla="*/ 0 h 327"/>
                  <a:gd name="T32" fmla="*/ 154 w 286"/>
                  <a:gd name="T33" fmla="*/ 0 h 327"/>
                  <a:gd name="T34" fmla="*/ 214 w 286"/>
                  <a:gd name="T35" fmla="*/ 7 h 327"/>
                  <a:gd name="T36" fmla="*/ 237 w 286"/>
                  <a:gd name="T37" fmla="*/ 16 h 327"/>
                  <a:gd name="T38" fmla="*/ 279 w 286"/>
                  <a:gd name="T39" fmla="*/ 96 h 327"/>
                  <a:gd name="T40" fmla="*/ 258 w 286"/>
                  <a:gd name="T41" fmla="*/ 72 h 327"/>
                  <a:gd name="T42" fmla="*/ 242 w 286"/>
                  <a:gd name="T43" fmla="*/ 66 h 327"/>
                  <a:gd name="T44" fmla="*/ 228 w 286"/>
                  <a:gd name="T45" fmla="*/ 70 h 327"/>
                  <a:gd name="T46" fmla="*/ 218 w 286"/>
                  <a:gd name="T47" fmla="*/ 79 h 327"/>
                  <a:gd name="T48" fmla="*/ 157 w 286"/>
                  <a:gd name="T49" fmla="*/ 101 h 327"/>
                  <a:gd name="T50" fmla="*/ 150 w 286"/>
                  <a:gd name="T51" fmla="*/ 101 h 327"/>
                  <a:gd name="T52" fmla="*/ 141 w 286"/>
                  <a:gd name="T53" fmla="*/ 101 h 327"/>
                  <a:gd name="T54" fmla="*/ 111 w 286"/>
                  <a:gd name="T55" fmla="*/ 106 h 327"/>
                  <a:gd name="T56" fmla="*/ 98 w 286"/>
                  <a:gd name="T57"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327">
                    <a:moveTo>
                      <a:pt x="98" y="115"/>
                    </a:moveTo>
                    <a:cubicBezTo>
                      <a:pt x="92" y="121"/>
                      <a:pt x="89" y="128"/>
                      <a:pt x="87" y="136"/>
                    </a:cubicBezTo>
                    <a:cubicBezTo>
                      <a:pt x="87" y="137"/>
                      <a:pt x="87" y="138"/>
                      <a:pt x="87" y="139"/>
                    </a:cubicBezTo>
                    <a:cubicBezTo>
                      <a:pt x="87" y="152"/>
                      <a:pt x="89" y="166"/>
                      <a:pt x="92" y="179"/>
                    </a:cubicBezTo>
                    <a:cubicBezTo>
                      <a:pt x="92" y="180"/>
                      <a:pt x="92" y="182"/>
                      <a:pt x="92" y="183"/>
                    </a:cubicBezTo>
                    <a:cubicBezTo>
                      <a:pt x="92" y="191"/>
                      <a:pt x="90" y="198"/>
                      <a:pt x="86" y="205"/>
                    </a:cubicBezTo>
                    <a:cubicBezTo>
                      <a:pt x="82" y="213"/>
                      <a:pt x="74" y="219"/>
                      <a:pt x="71" y="227"/>
                    </a:cubicBezTo>
                    <a:cubicBezTo>
                      <a:pt x="67" y="241"/>
                      <a:pt x="75" y="247"/>
                      <a:pt x="78" y="261"/>
                    </a:cubicBezTo>
                    <a:cubicBezTo>
                      <a:pt x="77" y="267"/>
                      <a:pt x="76" y="272"/>
                      <a:pt x="76" y="277"/>
                    </a:cubicBezTo>
                    <a:cubicBezTo>
                      <a:pt x="76" y="290"/>
                      <a:pt x="79" y="303"/>
                      <a:pt x="83" y="315"/>
                    </a:cubicBezTo>
                    <a:cubicBezTo>
                      <a:pt x="58" y="327"/>
                      <a:pt x="0" y="314"/>
                      <a:pt x="0" y="283"/>
                    </a:cubicBezTo>
                    <a:cubicBezTo>
                      <a:pt x="0" y="236"/>
                      <a:pt x="0" y="231"/>
                      <a:pt x="10" y="213"/>
                    </a:cubicBezTo>
                    <a:cubicBezTo>
                      <a:pt x="42" y="172"/>
                      <a:pt x="5" y="125"/>
                      <a:pt x="55" y="85"/>
                    </a:cubicBezTo>
                    <a:cubicBezTo>
                      <a:pt x="55" y="81"/>
                      <a:pt x="54" y="78"/>
                      <a:pt x="54" y="74"/>
                    </a:cubicBezTo>
                    <a:cubicBezTo>
                      <a:pt x="54" y="52"/>
                      <a:pt x="65" y="32"/>
                      <a:pt x="84" y="21"/>
                    </a:cubicBezTo>
                    <a:cubicBezTo>
                      <a:pt x="103" y="8"/>
                      <a:pt x="126" y="1"/>
                      <a:pt x="149" y="0"/>
                    </a:cubicBezTo>
                    <a:cubicBezTo>
                      <a:pt x="151" y="0"/>
                      <a:pt x="152" y="0"/>
                      <a:pt x="154" y="0"/>
                    </a:cubicBezTo>
                    <a:cubicBezTo>
                      <a:pt x="174" y="0"/>
                      <a:pt x="195" y="3"/>
                      <a:pt x="214" y="7"/>
                    </a:cubicBezTo>
                    <a:cubicBezTo>
                      <a:pt x="222" y="9"/>
                      <a:pt x="230" y="12"/>
                      <a:pt x="237" y="16"/>
                    </a:cubicBezTo>
                    <a:cubicBezTo>
                      <a:pt x="264" y="34"/>
                      <a:pt x="286" y="61"/>
                      <a:pt x="279" y="96"/>
                    </a:cubicBezTo>
                    <a:cubicBezTo>
                      <a:pt x="274" y="87"/>
                      <a:pt x="267" y="79"/>
                      <a:pt x="258" y="72"/>
                    </a:cubicBezTo>
                    <a:cubicBezTo>
                      <a:pt x="254" y="68"/>
                      <a:pt x="248" y="66"/>
                      <a:pt x="242" y="66"/>
                    </a:cubicBezTo>
                    <a:cubicBezTo>
                      <a:pt x="237" y="66"/>
                      <a:pt x="232" y="67"/>
                      <a:pt x="228" y="70"/>
                    </a:cubicBezTo>
                    <a:cubicBezTo>
                      <a:pt x="225" y="72"/>
                      <a:pt x="221" y="76"/>
                      <a:pt x="218" y="79"/>
                    </a:cubicBezTo>
                    <a:cubicBezTo>
                      <a:pt x="201" y="94"/>
                      <a:pt x="180" y="101"/>
                      <a:pt x="157" y="101"/>
                    </a:cubicBezTo>
                    <a:cubicBezTo>
                      <a:pt x="155" y="101"/>
                      <a:pt x="153" y="101"/>
                      <a:pt x="150" y="101"/>
                    </a:cubicBezTo>
                    <a:cubicBezTo>
                      <a:pt x="147" y="101"/>
                      <a:pt x="144" y="101"/>
                      <a:pt x="141" y="101"/>
                    </a:cubicBezTo>
                    <a:cubicBezTo>
                      <a:pt x="131" y="101"/>
                      <a:pt x="121" y="102"/>
                      <a:pt x="111" y="106"/>
                    </a:cubicBezTo>
                    <a:cubicBezTo>
                      <a:pt x="106" y="108"/>
                      <a:pt x="102" y="111"/>
                      <a:pt x="98" y="11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 name="Freeform 2205">
                <a:extLst>
                  <a:ext uri="{FF2B5EF4-FFF2-40B4-BE49-F238E27FC236}">
                    <a16:creationId xmlns:a16="http://schemas.microsoft.com/office/drawing/2014/main" id="{09CB5A0B-5A09-4011-B1C1-EF94A8D2ECBC}"/>
                  </a:ext>
                </a:extLst>
              </p:cNvPr>
              <p:cNvSpPr>
                <a:spLocks/>
              </p:cNvSpPr>
              <p:nvPr/>
            </p:nvSpPr>
            <p:spPr bwMode="auto">
              <a:xfrm>
                <a:off x="6943725" y="4908551"/>
                <a:ext cx="15875" cy="31750"/>
              </a:xfrm>
              <a:custGeom>
                <a:avLst/>
                <a:gdLst>
                  <a:gd name="T0" fmla="*/ 40 w 44"/>
                  <a:gd name="T1" fmla="*/ 45 h 94"/>
                  <a:gd name="T2" fmla="*/ 13 w 44"/>
                  <a:gd name="T3" fmla="*/ 5 h 94"/>
                  <a:gd name="T4" fmla="*/ 7 w 44"/>
                  <a:gd name="T5" fmla="*/ 61 h 94"/>
                  <a:gd name="T6" fmla="*/ 32 w 44"/>
                  <a:gd name="T7" fmla="*/ 90 h 94"/>
                  <a:gd name="T8" fmla="*/ 40 w 44"/>
                  <a:gd name="T9" fmla="*/ 45 h 94"/>
                </a:gdLst>
                <a:ahLst/>
                <a:cxnLst>
                  <a:cxn ang="0">
                    <a:pos x="T0" y="T1"/>
                  </a:cxn>
                  <a:cxn ang="0">
                    <a:pos x="T2" y="T3"/>
                  </a:cxn>
                  <a:cxn ang="0">
                    <a:pos x="T4" y="T5"/>
                  </a:cxn>
                  <a:cxn ang="0">
                    <a:pos x="T6" y="T7"/>
                  </a:cxn>
                  <a:cxn ang="0">
                    <a:pos x="T8" y="T9"/>
                  </a:cxn>
                </a:cxnLst>
                <a:rect l="0" t="0" r="r" b="b"/>
                <a:pathLst>
                  <a:path w="44" h="94">
                    <a:moveTo>
                      <a:pt x="40" y="45"/>
                    </a:moveTo>
                    <a:cubicBezTo>
                      <a:pt x="36" y="20"/>
                      <a:pt x="23" y="0"/>
                      <a:pt x="13" y="5"/>
                    </a:cubicBezTo>
                    <a:cubicBezTo>
                      <a:pt x="2" y="11"/>
                      <a:pt x="0" y="37"/>
                      <a:pt x="7" y="61"/>
                    </a:cubicBezTo>
                    <a:cubicBezTo>
                      <a:pt x="13" y="82"/>
                      <a:pt x="24" y="94"/>
                      <a:pt x="32" y="90"/>
                    </a:cubicBezTo>
                    <a:cubicBezTo>
                      <a:pt x="40" y="86"/>
                      <a:pt x="44" y="67"/>
                      <a:pt x="40"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 name="Freeform 2206">
                <a:extLst>
                  <a:ext uri="{FF2B5EF4-FFF2-40B4-BE49-F238E27FC236}">
                    <a16:creationId xmlns:a16="http://schemas.microsoft.com/office/drawing/2014/main" id="{FB25C1F8-31C9-4BEB-A172-E76874245B0D}"/>
                  </a:ext>
                </a:extLst>
              </p:cNvPr>
              <p:cNvSpPr>
                <a:spLocks/>
              </p:cNvSpPr>
              <p:nvPr/>
            </p:nvSpPr>
            <p:spPr bwMode="auto">
              <a:xfrm>
                <a:off x="6980238" y="4941888"/>
                <a:ext cx="23812" cy="14288"/>
              </a:xfrm>
              <a:custGeom>
                <a:avLst/>
                <a:gdLst>
                  <a:gd name="T0" fmla="*/ 73 w 73"/>
                  <a:gd name="T1" fmla="*/ 18 h 46"/>
                  <a:gd name="T2" fmla="*/ 49 w 73"/>
                  <a:gd name="T3" fmla="*/ 7 h 46"/>
                  <a:gd name="T4" fmla="*/ 0 w 73"/>
                  <a:gd name="T5" fmla="*/ 9 h 46"/>
                  <a:gd name="T6" fmla="*/ 73 w 73"/>
                  <a:gd name="T7" fmla="*/ 18 h 46"/>
                </a:gdLst>
                <a:ahLst/>
                <a:cxnLst>
                  <a:cxn ang="0">
                    <a:pos x="T0" y="T1"/>
                  </a:cxn>
                  <a:cxn ang="0">
                    <a:pos x="T2" y="T3"/>
                  </a:cxn>
                  <a:cxn ang="0">
                    <a:pos x="T4" y="T5"/>
                  </a:cxn>
                  <a:cxn ang="0">
                    <a:pos x="T6" y="T7"/>
                  </a:cxn>
                </a:cxnLst>
                <a:rect l="0" t="0" r="r" b="b"/>
                <a:pathLst>
                  <a:path w="73" h="46">
                    <a:moveTo>
                      <a:pt x="73" y="18"/>
                    </a:moveTo>
                    <a:cubicBezTo>
                      <a:pt x="65" y="15"/>
                      <a:pt x="57" y="10"/>
                      <a:pt x="49" y="7"/>
                    </a:cubicBezTo>
                    <a:cubicBezTo>
                      <a:pt x="35" y="0"/>
                      <a:pt x="22" y="9"/>
                      <a:pt x="0" y="9"/>
                    </a:cubicBezTo>
                    <a:cubicBezTo>
                      <a:pt x="5" y="38"/>
                      <a:pt x="47" y="46"/>
                      <a:pt x="73" y="18"/>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 name="Freeform 2207">
                <a:extLst>
                  <a:ext uri="{FF2B5EF4-FFF2-40B4-BE49-F238E27FC236}">
                    <a16:creationId xmlns:a16="http://schemas.microsoft.com/office/drawing/2014/main" id="{63169364-76DE-4F60-A844-1D882893F59F}"/>
                  </a:ext>
                </a:extLst>
              </p:cNvPr>
              <p:cNvSpPr>
                <a:spLocks/>
              </p:cNvSpPr>
              <p:nvPr/>
            </p:nvSpPr>
            <p:spPr bwMode="auto">
              <a:xfrm>
                <a:off x="6962775"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7" name="Freeform 2208">
                <a:extLst>
                  <a:ext uri="{FF2B5EF4-FFF2-40B4-BE49-F238E27FC236}">
                    <a16:creationId xmlns:a16="http://schemas.microsoft.com/office/drawing/2014/main" id="{CD66FE8E-2B13-434B-B7A7-A1F56EDF7A6A}"/>
                  </a:ext>
                </a:extLst>
              </p:cNvPr>
              <p:cNvSpPr>
                <a:spLocks noEditPoints="1"/>
              </p:cNvSpPr>
              <p:nvPr/>
            </p:nvSpPr>
            <p:spPr bwMode="auto">
              <a:xfrm>
                <a:off x="6961188" y="4903788"/>
                <a:ext cx="26987" cy="26988"/>
              </a:xfrm>
              <a:custGeom>
                <a:avLst/>
                <a:gdLst>
                  <a:gd name="T0" fmla="*/ 38 w 82"/>
                  <a:gd name="T1" fmla="*/ 73 h 80"/>
                  <a:gd name="T2" fmla="*/ 45 w 82"/>
                  <a:gd name="T3" fmla="*/ 73 h 80"/>
                  <a:gd name="T4" fmla="*/ 66 w 82"/>
                  <a:gd name="T5" fmla="*/ 64 h 80"/>
                  <a:gd name="T6" fmla="*/ 75 w 82"/>
                  <a:gd name="T7" fmla="*/ 43 h 80"/>
                  <a:gd name="T8" fmla="*/ 75 w 82"/>
                  <a:gd name="T9" fmla="*/ 14 h 80"/>
                  <a:gd name="T10" fmla="*/ 56 w 82"/>
                  <a:gd name="T11" fmla="*/ 8 h 80"/>
                  <a:gd name="T12" fmla="*/ 41 w 82"/>
                  <a:gd name="T13" fmla="*/ 7 h 80"/>
                  <a:gd name="T14" fmla="*/ 27 w 82"/>
                  <a:gd name="T15" fmla="*/ 8 h 80"/>
                  <a:gd name="T16" fmla="*/ 8 w 82"/>
                  <a:gd name="T17" fmla="*/ 14 h 80"/>
                  <a:gd name="T18" fmla="*/ 8 w 82"/>
                  <a:gd name="T19" fmla="*/ 43 h 80"/>
                  <a:gd name="T20" fmla="*/ 17 w 82"/>
                  <a:gd name="T21" fmla="*/ 64 h 80"/>
                  <a:gd name="T22" fmla="*/ 37 w 82"/>
                  <a:gd name="T23" fmla="*/ 73 h 80"/>
                  <a:gd name="T24" fmla="*/ 38 w 82"/>
                  <a:gd name="T25" fmla="*/ 73 h 80"/>
                  <a:gd name="T26" fmla="*/ 45 w 82"/>
                  <a:gd name="T27" fmla="*/ 80 h 80"/>
                  <a:gd name="T28" fmla="*/ 38 w 82"/>
                  <a:gd name="T29" fmla="*/ 80 h 80"/>
                  <a:gd name="T30" fmla="*/ 11 w 82"/>
                  <a:gd name="T31" fmla="*/ 69 h 80"/>
                  <a:gd name="T32" fmla="*/ 1 w 82"/>
                  <a:gd name="T33" fmla="*/ 44 h 80"/>
                  <a:gd name="T34" fmla="*/ 1 w 82"/>
                  <a:gd name="T35" fmla="*/ 14 h 80"/>
                  <a:gd name="T36" fmla="*/ 26 w 82"/>
                  <a:gd name="T37" fmla="*/ 0 h 80"/>
                  <a:gd name="T38" fmla="*/ 41 w 82"/>
                  <a:gd name="T39" fmla="*/ 0 h 80"/>
                  <a:gd name="T40" fmla="*/ 57 w 82"/>
                  <a:gd name="T41" fmla="*/ 0 h 80"/>
                  <a:gd name="T42" fmla="*/ 82 w 82"/>
                  <a:gd name="T43" fmla="*/ 14 h 80"/>
                  <a:gd name="T44" fmla="*/ 82 w 82"/>
                  <a:gd name="T45" fmla="*/ 43 h 80"/>
                  <a:gd name="T46" fmla="*/ 71 w 82"/>
                  <a:gd name="T47" fmla="*/ 69 h 80"/>
                  <a:gd name="T48" fmla="*/ 45 w 82"/>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0">
                    <a:moveTo>
                      <a:pt x="38" y="73"/>
                    </a:moveTo>
                    <a:lnTo>
                      <a:pt x="45" y="73"/>
                    </a:lnTo>
                    <a:cubicBezTo>
                      <a:pt x="53" y="73"/>
                      <a:pt x="61" y="69"/>
                      <a:pt x="66" y="64"/>
                    </a:cubicBezTo>
                    <a:cubicBezTo>
                      <a:pt x="71" y="59"/>
                      <a:pt x="75" y="51"/>
                      <a:pt x="75" y="43"/>
                    </a:cubicBezTo>
                    <a:lnTo>
                      <a:pt x="75" y="14"/>
                    </a:lnTo>
                    <a:cubicBezTo>
                      <a:pt x="75" y="11"/>
                      <a:pt x="66" y="9"/>
                      <a:pt x="56" y="8"/>
                    </a:cubicBezTo>
                    <a:cubicBezTo>
                      <a:pt x="51" y="7"/>
                      <a:pt x="46" y="7"/>
                      <a:pt x="41" y="7"/>
                    </a:cubicBezTo>
                    <a:cubicBezTo>
                      <a:pt x="36" y="7"/>
                      <a:pt x="31" y="7"/>
                      <a:pt x="27" y="8"/>
                    </a:cubicBezTo>
                    <a:cubicBezTo>
                      <a:pt x="16" y="9"/>
                      <a:pt x="8" y="11"/>
                      <a:pt x="8" y="14"/>
                    </a:cubicBezTo>
                    <a:lnTo>
                      <a:pt x="8" y="43"/>
                    </a:lnTo>
                    <a:cubicBezTo>
                      <a:pt x="8" y="51"/>
                      <a:pt x="11" y="59"/>
                      <a:pt x="17" y="64"/>
                    </a:cubicBezTo>
                    <a:cubicBezTo>
                      <a:pt x="22" y="69"/>
                      <a:pt x="29" y="73"/>
                      <a:pt x="37" y="73"/>
                    </a:cubicBezTo>
                    <a:lnTo>
                      <a:pt x="38" y="73"/>
                    </a:lnTo>
                    <a:close/>
                    <a:moveTo>
                      <a:pt x="45" y="80"/>
                    </a:moveTo>
                    <a:lnTo>
                      <a:pt x="38" y="80"/>
                    </a:lnTo>
                    <a:cubicBezTo>
                      <a:pt x="27" y="80"/>
                      <a:pt x="18" y="76"/>
                      <a:pt x="11" y="69"/>
                    </a:cubicBezTo>
                    <a:cubicBezTo>
                      <a:pt x="5" y="63"/>
                      <a:pt x="1" y="54"/>
                      <a:pt x="1" y="44"/>
                    </a:cubicBezTo>
                    <a:cubicBezTo>
                      <a:pt x="0" y="34"/>
                      <a:pt x="1" y="24"/>
                      <a:pt x="1" y="14"/>
                    </a:cubicBezTo>
                    <a:cubicBezTo>
                      <a:pt x="1" y="6"/>
                      <a:pt x="12" y="2"/>
                      <a:pt x="26" y="0"/>
                    </a:cubicBezTo>
                    <a:cubicBezTo>
                      <a:pt x="31" y="0"/>
                      <a:pt x="36" y="0"/>
                      <a:pt x="41" y="0"/>
                    </a:cubicBezTo>
                    <a:cubicBezTo>
                      <a:pt x="47" y="0"/>
                      <a:pt x="52" y="0"/>
                      <a:pt x="57" y="0"/>
                    </a:cubicBezTo>
                    <a:cubicBezTo>
                      <a:pt x="71" y="2"/>
                      <a:pt x="82" y="6"/>
                      <a:pt x="82" y="14"/>
                    </a:cubicBezTo>
                    <a:lnTo>
                      <a:pt x="82" y="43"/>
                    </a:lnTo>
                    <a:cubicBezTo>
                      <a:pt x="82" y="53"/>
                      <a:pt x="78" y="62"/>
                      <a:pt x="71" y="69"/>
                    </a:cubicBezTo>
                    <a:cubicBezTo>
                      <a:pt x="64" y="76"/>
                      <a:pt x="55" y="80"/>
                      <a:pt x="45"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8" name="Freeform 2209">
                <a:extLst>
                  <a:ext uri="{FF2B5EF4-FFF2-40B4-BE49-F238E27FC236}">
                    <a16:creationId xmlns:a16="http://schemas.microsoft.com/office/drawing/2014/main" id="{32D5FFA5-35F9-4420-85DE-553DA0A51F46}"/>
                  </a:ext>
                </a:extLst>
              </p:cNvPr>
              <p:cNvSpPr>
                <a:spLocks/>
              </p:cNvSpPr>
              <p:nvPr/>
            </p:nvSpPr>
            <p:spPr bwMode="auto">
              <a:xfrm>
                <a:off x="6999288"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Freeform 2210">
                <a:extLst>
                  <a:ext uri="{FF2B5EF4-FFF2-40B4-BE49-F238E27FC236}">
                    <a16:creationId xmlns:a16="http://schemas.microsoft.com/office/drawing/2014/main" id="{57B7A103-75EA-4C18-8639-0A672DADF591}"/>
                  </a:ext>
                </a:extLst>
              </p:cNvPr>
              <p:cNvSpPr>
                <a:spLocks noEditPoints="1"/>
              </p:cNvSpPr>
              <p:nvPr/>
            </p:nvSpPr>
            <p:spPr bwMode="auto">
              <a:xfrm>
                <a:off x="6997700" y="4903788"/>
                <a:ext cx="26987" cy="26988"/>
              </a:xfrm>
              <a:custGeom>
                <a:avLst/>
                <a:gdLst>
                  <a:gd name="T0" fmla="*/ 37 w 81"/>
                  <a:gd name="T1" fmla="*/ 73 h 80"/>
                  <a:gd name="T2" fmla="*/ 44 w 81"/>
                  <a:gd name="T3" fmla="*/ 73 h 80"/>
                  <a:gd name="T4" fmla="*/ 65 w 81"/>
                  <a:gd name="T5" fmla="*/ 64 h 80"/>
                  <a:gd name="T6" fmla="*/ 74 w 81"/>
                  <a:gd name="T7" fmla="*/ 43 h 80"/>
                  <a:gd name="T8" fmla="*/ 74 w 81"/>
                  <a:gd name="T9" fmla="*/ 14 h 80"/>
                  <a:gd name="T10" fmla="*/ 55 w 81"/>
                  <a:gd name="T11" fmla="*/ 8 h 80"/>
                  <a:gd name="T12" fmla="*/ 40 w 81"/>
                  <a:gd name="T13" fmla="*/ 7 h 80"/>
                  <a:gd name="T14" fmla="*/ 26 w 81"/>
                  <a:gd name="T15" fmla="*/ 8 h 80"/>
                  <a:gd name="T16" fmla="*/ 7 w 81"/>
                  <a:gd name="T17" fmla="*/ 14 h 80"/>
                  <a:gd name="T18" fmla="*/ 7 w 81"/>
                  <a:gd name="T19" fmla="*/ 43 h 80"/>
                  <a:gd name="T20" fmla="*/ 16 w 81"/>
                  <a:gd name="T21" fmla="*/ 64 h 80"/>
                  <a:gd name="T22" fmla="*/ 36 w 81"/>
                  <a:gd name="T23" fmla="*/ 73 h 80"/>
                  <a:gd name="T24" fmla="*/ 37 w 81"/>
                  <a:gd name="T25" fmla="*/ 73 h 80"/>
                  <a:gd name="T26" fmla="*/ 44 w 81"/>
                  <a:gd name="T27" fmla="*/ 80 h 80"/>
                  <a:gd name="T28" fmla="*/ 37 w 81"/>
                  <a:gd name="T29" fmla="*/ 80 h 80"/>
                  <a:gd name="T30" fmla="*/ 10 w 81"/>
                  <a:gd name="T31" fmla="*/ 69 h 80"/>
                  <a:gd name="T32" fmla="*/ 0 w 81"/>
                  <a:gd name="T33" fmla="*/ 43 h 80"/>
                  <a:gd name="T34" fmla="*/ 0 w 81"/>
                  <a:gd name="T35" fmla="*/ 14 h 80"/>
                  <a:gd name="T36" fmla="*/ 25 w 81"/>
                  <a:gd name="T37" fmla="*/ 0 h 80"/>
                  <a:gd name="T38" fmla="*/ 40 w 81"/>
                  <a:gd name="T39" fmla="*/ 0 h 80"/>
                  <a:gd name="T40" fmla="*/ 56 w 81"/>
                  <a:gd name="T41" fmla="*/ 0 h 80"/>
                  <a:gd name="T42" fmla="*/ 81 w 81"/>
                  <a:gd name="T43" fmla="*/ 14 h 80"/>
                  <a:gd name="T44" fmla="*/ 81 w 81"/>
                  <a:gd name="T45" fmla="*/ 43 h 80"/>
                  <a:gd name="T46" fmla="*/ 70 w 81"/>
                  <a:gd name="T47" fmla="*/ 69 h 80"/>
                  <a:gd name="T48" fmla="*/ 44 w 81"/>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0">
                    <a:moveTo>
                      <a:pt x="37" y="73"/>
                    </a:moveTo>
                    <a:lnTo>
                      <a:pt x="44" y="73"/>
                    </a:lnTo>
                    <a:cubicBezTo>
                      <a:pt x="52" y="73"/>
                      <a:pt x="60" y="69"/>
                      <a:pt x="65" y="64"/>
                    </a:cubicBezTo>
                    <a:cubicBezTo>
                      <a:pt x="70" y="59"/>
                      <a:pt x="74" y="51"/>
                      <a:pt x="74" y="43"/>
                    </a:cubicBezTo>
                    <a:lnTo>
                      <a:pt x="74" y="14"/>
                    </a:lnTo>
                    <a:cubicBezTo>
                      <a:pt x="74" y="11"/>
                      <a:pt x="66" y="9"/>
                      <a:pt x="55" y="8"/>
                    </a:cubicBezTo>
                    <a:cubicBezTo>
                      <a:pt x="50" y="7"/>
                      <a:pt x="45" y="7"/>
                      <a:pt x="40" y="7"/>
                    </a:cubicBezTo>
                    <a:cubicBezTo>
                      <a:pt x="35" y="7"/>
                      <a:pt x="30" y="7"/>
                      <a:pt x="26" y="8"/>
                    </a:cubicBezTo>
                    <a:cubicBezTo>
                      <a:pt x="15" y="9"/>
                      <a:pt x="7" y="11"/>
                      <a:pt x="7" y="14"/>
                    </a:cubicBezTo>
                    <a:lnTo>
                      <a:pt x="7" y="43"/>
                    </a:lnTo>
                    <a:cubicBezTo>
                      <a:pt x="7" y="51"/>
                      <a:pt x="10" y="59"/>
                      <a:pt x="16" y="64"/>
                    </a:cubicBezTo>
                    <a:cubicBezTo>
                      <a:pt x="21" y="69"/>
                      <a:pt x="28" y="73"/>
                      <a:pt x="36" y="73"/>
                    </a:cubicBezTo>
                    <a:lnTo>
                      <a:pt x="37" y="73"/>
                    </a:lnTo>
                    <a:close/>
                    <a:moveTo>
                      <a:pt x="44" y="80"/>
                    </a:moveTo>
                    <a:lnTo>
                      <a:pt x="37" y="80"/>
                    </a:lnTo>
                    <a:cubicBezTo>
                      <a:pt x="26" y="80"/>
                      <a:pt x="17" y="76"/>
                      <a:pt x="10" y="69"/>
                    </a:cubicBezTo>
                    <a:cubicBezTo>
                      <a:pt x="4" y="62"/>
                      <a:pt x="0" y="53"/>
                      <a:pt x="0" y="43"/>
                    </a:cubicBezTo>
                    <a:lnTo>
                      <a:pt x="0" y="14"/>
                    </a:lnTo>
                    <a:cubicBezTo>
                      <a:pt x="0" y="6"/>
                      <a:pt x="11" y="2"/>
                      <a:pt x="25" y="0"/>
                    </a:cubicBezTo>
                    <a:cubicBezTo>
                      <a:pt x="30" y="0"/>
                      <a:pt x="35" y="0"/>
                      <a:pt x="40" y="0"/>
                    </a:cubicBezTo>
                    <a:cubicBezTo>
                      <a:pt x="46" y="0"/>
                      <a:pt x="51" y="0"/>
                      <a:pt x="56" y="0"/>
                    </a:cubicBezTo>
                    <a:cubicBezTo>
                      <a:pt x="70" y="2"/>
                      <a:pt x="81" y="6"/>
                      <a:pt x="81" y="14"/>
                    </a:cubicBezTo>
                    <a:lnTo>
                      <a:pt x="81" y="43"/>
                    </a:lnTo>
                    <a:cubicBezTo>
                      <a:pt x="81" y="53"/>
                      <a:pt x="77" y="62"/>
                      <a:pt x="70" y="69"/>
                    </a:cubicBezTo>
                    <a:cubicBezTo>
                      <a:pt x="63" y="76"/>
                      <a:pt x="54" y="80"/>
                      <a:pt x="44"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Freeform 2211">
                <a:extLst>
                  <a:ext uri="{FF2B5EF4-FFF2-40B4-BE49-F238E27FC236}">
                    <a16:creationId xmlns:a16="http://schemas.microsoft.com/office/drawing/2014/main" id="{316C330B-6D9F-4150-95A3-E533A4ADD05C}"/>
                  </a:ext>
                </a:extLst>
              </p:cNvPr>
              <p:cNvSpPr>
                <a:spLocks/>
              </p:cNvSpPr>
              <p:nvPr/>
            </p:nvSpPr>
            <p:spPr bwMode="auto">
              <a:xfrm>
                <a:off x="7100888" y="5148263"/>
                <a:ext cx="63500" cy="42863"/>
              </a:xfrm>
              <a:custGeom>
                <a:avLst/>
                <a:gdLst>
                  <a:gd name="T0" fmla="*/ 175 w 193"/>
                  <a:gd name="T1" fmla="*/ 1 h 126"/>
                  <a:gd name="T2" fmla="*/ 178 w 193"/>
                  <a:gd name="T3" fmla="*/ 0 h 126"/>
                  <a:gd name="T4" fmla="*/ 180 w 193"/>
                  <a:gd name="T5" fmla="*/ 0 h 126"/>
                  <a:gd name="T6" fmla="*/ 185 w 193"/>
                  <a:gd name="T7" fmla="*/ 5 h 126"/>
                  <a:gd name="T8" fmla="*/ 193 w 193"/>
                  <a:gd name="T9" fmla="*/ 43 h 126"/>
                  <a:gd name="T10" fmla="*/ 192 w 193"/>
                  <a:gd name="T11" fmla="*/ 50 h 126"/>
                  <a:gd name="T12" fmla="*/ 192 w 193"/>
                  <a:gd name="T13" fmla="*/ 71 h 126"/>
                  <a:gd name="T14" fmla="*/ 192 w 193"/>
                  <a:gd name="T15" fmla="*/ 72 h 126"/>
                  <a:gd name="T16" fmla="*/ 191 w 193"/>
                  <a:gd name="T17" fmla="*/ 76 h 126"/>
                  <a:gd name="T18" fmla="*/ 187 w 193"/>
                  <a:gd name="T19" fmla="*/ 80 h 126"/>
                  <a:gd name="T20" fmla="*/ 134 w 193"/>
                  <a:gd name="T21" fmla="*/ 96 h 126"/>
                  <a:gd name="T22" fmla="*/ 79 w 193"/>
                  <a:gd name="T23" fmla="*/ 125 h 126"/>
                  <a:gd name="T24" fmla="*/ 68 w 193"/>
                  <a:gd name="T25" fmla="*/ 126 h 126"/>
                  <a:gd name="T26" fmla="*/ 60 w 193"/>
                  <a:gd name="T27" fmla="*/ 125 h 126"/>
                  <a:gd name="T28" fmla="*/ 25 w 193"/>
                  <a:gd name="T29" fmla="*/ 118 h 126"/>
                  <a:gd name="T30" fmla="*/ 1 w 193"/>
                  <a:gd name="T31" fmla="*/ 92 h 126"/>
                  <a:gd name="T32" fmla="*/ 0 w 193"/>
                  <a:gd name="T33" fmla="*/ 87 h 126"/>
                  <a:gd name="T34" fmla="*/ 1 w 193"/>
                  <a:gd name="T35" fmla="*/ 81 h 126"/>
                  <a:gd name="T36" fmla="*/ 5 w 193"/>
                  <a:gd name="T37" fmla="*/ 76 h 126"/>
                  <a:gd name="T38" fmla="*/ 44 w 193"/>
                  <a:gd name="T39" fmla="*/ 32 h 126"/>
                  <a:gd name="T40" fmla="*/ 64 w 193"/>
                  <a:gd name="T41" fmla="*/ 16 h 126"/>
                  <a:gd name="T42" fmla="*/ 83 w 193"/>
                  <a:gd name="T43" fmla="*/ 13 h 126"/>
                  <a:gd name="T44" fmla="*/ 90 w 193"/>
                  <a:gd name="T45" fmla="*/ 13 h 126"/>
                  <a:gd name="T46" fmla="*/ 175 w 193"/>
                  <a:gd name="T47" fmla="*/ 0 h 126"/>
                  <a:gd name="T48" fmla="*/ 175 w 193"/>
                  <a:gd name="T4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6">
                    <a:moveTo>
                      <a:pt x="175" y="1"/>
                    </a:moveTo>
                    <a:cubicBezTo>
                      <a:pt x="176" y="0"/>
                      <a:pt x="177" y="0"/>
                      <a:pt x="178" y="0"/>
                    </a:cubicBezTo>
                    <a:cubicBezTo>
                      <a:pt x="178" y="0"/>
                      <a:pt x="179" y="0"/>
                      <a:pt x="180" y="0"/>
                    </a:cubicBezTo>
                    <a:cubicBezTo>
                      <a:pt x="182" y="1"/>
                      <a:pt x="184" y="3"/>
                      <a:pt x="185" y="5"/>
                    </a:cubicBezTo>
                    <a:cubicBezTo>
                      <a:pt x="190" y="17"/>
                      <a:pt x="193" y="30"/>
                      <a:pt x="193" y="43"/>
                    </a:cubicBezTo>
                    <a:cubicBezTo>
                      <a:pt x="193" y="45"/>
                      <a:pt x="193" y="48"/>
                      <a:pt x="192" y="50"/>
                    </a:cubicBezTo>
                    <a:cubicBezTo>
                      <a:pt x="192" y="57"/>
                      <a:pt x="192" y="64"/>
                      <a:pt x="192" y="71"/>
                    </a:cubicBezTo>
                    <a:cubicBezTo>
                      <a:pt x="192" y="71"/>
                      <a:pt x="192" y="71"/>
                      <a:pt x="192" y="72"/>
                    </a:cubicBezTo>
                    <a:cubicBezTo>
                      <a:pt x="192" y="73"/>
                      <a:pt x="192" y="75"/>
                      <a:pt x="191" y="76"/>
                    </a:cubicBezTo>
                    <a:cubicBezTo>
                      <a:pt x="190" y="78"/>
                      <a:pt x="189" y="79"/>
                      <a:pt x="187" y="80"/>
                    </a:cubicBezTo>
                    <a:cubicBezTo>
                      <a:pt x="171" y="89"/>
                      <a:pt x="151" y="88"/>
                      <a:pt x="134" y="96"/>
                    </a:cubicBezTo>
                    <a:cubicBezTo>
                      <a:pt x="115" y="104"/>
                      <a:pt x="99" y="121"/>
                      <a:pt x="79" y="125"/>
                    </a:cubicBezTo>
                    <a:cubicBezTo>
                      <a:pt x="75" y="125"/>
                      <a:pt x="71" y="126"/>
                      <a:pt x="68" y="126"/>
                    </a:cubicBezTo>
                    <a:cubicBezTo>
                      <a:pt x="65" y="126"/>
                      <a:pt x="63" y="126"/>
                      <a:pt x="60" y="125"/>
                    </a:cubicBezTo>
                    <a:cubicBezTo>
                      <a:pt x="48" y="125"/>
                      <a:pt x="36" y="122"/>
                      <a:pt x="25" y="118"/>
                    </a:cubicBezTo>
                    <a:cubicBezTo>
                      <a:pt x="13" y="113"/>
                      <a:pt x="5" y="104"/>
                      <a:pt x="1" y="92"/>
                    </a:cubicBezTo>
                    <a:cubicBezTo>
                      <a:pt x="0" y="90"/>
                      <a:pt x="0" y="89"/>
                      <a:pt x="0" y="87"/>
                    </a:cubicBezTo>
                    <a:cubicBezTo>
                      <a:pt x="0" y="85"/>
                      <a:pt x="0" y="83"/>
                      <a:pt x="1" y="81"/>
                    </a:cubicBezTo>
                    <a:cubicBezTo>
                      <a:pt x="2" y="79"/>
                      <a:pt x="3" y="77"/>
                      <a:pt x="5" y="76"/>
                    </a:cubicBezTo>
                    <a:lnTo>
                      <a:pt x="44" y="32"/>
                    </a:lnTo>
                    <a:cubicBezTo>
                      <a:pt x="49" y="26"/>
                      <a:pt x="56" y="20"/>
                      <a:pt x="64" y="16"/>
                    </a:cubicBezTo>
                    <a:cubicBezTo>
                      <a:pt x="70" y="14"/>
                      <a:pt x="77" y="13"/>
                      <a:pt x="83" y="13"/>
                    </a:cubicBezTo>
                    <a:cubicBezTo>
                      <a:pt x="86" y="13"/>
                      <a:pt x="88" y="13"/>
                      <a:pt x="90" y="13"/>
                    </a:cubicBezTo>
                    <a:cubicBezTo>
                      <a:pt x="119" y="12"/>
                      <a:pt x="147" y="8"/>
                      <a:pt x="175" y="0"/>
                    </a:cubicBezTo>
                    <a:lnTo>
                      <a:pt x="175" y="1"/>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Freeform 2212">
                <a:extLst>
                  <a:ext uri="{FF2B5EF4-FFF2-40B4-BE49-F238E27FC236}">
                    <a16:creationId xmlns:a16="http://schemas.microsoft.com/office/drawing/2014/main" id="{0FDA798F-650A-40E1-BF7A-E3A1E93C3879}"/>
                  </a:ext>
                </a:extLst>
              </p:cNvPr>
              <p:cNvSpPr>
                <a:spLocks/>
              </p:cNvSpPr>
              <p:nvPr/>
            </p:nvSpPr>
            <p:spPr bwMode="auto">
              <a:xfrm>
                <a:off x="7138988" y="5143501"/>
                <a:ext cx="25400" cy="42863"/>
              </a:xfrm>
              <a:custGeom>
                <a:avLst/>
                <a:gdLst>
                  <a:gd name="T0" fmla="*/ 27 w 77"/>
                  <a:gd name="T1" fmla="*/ 128 h 128"/>
                  <a:gd name="T2" fmla="*/ 77 w 77"/>
                  <a:gd name="T3" fmla="*/ 117 h 128"/>
                  <a:gd name="T4" fmla="*/ 50 w 77"/>
                  <a:gd name="T5" fmla="*/ 0 h 128"/>
                  <a:gd name="T6" fmla="*/ 0 w 77"/>
                  <a:gd name="T7" fmla="*/ 11 h 128"/>
                  <a:gd name="T8" fmla="*/ 27 w 77"/>
                  <a:gd name="T9" fmla="*/ 128 h 128"/>
                </a:gdLst>
                <a:ahLst/>
                <a:cxnLst>
                  <a:cxn ang="0">
                    <a:pos x="T0" y="T1"/>
                  </a:cxn>
                  <a:cxn ang="0">
                    <a:pos x="T2" y="T3"/>
                  </a:cxn>
                  <a:cxn ang="0">
                    <a:pos x="T4" y="T5"/>
                  </a:cxn>
                  <a:cxn ang="0">
                    <a:pos x="T6" y="T7"/>
                  </a:cxn>
                  <a:cxn ang="0">
                    <a:pos x="T8" y="T9"/>
                  </a:cxn>
                </a:cxnLst>
                <a:rect l="0" t="0" r="r" b="b"/>
                <a:pathLst>
                  <a:path w="77" h="128">
                    <a:moveTo>
                      <a:pt x="27" y="128"/>
                    </a:moveTo>
                    <a:lnTo>
                      <a:pt x="77" y="117"/>
                    </a:lnTo>
                    <a:lnTo>
                      <a:pt x="50" y="0"/>
                    </a:lnTo>
                    <a:lnTo>
                      <a:pt x="0" y="11"/>
                    </a:lnTo>
                    <a:lnTo>
                      <a:pt x="27"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Freeform 2213">
                <a:extLst>
                  <a:ext uri="{FF2B5EF4-FFF2-40B4-BE49-F238E27FC236}">
                    <a16:creationId xmlns:a16="http://schemas.microsoft.com/office/drawing/2014/main" id="{50283B2D-2793-496B-9320-579F820EFE2A}"/>
                  </a:ext>
                </a:extLst>
              </p:cNvPr>
              <p:cNvSpPr>
                <a:spLocks/>
              </p:cNvSpPr>
              <p:nvPr/>
            </p:nvSpPr>
            <p:spPr bwMode="auto">
              <a:xfrm>
                <a:off x="7315200" y="5160963"/>
                <a:ext cx="88900" cy="60325"/>
              </a:xfrm>
              <a:custGeom>
                <a:avLst/>
                <a:gdLst>
                  <a:gd name="T0" fmla="*/ 35 w 265"/>
                  <a:gd name="T1" fmla="*/ 170 h 180"/>
                  <a:gd name="T2" fmla="*/ 95 w 265"/>
                  <a:gd name="T3" fmla="*/ 159 h 180"/>
                  <a:gd name="T4" fmla="*/ 155 w 265"/>
                  <a:gd name="T5" fmla="*/ 125 h 180"/>
                  <a:gd name="T6" fmla="*/ 185 w 265"/>
                  <a:gd name="T7" fmla="*/ 38 h 180"/>
                  <a:gd name="T8" fmla="*/ 97 w 265"/>
                  <a:gd name="T9" fmla="*/ 36 h 180"/>
                  <a:gd name="T10" fmla="*/ 35 w 265"/>
                  <a:gd name="T11" fmla="*/ 170 h 180"/>
                </a:gdLst>
                <a:ahLst/>
                <a:cxnLst>
                  <a:cxn ang="0">
                    <a:pos x="T0" y="T1"/>
                  </a:cxn>
                  <a:cxn ang="0">
                    <a:pos x="T2" y="T3"/>
                  </a:cxn>
                  <a:cxn ang="0">
                    <a:pos x="T4" y="T5"/>
                  </a:cxn>
                  <a:cxn ang="0">
                    <a:pos x="T6" y="T7"/>
                  </a:cxn>
                  <a:cxn ang="0">
                    <a:pos x="T8" y="T9"/>
                  </a:cxn>
                  <a:cxn ang="0">
                    <a:pos x="T10" y="T11"/>
                  </a:cxn>
                </a:cxnLst>
                <a:rect l="0" t="0" r="r" b="b"/>
                <a:pathLst>
                  <a:path w="265" h="180">
                    <a:moveTo>
                      <a:pt x="35" y="170"/>
                    </a:moveTo>
                    <a:cubicBezTo>
                      <a:pt x="54" y="180"/>
                      <a:pt x="77" y="169"/>
                      <a:pt x="95" y="159"/>
                    </a:cubicBezTo>
                    <a:lnTo>
                      <a:pt x="155" y="125"/>
                    </a:lnTo>
                    <a:cubicBezTo>
                      <a:pt x="237" y="150"/>
                      <a:pt x="265" y="22"/>
                      <a:pt x="185" y="38"/>
                    </a:cubicBezTo>
                    <a:cubicBezTo>
                      <a:pt x="139" y="9"/>
                      <a:pt x="127" y="0"/>
                      <a:pt x="97" y="36"/>
                    </a:cubicBezTo>
                    <a:cubicBezTo>
                      <a:pt x="81" y="56"/>
                      <a:pt x="0" y="153"/>
                      <a:pt x="35" y="17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Freeform 2214">
                <a:extLst>
                  <a:ext uri="{FF2B5EF4-FFF2-40B4-BE49-F238E27FC236}">
                    <a16:creationId xmlns:a16="http://schemas.microsoft.com/office/drawing/2014/main" id="{A9940F78-BDB9-4A37-B224-7786D6C2570D}"/>
                  </a:ext>
                </a:extLst>
              </p:cNvPr>
              <p:cNvSpPr>
                <a:spLocks/>
              </p:cNvSpPr>
              <p:nvPr/>
            </p:nvSpPr>
            <p:spPr bwMode="auto">
              <a:xfrm>
                <a:off x="7219950" y="4959351"/>
                <a:ext cx="125412" cy="173038"/>
              </a:xfrm>
              <a:custGeom>
                <a:avLst/>
                <a:gdLst>
                  <a:gd name="T0" fmla="*/ 309 w 378"/>
                  <a:gd name="T1" fmla="*/ 6 h 517"/>
                  <a:gd name="T2" fmla="*/ 244 w 378"/>
                  <a:gd name="T3" fmla="*/ 47 h 517"/>
                  <a:gd name="T4" fmla="*/ 60 w 378"/>
                  <a:gd name="T5" fmla="*/ 441 h 517"/>
                  <a:gd name="T6" fmla="*/ 0 w 378"/>
                  <a:gd name="T7" fmla="*/ 472 h 517"/>
                  <a:gd name="T8" fmla="*/ 201 w 378"/>
                  <a:gd name="T9" fmla="*/ 517 h 517"/>
                  <a:gd name="T10" fmla="*/ 310 w 378"/>
                  <a:gd name="T11" fmla="*/ 374 h 517"/>
                  <a:gd name="T12" fmla="*/ 309 w 378"/>
                  <a:gd name="T13" fmla="*/ 6 h 517"/>
                </a:gdLst>
                <a:ahLst/>
                <a:cxnLst>
                  <a:cxn ang="0">
                    <a:pos x="T0" y="T1"/>
                  </a:cxn>
                  <a:cxn ang="0">
                    <a:pos x="T2" y="T3"/>
                  </a:cxn>
                  <a:cxn ang="0">
                    <a:pos x="T4" y="T5"/>
                  </a:cxn>
                  <a:cxn ang="0">
                    <a:pos x="T6" y="T7"/>
                  </a:cxn>
                  <a:cxn ang="0">
                    <a:pos x="T8" y="T9"/>
                  </a:cxn>
                  <a:cxn ang="0">
                    <a:pos x="T10" y="T11"/>
                  </a:cxn>
                  <a:cxn ang="0">
                    <a:pos x="T12" y="T13"/>
                  </a:cxn>
                </a:cxnLst>
                <a:rect l="0" t="0" r="r" b="b"/>
                <a:pathLst>
                  <a:path w="378" h="517">
                    <a:moveTo>
                      <a:pt x="309" y="6"/>
                    </a:moveTo>
                    <a:cubicBezTo>
                      <a:pt x="295" y="0"/>
                      <a:pt x="244" y="47"/>
                      <a:pt x="244" y="47"/>
                    </a:cubicBezTo>
                    <a:cubicBezTo>
                      <a:pt x="158" y="318"/>
                      <a:pt x="60" y="441"/>
                      <a:pt x="60" y="441"/>
                    </a:cubicBezTo>
                    <a:cubicBezTo>
                      <a:pt x="60" y="441"/>
                      <a:pt x="35" y="454"/>
                      <a:pt x="0" y="472"/>
                    </a:cubicBezTo>
                    <a:cubicBezTo>
                      <a:pt x="70" y="474"/>
                      <a:pt x="138" y="490"/>
                      <a:pt x="201" y="517"/>
                    </a:cubicBezTo>
                    <a:cubicBezTo>
                      <a:pt x="238" y="482"/>
                      <a:pt x="284" y="436"/>
                      <a:pt x="310" y="374"/>
                    </a:cubicBezTo>
                    <a:cubicBezTo>
                      <a:pt x="313" y="365"/>
                      <a:pt x="378" y="35"/>
                      <a:pt x="309"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4" name="Freeform 2215">
                <a:extLst>
                  <a:ext uri="{FF2B5EF4-FFF2-40B4-BE49-F238E27FC236}">
                    <a16:creationId xmlns:a16="http://schemas.microsoft.com/office/drawing/2014/main" id="{70923187-0824-49E2-9DC1-0E583DC14C5D}"/>
                  </a:ext>
                </a:extLst>
              </p:cNvPr>
              <p:cNvSpPr>
                <a:spLocks/>
              </p:cNvSpPr>
              <p:nvPr/>
            </p:nvSpPr>
            <p:spPr bwMode="auto">
              <a:xfrm>
                <a:off x="6935788" y="5103813"/>
                <a:ext cx="166687" cy="85725"/>
              </a:xfrm>
              <a:custGeom>
                <a:avLst/>
                <a:gdLst>
                  <a:gd name="T0" fmla="*/ 426 w 498"/>
                  <a:gd name="T1" fmla="*/ 171 h 256"/>
                  <a:gd name="T2" fmla="*/ 197 w 498"/>
                  <a:gd name="T3" fmla="*/ 113 h 256"/>
                  <a:gd name="T4" fmla="*/ 121 w 498"/>
                  <a:gd name="T5" fmla="*/ 23 h 256"/>
                  <a:gd name="T6" fmla="*/ 9 w 498"/>
                  <a:gd name="T7" fmla="*/ 27 h 256"/>
                  <a:gd name="T8" fmla="*/ 73 w 498"/>
                  <a:gd name="T9" fmla="*/ 184 h 256"/>
                  <a:gd name="T10" fmla="*/ 462 w 498"/>
                  <a:gd name="T11" fmla="*/ 239 h 256"/>
                  <a:gd name="T12" fmla="*/ 497 w 498"/>
                  <a:gd name="T13" fmla="*/ 231 h 256"/>
                  <a:gd name="T14" fmla="*/ 426 w 498"/>
                  <a:gd name="T15" fmla="*/ 17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256">
                    <a:moveTo>
                      <a:pt x="426" y="171"/>
                    </a:moveTo>
                    <a:cubicBezTo>
                      <a:pt x="348" y="159"/>
                      <a:pt x="271" y="139"/>
                      <a:pt x="197" y="113"/>
                    </a:cubicBezTo>
                    <a:cubicBezTo>
                      <a:pt x="151" y="84"/>
                      <a:pt x="134" y="26"/>
                      <a:pt x="121" y="23"/>
                    </a:cubicBezTo>
                    <a:cubicBezTo>
                      <a:pt x="91" y="14"/>
                      <a:pt x="13" y="0"/>
                      <a:pt x="9" y="27"/>
                    </a:cubicBezTo>
                    <a:cubicBezTo>
                      <a:pt x="0" y="100"/>
                      <a:pt x="70" y="178"/>
                      <a:pt x="73" y="184"/>
                    </a:cubicBezTo>
                    <a:cubicBezTo>
                      <a:pt x="160" y="256"/>
                      <a:pt x="329" y="226"/>
                      <a:pt x="462" y="239"/>
                    </a:cubicBezTo>
                    <a:cubicBezTo>
                      <a:pt x="462" y="239"/>
                      <a:pt x="498" y="231"/>
                      <a:pt x="497" y="231"/>
                    </a:cubicBezTo>
                    <a:cubicBezTo>
                      <a:pt x="489" y="198"/>
                      <a:pt x="460" y="174"/>
                      <a:pt x="426" y="17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Freeform 2216">
                <a:extLst>
                  <a:ext uri="{FF2B5EF4-FFF2-40B4-BE49-F238E27FC236}">
                    <a16:creationId xmlns:a16="http://schemas.microsoft.com/office/drawing/2014/main" id="{641C30BE-37B3-45CE-A654-DC0F158115DC}"/>
                  </a:ext>
                </a:extLst>
              </p:cNvPr>
              <p:cNvSpPr>
                <a:spLocks/>
              </p:cNvSpPr>
              <p:nvPr/>
            </p:nvSpPr>
            <p:spPr bwMode="auto">
              <a:xfrm>
                <a:off x="7072313" y="5159376"/>
                <a:ext cx="71437" cy="42863"/>
              </a:xfrm>
              <a:custGeom>
                <a:avLst/>
                <a:gdLst>
                  <a:gd name="T0" fmla="*/ 114 w 216"/>
                  <a:gd name="T1" fmla="*/ 17 h 127"/>
                  <a:gd name="T2" fmla="*/ 93 w 216"/>
                  <a:gd name="T3" fmla="*/ 14 h 127"/>
                  <a:gd name="T4" fmla="*/ 67 w 216"/>
                  <a:gd name="T5" fmla="*/ 11 h 127"/>
                  <a:gd name="T6" fmla="*/ 50 w 216"/>
                  <a:gd name="T7" fmla="*/ 4 h 127"/>
                  <a:gd name="T8" fmla="*/ 11 w 216"/>
                  <a:gd name="T9" fmla="*/ 36 h 127"/>
                  <a:gd name="T10" fmla="*/ 43 w 216"/>
                  <a:gd name="T11" fmla="*/ 78 h 127"/>
                  <a:gd name="T12" fmla="*/ 93 w 216"/>
                  <a:gd name="T13" fmla="*/ 113 h 127"/>
                  <a:gd name="T14" fmla="*/ 119 w 216"/>
                  <a:gd name="T15" fmla="*/ 127 h 127"/>
                  <a:gd name="T16" fmla="*/ 136 w 216"/>
                  <a:gd name="T17" fmla="*/ 122 h 127"/>
                  <a:gd name="T18" fmla="*/ 208 w 216"/>
                  <a:gd name="T19" fmla="*/ 93 h 127"/>
                  <a:gd name="T20" fmla="*/ 214 w 216"/>
                  <a:gd name="T21" fmla="*/ 89 h 127"/>
                  <a:gd name="T22" fmla="*/ 208 w 216"/>
                  <a:gd name="T23" fmla="*/ 76 h 127"/>
                  <a:gd name="T24" fmla="*/ 183 w 216"/>
                  <a:gd name="T25" fmla="*/ 54 h 127"/>
                  <a:gd name="T26" fmla="*/ 150 w 216"/>
                  <a:gd name="T27" fmla="*/ 30 h 127"/>
                  <a:gd name="T28" fmla="*/ 114 w 216"/>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27">
                    <a:moveTo>
                      <a:pt x="114" y="17"/>
                    </a:moveTo>
                    <a:cubicBezTo>
                      <a:pt x="107" y="16"/>
                      <a:pt x="100" y="15"/>
                      <a:pt x="93" y="14"/>
                    </a:cubicBezTo>
                    <a:cubicBezTo>
                      <a:pt x="84" y="14"/>
                      <a:pt x="75" y="13"/>
                      <a:pt x="67" y="11"/>
                    </a:cubicBezTo>
                    <a:cubicBezTo>
                      <a:pt x="61" y="8"/>
                      <a:pt x="56" y="6"/>
                      <a:pt x="50" y="4"/>
                    </a:cubicBezTo>
                    <a:cubicBezTo>
                      <a:pt x="27" y="0"/>
                      <a:pt x="0" y="8"/>
                      <a:pt x="11" y="36"/>
                    </a:cubicBezTo>
                    <a:cubicBezTo>
                      <a:pt x="16" y="53"/>
                      <a:pt x="28" y="68"/>
                      <a:pt x="43" y="78"/>
                    </a:cubicBezTo>
                    <a:cubicBezTo>
                      <a:pt x="61" y="88"/>
                      <a:pt x="78" y="100"/>
                      <a:pt x="93" y="113"/>
                    </a:cubicBezTo>
                    <a:cubicBezTo>
                      <a:pt x="100" y="120"/>
                      <a:pt x="109" y="125"/>
                      <a:pt x="119" y="127"/>
                    </a:cubicBezTo>
                    <a:cubicBezTo>
                      <a:pt x="125" y="126"/>
                      <a:pt x="131" y="125"/>
                      <a:pt x="136" y="122"/>
                    </a:cubicBezTo>
                    <a:lnTo>
                      <a:pt x="208" y="93"/>
                    </a:lnTo>
                    <a:cubicBezTo>
                      <a:pt x="210" y="93"/>
                      <a:pt x="212" y="91"/>
                      <a:pt x="214" y="89"/>
                    </a:cubicBezTo>
                    <a:cubicBezTo>
                      <a:pt x="216" y="85"/>
                      <a:pt x="212" y="80"/>
                      <a:pt x="208" y="76"/>
                    </a:cubicBezTo>
                    <a:lnTo>
                      <a:pt x="183" y="54"/>
                    </a:lnTo>
                    <a:cubicBezTo>
                      <a:pt x="173" y="45"/>
                      <a:pt x="161" y="37"/>
                      <a:pt x="150" y="30"/>
                    </a:cubicBezTo>
                    <a:cubicBezTo>
                      <a:pt x="138" y="24"/>
                      <a:pt x="126" y="20"/>
                      <a:pt x="114" y="1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6" name="Freeform 2217">
                <a:extLst>
                  <a:ext uri="{FF2B5EF4-FFF2-40B4-BE49-F238E27FC236}">
                    <a16:creationId xmlns:a16="http://schemas.microsoft.com/office/drawing/2014/main" id="{3DE956DC-8766-4772-805B-BE2E08A2D3A3}"/>
                  </a:ext>
                </a:extLst>
              </p:cNvPr>
              <p:cNvSpPr>
                <a:spLocks/>
              </p:cNvSpPr>
              <p:nvPr/>
            </p:nvSpPr>
            <p:spPr bwMode="auto">
              <a:xfrm>
                <a:off x="7099300" y="5164138"/>
                <a:ext cx="36512" cy="25400"/>
              </a:xfrm>
              <a:custGeom>
                <a:avLst/>
                <a:gdLst>
                  <a:gd name="T0" fmla="*/ 62 w 108"/>
                  <a:gd name="T1" fmla="*/ 64 h 76"/>
                  <a:gd name="T2" fmla="*/ 78 w 108"/>
                  <a:gd name="T3" fmla="*/ 51 h 76"/>
                  <a:gd name="T4" fmla="*/ 108 w 108"/>
                  <a:gd name="T5" fmla="*/ 36 h 76"/>
                  <a:gd name="T6" fmla="*/ 76 w 108"/>
                  <a:gd name="T7" fmla="*/ 2 h 76"/>
                  <a:gd name="T8" fmla="*/ 48 w 108"/>
                  <a:gd name="T9" fmla="*/ 29 h 76"/>
                  <a:gd name="T10" fmla="*/ 13 w 108"/>
                  <a:gd name="T11" fmla="*/ 49 h 76"/>
                  <a:gd name="T12" fmla="*/ 2 w 108"/>
                  <a:gd name="T13" fmla="*/ 54 h 76"/>
                  <a:gd name="T14" fmla="*/ 0 w 108"/>
                  <a:gd name="T15" fmla="*/ 61 h 76"/>
                  <a:gd name="T16" fmla="*/ 1 w 108"/>
                  <a:gd name="T17" fmla="*/ 66 h 76"/>
                  <a:gd name="T18" fmla="*/ 15 w 108"/>
                  <a:gd name="T19" fmla="*/ 75 h 76"/>
                  <a:gd name="T20" fmla="*/ 27 w 108"/>
                  <a:gd name="T21" fmla="*/ 76 h 76"/>
                  <a:gd name="T22" fmla="*/ 50 w 108"/>
                  <a:gd name="T23" fmla="*/ 72 h 76"/>
                  <a:gd name="T24" fmla="*/ 62 w 108"/>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62" y="64"/>
                    </a:moveTo>
                    <a:cubicBezTo>
                      <a:pt x="68" y="60"/>
                      <a:pt x="73" y="56"/>
                      <a:pt x="78" y="51"/>
                    </a:cubicBezTo>
                    <a:cubicBezTo>
                      <a:pt x="81" y="49"/>
                      <a:pt x="105" y="33"/>
                      <a:pt x="108" y="36"/>
                    </a:cubicBezTo>
                    <a:lnTo>
                      <a:pt x="76" y="2"/>
                    </a:lnTo>
                    <a:cubicBezTo>
                      <a:pt x="73" y="0"/>
                      <a:pt x="51" y="27"/>
                      <a:pt x="48" y="29"/>
                    </a:cubicBezTo>
                    <a:cubicBezTo>
                      <a:pt x="38" y="38"/>
                      <a:pt x="26" y="45"/>
                      <a:pt x="13" y="49"/>
                    </a:cubicBezTo>
                    <a:cubicBezTo>
                      <a:pt x="8" y="49"/>
                      <a:pt x="5" y="51"/>
                      <a:pt x="2" y="54"/>
                    </a:cubicBezTo>
                    <a:cubicBezTo>
                      <a:pt x="1" y="56"/>
                      <a:pt x="0" y="58"/>
                      <a:pt x="0" y="61"/>
                    </a:cubicBezTo>
                    <a:cubicBezTo>
                      <a:pt x="0" y="62"/>
                      <a:pt x="0" y="64"/>
                      <a:pt x="1" y="66"/>
                    </a:cubicBezTo>
                    <a:cubicBezTo>
                      <a:pt x="4" y="71"/>
                      <a:pt x="9" y="75"/>
                      <a:pt x="15" y="75"/>
                    </a:cubicBezTo>
                    <a:cubicBezTo>
                      <a:pt x="19" y="75"/>
                      <a:pt x="23" y="76"/>
                      <a:pt x="27" y="76"/>
                    </a:cubicBezTo>
                    <a:cubicBezTo>
                      <a:pt x="35" y="76"/>
                      <a:pt x="43" y="74"/>
                      <a:pt x="50" y="72"/>
                    </a:cubicBezTo>
                    <a:cubicBezTo>
                      <a:pt x="55" y="70"/>
                      <a:pt x="59" y="67"/>
                      <a:pt x="62" y="6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Freeform 2218">
                <a:extLst>
                  <a:ext uri="{FF2B5EF4-FFF2-40B4-BE49-F238E27FC236}">
                    <a16:creationId xmlns:a16="http://schemas.microsoft.com/office/drawing/2014/main" id="{4178F9B2-929B-49B1-95AD-4FB15ECBFBE3}"/>
                  </a:ext>
                </a:extLst>
              </p:cNvPr>
              <p:cNvSpPr>
                <a:spLocks/>
              </p:cNvSpPr>
              <p:nvPr/>
            </p:nvSpPr>
            <p:spPr bwMode="auto">
              <a:xfrm>
                <a:off x="6884988" y="4981576"/>
                <a:ext cx="111125" cy="163513"/>
              </a:xfrm>
              <a:custGeom>
                <a:avLst/>
                <a:gdLst>
                  <a:gd name="T0" fmla="*/ 51 w 336"/>
                  <a:gd name="T1" fmla="*/ 275 h 484"/>
                  <a:gd name="T2" fmla="*/ 22 w 336"/>
                  <a:gd name="T3" fmla="*/ 238 h 484"/>
                  <a:gd name="T4" fmla="*/ 13 w 336"/>
                  <a:gd name="T5" fmla="*/ 112 h 484"/>
                  <a:gd name="T6" fmla="*/ 96 w 336"/>
                  <a:gd name="T7" fmla="*/ 13 h 484"/>
                  <a:gd name="T8" fmla="*/ 184 w 336"/>
                  <a:gd name="T9" fmla="*/ 166 h 484"/>
                  <a:gd name="T10" fmla="*/ 232 w 336"/>
                  <a:gd name="T11" fmla="*/ 280 h 484"/>
                  <a:gd name="T12" fmla="*/ 336 w 336"/>
                  <a:gd name="T13" fmla="*/ 446 h 484"/>
                  <a:gd name="T14" fmla="*/ 174 w 336"/>
                  <a:gd name="T15" fmla="*/ 484 h 484"/>
                  <a:gd name="T16" fmla="*/ 54 w 336"/>
                  <a:gd name="T17" fmla="*/ 277 h 484"/>
                  <a:gd name="T18" fmla="*/ 51 w 336"/>
                  <a:gd name="T19" fmla="*/ 2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84">
                    <a:moveTo>
                      <a:pt x="51" y="275"/>
                    </a:moveTo>
                    <a:cubicBezTo>
                      <a:pt x="41" y="263"/>
                      <a:pt x="31" y="250"/>
                      <a:pt x="22" y="238"/>
                    </a:cubicBezTo>
                    <a:cubicBezTo>
                      <a:pt x="0" y="205"/>
                      <a:pt x="1" y="148"/>
                      <a:pt x="13" y="112"/>
                    </a:cubicBezTo>
                    <a:cubicBezTo>
                      <a:pt x="24" y="78"/>
                      <a:pt x="63" y="25"/>
                      <a:pt x="96" y="13"/>
                    </a:cubicBezTo>
                    <a:cubicBezTo>
                      <a:pt x="133" y="0"/>
                      <a:pt x="177" y="145"/>
                      <a:pt x="184" y="166"/>
                    </a:cubicBezTo>
                    <a:cubicBezTo>
                      <a:pt x="197" y="205"/>
                      <a:pt x="213" y="243"/>
                      <a:pt x="232" y="280"/>
                    </a:cubicBezTo>
                    <a:cubicBezTo>
                      <a:pt x="252" y="316"/>
                      <a:pt x="294" y="383"/>
                      <a:pt x="336" y="446"/>
                    </a:cubicBezTo>
                    <a:lnTo>
                      <a:pt x="174" y="484"/>
                    </a:lnTo>
                    <a:cubicBezTo>
                      <a:pt x="135" y="417"/>
                      <a:pt x="95" y="330"/>
                      <a:pt x="54" y="277"/>
                    </a:cubicBezTo>
                    <a:cubicBezTo>
                      <a:pt x="53" y="277"/>
                      <a:pt x="52" y="276"/>
                      <a:pt x="5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8" name="Freeform 2219">
                <a:extLst>
                  <a:ext uri="{FF2B5EF4-FFF2-40B4-BE49-F238E27FC236}">
                    <a16:creationId xmlns:a16="http://schemas.microsoft.com/office/drawing/2014/main" id="{19EAD2F0-B10D-4F57-ABF5-1FC71DC39349}"/>
                  </a:ext>
                </a:extLst>
              </p:cNvPr>
              <p:cNvSpPr>
                <a:spLocks/>
              </p:cNvSpPr>
              <p:nvPr/>
            </p:nvSpPr>
            <p:spPr bwMode="auto">
              <a:xfrm>
                <a:off x="7123113" y="5233988"/>
                <a:ext cx="147637" cy="239713"/>
              </a:xfrm>
              <a:custGeom>
                <a:avLst/>
                <a:gdLst>
                  <a:gd name="T0" fmla="*/ 177 w 444"/>
                  <a:gd name="T1" fmla="*/ 425 h 714"/>
                  <a:gd name="T2" fmla="*/ 16 w 444"/>
                  <a:gd name="T3" fmla="*/ 425 h 714"/>
                  <a:gd name="T4" fmla="*/ 444 w 444"/>
                  <a:gd name="T5" fmla="*/ 0 h 714"/>
                  <a:gd name="T6" fmla="*/ 267 w 444"/>
                  <a:gd name="T7" fmla="*/ 289 h 714"/>
                  <a:gd name="T8" fmla="*/ 428 w 444"/>
                  <a:gd name="T9" fmla="*/ 289 h 714"/>
                  <a:gd name="T10" fmla="*/ 0 w 444"/>
                  <a:gd name="T11" fmla="*/ 714 h 714"/>
                  <a:gd name="T12" fmla="*/ 177 w 444"/>
                  <a:gd name="T13" fmla="*/ 425 h 714"/>
                </a:gdLst>
                <a:ahLst/>
                <a:cxnLst>
                  <a:cxn ang="0">
                    <a:pos x="T0" y="T1"/>
                  </a:cxn>
                  <a:cxn ang="0">
                    <a:pos x="T2" y="T3"/>
                  </a:cxn>
                  <a:cxn ang="0">
                    <a:pos x="T4" y="T5"/>
                  </a:cxn>
                  <a:cxn ang="0">
                    <a:pos x="T6" y="T7"/>
                  </a:cxn>
                  <a:cxn ang="0">
                    <a:pos x="T8" y="T9"/>
                  </a:cxn>
                  <a:cxn ang="0">
                    <a:pos x="T10" y="T11"/>
                  </a:cxn>
                  <a:cxn ang="0">
                    <a:pos x="T12" y="T13"/>
                  </a:cxn>
                </a:cxnLst>
                <a:rect l="0" t="0" r="r" b="b"/>
                <a:pathLst>
                  <a:path w="444" h="714">
                    <a:moveTo>
                      <a:pt x="177" y="425"/>
                    </a:moveTo>
                    <a:lnTo>
                      <a:pt x="16" y="425"/>
                    </a:lnTo>
                    <a:lnTo>
                      <a:pt x="444" y="0"/>
                    </a:lnTo>
                    <a:lnTo>
                      <a:pt x="267" y="289"/>
                    </a:lnTo>
                    <a:lnTo>
                      <a:pt x="428" y="289"/>
                    </a:lnTo>
                    <a:lnTo>
                      <a:pt x="0" y="714"/>
                    </a:lnTo>
                    <a:lnTo>
                      <a:pt x="177" y="4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35" name="Freeform 2277">
              <a:extLst>
                <a:ext uri="{FF2B5EF4-FFF2-40B4-BE49-F238E27FC236}">
                  <a16:creationId xmlns:a16="http://schemas.microsoft.com/office/drawing/2014/main" id="{EC6BD5C1-A46E-45E3-A18C-837D79D83229}"/>
                </a:ext>
              </a:extLst>
            </p:cNvPr>
            <p:cNvSpPr>
              <a:spLocks/>
            </p:cNvSpPr>
            <p:nvPr/>
          </p:nvSpPr>
          <p:spPr bwMode="auto">
            <a:xfrm>
              <a:off x="7150100" y="4956970"/>
              <a:ext cx="196056" cy="233188"/>
            </a:xfrm>
            <a:custGeom>
              <a:avLst/>
              <a:gdLst>
                <a:gd name="T0" fmla="*/ 506 w 574"/>
                <a:gd name="T1" fmla="*/ 6 h 688"/>
                <a:gd name="T2" fmla="*/ 440 w 574"/>
                <a:gd name="T3" fmla="*/ 48 h 688"/>
                <a:gd name="T4" fmla="*/ 256 w 574"/>
                <a:gd name="T5" fmla="*/ 441 h 688"/>
                <a:gd name="T6" fmla="*/ 0 w 574"/>
                <a:gd name="T7" fmla="*/ 552 h 688"/>
                <a:gd name="T8" fmla="*/ 31 w 574"/>
                <a:gd name="T9" fmla="*/ 688 h 688"/>
                <a:gd name="T10" fmla="*/ 350 w 574"/>
                <a:gd name="T11" fmla="*/ 567 h 688"/>
                <a:gd name="T12" fmla="*/ 506 w 574"/>
                <a:gd name="T13" fmla="*/ 374 h 688"/>
                <a:gd name="T14" fmla="*/ 506 w 574"/>
                <a:gd name="T15" fmla="*/ 6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88">
                  <a:moveTo>
                    <a:pt x="506" y="6"/>
                  </a:moveTo>
                  <a:cubicBezTo>
                    <a:pt x="492" y="0"/>
                    <a:pt x="440" y="48"/>
                    <a:pt x="440" y="48"/>
                  </a:cubicBezTo>
                  <a:cubicBezTo>
                    <a:pt x="355" y="318"/>
                    <a:pt x="256" y="441"/>
                    <a:pt x="256" y="441"/>
                  </a:cubicBezTo>
                  <a:cubicBezTo>
                    <a:pt x="256" y="441"/>
                    <a:pt x="106" y="522"/>
                    <a:pt x="0" y="552"/>
                  </a:cubicBezTo>
                  <a:lnTo>
                    <a:pt x="31" y="688"/>
                  </a:lnTo>
                  <a:cubicBezTo>
                    <a:pt x="31" y="688"/>
                    <a:pt x="320" y="609"/>
                    <a:pt x="350" y="567"/>
                  </a:cubicBezTo>
                  <a:cubicBezTo>
                    <a:pt x="380" y="525"/>
                    <a:pt x="466" y="470"/>
                    <a:pt x="506" y="374"/>
                  </a:cubicBezTo>
                  <a:cubicBezTo>
                    <a:pt x="509" y="366"/>
                    <a:pt x="574" y="35"/>
                    <a:pt x="506"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70084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E3EC-DC74-B335-155A-0C61A0540E94}"/>
            </a:ext>
          </a:extLst>
        </p:cNvPr>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687890F2-8CA6-285B-17A6-DD6380F6B856}"/>
              </a:ext>
            </a:extLst>
          </p:cNvPr>
          <p:cNvGraphicFramePr>
            <a:graphicFrameLocks noGrp="1"/>
          </p:cNvGraphicFramePr>
          <p:nvPr/>
        </p:nvGraphicFramePr>
        <p:xfrm>
          <a:off x="685800" y="4279445"/>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Age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Ethnicity</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Gender</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Special needs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Income level</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Living/working conditions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sp>
        <p:nvSpPr>
          <p:cNvPr id="10" name="Content Placeholder 9">
            <a:extLst>
              <a:ext uri="{FF2B5EF4-FFF2-40B4-BE49-F238E27FC236}">
                <a16:creationId xmlns:a16="http://schemas.microsoft.com/office/drawing/2014/main" id="{40178122-1071-8F6F-0423-D8071FC7C255}"/>
              </a:ext>
            </a:extLst>
          </p:cNvPr>
          <p:cNvSpPr>
            <a:spLocks noGrp="1"/>
          </p:cNvSpPr>
          <p:nvPr>
            <p:ph idx="13"/>
          </p:nvPr>
        </p:nvSpPr>
        <p:spPr/>
        <p:txBody>
          <a:bodyPr/>
          <a:lstStyle/>
          <a:p>
            <a:r>
              <a:rPr lang="en-GB" dirty="0">
                <a:solidFill>
                  <a:srgbClr val="008CBE"/>
                </a:solidFill>
              </a:rPr>
              <a:t>Module 2 – Stories as data</a:t>
            </a:r>
          </a:p>
        </p:txBody>
      </p:sp>
      <p:sp>
        <p:nvSpPr>
          <p:cNvPr id="6" name="Rectangle 5">
            <a:extLst>
              <a:ext uri="{FF2B5EF4-FFF2-40B4-BE49-F238E27FC236}">
                <a16:creationId xmlns:a16="http://schemas.microsoft.com/office/drawing/2014/main" id="{DE95B9C1-DA55-0952-8198-FBAA99020227}"/>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10AA8D-EF17-2331-EC42-4E6E5187D83A}"/>
              </a:ext>
            </a:extLst>
          </p:cNvPr>
          <p:cNvSpPr/>
          <p:nvPr/>
        </p:nvSpPr>
        <p:spPr>
          <a:xfrm>
            <a:off x="697128" y="694304"/>
            <a:ext cx="8523062" cy="526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a:solidFill>
                  <a:schemeClr val="tx1"/>
                </a:solidFill>
                <a:latin typeface="Arial" panose="020B0604020202020204" pitchFamily="34" charset="0"/>
                <a:cs typeface="Arial" panose="020B0604020202020204" pitchFamily="34" charset="0"/>
              </a:rPr>
              <a:t>3. Transform stories into problem statements </a:t>
            </a:r>
          </a:p>
          <a:p>
            <a:pPr marL="228600" indent="-228600">
              <a:buAutoNum type="alphaLcParenBoth"/>
            </a:pPr>
            <a:r>
              <a:rPr lang="en-GB" sz="1200">
                <a:solidFill>
                  <a:schemeClr val="tx1"/>
                </a:solidFill>
                <a:latin typeface="Arial" panose="020B0604020202020204" pitchFamily="34" charset="0"/>
                <a:cs typeface="Arial" panose="020B0604020202020204" pitchFamily="34" charset="0"/>
              </a:rPr>
              <a:t>Write each story as a problem statement (something to be solved) </a:t>
            </a:r>
          </a:p>
          <a:p>
            <a:pPr marL="228600" indent="-228600">
              <a:buAutoNum type="alphaLcParenBoth"/>
            </a:pPr>
            <a:r>
              <a:rPr lang="en-GB" sz="1200">
                <a:solidFill>
                  <a:schemeClr val="tx1"/>
                </a:solidFill>
                <a:latin typeface="Arial" panose="020B0604020202020204" pitchFamily="34" charset="0"/>
                <a:cs typeface="Arial" panose="020B0604020202020204" pitchFamily="34" charset="0"/>
              </a:rPr>
              <a:t>For each, note the relevant categories of EAP (from previous worksheet) and the types of people that are affected by the problem statement</a:t>
            </a:r>
          </a:p>
        </p:txBody>
      </p:sp>
      <p:graphicFrame>
        <p:nvGraphicFramePr>
          <p:cNvPr id="18" name="Table 17">
            <a:extLst>
              <a:ext uri="{FF2B5EF4-FFF2-40B4-BE49-F238E27FC236}">
                <a16:creationId xmlns:a16="http://schemas.microsoft.com/office/drawing/2014/main" id="{17360630-CBCA-B80D-C448-A9A2AD5D3214}"/>
              </a:ext>
            </a:extLst>
          </p:cNvPr>
          <p:cNvGraphicFramePr>
            <a:graphicFrameLocks noGrp="1"/>
          </p:cNvGraphicFramePr>
          <p:nvPr/>
        </p:nvGraphicFramePr>
        <p:xfrm>
          <a:off x="693118" y="3725530"/>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a:latin typeface="Arial" panose="020B0604020202020204" pitchFamily="34" charset="0"/>
                          <a:cs typeface="Arial" panose="020B0604020202020204" pitchFamily="34" charset="0"/>
                        </a:rPr>
                        <a:t>Secure</a:t>
                      </a:r>
                    </a:p>
                  </a:txBody>
                  <a:tcPr/>
                </a:tc>
                <a:tc>
                  <a:txBody>
                    <a:bodyPr/>
                    <a:lstStyle/>
                    <a:p>
                      <a:pPr algn="ctr"/>
                      <a:r>
                        <a:rPr lang="en-GB" sz="1000" b="0">
                          <a:latin typeface="Arial" panose="020B0604020202020204" pitchFamily="34" charset="0"/>
                          <a:cs typeface="Arial" panose="020B0604020202020204" pitchFamily="34" charset="0"/>
                        </a:rPr>
                        <a:t>Sustainable</a:t>
                      </a:r>
                    </a:p>
                  </a:txBody>
                  <a:tcPr/>
                </a:tc>
                <a:tc>
                  <a:txBody>
                    <a:bodyPr/>
                    <a:lstStyle/>
                    <a:p>
                      <a:pPr algn="ctr"/>
                      <a:r>
                        <a:rPr lang="en-GB" sz="1000" b="0">
                          <a:latin typeface="Arial" panose="020B0604020202020204" pitchFamily="34" charset="0"/>
                          <a:cs typeface="Arial" panose="020B0604020202020204" pitchFamily="34" charset="0"/>
                        </a:rPr>
                        <a:t>Affordable</a:t>
                      </a:r>
                    </a:p>
                  </a:txBody>
                  <a:tcPr/>
                </a:tc>
                <a:extLst>
                  <a:ext uri="{0D108BD9-81ED-4DB2-BD59-A6C34878D82A}">
                    <a16:rowId xmlns:a16="http://schemas.microsoft.com/office/drawing/2014/main" val="2032795252"/>
                  </a:ext>
                </a:extLst>
              </a:tr>
            </a:tbl>
          </a:graphicData>
        </a:graphic>
      </p:graphicFrame>
      <p:grpSp>
        <p:nvGrpSpPr>
          <p:cNvPr id="102" name="Group 101">
            <a:extLst>
              <a:ext uri="{FF2B5EF4-FFF2-40B4-BE49-F238E27FC236}">
                <a16:creationId xmlns:a16="http://schemas.microsoft.com/office/drawing/2014/main" id="{71D04C23-3F5E-FD27-26A5-6E573795C264}"/>
              </a:ext>
            </a:extLst>
          </p:cNvPr>
          <p:cNvGrpSpPr/>
          <p:nvPr/>
        </p:nvGrpSpPr>
        <p:grpSpPr>
          <a:xfrm>
            <a:off x="685798" y="1676401"/>
            <a:ext cx="2730734" cy="4487295"/>
            <a:chOff x="685798" y="1676401"/>
            <a:chExt cx="2730734" cy="4487295"/>
          </a:xfrm>
        </p:grpSpPr>
        <p:sp>
          <p:nvSpPr>
            <p:cNvPr id="4" name="Rectangle 3">
              <a:extLst>
                <a:ext uri="{FF2B5EF4-FFF2-40B4-BE49-F238E27FC236}">
                  <a16:creationId xmlns:a16="http://schemas.microsoft.com/office/drawing/2014/main" id="{D5A896A5-4752-26AB-03A0-57F790336F14}"/>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Problem statement: </a:t>
              </a:r>
            </a:p>
          </p:txBody>
        </p:sp>
        <p:sp>
          <p:nvSpPr>
            <p:cNvPr id="5" name="Rectangle 4">
              <a:extLst>
                <a:ext uri="{FF2B5EF4-FFF2-40B4-BE49-F238E27FC236}">
                  <a16:creationId xmlns:a16="http://schemas.microsoft.com/office/drawing/2014/main" id="{C39ED10A-895F-925F-6D29-3AE66C524019}"/>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Relevant EAP categories</a:t>
              </a:r>
              <a:r>
                <a:rPr lang="en-GB" sz="1100">
                  <a:solidFill>
                    <a:schemeClr val="tx1"/>
                  </a:solidFill>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D4BB652B-6C61-B3F7-A3EE-A3023E6A9F66}"/>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0DB2E13-02F0-E9BA-72E2-66E210D4A840}"/>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Who is most affected by this:</a:t>
              </a:r>
              <a:endParaRPr lang="en-GB" sz="1100">
                <a:solidFill>
                  <a:schemeClr val="tx1"/>
                </a:solidFill>
                <a:latin typeface="Arial" panose="020B0604020202020204" pitchFamily="34" charset="0"/>
                <a:cs typeface="Arial" panose="020B0604020202020204" pitchFamily="34" charset="0"/>
              </a:endParaRPr>
            </a:p>
          </p:txBody>
        </p:sp>
        <p:pic>
          <p:nvPicPr>
            <p:cNvPr id="12" name="Graphic 11" descr="Wallet outline">
              <a:extLst>
                <a:ext uri="{FF2B5EF4-FFF2-40B4-BE49-F238E27FC236}">
                  <a16:creationId xmlns:a16="http://schemas.microsoft.com/office/drawing/2014/main" id="{18C74CC3-5799-EEB1-5DBA-1730E06D9D1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3" name="Graphic 12" descr="Renewable Energy outline">
              <a:extLst>
                <a:ext uri="{FF2B5EF4-FFF2-40B4-BE49-F238E27FC236}">
                  <a16:creationId xmlns:a16="http://schemas.microsoft.com/office/drawing/2014/main" id="{977EC445-7DDB-0A91-A701-680C3FF1D9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7" name="Graphic 16" descr="Lock outline">
              <a:extLst>
                <a:ext uri="{FF2B5EF4-FFF2-40B4-BE49-F238E27FC236}">
                  <a16:creationId xmlns:a16="http://schemas.microsoft.com/office/drawing/2014/main" id="{F4E9DE47-7C8C-D13A-F576-795B6F1072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27" name="Graphic 26" descr="Money outline">
              <a:extLst>
                <a:ext uri="{FF2B5EF4-FFF2-40B4-BE49-F238E27FC236}">
                  <a16:creationId xmlns:a16="http://schemas.microsoft.com/office/drawing/2014/main" id="{AAB7DB34-2740-656A-0B8E-E20AE1E1B0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31" name="Graphic 30" descr="Modern architecture outline">
              <a:extLst>
                <a:ext uri="{FF2B5EF4-FFF2-40B4-BE49-F238E27FC236}">
                  <a16:creationId xmlns:a16="http://schemas.microsoft.com/office/drawing/2014/main" id="{C591D27C-F81D-A947-7FDE-1ECA821DF4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33" name="Graphic 32" descr="Gender outline">
              <a:extLst>
                <a:ext uri="{FF2B5EF4-FFF2-40B4-BE49-F238E27FC236}">
                  <a16:creationId xmlns:a16="http://schemas.microsoft.com/office/drawing/2014/main" id="{C2D28583-ECC3-A36A-D171-0935FCD8EB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37" name="Picture 36">
              <a:extLst>
                <a:ext uri="{FF2B5EF4-FFF2-40B4-BE49-F238E27FC236}">
                  <a16:creationId xmlns:a16="http://schemas.microsoft.com/office/drawing/2014/main" id="{23103903-5496-E66E-ECB7-BA0BF9EC5EC5}"/>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35" name="Graphic 34" descr="Person in wheelchair outline">
              <a:extLst>
                <a:ext uri="{FF2B5EF4-FFF2-40B4-BE49-F238E27FC236}">
                  <a16:creationId xmlns:a16="http://schemas.microsoft.com/office/drawing/2014/main" id="{9C61192B-B84E-47FB-3311-B593E33033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01" name="Group 100">
              <a:extLst>
                <a:ext uri="{FF2B5EF4-FFF2-40B4-BE49-F238E27FC236}">
                  <a16:creationId xmlns:a16="http://schemas.microsoft.com/office/drawing/2014/main" id="{BE49CA52-F6B9-F680-FC7F-0C4431211BC7}"/>
                </a:ext>
              </a:extLst>
            </p:cNvPr>
            <p:cNvGrpSpPr/>
            <p:nvPr/>
          </p:nvGrpSpPr>
          <p:grpSpPr>
            <a:xfrm>
              <a:off x="687583" y="4296368"/>
              <a:ext cx="434961" cy="297526"/>
              <a:chOff x="704209" y="4391273"/>
              <a:chExt cx="434961" cy="297526"/>
            </a:xfrm>
          </p:grpSpPr>
          <p:pic>
            <p:nvPicPr>
              <p:cNvPr id="34" name="Graphic 33" descr="Man with cane outline">
                <a:extLst>
                  <a:ext uri="{FF2B5EF4-FFF2-40B4-BE49-F238E27FC236}">
                    <a16:creationId xmlns:a16="http://schemas.microsoft.com/office/drawing/2014/main" id="{931A0F8D-70A8-EA8B-188C-B4C7EC6FB48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32" name="Graphic 31" descr="Little Girl With Balloon outline">
                <a:extLst>
                  <a:ext uri="{FF2B5EF4-FFF2-40B4-BE49-F238E27FC236}">
                    <a16:creationId xmlns:a16="http://schemas.microsoft.com/office/drawing/2014/main" id="{051676B2-E214-FEC4-968A-A5CC719AAE7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graphicFrame>
        <p:nvGraphicFramePr>
          <p:cNvPr id="103" name="Table 102">
            <a:extLst>
              <a:ext uri="{FF2B5EF4-FFF2-40B4-BE49-F238E27FC236}">
                <a16:creationId xmlns:a16="http://schemas.microsoft.com/office/drawing/2014/main" id="{9F1404A5-78B0-F392-95EA-9842C0C60147}"/>
              </a:ext>
            </a:extLst>
          </p:cNvPr>
          <p:cNvGraphicFramePr>
            <a:graphicFrameLocks noGrp="1"/>
          </p:cNvGraphicFramePr>
          <p:nvPr/>
        </p:nvGraphicFramePr>
        <p:xfrm>
          <a:off x="6717934" y="4286928"/>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Age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Ethnicity</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Gender</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Special needs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Income level</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Living/working conditions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graphicFrame>
        <p:nvGraphicFramePr>
          <p:cNvPr id="104" name="Table 103">
            <a:extLst>
              <a:ext uri="{FF2B5EF4-FFF2-40B4-BE49-F238E27FC236}">
                <a16:creationId xmlns:a16="http://schemas.microsoft.com/office/drawing/2014/main" id="{3B285E24-7615-3367-7917-63414C4115F7}"/>
              </a:ext>
            </a:extLst>
          </p:cNvPr>
          <p:cNvGraphicFramePr>
            <a:graphicFrameLocks noGrp="1"/>
          </p:cNvGraphicFramePr>
          <p:nvPr/>
        </p:nvGraphicFramePr>
        <p:xfrm>
          <a:off x="6725252" y="3733013"/>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a:latin typeface="Arial" panose="020B0604020202020204" pitchFamily="34" charset="0"/>
                          <a:cs typeface="Arial" panose="020B0604020202020204" pitchFamily="34" charset="0"/>
                        </a:rPr>
                        <a:t>Secure</a:t>
                      </a:r>
                    </a:p>
                  </a:txBody>
                  <a:tcPr/>
                </a:tc>
                <a:tc>
                  <a:txBody>
                    <a:bodyPr/>
                    <a:lstStyle/>
                    <a:p>
                      <a:pPr algn="ctr"/>
                      <a:r>
                        <a:rPr lang="en-GB" sz="1000" b="0">
                          <a:latin typeface="Arial" panose="020B0604020202020204" pitchFamily="34" charset="0"/>
                          <a:cs typeface="Arial" panose="020B0604020202020204" pitchFamily="34" charset="0"/>
                        </a:rPr>
                        <a:t>Sustainable</a:t>
                      </a:r>
                    </a:p>
                  </a:txBody>
                  <a:tcPr/>
                </a:tc>
                <a:tc>
                  <a:txBody>
                    <a:bodyPr/>
                    <a:lstStyle/>
                    <a:p>
                      <a:pPr algn="ctr"/>
                      <a:r>
                        <a:rPr lang="en-GB" sz="1000" b="0">
                          <a:latin typeface="Arial" panose="020B0604020202020204" pitchFamily="34" charset="0"/>
                          <a:cs typeface="Arial" panose="020B0604020202020204" pitchFamily="34" charset="0"/>
                        </a:rPr>
                        <a:t>Affordable</a:t>
                      </a:r>
                    </a:p>
                  </a:txBody>
                  <a:tcPr/>
                </a:tc>
                <a:extLst>
                  <a:ext uri="{0D108BD9-81ED-4DB2-BD59-A6C34878D82A}">
                    <a16:rowId xmlns:a16="http://schemas.microsoft.com/office/drawing/2014/main" val="2032795252"/>
                  </a:ext>
                </a:extLst>
              </a:tr>
            </a:tbl>
          </a:graphicData>
        </a:graphic>
      </p:graphicFrame>
      <p:grpSp>
        <p:nvGrpSpPr>
          <p:cNvPr id="105" name="Group 104">
            <a:extLst>
              <a:ext uri="{FF2B5EF4-FFF2-40B4-BE49-F238E27FC236}">
                <a16:creationId xmlns:a16="http://schemas.microsoft.com/office/drawing/2014/main" id="{3BB2E8F7-DCF3-A43B-9A72-F67B83627E85}"/>
              </a:ext>
            </a:extLst>
          </p:cNvPr>
          <p:cNvGrpSpPr/>
          <p:nvPr/>
        </p:nvGrpSpPr>
        <p:grpSpPr>
          <a:xfrm>
            <a:off x="6717932" y="1683884"/>
            <a:ext cx="2730734" cy="4487295"/>
            <a:chOff x="685798" y="1676401"/>
            <a:chExt cx="2730734" cy="4487295"/>
          </a:xfrm>
        </p:grpSpPr>
        <p:sp>
          <p:nvSpPr>
            <p:cNvPr id="106" name="Rectangle 105">
              <a:extLst>
                <a:ext uri="{FF2B5EF4-FFF2-40B4-BE49-F238E27FC236}">
                  <a16:creationId xmlns:a16="http://schemas.microsoft.com/office/drawing/2014/main" id="{8A6333A5-B09D-9BEB-4407-9D7B908A379F}"/>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Problem statement: </a:t>
              </a:r>
            </a:p>
          </p:txBody>
        </p:sp>
        <p:sp>
          <p:nvSpPr>
            <p:cNvPr id="107" name="Rectangle 106">
              <a:extLst>
                <a:ext uri="{FF2B5EF4-FFF2-40B4-BE49-F238E27FC236}">
                  <a16:creationId xmlns:a16="http://schemas.microsoft.com/office/drawing/2014/main" id="{67C8A2EF-D4E0-B926-3E59-C9AD1D994C4A}"/>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Relevant EAP categories</a:t>
              </a:r>
              <a:r>
                <a:rPr lang="en-GB" sz="1100">
                  <a:solidFill>
                    <a:schemeClr val="tx1"/>
                  </a:solidFill>
                  <a:latin typeface="Arial" panose="020B0604020202020204" pitchFamily="34" charset="0"/>
                  <a:cs typeface="Arial" panose="020B0604020202020204" pitchFamily="34" charset="0"/>
                </a:rPr>
                <a:t>:</a:t>
              </a:r>
            </a:p>
          </p:txBody>
        </p:sp>
        <p:sp>
          <p:nvSpPr>
            <p:cNvPr id="108" name="Rectangle 107">
              <a:extLst>
                <a:ext uri="{FF2B5EF4-FFF2-40B4-BE49-F238E27FC236}">
                  <a16:creationId xmlns:a16="http://schemas.microsoft.com/office/drawing/2014/main" id="{9BADF3F9-C50E-D684-24BD-9246E3223907}"/>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650C8182-E84B-08A7-9DDC-9C285A42CAF5}"/>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Who is most affected by this:</a:t>
              </a:r>
              <a:endParaRPr lang="en-GB" sz="1100">
                <a:solidFill>
                  <a:schemeClr val="tx1"/>
                </a:solidFill>
                <a:latin typeface="Arial" panose="020B0604020202020204" pitchFamily="34" charset="0"/>
                <a:cs typeface="Arial" panose="020B0604020202020204" pitchFamily="34" charset="0"/>
              </a:endParaRPr>
            </a:p>
          </p:txBody>
        </p:sp>
        <p:pic>
          <p:nvPicPr>
            <p:cNvPr id="110" name="Graphic 109" descr="Wallet outline">
              <a:extLst>
                <a:ext uri="{FF2B5EF4-FFF2-40B4-BE49-F238E27FC236}">
                  <a16:creationId xmlns:a16="http://schemas.microsoft.com/office/drawing/2014/main" id="{F462F0CA-BEC0-0B15-3CA7-8C4313C2183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11" name="Graphic 110" descr="Renewable Energy outline">
              <a:extLst>
                <a:ext uri="{FF2B5EF4-FFF2-40B4-BE49-F238E27FC236}">
                  <a16:creationId xmlns:a16="http://schemas.microsoft.com/office/drawing/2014/main" id="{304270B7-D7DF-850B-C074-764E0ED37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12" name="Graphic 111" descr="Lock outline">
              <a:extLst>
                <a:ext uri="{FF2B5EF4-FFF2-40B4-BE49-F238E27FC236}">
                  <a16:creationId xmlns:a16="http://schemas.microsoft.com/office/drawing/2014/main" id="{6E58D3DB-BE95-DB9F-9C9D-39CFE352FF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113" name="Graphic 112" descr="Money outline">
              <a:extLst>
                <a:ext uri="{FF2B5EF4-FFF2-40B4-BE49-F238E27FC236}">
                  <a16:creationId xmlns:a16="http://schemas.microsoft.com/office/drawing/2014/main" id="{B7BD852A-428F-AEB8-8D1C-27C1C8EFD5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114" name="Graphic 113" descr="Modern architecture outline">
              <a:extLst>
                <a:ext uri="{FF2B5EF4-FFF2-40B4-BE49-F238E27FC236}">
                  <a16:creationId xmlns:a16="http://schemas.microsoft.com/office/drawing/2014/main" id="{B7FBE10C-BE38-1B77-7AB6-17D7B049B4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115" name="Graphic 114" descr="Gender outline">
              <a:extLst>
                <a:ext uri="{FF2B5EF4-FFF2-40B4-BE49-F238E27FC236}">
                  <a16:creationId xmlns:a16="http://schemas.microsoft.com/office/drawing/2014/main" id="{508514C4-5CEE-0027-7EF7-65CD8D6600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116" name="Picture 115">
              <a:extLst>
                <a:ext uri="{FF2B5EF4-FFF2-40B4-BE49-F238E27FC236}">
                  <a16:creationId xmlns:a16="http://schemas.microsoft.com/office/drawing/2014/main" id="{FA13379E-7E37-08C1-9004-A3500A289A28}"/>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117" name="Graphic 116" descr="Person in wheelchair outline">
              <a:extLst>
                <a:ext uri="{FF2B5EF4-FFF2-40B4-BE49-F238E27FC236}">
                  <a16:creationId xmlns:a16="http://schemas.microsoft.com/office/drawing/2014/main" id="{693DDE46-3621-2640-34E5-7FB6C7D96AE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18" name="Group 117">
              <a:extLst>
                <a:ext uri="{FF2B5EF4-FFF2-40B4-BE49-F238E27FC236}">
                  <a16:creationId xmlns:a16="http://schemas.microsoft.com/office/drawing/2014/main" id="{DAAFB2AB-5103-947F-A761-3D3BBFCAFCBB}"/>
                </a:ext>
              </a:extLst>
            </p:cNvPr>
            <p:cNvGrpSpPr/>
            <p:nvPr/>
          </p:nvGrpSpPr>
          <p:grpSpPr>
            <a:xfrm>
              <a:off x="687583" y="4296368"/>
              <a:ext cx="434961" cy="297526"/>
              <a:chOff x="704209" y="4391273"/>
              <a:chExt cx="434961" cy="297526"/>
            </a:xfrm>
          </p:grpSpPr>
          <p:pic>
            <p:nvPicPr>
              <p:cNvPr id="119" name="Graphic 118" descr="Man with cane outline">
                <a:extLst>
                  <a:ext uri="{FF2B5EF4-FFF2-40B4-BE49-F238E27FC236}">
                    <a16:creationId xmlns:a16="http://schemas.microsoft.com/office/drawing/2014/main" id="{30CCF36D-C8B4-DE36-5449-682E63A569D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120" name="Graphic 119" descr="Little Girl With Balloon outline">
                <a:extLst>
                  <a:ext uri="{FF2B5EF4-FFF2-40B4-BE49-F238E27FC236}">
                    <a16:creationId xmlns:a16="http://schemas.microsoft.com/office/drawing/2014/main" id="{E32927B2-6D5B-78A9-3F81-9E201F310C0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graphicFrame>
        <p:nvGraphicFramePr>
          <p:cNvPr id="139" name="Table 138">
            <a:extLst>
              <a:ext uri="{FF2B5EF4-FFF2-40B4-BE49-F238E27FC236}">
                <a16:creationId xmlns:a16="http://schemas.microsoft.com/office/drawing/2014/main" id="{A7BE7BB4-C34D-B58A-62D3-729CCA283C6C}"/>
              </a:ext>
            </a:extLst>
          </p:cNvPr>
          <p:cNvGraphicFramePr>
            <a:graphicFrameLocks noGrp="1"/>
          </p:cNvGraphicFramePr>
          <p:nvPr/>
        </p:nvGraphicFramePr>
        <p:xfrm>
          <a:off x="3702163" y="4286928"/>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a:latin typeface="Arial" panose="020B0604020202020204" pitchFamily="34" charset="0"/>
                          <a:cs typeface="Arial" panose="020B0604020202020204" pitchFamily="34" charset="0"/>
                        </a:rPr>
                        <a:t>Age</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Ethnicity</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en-GB" sz="1000">
                          <a:latin typeface="Arial" panose="020B0604020202020204" pitchFamily="34" charset="0"/>
                          <a:cs typeface="Arial" panose="020B0604020202020204" pitchFamily="34" charset="0"/>
                        </a:rPr>
                        <a:t>Gender</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Special needs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a:latin typeface="Arial" panose="020B0604020202020204" pitchFamily="34" charset="0"/>
                          <a:cs typeface="Arial" panose="020B0604020202020204" pitchFamily="34" charset="0"/>
                        </a:rPr>
                        <a:t>Income level</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Arial" panose="020B0604020202020204" pitchFamily="34" charset="0"/>
                          <a:cs typeface="Arial" panose="020B0604020202020204" pitchFamily="34" charset="0"/>
                        </a:rPr>
                        <a:t>Living/working conditions</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graphicFrame>
        <p:nvGraphicFramePr>
          <p:cNvPr id="140" name="Table 139">
            <a:extLst>
              <a:ext uri="{FF2B5EF4-FFF2-40B4-BE49-F238E27FC236}">
                <a16:creationId xmlns:a16="http://schemas.microsoft.com/office/drawing/2014/main" id="{A8DB179A-EFF6-7A06-05DB-8C64002E4C73}"/>
              </a:ext>
            </a:extLst>
          </p:cNvPr>
          <p:cNvGraphicFramePr>
            <a:graphicFrameLocks noGrp="1"/>
          </p:cNvGraphicFramePr>
          <p:nvPr/>
        </p:nvGraphicFramePr>
        <p:xfrm>
          <a:off x="3709481" y="3733013"/>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en-GB" sz="1000" b="0">
                          <a:latin typeface="Arial" panose="020B0604020202020204" pitchFamily="34" charset="0"/>
                          <a:cs typeface="Arial" panose="020B0604020202020204" pitchFamily="34" charset="0"/>
                        </a:rPr>
                        <a:t>Secure</a:t>
                      </a:r>
                    </a:p>
                  </a:txBody>
                  <a:tcPr/>
                </a:tc>
                <a:tc>
                  <a:txBody>
                    <a:bodyPr/>
                    <a:lstStyle/>
                    <a:p>
                      <a:pPr algn="ctr"/>
                      <a:r>
                        <a:rPr lang="en-GB" sz="1000" b="0">
                          <a:latin typeface="Arial" panose="020B0604020202020204" pitchFamily="34" charset="0"/>
                          <a:cs typeface="Arial" panose="020B0604020202020204" pitchFamily="34" charset="0"/>
                        </a:rPr>
                        <a:t>Sustainable</a:t>
                      </a:r>
                    </a:p>
                  </a:txBody>
                  <a:tcPr/>
                </a:tc>
                <a:tc>
                  <a:txBody>
                    <a:bodyPr/>
                    <a:lstStyle/>
                    <a:p>
                      <a:pPr algn="ctr"/>
                      <a:r>
                        <a:rPr lang="en-GB" sz="1000" b="0">
                          <a:latin typeface="Arial" panose="020B0604020202020204" pitchFamily="34" charset="0"/>
                          <a:cs typeface="Arial" panose="020B0604020202020204" pitchFamily="34" charset="0"/>
                        </a:rPr>
                        <a:t>Affordable</a:t>
                      </a:r>
                    </a:p>
                  </a:txBody>
                  <a:tcPr/>
                </a:tc>
                <a:extLst>
                  <a:ext uri="{0D108BD9-81ED-4DB2-BD59-A6C34878D82A}">
                    <a16:rowId xmlns:a16="http://schemas.microsoft.com/office/drawing/2014/main" val="2032795252"/>
                  </a:ext>
                </a:extLst>
              </a:tr>
            </a:tbl>
          </a:graphicData>
        </a:graphic>
      </p:graphicFrame>
      <p:grpSp>
        <p:nvGrpSpPr>
          <p:cNvPr id="141" name="Group 140">
            <a:extLst>
              <a:ext uri="{FF2B5EF4-FFF2-40B4-BE49-F238E27FC236}">
                <a16:creationId xmlns:a16="http://schemas.microsoft.com/office/drawing/2014/main" id="{58B4E435-2A2C-B60C-C594-7C5620C1E104}"/>
              </a:ext>
            </a:extLst>
          </p:cNvPr>
          <p:cNvGrpSpPr/>
          <p:nvPr/>
        </p:nvGrpSpPr>
        <p:grpSpPr>
          <a:xfrm>
            <a:off x="3702161" y="1683884"/>
            <a:ext cx="2730734" cy="4487295"/>
            <a:chOff x="685798" y="1676401"/>
            <a:chExt cx="2730734" cy="4487295"/>
          </a:xfrm>
        </p:grpSpPr>
        <p:sp>
          <p:nvSpPr>
            <p:cNvPr id="142" name="Rectangle 141">
              <a:extLst>
                <a:ext uri="{FF2B5EF4-FFF2-40B4-BE49-F238E27FC236}">
                  <a16:creationId xmlns:a16="http://schemas.microsoft.com/office/drawing/2014/main" id="{A564D157-EE04-26F5-C9E1-81C129F12C1A}"/>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Arial" panose="020B0604020202020204" pitchFamily="34" charset="0"/>
                  <a:cs typeface="Arial" panose="020B0604020202020204" pitchFamily="34" charset="0"/>
                </a:rPr>
                <a:t>Problem statement: </a:t>
              </a:r>
            </a:p>
          </p:txBody>
        </p:sp>
        <p:sp>
          <p:nvSpPr>
            <p:cNvPr id="143" name="Rectangle 142">
              <a:extLst>
                <a:ext uri="{FF2B5EF4-FFF2-40B4-BE49-F238E27FC236}">
                  <a16:creationId xmlns:a16="http://schemas.microsoft.com/office/drawing/2014/main" id="{30CC548F-FCBC-DA9B-C00C-C091F2A0D4BA}"/>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Relevant EAP categories</a:t>
              </a:r>
              <a:r>
                <a:rPr lang="en-GB" sz="1100">
                  <a:solidFill>
                    <a:schemeClr val="tx1"/>
                  </a:solidFill>
                  <a:latin typeface="Arial" panose="020B0604020202020204" pitchFamily="34" charset="0"/>
                  <a:cs typeface="Arial" panose="020B0604020202020204" pitchFamily="34" charset="0"/>
                </a:rPr>
                <a:t>:</a:t>
              </a:r>
            </a:p>
          </p:txBody>
        </p:sp>
        <p:sp>
          <p:nvSpPr>
            <p:cNvPr id="144" name="Rectangle 143">
              <a:extLst>
                <a:ext uri="{FF2B5EF4-FFF2-40B4-BE49-F238E27FC236}">
                  <a16:creationId xmlns:a16="http://schemas.microsoft.com/office/drawing/2014/main" id="{00245D4A-BFD5-7DBB-B959-D1674E2F116E}"/>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45" name="Rectangle 144">
              <a:extLst>
                <a:ext uri="{FF2B5EF4-FFF2-40B4-BE49-F238E27FC236}">
                  <a16:creationId xmlns:a16="http://schemas.microsoft.com/office/drawing/2014/main" id="{BBD2E554-4BAF-FD16-9035-E4846259975C}"/>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a:solidFill>
                    <a:schemeClr val="tx1"/>
                  </a:solidFill>
                  <a:latin typeface="Arial" panose="020B0604020202020204" pitchFamily="34" charset="0"/>
                  <a:cs typeface="Arial" panose="020B0604020202020204" pitchFamily="34" charset="0"/>
                </a:rPr>
                <a:t>Who is most affected by this:</a:t>
              </a:r>
              <a:endParaRPr lang="en-GB" sz="1100">
                <a:solidFill>
                  <a:schemeClr val="tx1"/>
                </a:solidFill>
                <a:latin typeface="Arial" panose="020B0604020202020204" pitchFamily="34" charset="0"/>
                <a:cs typeface="Arial" panose="020B0604020202020204" pitchFamily="34" charset="0"/>
              </a:endParaRPr>
            </a:p>
          </p:txBody>
        </p:sp>
        <p:pic>
          <p:nvPicPr>
            <p:cNvPr id="146" name="Graphic 145" descr="Wallet outline">
              <a:extLst>
                <a:ext uri="{FF2B5EF4-FFF2-40B4-BE49-F238E27FC236}">
                  <a16:creationId xmlns:a16="http://schemas.microsoft.com/office/drawing/2014/main" id="{6961781E-84F6-C9F8-6364-A905EE96774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47" name="Graphic 146" descr="Renewable Energy outline">
              <a:extLst>
                <a:ext uri="{FF2B5EF4-FFF2-40B4-BE49-F238E27FC236}">
                  <a16:creationId xmlns:a16="http://schemas.microsoft.com/office/drawing/2014/main" id="{96D23BC1-C48F-8F1E-591E-7EA623213B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48" name="Graphic 147" descr="Lock outline">
              <a:extLst>
                <a:ext uri="{FF2B5EF4-FFF2-40B4-BE49-F238E27FC236}">
                  <a16:creationId xmlns:a16="http://schemas.microsoft.com/office/drawing/2014/main" id="{0A41D790-729D-03B7-FCE9-93FDD81922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149" name="Graphic 148" descr="Money outline">
              <a:extLst>
                <a:ext uri="{FF2B5EF4-FFF2-40B4-BE49-F238E27FC236}">
                  <a16:creationId xmlns:a16="http://schemas.microsoft.com/office/drawing/2014/main" id="{BC3670E0-0783-725F-8736-EFFBCA6665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150" name="Graphic 149" descr="Modern architecture outline">
              <a:extLst>
                <a:ext uri="{FF2B5EF4-FFF2-40B4-BE49-F238E27FC236}">
                  <a16:creationId xmlns:a16="http://schemas.microsoft.com/office/drawing/2014/main" id="{3D0A3E53-88B3-F7F5-4C98-2469A73D1B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151" name="Graphic 150" descr="Gender outline">
              <a:extLst>
                <a:ext uri="{FF2B5EF4-FFF2-40B4-BE49-F238E27FC236}">
                  <a16:creationId xmlns:a16="http://schemas.microsoft.com/office/drawing/2014/main" id="{BD315C9C-6C4D-D8B8-21D7-EE31EF5DD6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152" name="Picture 151">
              <a:extLst>
                <a:ext uri="{FF2B5EF4-FFF2-40B4-BE49-F238E27FC236}">
                  <a16:creationId xmlns:a16="http://schemas.microsoft.com/office/drawing/2014/main" id="{D0703D2C-D57B-C399-A18B-9E45E4C2A4A6}"/>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153" name="Graphic 152" descr="Person in wheelchair outline">
              <a:extLst>
                <a:ext uri="{FF2B5EF4-FFF2-40B4-BE49-F238E27FC236}">
                  <a16:creationId xmlns:a16="http://schemas.microsoft.com/office/drawing/2014/main" id="{6153383A-D9A5-D2B4-2ED4-582A8A3CA5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54" name="Group 153">
              <a:extLst>
                <a:ext uri="{FF2B5EF4-FFF2-40B4-BE49-F238E27FC236}">
                  <a16:creationId xmlns:a16="http://schemas.microsoft.com/office/drawing/2014/main" id="{020F1AD3-BD22-1056-76A1-E0C7070048B5}"/>
                </a:ext>
              </a:extLst>
            </p:cNvPr>
            <p:cNvGrpSpPr/>
            <p:nvPr/>
          </p:nvGrpSpPr>
          <p:grpSpPr>
            <a:xfrm>
              <a:off x="687583" y="4296368"/>
              <a:ext cx="434961" cy="297526"/>
              <a:chOff x="704209" y="4391273"/>
              <a:chExt cx="434961" cy="297526"/>
            </a:xfrm>
          </p:grpSpPr>
          <p:pic>
            <p:nvPicPr>
              <p:cNvPr id="155" name="Graphic 154" descr="Man with cane outline">
                <a:extLst>
                  <a:ext uri="{FF2B5EF4-FFF2-40B4-BE49-F238E27FC236}">
                    <a16:creationId xmlns:a16="http://schemas.microsoft.com/office/drawing/2014/main" id="{A91CC0A0-FB64-A592-661F-8DC0A107465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156" name="Graphic 155" descr="Little Girl With Balloon outline">
                <a:extLst>
                  <a:ext uri="{FF2B5EF4-FFF2-40B4-BE49-F238E27FC236}">
                    <a16:creationId xmlns:a16="http://schemas.microsoft.com/office/drawing/2014/main" id="{642BB493-D6C9-3CC2-27AA-4EC7C98742E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spTree>
    <p:extLst>
      <p:ext uri="{BB962C8B-B14F-4D97-AF65-F5344CB8AC3E}">
        <p14:creationId xmlns:p14="http://schemas.microsoft.com/office/powerpoint/2010/main" val="2140227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6B6DE-1945-CC33-0D20-25901FB66DD7}"/>
              </a:ext>
            </a:extLst>
          </p:cNvPr>
          <p:cNvSpPr>
            <a:spLocks noGrp="1"/>
          </p:cNvSpPr>
          <p:nvPr>
            <p:ph type="title"/>
          </p:nvPr>
        </p:nvSpPr>
        <p:spPr/>
        <p:txBody>
          <a:bodyPr>
            <a:normAutofit/>
          </a:bodyPr>
          <a:lstStyle/>
          <a:p>
            <a:r>
              <a:rPr lang="en-GB" sz="1400" b="0" dirty="0">
                <a:solidFill>
                  <a:srgbClr val="008CBE"/>
                </a:solidFill>
              </a:rPr>
              <a:t>Health-check worksheet</a:t>
            </a:r>
            <a:br>
              <a:rPr lang="en-GB" dirty="0">
                <a:solidFill>
                  <a:srgbClr val="008CBE"/>
                </a:solidFill>
              </a:rPr>
            </a:br>
            <a:r>
              <a:rPr lang="en-GB" dirty="0">
                <a:solidFill>
                  <a:srgbClr val="008CBE"/>
                </a:solidFill>
              </a:rPr>
              <a:t>Stories as data</a:t>
            </a:r>
            <a:endParaRPr lang="en-GB" b="0" dirty="0">
              <a:solidFill>
                <a:srgbClr val="008CBE"/>
              </a:solidFill>
            </a:endParaRPr>
          </a:p>
        </p:txBody>
      </p:sp>
      <p:sp>
        <p:nvSpPr>
          <p:cNvPr id="8" name="Rectangle: Rounded Corners 7">
            <a:extLst>
              <a:ext uri="{FF2B5EF4-FFF2-40B4-BE49-F238E27FC236}">
                <a16:creationId xmlns:a16="http://schemas.microsoft.com/office/drawing/2014/main" id="{CEF25299-E5F1-3510-E1E2-8F04E4F5BE43}"/>
              </a:ext>
            </a:extLst>
          </p:cNvPr>
          <p:cNvSpPr/>
          <p:nvPr/>
        </p:nvSpPr>
        <p:spPr>
          <a:xfrm>
            <a:off x="681037" y="1828800"/>
            <a:ext cx="8539153" cy="4343400"/>
          </a:xfrm>
          <a:prstGeom prst="roundRect">
            <a:avLst>
              <a:gd name="adj" fmla="val 6234"/>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A452024-5DF2-984E-7CCE-D6CC3092A429}"/>
              </a:ext>
            </a:extLst>
          </p:cNvPr>
          <p:cNvGraphicFramePr>
            <a:graphicFrameLocks noGrp="1"/>
          </p:cNvGraphicFramePr>
          <p:nvPr>
            <p:extLst>
              <p:ext uri="{D42A27DB-BD31-4B8C-83A1-F6EECF244321}">
                <p14:modId xmlns:p14="http://schemas.microsoft.com/office/powerpoint/2010/main" val="1239273714"/>
              </p:ext>
            </p:extLst>
          </p:nvPr>
        </p:nvGraphicFramePr>
        <p:xfrm>
          <a:off x="681037" y="1828800"/>
          <a:ext cx="8539164" cy="4239985"/>
        </p:xfrm>
        <a:graphic>
          <a:graphicData uri="http://schemas.openxmlformats.org/drawingml/2006/table">
            <a:tbl>
              <a:tblPr firstRow="1" bandRow="1">
                <a:tableStyleId>{5C22544A-7EE6-4342-B048-85BDC9FD1C3A}</a:tableStyleId>
              </a:tblPr>
              <a:tblGrid>
                <a:gridCol w="2846388">
                  <a:extLst>
                    <a:ext uri="{9D8B030D-6E8A-4147-A177-3AD203B41FA5}">
                      <a16:colId xmlns:a16="http://schemas.microsoft.com/office/drawing/2014/main" val="3502882387"/>
                    </a:ext>
                  </a:extLst>
                </a:gridCol>
                <a:gridCol w="2846388">
                  <a:extLst>
                    <a:ext uri="{9D8B030D-6E8A-4147-A177-3AD203B41FA5}">
                      <a16:colId xmlns:a16="http://schemas.microsoft.com/office/drawing/2014/main" val="1668967503"/>
                    </a:ext>
                  </a:extLst>
                </a:gridCol>
                <a:gridCol w="2846388">
                  <a:extLst>
                    <a:ext uri="{9D8B030D-6E8A-4147-A177-3AD203B41FA5}">
                      <a16:colId xmlns:a16="http://schemas.microsoft.com/office/drawing/2014/main" val="1002673584"/>
                    </a:ext>
                  </a:extLst>
                </a:gridCol>
              </a:tblGrid>
              <a:tr h="292100">
                <a:tc>
                  <a:txBody>
                    <a:bodyPr/>
                    <a:lstStyle/>
                    <a:p>
                      <a:pPr algn="ctr"/>
                      <a:r>
                        <a:rPr lang="en-GB" sz="1400" dirty="0">
                          <a:solidFill>
                            <a:srgbClr val="008CBE"/>
                          </a:solidFill>
                          <a:latin typeface="Arial" panose="020B0604020202020204" pitchFamily="34" charset="0"/>
                          <a:cs typeface="Arial" panose="020B0604020202020204" pitchFamily="34" charset="0"/>
                        </a:rPr>
                        <a:t>What are the most </a:t>
                      </a:r>
                    </a:p>
                    <a:p>
                      <a:pPr algn="ctr"/>
                      <a:r>
                        <a:rPr lang="en-GB" sz="1400" dirty="0">
                          <a:solidFill>
                            <a:srgbClr val="008CBE"/>
                          </a:solidFill>
                          <a:latin typeface="Arial" panose="020B0604020202020204" pitchFamily="34" charset="0"/>
                          <a:cs typeface="Arial" panose="020B0604020202020204" pitchFamily="34" charset="0"/>
                        </a:rPr>
                        <a:t>prominent EAP stories </a:t>
                      </a:r>
                      <a:br>
                        <a:rPr lang="en-GB" sz="1400" dirty="0">
                          <a:solidFill>
                            <a:srgbClr val="008CBE"/>
                          </a:solidFill>
                          <a:latin typeface="Arial" panose="020B0604020202020204" pitchFamily="34" charset="0"/>
                          <a:cs typeface="Arial" panose="020B0604020202020204" pitchFamily="34" charset="0"/>
                        </a:rPr>
                      </a:br>
                      <a:r>
                        <a:rPr lang="en-GB" sz="1400" dirty="0">
                          <a:solidFill>
                            <a:srgbClr val="008CBE"/>
                          </a:solidFill>
                          <a:latin typeface="Arial" panose="020B0604020202020204" pitchFamily="34" charset="0"/>
                          <a:cs typeface="Arial" panose="020B0604020202020204" pitchFamily="34" charset="0"/>
                        </a:rPr>
                        <a:t>in your local communities?</a:t>
                      </a:r>
                    </a:p>
                  </a:txBody>
                  <a:tcPr anchor="b">
                    <a:lnL w="12700" cmpd="sng">
                      <a:noFill/>
                    </a:lnL>
                    <a:lnR w="12700" cap="flat" cmpd="sng" algn="ctr">
                      <a:solidFill>
                        <a:schemeClr val="tx2">
                          <a:lumMod val="60000"/>
                          <a:lumOff val="40000"/>
                        </a:schemeClr>
                      </a:solidFill>
                      <a:prstDash val="solid"/>
                      <a:round/>
                      <a:headEnd type="none" w="med" len="med"/>
                      <a:tailEnd type="none" w="med" len="med"/>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008CBE"/>
                          </a:solidFill>
                          <a:latin typeface="Arial" panose="020B0604020202020204" pitchFamily="34" charset="0"/>
                          <a:cs typeface="Arial" panose="020B0604020202020204" pitchFamily="34" charset="0"/>
                        </a:rPr>
                        <a:t>What are the key problems</a:t>
                      </a:r>
                    </a:p>
                    <a:p>
                      <a:pPr algn="ctr"/>
                      <a:r>
                        <a:rPr lang="en-GB" sz="1400" dirty="0">
                          <a:solidFill>
                            <a:srgbClr val="008CBE"/>
                          </a:solidFill>
                          <a:latin typeface="Arial" panose="020B0604020202020204" pitchFamily="34" charset="0"/>
                          <a:cs typeface="Arial" panose="020B0604020202020204" pitchFamily="34" charset="0"/>
                        </a:rPr>
                        <a:t>to be solved?</a:t>
                      </a:r>
                    </a:p>
                  </a:txBody>
                  <a:tcPr anchor="b">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008CBE"/>
                          </a:solidFill>
                          <a:latin typeface="Arial" panose="020B0604020202020204" pitchFamily="34" charset="0"/>
                          <a:cs typeface="Arial" panose="020B0604020202020204" pitchFamily="34" charset="0"/>
                        </a:rPr>
                        <a:t>What does the story tell you about potential solutions?</a:t>
                      </a:r>
                    </a:p>
                  </a:txBody>
                  <a:tcPr anchor="b">
                    <a:lnL w="12700" cap="flat" cmpd="sng" algn="ctr">
                      <a:solidFill>
                        <a:schemeClr val="tx2">
                          <a:lumMod val="60000"/>
                          <a:lumOff val="40000"/>
                        </a:schemeClr>
                      </a:solidFill>
                      <a:prstDash val="solid"/>
                      <a:round/>
                      <a:headEnd type="none" w="med" len="med"/>
                      <a:tailEnd type="none" w="med" len="med"/>
                    </a:lnL>
                    <a:lnR w="12700" cmpd="sng">
                      <a:noFill/>
                    </a:lnR>
                    <a:lnT w="12700" cmpd="sng">
                      <a:noFill/>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701693">
                <a:tc>
                  <a:txBody>
                    <a:bodyPr/>
                    <a:lstStyle/>
                    <a:p>
                      <a:endParaRPr lang="en-GB" dirty="0">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70169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70169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70169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701693">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lnR w="12700" cmpd="sng">
                      <a:noFill/>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bl>
          </a:graphicData>
        </a:graphic>
      </p:graphicFrame>
      <p:sp>
        <p:nvSpPr>
          <p:cNvPr id="5" name="Slide Number Placeholder 4">
            <a:extLst>
              <a:ext uri="{FF2B5EF4-FFF2-40B4-BE49-F238E27FC236}">
                <a16:creationId xmlns:a16="http://schemas.microsoft.com/office/drawing/2014/main" id="{98AD1073-06A1-9EF1-6ED4-C54608210CE0}"/>
              </a:ext>
            </a:extLst>
          </p:cNvPr>
          <p:cNvSpPr>
            <a:spLocks noGrp="1"/>
          </p:cNvSpPr>
          <p:nvPr>
            <p:ph type="sldNum" sz="quarter" idx="12"/>
          </p:nvPr>
        </p:nvSpPr>
        <p:spPr/>
        <p:txBody>
          <a:bodyPr/>
          <a:lstStyle/>
          <a:p>
            <a:fld id="{CE97AC88-B9C7-4AEF-9990-0777AFA0136D}" type="slidenum">
              <a:rPr lang="en-US" smtClean="0"/>
              <a:t>51</a:t>
            </a:fld>
            <a:endParaRPr lang="en-US"/>
          </a:p>
        </p:txBody>
      </p:sp>
      <p:sp>
        <p:nvSpPr>
          <p:cNvPr id="19" name="Content Placeholder 3">
            <a:extLst>
              <a:ext uri="{FF2B5EF4-FFF2-40B4-BE49-F238E27FC236}">
                <a16:creationId xmlns:a16="http://schemas.microsoft.com/office/drawing/2014/main" id="{6539A723-E6BC-46D6-8612-D650017B1424}"/>
              </a:ext>
            </a:extLst>
          </p:cNvPr>
          <p:cNvSpPr>
            <a:spLocks noGrp="1"/>
          </p:cNvSpPr>
          <p:nvPr>
            <p:ph idx="13"/>
          </p:nvPr>
        </p:nvSpPr>
        <p:spPr>
          <a:xfrm>
            <a:off x="6096000" y="457200"/>
            <a:ext cx="3124200" cy="219075"/>
          </a:xfrm>
        </p:spPr>
        <p:txBody>
          <a:bodyPr>
            <a:normAutofit/>
          </a:bodyPr>
          <a:lstStyle/>
          <a:p>
            <a:r>
              <a:rPr lang="en-GB" dirty="0">
                <a:solidFill>
                  <a:srgbClr val="008CBE"/>
                </a:solidFill>
              </a:rPr>
              <a:t>Module 2 – Lived experience as data</a:t>
            </a:r>
          </a:p>
        </p:txBody>
      </p:sp>
      <p:grpSp>
        <p:nvGrpSpPr>
          <p:cNvPr id="22" name="Group 21">
            <a:extLst>
              <a:ext uri="{FF2B5EF4-FFF2-40B4-BE49-F238E27FC236}">
                <a16:creationId xmlns:a16="http://schemas.microsoft.com/office/drawing/2014/main" id="{3146866C-BF07-4A8E-A6CB-DA37B03290FD}"/>
              </a:ext>
            </a:extLst>
          </p:cNvPr>
          <p:cNvGrpSpPr/>
          <p:nvPr/>
        </p:nvGrpSpPr>
        <p:grpSpPr>
          <a:xfrm>
            <a:off x="9597323" y="1906121"/>
            <a:ext cx="146522" cy="280390"/>
            <a:chOff x="5545138" y="625475"/>
            <a:chExt cx="1489075" cy="2849563"/>
          </a:xfrm>
        </p:grpSpPr>
        <p:sp>
          <p:nvSpPr>
            <p:cNvPr id="23" name="Freeform 117">
              <a:extLst>
                <a:ext uri="{FF2B5EF4-FFF2-40B4-BE49-F238E27FC236}">
                  <a16:creationId xmlns:a16="http://schemas.microsoft.com/office/drawing/2014/main" id="{7E1FA299-C8E1-4ACB-A384-85670CB7955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0">
              <a:extLst>
                <a:ext uri="{FF2B5EF4-FFF2-40B4-BE49-F238E27FC236}">
                  <a16:creationId xmlns:a16="http://schemas.microsoft.com/office/drawing/2014/main" id="{1E954287-2157-47EE-A0FC-9E245139CC1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Oval 33">
            <a:hlinkClick r:id="rId3" action="ppaction://hlinksldjump"/>
            <a:extLst>
              <a:ext uri="{FF2B5EF4-FFF2-40B4-BE49-F238E27FC236}">
                <a16:creationId xmlns:a16="http://schemas.microsoft.com/office/drawing/2014/main" id="{493475E3-270E-4224-AAE9-9572E48E8900}"/>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4" action="ppaction://hlinksldjump"/>
            <a:extLst>
              <a:ext uri="{FF2B5EF4-FFF2-40B4-BE49-F238E27FC236}">
                <a16:creationId xmlns:a16="http://schemas.microsoft.com/office/drawing/2014/main" id="{8BFC68F5-99BC-4FE4-B472-1DD4BB3E26D0}"/>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5" action="ppaction://hlinksldjump"/>
            <a:extLst>
              <a:ext uri="{FF2B5EF4-FFF2-40B4-BE49-F238E27FC236}">
                <a16:creationId xmlns:a16="http://schemas.microsoft.com/office/drawing/2014/main" id="{F833E5A9-7B60-4C0C-99B1-56F3C945B393}"/>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6" action="ppaction://hlinksldjump"/>
            <a:extLst>
              <a:ext uri="{FF2B5EF4-FFF2-40B4-BE49-F238E27FC236}">
                <a16:creationId xmlns:a16="http://schemas.microsoft.com/office/drawing/2014/main" id="{C1EFF207-7329-4251-B838-06C15A21006B}"/>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7" action="ppaction://hlinksldjump"/>
            <a:extLst>
              <a:ext uri="{FF2B5EF4-FFF2-40B4-BE49-F238E27FC236}">
                <a16:creationId xmlns:a16="http://schemas.microsoft.com/office/drawing/2014/main" id="{42EEDA36-75B9-47E0-8408-06A66C546AB2}"/>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8" action="ppaction://hlinksldjump"/>
            <a:extLst>
              <a:ext uri="{FF2B5EF4-FFF2-40B4-BE49-F238E27FC236}">
                <a16:creationId xmlns:a16="http://schemas.microsoft.com/office/drawing/2014/main" id="{0B965C32-477B-44AF-88D0-41B917C3654F}"/>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9" action="ppaction://hlinksldjump"/>
            <a:extLst>
              <a:ext uri="{FF2B5EF4-FFF2-40B4-BE49-F238E27FC236}">
                <a16:creationId xmlns:a16="http://schemas.microsoft.com/office/drawing/2014/main" id="{0D484A36-A8AF-406B-97F0-07B52C6E4B9B}"/>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0" action="ppaction://hlinksldjump"/>
            <a:extLst>
              <a:ext uri="{FF2B5EF4-FFF2-40B4-BE49-F238E27FC236}">
                <a16:creationId xmlns:a16="http://schemas.microsoft.com/office/drawing/2014/main" id="{BC4E89AD-8826-452C-AE74-88B978CFB14D}"/>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1" action="ppaction://hlinksldjump"/>
            <a:extLst>
              <a:ext uri="{FF2B5EF4-FFF2-40B4-BE49-F238E27FC236}">
                <a16:creationId xmlns:a16="http://schemas.microsoft.com/office/drawing/2014/main" id="{F2437BA8-71D9-41FD-9B4E-FB3BD4F14FB2}"/>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2218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p:txBody>
          <a:bodyPr>
            <a:normAutofit fontScale="90000"/>
          </a:bodyPr>
          <a:lstStyle/>
          <a:p>
            <a:r>
              <a:rPr lang="en-GB" b="0" dirty="0">
                <a:solidFill>
                  <a:schemeClr val="bg1"/>
                </a:solidFill>
              </a:rPr>
              <a:t>Module 3</a:t>
            </a:r>
            <a:br>
              <a:rPr lang="en-GB" dirty="0">
                <a:solidFill>
                  <a:schemeClr val="bg1"/>
                </a:solidFill>
              </a:rPr>
            </a:br>
            <a:r>
              <a:rPr lang="en-GB" dirty="0">
                <a:solidFill>
                  <a:schemeClr val="bg1"/>
                </a:solidFill>
              </a:rPr>
              <a:t>Mapping available </a:t>
            </a:r>
            <a:br>
              <a:rPr lang="en-GB" dirty="0">
                <a:solidFill>
                  <a:schemeClr val="bg1"/>
                </a:solidFill>
              </a:rPr>
            </a:br>
            <a:r>
              <a:rPr lang="en-GB" dirty="0">
                <a:solidFill>
                  <a:schemeClr val="bg1"/>
                </a:solidFill>
              </a:rPr>
              <a:t>local data</a:t>
            </a:r>
          </a:p>
        </p:txBody>
      </p:sp>
      <p:sp>
        <p:nvSpPr>
          <p:cNvPr id="3" name="Subtitle 2">
            <a:extLst>
              <a:ext uri="{FF2B5EF4-FFF2-40B4-BE49-F238E27FC236}">
                <a16:creationId xmlns:a16="http://schemas.microsoft.com/office/drawing/2014/main" id="{B8718BA1-4ECA-7EF6-0D52-A5FEAC50D01C}"/>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EC9C895F-BA6F-5B16-599F-D125D2AE53D0}"/>
              </a:ext>
            </a:extLst>
          </p:cNvPr>
          <p:cNvSpPr>
            <a:spLocks noGrp="1"/>
          </p:cNvSpPr>
          <p:nvPr>
            <p:ph type="sldNum" sz="quarter" idx="12"/>
          </p:nvPr>
        </p:nvSpPr>
        <p:spPr/>
        <p:txBody>
          <a:bodyPr/>
          <a:lstStyle/>
          <a:p>
            <a:fld id="{CE97AC88-B9C7-4AEF-9990-0777AFA0136D}" type="slidenum">
              <a:rPr lang="en-US" smtClean="0"/>
              <a:pPr/>
              <a:t>52</a:t>
            </a:fld>
            <a:endParaRPr lang="en-US"/>
          </a:p>
        </p:txBody>
      </p:sp>
      <p:grpSp>
        <p:nvGrpSpPr>
          <p:cNvPr id="20" name="Group 19">
            <a:extLst>
              <a:ext uri="{FF2B5EF4-FFF2-40B4-BE49-F238E27FC236}">
                <a16:creationId xmlns:a16="http://schemas.microsoft.com/office/drawing/2014/main" id="{D542D5A1-38B3-43DD-8444-C28AE8B871ED}"/>
              </a:ext>
            </a:extLst>
          </p:cNvPr>
          <p:cNvGrpSpPr/>
          <p:nvPr/>
        </p:nvGrpSpPr>
        <p:grpSpPr>
          <a:xfrm>
            <a:off x="5720256" y="2292572"/>
            <a:ext cx="3271344" cy="3879628"/>
            <a:chOff x="7137400" y="3043238"/>
            <a:chExt cx="700087" cy="830263"/>
          </a:xfrm>
        </p:grpSpPr>
        <p:sp>
          <p:nvSpPr>
            <p:cNvPr id="21" name="Freeform 1863">
              <a:extLst>
                <a:ext uri="{FF2B5EF4-FFF2-40B4-BE49-F238E27FC236}">
                  <a16:creationId xmlns:a16="http://schemas.microsoft.com/office/drawing/2014/main" id="{6E316385-0CEB-4545-AD1C-B903F55D8B9E}"/>
                </a:ext>
              </a:extLst>
            </p:cNvPr>
            <p:cNvSpPr>
              <a:spLocks/>
            </p:cNvSpPr>
            <p:nvPr/>
          </p:nvSpPr>
          <p:spPr bwMode="auto">
            <a:xfrm>
              <a:off x="7258050" y="3205163"/>
              <a:ext cx="90487" cy="292100"/>
            </a:xfrm>
            <a:custGeom>
              <a:avLst/>
              <a:gdLst>
                <a:gd name="T0" fmla="*/ 184 w 270"/>
                <a:gd name="T1" fmla="*/ 0 h 868"/>
                <a:gd name="T2" fmla="*/ 184 w 270"/>
                <a:gd name="T3" fmla="*/ 858 h 868"/>
                <a:gd name="T4" fmla="*/ 96 w 270"/>
                <a:gd name="T5" fmla="*/ 868 h 868"/>
                <a:gd name="T6" fmla="*/ 75 w 270"/>
                <a:gd name="T7" fmla="*/ 521 h 868"/>
                <a:gd name="T8" fmla="*/ 0 w 270"/>
                <a:gd name="T9" fmla="*/ 141 h 868"/>
                <a:gd name="T10" fmla="*/ 184 w 270"/>
                <a:gd name="T11" fmla="*/ 0 h 868"/>
              </a:gdLst>
              <a:ahLst/>
              <a:cxnLst>
                <a:cxn ang="0">
                  <a:pos x="T0" y="T1"/>
                </a:cxn>
                <a:cxn ang="0">
                  <a:pos x="T2" y="T3"/>
                </a:cxn>
                <a:cxn ang="0">
                  <a:pos x="T4" y="T5"/>
                </a:cxn>
                <a:cxn ang="0">
                  <a:pos x="T6" y="T7"/>
                </a:cxn>
                <a:cxn ang="0">
                  <a:pos x="T8" y="T9"/>
                </a:cxn>
                <a:cxn ang="0">
                  <a:pos x="T10" y="T11"/>
                </a:cxn>
              </a:cxnLst>
              <a:rect l="0" t="0" r="r" b="b"/>
              <a:pathLst>
                <a:path w="270" h="868">
                  <a:moveTo>
                    <a:pt x="184" y="0"/>
                  </a:moveTo>
                  <a:cubicBezTo>
                    <a:pt x="184" y="337"/>
                    <a:pt x="270" y="472"/>
                    <a:pt x="184" y="858"/>
                  </a:cubicBezTo>
                  <a:lnTo>
                    <a:pt x="96" y="868"/>
                  </a:lnTo>
                  <a:cubicBezTo>
                    <a:pt x="103" y="762"/>
                    <a:pt x="67" y="634"/>
                    <a:pt x="75" y="521"/>
                  </a:cubicBezTo>
                  <a:cubicBezTo>
                    <a:pt x="84" y="408"/>
                    <a:pt x="0" y="141"/>
                    <a:pt x="0" y="141"/>
                  </a:cubicBezTo>
                  <a:lnTo>
                    <a:pt x="184"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64">
              <a:extLst>
                <a:ext uri="{FF2B5EF4-FFF2-40B4-BE49-F238E27FC236}">
                  <a16:creationId xmlns:a16="http://schemas.microsoft.com/office/drawing/2014/main" id="{BEF61622-4F5D-4F00-B723-5C37D55553C7}"/>
                </a:ext>
              </a:extLst>
            </p:cNvPr>
            <p:cNvSpPr>
              <a:spLocks/>
            </p:cNvSpPr>
            <p:nvPr/>
          </p:nvSpPr>
          <p:spPr bwMode="auto">
            <a:xfrm>
              <a:off x="7253288" y="3535363"/>
              <a:ext cx="65087" cy="63500"/>
            </a:xfrm>
            <a:custGeom>
              <a:avLst/>
              <a:gdLst>
                <a:gd name="T0" fmla="*/ 195 w 197"/>
                <a:gd name="T1" fmla="*/ 73 h 191"/>
                <a:gd name="T2" fmla="*/ 181 w 197"/>
                <a:gd name="T3" fmla="*/ 117 h 191"/>
                <a:gd name="T4" fmla="*/ 140 w 197"/>
                <a:gd name="T5" fmla="*/ 145 h 191"/>
                <a:gd name="T6" fmla="*/ 119 w 197"/>
                <a:gd name="T7" fmla="*/ 167 h 191"/>
                <a:gd name="T8" fmla="*/ 38 w 197"/>
                <a:gd name="T9" fmla="*/ 184 h 191"/>
                <a:gd name="T10" fmla="*/ 3 w 197"/>
                <a:gd name="T11" fmla="*/ 159 h 191"/>
                <a:gd name="T12" fmla="*/ 7 w 197"/>
                <a:gd name="T13" fmla="*/ 132 h 191"/>
                <a:gd name="T14" fmla="*/ 10 w 197"/>
                <a:gd name="T15" fmla="*/ 128 h 191"/>
                <a:gd name="T16" fmla="*/ 55 w 197"/>
                <a:gd name="T17" fmla="*/ 98 h 191"/>
                <a:gd name="T18" fmla="*/ 95 w 197"/>
                <a:gd name="T19" fmla="*/ 56 h 191"/>
                <a:gd name="T20" fmla="*/ 165 w 197"/>
                <a:gd name="T21" fmla="*/ 6 h 191"/>
                <a:gd name="T22" fmla="*/ 195 w 197"/>
                <a:gd name="T23" fmla="*/ 7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1">
                  <a:moveTo>
                    <a:pt x="195" y="73"/>
                  </a:moveTo>
                  <a:cubicBezTo>
                    <a:pt x="197" y="89"/>
                    <a:pt x="191" y="105"/>
                    <a:pt x="181" y="117"/>
                  </a:cubicBezTo>
                  <a:cubicBezTo>
                    <a:pt x="170" y="130"/>
                    <a:pt x="152" y="135"/>
                    <a:pt x="140" y="145"/>
                  </a:cubicBezTo>
                  <a:cubicBezTo>
                    <a:pt x="131" y="152"/>
                    <a:pt x="126" y="160"/>
                    <a:pt x="119" y="167"/>
                  </a:cubicBezTo>
                  <a:cubicBezTo>
                    <a:pt x="96" y="185"/>
                    <a:pt x="66" y="191"/>
                    <a:pt x="38" y="184"/>
                  </a:cubicBezTo>
                  <a:cubicBezTo>
                    <a:pt x="23" y="183"/>
                    <a:pt x="10" y="173"/>
                    <a:pt x="3" y="159"/>
                  </a:cubicBezTo>
                  <a:cubicBezTo>
                    <a:pt x="0" y="149"/>
                    <a:pt x="2" y="139"/>
                    <a:pt x="7" y="132"/>
                  </a:cubicBezTo>
                  <a:cubicBezTo>
                    <a:pt x="9" y="131"/>
                    <a:pt x="9" y="130"/>
                    <a:pt x="10" y="128"/>
                  </a:cubicBezTo>
                  <a:cubicBezTo>
                    <a:pt x="21" y="113"/>
                    <a:pt x="39" y="109"/>
                    <a:pt x="55" y="98"/>
                  </a:cubicBezTo>
                  <a:cubicBezTo>
                    <a:pt x="70" y="87"/>
                    <a:pt x="84" y="73"/>
                    <a:pt x="95" y="56"/>
                  </a:cubicBezTo>
                  <a:cubicBezTo>
                    <a:pt x="112" y="31"/>
                    <a:pt x="128" y="0"/>
                    <a:pt x="165" y="6"/>
                  </a:cubicBezTo>
                  <a:cubicBezTo>
                    <a:pt x="191" y="10"/>
                    <a:pt x="194" y="50"/>
                    <a:pt x="195" y="7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65">
              <a:extLst>
                <a:ext uri="{FF2B5EF4-FFF2-40B4-BE49-F238E27FC236}">
                  <a16:creationId xmlns:a16="http://schemas.microsoft.com/office/drawing/2014/main" id="{AEB608BF-CBDD-4CCD-8A43-1CF6CF8BD63C}"/>
                </a:ext>
              </a:extLst>
            </p:cNvPr>
            <p:cNvSpPr>
              <a:spLocks/>
            </p:cNvSpPr>
            <p:nvPr/>
          </p:nvSpPr>
          <p:spPr bwMode="auto">
            <a:xfrm>
              <a:off x="7270750" y="3529013"/>
              <a:ext cx="49212" cy="49213"/>
            </a:xfrm>
            <a:custGeom>
              <a:avLst/>
              <a:gdLst>
                <a:gd name="T0" fmla="*/ 98 w 146"/>
                <a:gd name="T1" fmla="*/ 114 h 145"/>
                <a:gd name="T2" fmla="*/ 55 w 146"/>
                <a:gd name="T3" fmla="*/ 138 h 145"/>
                <a:gd name="T4" fmla="*/ 20 w 146"/>
                <a:gd name="T5" fmla="*/ 143 h 145"/>
                <a:gd name="T6" fmla="*/ 2 w 146"/>
                <a:gd name="T7" fmla="*/ 118 h 145"/>
                <a:gd name="T8" fmla="*/ 9 w 146"/>
                <a:gd name="T9" fmla="*/ 106 h 145"/>
                <a:gd name="T10" fmla="*/ 50 w 146"/>
                <a:gd name="T11" fmla="*/ 46 h 145"/>
                <a:gd name="T12" fmla="*/ 121 w 146"/>
                <a:gd name="T13" fmla="*/ 29 h 145"/>
                <a:gd name="T14" fmla="*/ 98 w 146"/>
                <a:gd name="T15" fmla="*/ 11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45">
                  <a:moveTo>
                    <a:pt x="98" y="114"/>
                  </a:moveTo>
                  <a:cubicBezTo>
                    <a:pt x="85" y="124"/>
                    <a:pt x="71" y="132"/>
                    <a:pt x="55" y="138"/>
                  </a:cubicBezTo>
                  <a:cubicBezTo>
                    <a:pt x="44" y="143"/>
                    <a:pt x="32" y="145"/>
                    <a:pt x="20" y="143"/>
                  </a:cubicBezTo>
                  <a:cubicBezTo>
                    <a:pt x="8" y="141"/>
                    <a:pt x="0" y="129"/>
                    <a:pt x="2" y="118"/>
                  </a:cubicBezTo>
                  <a:cubicBezTo>
                    <a:pt x="4" y="114"/>
                    <a:pt x="7" y="110"/>
                    <a:pt x="9" y="106"/>
                  </a:cubicBezTo>
                  <a:cubicBezTo>
                    <a:pt x="26" y="88"/>
                    <a:pt x="40" y="68"/>
                    <a:pt x="50" y="46"/>
                  </a:cubicBezTo>
                  <a:cubicBezTo>
                    <a:pt x="65" y="26"/>
                    <a:pt x="94" y="0"/>
                    <a:pt x="121" y="29"/>
                  </a:cubicBezTo>
                  <a:cubicBezTo>
                    <a:pt x="146" y="54"/>
                    <a:pt x="122" y="96"/>
                    <a:pt x="98" y="11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66">
              <a:extLst>
                <a:ext uri="{FF2B5EF4-FFF2-40B4-BE49-F238E27FC236}">
                  <a16:creationId xmlns:a16="http://schemas.microsoft.com/office/drawing/2014/main" id="{CFC7DC79-0E2C-4D96-B238-4C6EBCD26AE7}"/>
                </a:ext>
              </a:extLst>
            </p:cNvPr>
            <p:cNvSpPr>
              <a:spLocks/>
            </p:cNvSpPr>
            <p:nvPr/>
          </p:nvSpPr>
          <p:spPr bwMode="auto">
            <a:xfrm>
              <a:off x="7288213" y="3463926"/>
              <a:ext cx="36512" cy="84138"/>
            </a:xfrm>
            <a:custGeom>
              <a:avLst/>
              <a:gdLst>
                <a:gd name="T0" fmla="*/ 15 w 113"/>
                <a:gd name="T1" fmla="*/ 0 h 247"/>
                <a:gd name="T2" fmla="*/ 0 w 113"/>
                <a:gd name="T3" fmla="*/ 247 h 247"/>
                <a:gd name="T4" fmla="*/ 80 w 113"/>
                <a:gd name="T5" fmla="*/ 241 h 247"/>
                <a:gd name="T6" fmla="*/ 113 w 113"/>
                <a:gd name="T7" fmla="*/ 3 h 247"/>
                <a:gd name="T8" fmla="*/ 15 w 113"/>
                <a:gd name="T9" fmla="*/ 0 h 247"/>
              </a:gdLst>
              <a:ahLst/>
              <a:cxnLst>
                <a:cxn ang="0">
                  <a:pos x="T0" y="T1"/>
                </a:cxn>
                <a:cxn ang="0">
                  <a:pos x="T2" y="T3"/>
                </a:cxn>
                <a:cxn ang="0">
                  <a:pos x="T4" y="T5"/>
                </a:cxn>
                <a:cxn ang="0">
                  <a:pos x="T6" y="T7"/>
                </a:cxn>
                <a:cxn ang="0">
                  <a:pos x="T8" y="T9"/>
                </a:cxn>
              </a:cxnLst>
              <a:rect l="0" t="0" r="r" b="b"/>
              <a:pathLst>
                <a:path w="113" h="247">
                  <a:moveTo>
                    <a:pt x="15" y="0"/>
                  </a:moveTo>
                  <a:lnTo>
                    <a:pt x="0" y="247"/>
                  </a:lnTo>
                  <a:lnTo>
                    <a:pt x="80" y="241"/>
                  </a:lnTo>
                  <a:cubicBezTo>
                    <a:pt x="80" y="159"/>
                    <a:pt x="113" y="3"/>
                    <a:pt x="113" y="3"/>
                  </a:cubicBezTo>
                  <a:lnTo>
                    <a:pt x="1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67">
              <a:extLst>
                <a:ext uri="{FF2B5EF4-FFF2-40B4-BE49-F238E27FC236}">
                  <a16:creationId xmlns:a16="http://schemas.microsoft.com/office/drawing/2014/main" id="{E0EEF2DD-5FA6-4FCD-900B-93E5AFFD6F7D}"/>
                </a:ext>
              </a:extLst>
            </p:cNvPr>
            <p:cNvSpPr>
              <a:spLocks/>
            </p:cNvSpPr>
            <p:nvPr/>
          </p:nvSpPr>
          <p:spPr bwMode="auto">
            <a:xfrm>
              <a:off x="7681913" y="3325813"/>
              <a:ext cx="58737" cy="79375"/>
            </a:xfrm>
            <a:custGeom>
              <a:avLst/>
              <a:gdLst>
                <a:gd name="T0" fmla="*/ 145 w 174"/>
                <a:gd name="T1" fmla="*/ 3 h 238"/>
                <a:gd name="T2" fmla="*/ 173 w 174"/>
                <a:gd name="T3" fmla="*/ 58 h 238"/>
                <a:gd name="T4" fmla="*/ 132 w 174"/>
                <a:gd name="T5" fmla="*/ 129 h 238"/>
                <a:gd name="T6" fmla="*/ 91 w 174"/>
                <a:gd name="T7" fmla="*/ 199 h 238"/>
                <a:gd name="T8" fmla="*/ 7 w 174"/>
                <a:gd name="T9" fmla="*/ 191 h 238"/>
                <a:gd name="T10" fmla="*/ 9 w 174"/>
                <a:gd name="T11" fmla="*/ 108 h 238"/>
                <a:gd name="T12" fmla="*/ 87 w 174"/>
                <a:gd name="T13" fmla="*/ 33 h 238"/>
                <a:gd name="T14" fmla="*/ 145 w 174"/>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8">
                  <a:moveTo>
                    <a:pt x="145" y="3"/>
                  </a:moveTo>
                  <a:cubicBezTo>
                    <a:pt x="173" y="4"/>
                    <a:pt x="174" y="25"/>
                    <a:pt x="173" y="58"/>
                  </a:cubicBezTo>
                  <a:cubicBezTo>
                    <a:pt x="174" y="87"/>
                    <a:pt x="159" y="115"/>
                    <a:pt x="132" y="129"/>
                  </a:cubicBezTo>
                  <a:cubicBezTo>
                    <a:pt x="102" y="149"/>
                    <a:pt x="102" y="181"/>
                    <a:pt x="91" y="199"/>
                  </a:cubicBezTo>
                  <a:cubicBezTo>
                    <a:pt x="74" y="225"/>
                    <a:pt x="16" y="238"/>
                    <a:pt x="7" y="191"/>
                  </a:cubicBezTo>
                  <a:cubicBezTo>
                    <a:pt x="0" y="153"/>
                    <a:pt x="0" y="125"/>
                    <a:pt x="9" y="108"/>
                  </a:cubicBezTo>
                  <a:cubicBezTo>
                    <a:pt x="31" y="79"/>
                    <a:pt x="57" y="54"/>
                    <a:pt x="87" y="33"/>
                  </a:cubicBezTo>
                  <a:cubicBezTo>
                    <a:pt x="107" y="18"/>
                    <a:pt x="117" y="0"/>
                    <a:pt x="145" y="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68">
              <a:extLst>
                <a:ext uri="{FF2B5EF4-FFF2-40B4-BE49-F238E27FC236}">
                  <a16:creationId xmlns:a16="http://schemas.microsoft.com/office/drawing/2014/main" id="{56F6FEC3-5228-458B-9DE6-222B34F68B1A}"/>
                </a:ext>
              </a:extLst>
            </p:cNvPr>
            <p:cNvSpPr>
              <a:spLocks/>
            </p:cNvSpPr>
            <p:nvPr/>
          </p:nvSpPr>
          <p:spPr bwMode="auto">
            <a:xfrm>
              <a:off x="7685088" y="3263901"/>
              <a:ext cx="33337" cy="101600"/>
            </a:xfrm>
            <a:custGeom>
              <a:avLst/>
              <a:gdLst>
                <a:gd name="T0" fmla="*/ 98 w 98"/>
                <a:gd name="T1" fmla="*/ 13 h 300"/>
                <a:gd name="T2" fmla="*/ 71 w 98"/>
                <a:gd name="T3" fmla="*/ 269 h 300"/>
                <a:gd name="T4" fmla="*/ 38 w 98"/>
                <a:gd name="T5" fmla="*/ 298 h 300"/>
                <a:gd name="T6" fmla="*/ 38 w 98"/>
                <a:gd name="T7" fmla="*/ 298 h 300"/>
                <a:gd name="T8" fmla="*/ 4 w 98"/>
                <a:gd name="T9" fmla="*/ 265 h 300"/>
                <a:gd name="T10" fmla="*/ 0 w 98"/>
                <a:gd name="T11" fmla="*/ 0 h 300"/>
                <a:gd name="T12" fmla="*/ 98 w 98"/>
                <a:gd name="T13" fmla="*/ 13 h 300"/>
              </a:gdLst>
              <a:ahLst/>
              <a:cxnLst>
                <a:cxn ang="0">
                  <a:pos x="T0" y="T1"/>
                </a:cxn>
                <a:cxn ang="0">
                  <a:pos x="T2" y="T3"/>
                </a:cxn>
                <a:cxn ang="0">
                  <a:pos x="T4" y="T5"/>
                </a:cxn>
                <a:cxn ang="0">
                  <a:pos x="T6" y="T7"/>
                </a:cxn>
                <a:cxn ang="0">
                  <a:pos x="T8" y="T9"/>
                </a:cxn>
                <a:cxn ang="0">
                  <a:pos x="T10" y="T11"/>
                </a:cxn>
                <a:cxn ang="0">
                  <a:pos x="T12" y="T13"/>
                </a:cxn>
              </a:cxnLst>
              <a:rect l="0" t="0" r="r" b="b"/>
              <a:pathLst>
                <a:path w="98" h="300">
                  <a:moveTo>
                    <a:pt x="98" y="13"/>
                  </a:moveTo>
                  <a:cubicBezTo>
                    <a:pt x="98" y="20"/>
                    <a:pt x="78" y="197"/>
                    <a:pt x="71" y="269"/>
                  </a:cubicBezTo>
                  <a:cubicBezTo>
                    <a:pt x="70" y="286"/>
                    <a:pt x="54" y="300"/>
                    <a:pt x="38" y="298"/>
                  </a:cubicBezTo>
                  <a:lnTo>
                    <a:pt x="38" y="298"/>
                  </a:lnTo>
                  <a:cubicBezTo>
                    <a:pt x="20" y="298"/>
                    <a:pt x="4" y="283"/>
                    <a:pt x="4" y="265"/>
                  </a:cubicBezTo>
                  <a:lnTo>
                    <a:pt x="0" y="0"/>
                  </a:lnTo>
                  <a:lnTo>
                    <a:pt x="98" y="13"/>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69">
              <a:extLst>
                <a:ext uri="{FF2B5EF4-FFF2-40B4-BE49-F238E27FC236}">
                  <a16:creationId xmlns:a16="http://schemas.microsoft.com/office/drawing/2014/main" id="{AF7FE56A-E66E-4A59-9F0B-595DB8052C26}"/>
                </a:ext>
              </a:extLst>
            </p:cNvPr>
            <p:cNvSpPr>
              <a:spLocks/>
            </p:cNvSpPr>
            <p:nvPr/>
          </p:nvSpPr>
          <p:spPr bwMode="auto">
            <a:xfrm>
              <a:off x="7683500" y="3333751"/>
              <a:ext cx="42862" cy="46038"/>
            </a:xfrm>
            <a:custGeom>
              <a:avLst/>
              <a:gdLst>
                <a:gd name="T0" fmla="*/ 88 w 128"/>
                <a:gd name="T1" fmla="*/ 4 h 135"/>
                <a:gd name="T2" fmla="*/ 123 w 128"/>
                <a:gd name="T3" fmla="*/ 35 h 135"/>
                <a:gd name="T4" fmla="*/ 87 w 128"/>
                <a:gd name="T5" fmla="*/ 95 h 135"/>
                <a:gd name="T6" fmla="*/ 69 w 128"/>
                <a:gd name="T7" fmla="*/ 121 h 135"/>
                <a:gd name="T8" fmla="*/ 32 w 128"/>
                <a:gd name="T9" fmla="*/ 135 h 135"/>
                <a:gd name="T10" fmla="*/ 2 w 128"/>
                <a:gd name="T11" fmla="*/ 116 h 135"/>
                <a:gd name="T12" fmla="*/ 3 w 128"/>
                <a:gd name="T13" fmla="*/ 84 h 135"/>
                <a:gd name="T14" fmla="*/ 6 w 128"/>
                <a:gd name="T15" fmla="*/ 49 h 135"/>
                <a:gd name="T16" fmla="*/ 80 w 128"/>
                <a:gd name="T17" fmla="*/ 0 h 135"/>
                <a:gd name="T18" fmla="*/ 88 w 128"/>
                <a:gd name="T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88" y="4"/>
                  </a:moveTo>
                  <a:cubicBezTo>
                    <a:pt x="94" y="0"/>
                    <a:pt x="128" y="13"/>
                    <a:pt x="123" y="35"/>
                  </a:cubicBezTo>
                  <a:cubicBezTo>
                    <a:pt x="117" y="57"/>
                    <a:pt x="101" y="73"/>
                    <a:pt x="87" y="95"/>
                  </a:cubicBezTo>
                  <a:cubicBezTo>
                    <a:pt x="81" y="105"/>
                    <a:pt x="76" y="113"/>
                    <a:pt x="69" y="121"/>
                  </a:cubicBezTo>
                  <a:cubicBezTo>
                    <a:pt x="59" y="131"/>
                    <a:pt x="46" y="135"/>
                    <a:pt x="32" y="135"/>
                  </a:cubicBezTo>
                  <a:cubicBezTo>
                    <a:pt x="20" y="135"/>
                    <a:pt x="7" y="128"/>
                    <a:pt x="2" y="116"/>
                  </a:cubicBezTo>
                  <a:cubicBezTo>
                    <a:pt x="0" y="105"/>
                    <a:pt x="0" y="95"/>
                    <a:pt x="3" y="84"/>
                  </a:cubicBezTo>
                  <a:cubicBezTo>
                    <a:pt x="3" y="73"/>
                    <a:pt x="6" y="61"/>
                    <a:pt x="6" y="49"/>
                  </a:cubicBezTo>
                  <a:cubicBezTo>
                    <a:pt x="13" y="48"/>
                    <a:pt x="76" y="3"/>
                    <a:pt x="80" y="0"/>
                  </a:cubicBezTo>
                  <a:cubicBezTo>
                    <a:pt x="83" y="7"/>
                    <a:pt x="84" y="7"/>
                    <a:pt x="8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70">
              <a:extLst>
                <a:ext uri="{FF2B5EF4-FFF2-40B4-BE49-F238E27FC236}">
                  <a16:creationId xmlns:a16="http://schemas.microsoft.com/office/drawing/2014/main" id="{C810F299-FE8E-42A5-8EB6-0F1CC84CC3A3}"/>
                </a:ext>
              </a:extLst>
            </p:cNvPr>
            <p:cNvSpPr>
              <a:spLocks/>
            </p:cNvSpPr>
            <p:nvPr/>
          </p:nvSpPr>
          <p:spPr bwMode="auto">
            <a:xfrm>
              <a:off x="7402513" y="3646488"/>
              <a:ext cx="92075" cy="52388"/>
            </a:xfrm>
            <a:custGeom>
              <a:avLst/>
              <a:gdLst>
                <a:gd name="T0" fmla="*/ 58 w 278"/>
                <a:gd name="T1" fmla="*/ 87 h 158"/>
                <a:gd name="T2" fmla="*/ 33 w 278"/>
                <a:gd name="T3" fmla="*/ 97 h 158"/>
                <a:gd name="T4" fmla="*/ 5 w 278"/>
                <a:gd name="T5" fmla="*/ 115 h 158"/>
                <a:gd name="T6" fmla="*/ 2 w 278"/>
                <a:gd name="T7" fmla="*/ 146 h 158"/>
                <a:gd name="T8" fmla="*/ 5 w 278"/>
                <a:gd name="T9" fmla="*/ 153 h 158"/>
                <a:gd name="T10" fmla="*/ 11 w 278"/>
                <a:gd name="T11" fmla="*/ 154 h 158"/>
                <a:gd name="T12" fmla="*/ 121 w 278"/>
                <a:gd name="T13" fmla="*/ 149 h 158"/>
                <a:gd name="T14" fmla="*/ 202 w 278"/>
                <a:gd name="T15" fmla="*/ 128 h 158"/>
                <a:gd name="T16" fmla="*/ 261 w 278"/>
                <a:gd name="T17" fmla="*/ 111 h 158"/>
                <a:gd name="T18" fmla="*/ 274 w 278"/>
                <a:gd name="T19" fmla="*/ 18 h 158"/>
                <a:gd name="T20" fmla="*/ 250 w 278"/>
                <a:gd name="T21" fmla="*/ 12 h 158"/>
                <a:gd name="T22" fmla="*/ 217 w 278"/>
                <a:gd name="T23" fmla="*/ 5 h 158"/>
                <a:gd name="T24" fmla="*/ 142 w 278"/>
                <a:gd name="T25" fmla="*/ 9 h 158"/>
                <a:gd name="T26" fmla="*/ 99 w 278"/>
                <a:gd name="T27" fmla="*/ 65 h 158"/>
                <a:gd name="T28" fmla="*/ 58 w 278"/>
                <a:gd name="T29"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58">
                  <a:moveTo>
                    <a:pt x="58" y="87"/>
                  </a:moveTo>
                  <a:cubicBezTo>
                    <a:pt x="50" y="92"/>
                    <a:pt x="41" y="94"/>
                    <a:pt x="33" y="97"/>
                  </a:cubicBezTo>
                  <a:cubicBezTo>
                    <a:pt x="22" y="100"/>
                    <a:pt x="12" y="107"/>
                    <a:pt x="5" y="115"/>
                  </a:cubicBezTo>
                  <a:cubicBezTo>
                    <a:pt x="1" y="125"/>
                    <a:pt x="0" y="135"/>
                    <a:pt x="2" y="146"/>
                  </a:cubicBezTo>
                  <a:cubicBezTo>
                    <a:pt x="2" y="149"/>
                    <a:pt x="4" y="151"/>
                    <a:pt x="5" y="153"/>
                  </a:cubicBezTo>
                  <a:cubicBezTo>
                    <a:pt x="7" y="154"/>
                    <a:pt x="9" y="154"/>
                    <a:pt x="11" y="154"/>
                  </a:cubicBezTo>
                  <a:cubicBezTo>
                    <a:pt x="47" y="158"/>
                    <a:pt x="85" y="157"/>
                    <a:pt x="121" y="149"/>
                  </a:cubicBezTo>
                  <a:cubicBezTo>
                    <a:pt x="147" y="142"/>
                    <a:pt x="174" y="128"/>
                    <a:pt x="202" y="128"/>
                  </a:cubicBezTo>
                  <a:cubicBezTo>
                    <a:pt x="222" y="128"/>
                    <a:pt x="246" y="129"/>
                    <a:pt x="261" y="111"/>
                  </a:cubicBezTo>
                  <a:cubicBezTo>
                    <a:pt x="270" y="101"/>
                    <a:pt x="278" y="64"/>
                    <a:pt x="274" y="18"/>
                  </a:cubicBezTo>
                  <a:cubicBezTo>
                    <a:pt x="270" y="14"/>
                    <a:pt x="256" y="14"/>
                    <a:pt x="250" y="12"/>
                  </a:cubicBezTo>
                  <a:cubicBezTo>
                    <a:pt x="239" y="9"/>
                    <a:pt x="228" y="7"/>
                    <a:pt x="217" y="5"/>
                  </a:cubicBezTo>
                  <a:cubicBezTo>
                    <a:pt x="209" y="4"/>
                    <a:pt x="145" y="0"/>
                    <a:pt x="142" y="9"/>
                  </a:cubicBezTo>
                  <a:cubicBezTo>
                    <a:pt x="133" y="32"/>
                    <a:pt x="118" y="51"/>
                    <a:pt x="99" y="65"/>
                  </a:cubicBezTo>
                  <a:cubicBezTo>
                    <a:pt x="85" y="75"/>
                    <a:pt x="72" y="82"/>
                    <a:pt x="58" y="87"/>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71">
              <a:extLst>
                <a:ext uri="{FF2B5EF4-FFF2-40B4-BE49-F238E27FC236}">
                  <a16:creationId xmlns:a16="http://schemas.microsoft.com/office/drawing/2014/main" id="{92B2BB63-C873-46BC-A1BA-673A25B59006}"/>
                </a:ext>
              </a:extLst>
            </p:cNvPr>
            <p:cNvSpPr>
              <a:spLocks/>
            </p:cNvSpPr>
            <p:nvPr/>
          </p:nvSpPr>
          <p:spPr bwMode="auto">
            <a:xfrm>
              <a:off x="7558088" y="3675063"/>
              <a:ext cx="52387" cy="93663"/>
            </a:xfrm>
            <a:custGeom>
              <a:avLst/>
              <a:gdLst>
                <a:gd name="T0" fmla="*/ 13 w 156"/>
                <a:gd name="T1" fmla="*/ 265 h 279"/>
                <a:gd name="T2" fmla="*/ 40 w 156"/>
                <a:gd name="T3" fmla="*/ 279 h 279"/>
                <a:gd name="T4" fmla="*/ 102 w 156"/>
                <a:gd name="T5" fmla="*/ 244 h 279"/>
                <a:gd name="T6" fmla="*/ 123 w 156"/>
                <a:gd name="T7" fmla="*/ 215 h 279"/>
                <a:gd name="T8" fmla="*/ 145 w 156"/>
                <a:gd name="T9" fmla="*/ 112 h 279"/>
                <a:gd name="T10" fmla="*/ 153 w 156"/>
                <a:gd name="T11" fmla="*/ 91 h 279"/>
                <a:gd name="T12" fmla="*/ 152 w 156"/>
                <a:gd name="T13" fmla="*/ 41 h 279"/>
                <a:gd name="T14" fmla="*/ 139 w 156"/>
                <a:gd name="T15" fmla="*/ 14 h 279"/>
                <a:gd name="T16" fmla="*/ 120 w 156"/>
                <a:gd name="T17" fmla="*/ 6 h 279"/>
                <a:gd name="T18" fmla="*/ 65 w 156"/>
                <a:gd name="T19" fmla="*/ 12 h 279"/>
                <a:gd name="T20" fmla="*/ 43 w 156"/>
                <a:gd name="T21" fmla="*/ 57 h 279"/>
                <a:gd name="T22" fmla="*/ 39 w 156"/>
                <a:gd name="T23" fmla="*/ 105 h 279"/>
                <a:gd name="T24" fmla="*/ 26 w 156"/>
                <a:gd name="T25" fmla="*/ 144 h 279"/>
                <a:gd name="T26" fmla="*/ 8 w 156"/>
                <a:gd name="T27" fmla="*/ 181 h 279"/>
                <a:gd name="T28" fmla="*/ 3 w 156"/>
                <a:gd name="T29" fmla="*/ 211 h 279"/>
                <a:gd name="T30" fmla="*/ 1 w 156"/>
                <a:gd name="T31" fmla="*/ 241 h 279"/>
                <a:gd name="T32" fmla="*/ 13 w 156"/>
                <a:gd name="T33" fmla="*/ 26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79">
                  <a:moveTo>
                    <a:pt x="13" y="265"/>
                  </a:moveTo>
                  <a:cubicBezTo>
                    <a:pt x="19" y="273"/>
                    <a:pt x="29" y="279"/>
                    <a:pt x="40" y="279"/>
                  </a:cubicBezTo>
                  <a:cubicBezTo>
                    <a:pt x="65" y="279"/>
                    <a:pt x="85" y="262"/>
                    <a:pt x="102" y="244"/>
                  </a:cubicBezTo>
                  <a:cubicBezTo>
                    <a:pt x="110" y="236"/>
                    <a:pt x="117" y="226"/>
                    <a:pt x="123" y="215"/>
                  </a:cubicBezTo>
                  <a:cubicBezTo>
                    <a:pt x="139" y="183"/>
                    <a:pt x="134" y="145"/>
                    <a:pt x="145" y="112"/>
                  </a:cubicBezTo>
                  <a:cubicBezTo>
                    <a:pt x="148" y="105"/>
                    <a:pt x="150" y="98"/>
                    <a:pt x="153" y="91"/>
                  </a:cubicBezTo>
                  <a:cubicBezTo>
                    <a:pt x="156" y="74"/>
                    <a:pt x="156" y="57"/>
                    <a:pt x="152" y="41"/>
                  </a:cubicBezTo>
                  <a:cubicBezTo>
                    <a:pt x="150" y="31"/>
                    <a:pt x="146" y="21"/>
                    <a:pt x="139" y="14"/>
                  </a:cubicBezTo>
                  <a:cubicBezTo>
                    <a:pt x="134" y="10"/>
                    <a:pt x="127" y="7"/>
                    <a:pt x="120" y="6"/>
                  </a:cubicBezTo>
                  <a:cubicBezTo>
                    <a:pt x="102" y="0"/>
                    <a:pt x="82" y="2"/>
                    <a:pt x="65" y="12"/>
                  </a:cubicBezTo>
                  <a:cubicBezTo>
                    <a:pt x="52" y="23"/>
                    <a:pt x="45" y="39"/>
                    <a:pt x="43" y="57"/>
                  </a:cubicBezTo>
                  <a:cubicBezTo>
                    <a:pt x="40" y="73"/>
                    <a:pt x="39" y="88"/>
                    <a:pt x="39" y="105"/>
                  </a:cubicBezTo>
                  <a:cubicBezTo>
                    <a:pt x="39" y="119"/>
                    <a:pt x="35" y="133"/>
                    <a:pt x="26" y="144"/>
                  </a:cubicBezTo>
                  <a:cubicBezTo>
                    <a:pt x="18" y="155"/>
                    <a:pt x="13" y="169"/>
                    <a:pt x="8" y="181"/>
                  </a:cubicBezTo>
                  <a:cubicBezTo>
                    <a:pt x="6" y="191"/>
                    <a:pt x="4" y="201"/>
                    <a:pt x="3" y="211"/>
                  </a:cubicBezTo>
                  <a:cubicBezTo>
                    <a:pt x="0" y="220"/>
                    <a:pt x="0" y="232"/>
                    <a:pt x="1" y="241"/>
                  </a:cubicBezTo>
                  <a:cubicBezTo>
                    <a:pt x="4" y="250"/>
                    <a:pt x="7" y="258"/>
                    <a:pt x="13" y="26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72">
              <a:extLst>
                <a:ext uri="{FF2B5EF4-FFF2-40B4-BE49-F238E27FC236}">
                  <a16:creationId xmlns:a16="http://schemas.microsoft.com/office/drawing/2014/main" id="{5A83B2F6-BDDE-4738-98B2-1D3E377C7948}"/>
                </a:ext>
              </a:extLst>
            </p:cNvPr>
            <p:cNvSpPr>
              <a:spLocks/>
            </p:cNvSpPr>
            <p:nvPr/>
          </p:nvSpPr>
          <p:spPr bwMode="auto">
            <a:xfrm>
              <a:off x="7448550" y="3252788"/>
              <a:ext cx="234950" cy="441325"/>
            </a:xfrm>
            <a:custGeom>
              <a:avLst/>
              <a:gdLst>
                <a:gd name="T0" fmla="*/ 227 w 706"/>
                <a:gd name="T1" fmla="*/ 145 h 1310"/>
                <a:gd name="T2" fmla="*/ 476 w 706"/>
                <a:gd name="T3" fmla="*/ 37 h 1310"/>
                <a:gd name="T4" fmla="*/ 486 w 706"/>
                <a:gd name="T5" fmla="*/ 1310 h 1310"/>
                <a:gd name="T6" fmla="*/ 364 w 706"/>
                <a:gd name="T7" fmla="*/ 1310 h 1310"/>
                <a:gd name="T8" fmla="*/ 389 w 706"/>
                <a:gd name="T9" fmla="*/ 487 h 1310"/>
                <a:gd name="T10" fmla="*/ 137 w 706"/>
                <a:gd name="T11" fmla="*/ 1199 h 1310"/>
                <a:gd name="T12" fmla="*/ 0 w 706"/>
                <a:gd name="T13" fmla="*/ 1193 h 1310"/>
                <a:gd name="T14" fmla="*/ 227 w 706"/>
                <a:gd name="T15" fmla="*/ 145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310">
                  <a:moveTo>
                    <a:pt x="227" y="145"/>
                  </a:moveTo>
                  <a:cubicBezTo>
                    <a:pt x="228" y="127"/>
                    <a:pt x="405" y="50"/>
                    <a:pt x="476" y="37"/>
                  </a:cubicBezTo>
                  <a:cubicBezTo>
                    <a:pt x="706" y="0"/>
                    <a:pt x="572" y="919"/>
                    <a:pt x="486" y="1310"/>
                  </a:cubicBezTo>
                  <a:lnTo>
                    <a:pt x="364" y="1310"/>
                  </a:lnTo>
                  <a:cubicBezTo>
                    <a:pt x="383" y="1018"/>
                    <a:pt x="405" y="780"/>
                    <a:pt x="389" y="487"/>
                  </a:cubicBezTo>
                  <a:cubicBezTo>
                    <a:pt x="389" y="487"/>
                    <a:pt x="157" y="1182"/>
                    <a:pt x="137" y="1199"/>
                  </a:cubicBezTo>
                  <a:cubicBezTo>
                    <a:pt x="118" y="1216"/>
                    <a:pt x="16" y="1213"/>
                    <a:pt x="0" y="1193"/>
                  </a:cubicBezTo>
                  <a:cubicBezTo>
                    <a:pt x="41" y="866"/>
                    <a:pt x="201" y="473"/>
                    <a:pt x="227" y="14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73">
              <a:extLst>
                <a:ext uri="{FF2B5EF4-FFF2-40B4-BE49-F238E27FC236}">
                  <a16:creationId xmlns:a16="http://schemas.microsoft.com/office/drawing/2014/main" id="{D42A9515-61CB-4F6E-8F99-677797180352}"/>
                </a:ext>
              </a:extLst>
            </p:cNvPr>
            <p:cNvSpPr>
              <a:spLocks/>
            </p:cNvSpPr>
            <p:nvPr/>
          </p:nvSpPr>
          <p:spPr bwMode="auto">
            <a:xfrm>
              <a:off x="7483475" y="3125788"/>
              <a:ext cx="155575" cy="217488"/>
            </a:xfrm>
            <a:custGeom>
              <a:avLst/>
              <a:gdLst>
                <a:gd name="T0" fmla="*/ 115 w 465"/>
                <a:gd name="T1" fmla="*/ 502 h 649"/>
                <a:gd name="T2" fmla="*/ 40 w 465"/>
                <a:gd name="T3" fmla="*/ 284 h 649"/>
                <a:gd name="T4" fmla="*/ 7 w 465"/>
                <a:gd name="T5" fmla="*/ 181 h 649"/>
                <a:gd name="T6" fmla="*/ 145 w 465"/>
                <a:gd name="T7" fmla="*/ 28 h 649"/>
                <a:gd name="T8" fmla="*/ 373 w 465"/>
                <a:gd name="T9" fmla="*/ 131 h 649"/>
                <a:gd name="T10" fmla="*/ 462 w 465"/>
                <a:gd name="T11" fmla="*/ 480 h 649"/>
                <a:gd name="T12" fmla="*/ 340 w 465"/>
                <a:gd name="T13" fmla="*/ 614 h 649"/>
                <a:gd name="T14" fmla="*/ 115 w 465"/>
                <a:gd name="T15" fmla="*/ 502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49">
                  <a:moveTo>
                    <a:pt x="115" y="502"/>
                  </a:moveTo>
                  <a:cubicBezTo>
                    <a:pt x="82" y="356"/>
                    <a:pt x="61" y="323"/>
                    <a:pt x="40" y="284"/>
                  </a:cubicBezTo>
                  <a:cubicBezTo>
                    <a:pt x="21" y="250"/>
                    <a:pt x="0" y="220"/>
                    <a:pt x="7" y="181"/>
                  </a:cubicBezTo>
                  <a:cubicBezTo>
                    <a:pt x="21" y="110"/>
                    <a:pt x="90" y="50"/>
                    <a:pt x="145" y="28"/>
                  </a:cubicBezTo>
                  <a:cubicBezTo>
                    <a:pt x="211" y="0"/>
                    <a:pt x="310" y="71"/>
                    <a:pt x="373" y="131"/>
                  </a:cubicBezTo>
                  <a:cubicBezTo>
                    <a:pt x="373" y="235"/>
                    <a:pt x="445" y="249"/>
                    <a:pt x="462" y="480"/>
                  </a:cubicBezTo>
                  <a:cubicBezTo>
                    <a:pt x="465" y="573"/>
                    <a:pt x="380" y="604"/>
                    <a:pt x="340" y="614"/>
                  </a:cubicBezTo>
                  <a:cubicBezTo>
                    <a:pt x="310" y="621"/>
                    <a:pt x="149" y="649"/>
                    <a:pt x="115" y="502"/>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74">
              <a:extLst>
                <a:ext uri="{FF2B5EF4-FFF2-40B4-BE49-F238E27FC236}">
                  <a16:creationId xmlns:a16="http://schemas.microsoft.com/office/drawing/2014/main" id="{CF3D7BCC-F6F6-4DC8-9703-2FCA112C3E6E}"/>
                </a:ext>
              </a:extLst>
            </p:cNvPr>
            <p:cNvSpPr>
              <a:spLocks/>
            </p:cNvSpPr>
            <p:nvPr/>
          </p:nvSpPr>
          <p:spPr bwMode="auto">
            <a:xfrm>
              <a:off x="7440613" y="3138488"/>
              <a:ext cx="69850" cy="174625"/>
            </a:xfrm>
            <a:custGeom>
              <a:avLst/>
              <a:gdLst>
                <a:gd name="T0" fmla="*/ 21 w 209"/>
                <a:gd name="T1" fmla="*/ 425 h 517"/>
                <a:gd name="T2" fmla="*/ 165 w 209"/>
                <a:gd name="T3" fmla="*/ 429 h 517"/>
                <a:gd name="T4" fmla="*/ 209 w 209"/>
                <a:gd name="T5" fmla="*/ 171 h 517"/>
                <a:gd name="T6" fmla="*/ 117 w 209"/>
                <a:gd name="T7" fmla="*/ 0 h 517"/>
                <a:gd name="T8" fmla="*/ 49 w 209"/>
                <a:gd name="T9" fmla="*/ 176 h 517"/>
                <a:gd name="T10" fmla="*/ 21 w 209"/>
                <a:gd name="T11" fmla="*/ 425 h 517"/>
              </a:gdLst>
              <a:ahLst/>
              <a:cxnLst>
                <a:cxn ang="0">
                  <a:pos x="T0" y="T1"/>
                </a:cxn>
                <a:cxn ang="0">
                  <a:pos x="T2" y="T3"/>
                </a:cxn>
                <a:cxn ang="0">
                  <a:pos x="T4" y="T5"/>
                </a:cxn>
                <a:cxn ang="0">
                  <a:pos x="T6" y="T7"/>
                </a:cxn>
                <a:cxn ang="0">
                  <a:pos x="T8" y="T9"/>
                </a:cxn>
                <a:cxn ang="0">
                  <a:pos x="T10" y="T11"/>
                </a:cxn>
              </a:cxnLst>
              <a:rect l="0" t="0" r="r" b="b"/>
              <a:pathLst>
                <a:path w="209" h="517">
                  <a:moveTo>
                    <a:pt x="21" y="425"/>
                  </a:moveTo>
                  <a:cubicBezTo>
                    <a:pt x="42" y="517"/>
                    <a:pt x="158" y="461"/>
                    <a:pt x="165" y="429"/>
                  </a:cubicBezTo>
                  <a:cubicBezTo>
                    <a:pt x="172" y="397"/>
                    <a:pt x="209" y="171"/>
                    <a:pt x="209" y="171"/>
                  </a:cubicBezTo>
                  <a:cubicBezTo>
                    <a:pt x="209" y="171"/>
                    <a:pt x="159" y="6"/>
                    <a:pt x="117" y="0"/>
                  </a:cubicBezTo>
                  <a:cubicBezTo>
                    <a:pt x="23" y="36"/>
                    <a:pt x="50" y="100"/>
                    <a:pt x="49" y="176"/>
                  </a:cubicBezTo>
                  <a:cubicBezTo>
                    <a:pt x="48" y="251"/>
                    <a:pt x="0" y="333"/>
                    <a:pt x="21" y="42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75">
              <a:extLst>
                <a:ext uri="{FF2B5EF4-FFF2-40B4-BE49-F238E27FC236}">
                  <a16:creationId xmlns:a16="http://schemas.microsoft.com/office/drawing/2014/main" id="{E819C7A2-4E6A-4E9C-B706-635DACD3D8AC}"/>
                </a:ext>
              </a:extLst>
            </p:cNvPr>
            <p:cNvSpPr>
              <a:spLocks/>
            </p:cNvSpPr>
            <p:nvPr/>
          </p:nvSpPr>
          <p:spPr bwMode="auto">
            <a:xfrm>
              <a:off x="7445375" y="3251201"/>
              <a:ext cx="52387" cy="58738"/>
            </a:xfrm>
            <a:custGeom>
              <a:avLst/>
              <a:gdLst>
                <a:gd name="T0" fmla="*/ 157 w 157"/>
                <a:gd name="T1" fmla="*/ 84 h 177"/>
                <a:gd name="T2" fmla="*/ 139 w 157"/>
                <a:gd name="T3" fmla="*/ 124 h 177"/>
                <a:gd name="T4" fmla="*/ 71 w 157"/>
                <a:gd name="T5" fmla="*/ 172 h 177"/>
                <a:gd name="T6" fmla="*/ 3 w 157"/>
                <a:gd name="T7" fmla="*/ 138 h 177"/>
                <a:gd name="T8" fmla="*/ 1 w 157"/>
                <a:gd name="T9" fmla="*/ 113 h 177"/>
                <a:gd name="T10" fmla="*/ 1 w 157"/>
                <a:gd name="T11" fmla="*/ 80 h 177"/>
                <a:gd name="T12" fmla="*/ 11 w 157"/>
                <a:gd name="T13" fmla="*/ 38 h 177"/>
                <a:gd name="T14" fmla="*/ 156 w 157"/>
                <a:gd name="T15" fmla="*/ 69 h 177"/>
                <a:gd name="T16" fmla="*/ 157 w 157"/>
                <a:gd name="T17" fmla="*/ 8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7">
                  <a:moveTo>
                    <a:pt x="157" y="84"/>
                  </a:moveTo>
                  <a:cubicBezTo>
                    <a:pt x="156" y="99"/>
                    <a:pt x="150" y="113"/>
                    <a:pt x="139" y="124"/>
                  </a:cubicBezTo>
                  <a:cubicBezTo>
                    <a:pt x="122" y="147"/>
                    <a:pt x="99" y="163"/>
                    <a:pt x="71" y="172"/>
                  </a:cubicBezTo>
                  <a:cubicBezTo>
                    <a:pt x="43" y="177"/>
                    <a:pt x="10" y="165"/>
                    <a:pt x="3" y="138"/>
                  </a:cubicBezTo>
                  <a:cubicBezTo>
                    <a:pt x="1" y="130"/>
                    <a:pt x="0" y="121"/>
                    <a:pt x="1" y="113"/>
                  </a:cubicBezTo>
                  <a:lnTo>
                    <a:pt x="1" y="80"/>
                  </a:lnTo>
                  <a:cubicBezTo>
                    <a:pt x="0" y="64"/>
                    <a:pt x="4" y="50"/>
                    <a:pt x="11" y="38"/>
                  </a:cubicBezTo>
                  <a:cubicBezTo>
                    <a:pt x="40" y="0"/>
                    <a:pt x="145" y="23"/>
                    <a:pt x="156" y="69"/>
                  </a:cubicBezTo>
                  <a:cubicBezTo>
                    <a:pt x="157" y="74"/>
                    <a:pt x="157" y="78"/>
                    <a:pt x="157" y="84"/>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76">
              <a:extLst>
                <a:ext uri="{FF2B5EF4-FFF2-40B4-BE49-F238E27FC236}">
                  <a16:creationId xmlns:a16="http://schemas.microsoft.com/office/drawing/2014/main" id="{7B7BFF18-F6C8-4598-84A4-6B411328E5A2}"/>
                </a:ext>
              </a:extLst>
            </p:cNvPr>
            <p:cNvSpPr>
              <a:spLocks/>
            </p:cNvSpPr>
            <p:nvPr/>
          </p:nvSpPr>
          <p:spPr bwMode="auto">
            <a:xfrm>
              <a:off x="7472363" y="3087688"/>
              <a:ext cx="149225" cy="149225"/>
            </a:xfrm>
            <a:custGeom>
              <a:avLst/>
              <a:gdLst>
                <a:gd name="T0" fmla="*/ 39 w 451"/>
                <a:gd name="T1" fmla="*/ 205 h 446"/>
                <a:gd name="T2" fmla="*/ 2 w 451"/>
                <a:gd name="T3" fmla="*/ 276 h 446"/>
                <a:gd name="T4" fmla="*/ 1 w 451"/>
                <a:gd name="T5" fmla="*/ 306 h 446"/>
                <a:gd name="T6" fmla="*/ 41 w 451"/>
                <a:gd name="T7" fmla="*/ 401 h 446"/>
                <a:gd name="T8" fmla="*/ 110 w 451"/>
                <a:gd name="T9" fmla="*/ 375 h 446"/>
                <a:gd name="T10" fmla="*/ 199 w 451"/>
                <a:gd name="T11" fmla="*/ 429 h 446"/>
                <a:gd name="T12" fmla="*/ 348 w 451"/>
                <a:gd name="T13" fmla="*/ 429 h 446"/>
                <a:gd name="T14" fmla="*/ 445 w 451"/>
                <a:gd name="T15" fmla="*/ 368 h 446"/>
                <a:gd name="T16" fmla="*/ 369 w 451"/>
                <a:gd name="T17" fmla="*/ 170 h 446"/>
                <a:gd name="T18" fmla="*/ 239 w 451"/>
                <a:gd name="T19" fmla="*/ 121 h 446"/>
                <a:gd name="T20" fmla="*/ 39 w 451"/>
                <a:gd name="T21" fmla="*/ 20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46">
                  <a:moveTo>
                    <a:pt x="39" y="205"/>
                  </a:moveTo>
                  <a:cubicBezTo>
                    <a:pt x="16" y="234"/>
                    <a:pt x="9" y="239"/>
                    <a:pt x="2" y="276"/>
                  </a:cubicBezTo>
                  <a:cubicBezTo>
                    <a:pt x="1" y="285"/>
                    <a:pt x="0" y="297"/>
                    <a:pt x="1" y="306"/>
                  </a:cubicBezTo>
                  <a:cubicBezTo>
                    <a:pt x="7" y="351"/>
                    <a:pt x="0" y="397"/>
                    <a:pt x="41" y="401"/>
                  </a:cubicBezTo>
                  <a:cubicBezTo>
                    <a:pt x="73" y="404"/>
                    <a:pt x="78" y="366"/>
                    <a:pt x="110" y="375"/>
                  </a:cubicBezTo>
                  <a:cubicBezTo>
                    <a:pt x="130" y="380"/>
                    <a:pt x="178" y="422"/>
                    <a:pt x="199" y="429"/>
                  </a:cubicBezTo>
                  <a:cubicBezTo>
                    <a:pt x="247" y="446"/>
                    <a:pt x="300" y="446"/>
                    <a:pt x="348" y="429"/>
                  </a:cubicBezTo>
                  <a:cubicBezTo>
                    <a:pt x="384" y="414"/>
                    <a:pt x="417" y="393"/>
                    <a:pt x="445" y="368"/>
                  </a:cubicBezTo>
                  <a:cubicBezTo>
                    <a:pt x="451" y="284"/>
                    <a:pt x="451" y="202"/>
                    <a:pt x="369" y="170"/>
                  </a:cubicBezTo>
                  <a:cubicBezTo>
                    <a:pt x="321" y="150"/>
                    <a:pt x="259" y="136"/>
                    <a:pt x="239" y="121"/>
                  </a:cubicBezTo>
                  <a:cubicBezTo>
                    <a:pt x="140" y="0"/>
                    <a:pt x="87" y="141"/>
                    <a:pt x="39" y="2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77">
              <a:extLst>
                <a:ext uri="{FF2B5EF4-FFF2-40B4-BE49-F238E27FC236}">
                  <a16:creationId xmlns:a16="http://schemas.microsoft.com/office/drawing/2014/main" id="{42776E0E-7E67-4B5D-9B09-24F93BCCC3A1}"/>
                </a:ext>
              </a:extLst>
            </p:cNvPr>
            <p:cNvSpPr>
              <a:spLocks/>
            </p:cNvSpPr>
            <p:nvPr/>
          </p:nvSpPr>
          <p:spPr bwMode="auto">
            <a:xfrm>
              <a:off x="7496175" y="3106738"/>
              <a:ext cx="47625" cy="92075"/>
            </a:xfrm>
            <a:custGeom>
              <a:avLst/>
              <a:gdLst>
                <a:gd name="T0" fmla="*/ 135 w 144"/>
                <a:gd name="T1" fmla="*/ 156 h 278"/>
                <a:gd name="T2" fmla="*/ 144 w 144"/>
                <a:gd name="T3" fmla="*/ 98 h 278"/>
                <a:gd name="T4" fmla="*/ 8 w 144"/>
                <a:gd name="T5" fmla="*/ 78 h 278"/>
                <a:gd name="T6" fmla="*/ 29 w 144"/>
                <a:gd name="T7" fmla="*/ 164 h 278"/>
                <a:gd name="T8" fmla="*/ 85 w 144"/>
                <a:gd name="T9" fmla="*/ 278 h 278"/>
                <a:gd name="T10" fmla="*/ 135 w 144"/>
                <a:gd name="T11" fmla="*/ 156 h 278"/>
              </a:gdLst>
              <a:ahLst/>
              <a:cxnLst>
                <a:cxn ang="0">
                  <a:pos x="T0" y="T1"/>
                </a:cxn>
                <a:cxn ang="0">
                  <a:pos x="T2" y="T3"/>
                </a:cxn>
                <a:cxn ang="0">
                  <a:pos x="T4" y="T5"/>
                </a:cxn>
                <a:cxn ang="0">
                  <a:pos x="T6" y="T7"/>
                </a:cxn>
                <a:cxn ang="0">
                  <a:pos x="T8" y="T9"/>
                </a:cxn>
                <a:cxn ang="0">
                  <a:pos x="T10" y="T11"/>
                </a:cxn>
              </a:cxnLst>
              <a:rect l="0" t="0" r="r" b="b"/>
              <a:pathLst>
                <a:path w="144" h="278">
                  <a:moveTo>
                    <a:pt x="135" y="156"/>
                  </a:moveTo>
                  <a:cubicBezTo>
                    <a:pt x="140" y="137"/>
                    <a:pt x="144" y="118"/>
                    <a:pt x="144" y="98"/>
                  </a:cubicBezTo>
                  <a:cubicBezTo>
                    <a:pt x="143" y="16"/>
                    <a:pt x="29" y="0"/>
                    <a:pt x="8" y="78"/>
                  </a:cubicBezTo>
                  <a:cubicBezTo>
                    <a:pt x="0" y="107"/>
                    <a:pt x="18" y="139"/>
                    <a:pt x="29" y="164"/>
                  </a:cubicBezTo>
                  <a:cubicBezTo>
                    <a:pt x="46" y="202"/>
                    <a:pt x="59" y="245"/>
                    <a:pt x="85" y="278"/>
                  </a:cubicBezTo>
                  <a:cubicBezTo>
                    <a:pt x="107" y="239"/>
                    <a:pt x="124" y="197"/>
                    <a:pt x="135" y="156"/>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78">
              <a:extLst>
                <a:ext uri="{FF2B5EF4-FFF2-40B4-BE49-F238E27FC236}">
                  <a16:creationId xmlns:a16="http://schemas.microsoft.com/office/drawing/2014/main" id="{4B36CAB7-287D-4162-9BA7-26F07913BB36}"/>
                </a:ext>
              </a:extLst>
            </p:cNvPr>
            <p:cNvSpPr>
              <a:spLocks/>
            </p:cNvSpPr>
            <p:nvPr/>
          </p:nvSpPr>
          <p:spPr bwMode="auto">
            <a:xfrm>
              <a:off x="7454900" y="3046413"/>
              <a:ext cx="90487" cy="128588"/>
            </a:xfrm>
            <a:custGeom>
              <a:avLst/>
              <a:gdLst>
                <a:gd name="T0" fmla="*/ 15 w 271"/>
                <a:gd name="T1" fmla="*/ 170 h 382"/>
                <a:gd name="T2" fmla="*/ 35 w 271"/>
                <a:gd name="T3" fmla="*/ 218 h 382"/>
                <a:gd name="T4" fmla="*/ 60 w 271"/>
                <a:gd name="T5" fmla="*/ 290 h 382"/>
                <a:gd name="T6" fmla="*/ 75 w 271"/>
                <a:gd name="T7" fmla="*/ 312 h 382"/>
                <a:gd name="T8" fmla="*/ 212 w 271"/>
                <a:gd name="T9" fmla="*/ 321 h 382"/>
                <a:gd name="T10" fmla="*/ 239 w 271"/>
                <a:gd name="T11" fmla="*/ 225 h 382"/>
                <a:gd name="T12" fmla="*/ 269 w 271"/>
                <a:gd name="T13" fmla="*/ 122 h 382"/>
                <a:gd name="T14" fmla="*/ 235 w 271"/>
                <a:gd name="T15" fmla="*/ 52 h 382"/>
                <a:gd name="T16" fmla="*/ 88 w 271"/>
                <a:gd name="T17" fmla="*/ 21 h 382"/>
                <a:gd name="T18" fmla="*/ 15 w 271"/>
                <a:gd name="T19" fmla="*/ 1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2">
                  <a:moveTo>
                    <a:pt x="15" y="170"/>
                  </a:moveTo>
                  <a:cubicBezTo>
                    <a:pt x="21" y="187"/>
                    <a:pt x="26" y="202"/>
                    <a:pt x="35" y="218"/>
                  </a:cubicBezTo>
                  <a:cubicBezTo>
                    <a:pt x="47" y="244"/>
                    <a:pt x="46" y="264"/>
                    <a:pt x="60" y="290"/>
                  </a:cubicBezTo>
                  <a:cubicBezTo>
                    <a:pt x="64" y="298"/>
                    <a:pt x="69" y="305"/>
                    <a:pt x="75" y="312"/>
                  </a:cubicBezTo>
                  <a:cubicBezTo>
                    <a:pt x="90" y="382"/>
                    <a:pt x="185" y="355"/>
                    <a:pt x="212" y="321"/>
                  </a:cubicBezTo>
                  <a:cubicBezTo>
                    <a:pt x="238" y="286"/>
                    <a:pt x="232" y="269"/>
                    <a:pt x="239" y="225"/>
                  </a:cubicBezTo>
                  <a:cubicBezTo>
                    <a:pt x="244" y="198"/>
                    <a:pt x="271" y="148"/>
                    <a:pt x="269" y="122"/>
                  </a:cubicBezTo>
                  <a:cubicBezTo>
                    <a:pt x="266" y="95"/>
                    <a:pt x="255" y="70"/>
                    <a:pt x="235" y="52"/>
                  </a:cubicBezTo>
                  <a:cubicBezTo>
                    <a:pt x="198" y="17"/>
                    <a:pt x="135" y="0"/>
                    <a:pt x="88" y="21"/>
                  </a:cubicBezTo>
                  <a:cubicBezTo>
                    <a:pt x="30" y="46"/>
                    <a:pt x="0" y="109"/>
                    <a:pt x="15" y="17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879">
              <a:extLst>
                <a:ext uri="{FF2B5EF4-FFF2-40B4-BE49-F238E27FC236}">
                  <a16:creationId xmlns:a16="http://schemas.microsoft.com/office/drawing/2014/main" id="{E542D6FE-3471-470B-A49E-5DBC0BD16590}"/>
                </a:ext>
              </a:extLst>
            </p:cNvPr>
            <p:cNvSpPr>
              <a:spLocks/>
            </p:cNvSpPr>
            <p:nvPr/>
          </p:nvSpPr>
          <p:spPr bwMode="auto">
            <a:xfrm>
              <a:off x="7456488" y="3043238"/>
              <a:ext cx="95250" cy="79375"/>
            </a:xfrm>
            <a:custGeom>
              <a:avLst/>
              <a:gdLst>
                <a:gd name="T0" fmla="*/ 23 w 287"/>
                <a:gd name="T1" fmla="*/ 68 h 235"/>
                <a:gd name="T2" fmla="*/ 7 w 287"/>
                <a:gd name="T3" fmla="*/ 96 h 235"/>
                <a:gd name="T4" fmla="*/ 20 w 287"/>
                <a:gd name="T5" fmla="*/ 174 h 235"/>
                <a:gd name="T6" fmla="*/ 45 w 287"/>
                <a:gd name="T7" fmla="*/ 124 h 235"/>
                <a:gd name="T8" fmla="*/ 89 w 287"/>
                <a:gd name="T9" fmla="*/ 148 h 235"/>
                <a:gd name="T10" fmla="*/ 141 w 287"/>
                <a:gd name="T11" fmla="*/ 146 h 235"/>
                <a:gd name="T12" fmla="*/ 152 w 287"/>
                <a:gd name="T13" fmla="*/ 146 h 235"/>
                <a:gd name="T14" fmla="*/ 163 w 287"/>
                <a:gd name="T15" fmla="*/ 153 h 235"/>
                <a:gd name="T16" fmla="*/ 208 w 287"/>
                <a:gd name="T17" fmla="*/ 156 h 235"/>
                <a:gd name="T18" fmla="*/ 226 w 287"/>
                <a:gd name="T19" fmla="*/ 216 h 235"/>
                <a:gd name="T20" fmla="*/ 261 w 287"/>
                <a:gd name="T21" fmla="*/ 235 h 235"/>
                <a:gd name="T22" fmla="*/ 270 w 287"/>
                <a:gd name="T23" fmla="*/ 214 h 235"/>
                <a:gd name="T24" fmla="*/ 280 w 287"/>
                <a:gd name="T25" fmla="*/ 171 h 235"/>
                <a:gd name="T26" fmla="*/ 273 w 287"/>
                <a:gd name="T27" fmla="*/ 84 h 235"/>
                <a:gd name="T28" fmla="*/ 247 w 287"/>
                <a:gd name="T29" fmla="*/ 52 h 235"/>
                <a:gd name="T30" fmla="*/ 220 w 287"/>
                <a:gd name="T31" fmla="*/ 21 h 235"/>
                <a:gd name="T32" fmla="*/ 194 w 287"/>
                <a:gd name="T33" fmla="*/ 8 h 235"/>
                <a:gd name="T34" fmla="*/ 134 w 287"/>
                <a:gd name="T35" fmla="*/ 1 h 235"/>
                <a:gd name="T36" fmla="*/ 92 w 287"/>
                <a:gd name="T37" fmla="*/ 15 h 235"/>
                <a:gd name="T38" fmla="*/ 59 w 287"/>
                <a:gd name="T39" fmla="*/ 43 h 235"/>
                <a:gd name="T40" fmla="*/ 23 w 287"/>
                <a:gd name="T41"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35">
                  <a:moveTo>
                    <a:pt x="23" y="68"/>
                  </a:moveTo>
                  <a:cubicBezTo>
                    <a:pt x="16" y="75"/>
                    <a:pt x="10" y="85"/>
                    <a:pt x="7" y="96"/>
                  </a:cubicBezTo>
                  <a:cubicBezTo>
                    <a:pt x="0" y="123"/>
                    <a:pt x="4" y="150"/>
                    <a:pt x="20" y="174"/>
                  </a:cubicBezTo>
                  <a:lnTo>
                    <a:pt x="45" y="124"/>
                  </a:lnTo>
                  <a:cubicBezTo>
                    <a:pt x="56" y="136"/>
                    <a:pt x="73" y="145"/>
                    <a:pt x="89" y="148"/>
                  </a:cubicBezTo>
                  <a:cubicBezTo>
                    <a:pt x="106" y="149"/>
                    <a:pt x="124" y="149"/>
                    <a:pt x="141" y="146"/>
                  </a:cubicBezTo>
                  <a:cubicBezTo>
                    <a:pt x="145" y="145"/>
                    <a:pt x="149" y="145"/>
                    <a:pt x="152" y="146"/>
                  </a:cubicBezTo>
                  <a:cubicBezTo>
                    <a:pt x="156" y="148"/>
                    <a:pt x="160" y="150"/>
                    <a:pt x="163" y="153"/>
                  </a:cubicBezTo>
                  <a:cubicBezTo>
                    <a:pt x="177" y="162"/>
                    <a:pt x="194" y="163"/>
                    <a:pt x="208" y="156"/>
                  </a:cubicBezTo>
                  <a:cubicBezTo>
                    <a:pt x="220" y="173"/>
                    <a:pt x="209" y="202"/>
                    <a:pt x="226" y="216"/>
                  </a:cubicBezTo>
                  <a:cubicBezTo>
                    <a:pt x="237" y="224"/>
                    <a:pt x="254" y="223"/>
                    <a:pt x="261" y="235"/>
                  </a:cubicBezTo>
                  <a:cubicBezTo>
                    <a:pt x="270" y="231"/>
                    <a:pt x="269" y="224"/>
                    <a:pt x="270" y="214"/>
                  </a:cubicBezTo>
                  <a:cubicBezTo>
                    <a:pt x="273" y="201"/>
                    <a:pt x="277" y="187"/>
                    <a:pt x="280" y="171"/>
                  </a:cubicBezTo>
                  <a:cubicBezTo>
                    <a:pt x="287" y="142"/>
                    <a:pt x="284" y="111"/>
                    <a:pt x="273" y="84"/>
                  </a:cubicBezTo>
                  <a:cubicBezTo>
                    <a:pt x="266" y="72"/>
                    <a:pt x="258" y="61"/>
                    <a:pt x="247" y="52"/>
                  </a:cubicBezTo>
                  <a:cubicBezTo>
                    <a:pt x="240" y="40"/>
                    <a:pt x="230" y="31"/>
                    <a:pt x="220" y="21"/>
                  </a:cubicBezTo>
                  <a:cubicBezTo>
                    <a:pt x="212" y="15"/>
                    <a:pt x="204" y="11"/>
                    <a:pt x="194" y="8"/>
                  </a:cubicBezTo>
                  <a:cubicBezTo>
                    <a:pt x="174" y="1"/>
                    <a:pt x="153" y="0"/>
                    <a:pt x="134" y="1"/>
                  </a:cubicBezTo>
                  <a:cubicBezTo>
                    <a:pt x="119" y="3"/>
                    <a:pt x="105" y="8"/>
                    <a:pt x="92" y="15"/>
                  </a:cubicBezTo>
                  <a:cubicBezTo>
                    <a:pt x="80" y="24"/>
                    <a:pt x="68" y="33"/>
                    <a:pt x="59" y="43"/>
                  </a:cubicBezTo>
                  <a:cubicBezTo>
                    <a:pt x="48" y="50"/>
                    <a:pt x="35" y="60"/>
                    <a:pt x="23" y="6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880">
              <a:extLst>
                <a:ext uri="{FF2B5EF4-FFF2-40B4-BE49-F238E27FC236}">
                  <a16:creationId xmlns:a16="http://schemas.microsoft.com/office/drawing/2014/main" id="{9931C301-18B4-4061-906B-5E1940302025}"/>
                </a:ext>
              </a:extLst>
            </p:cNvPr>
            <p:cNvSpPr>
              <a:spLocks/>
            </p:cNvSpPr>
            <p:nvPr/>
          </p:nvSpPr>
          <p:spPr bwMode="auto">
            <a:xfrm>
              <a:off x="7531100" y="3101976"/>
              <a:ext cx="22225" cy="31750"/>
            </a:xfrm>
            <a:custGeom>
              <a:avLst/>
              <a:gdLst>
                <a:gd name="T0" fmla="*/ 57 w 66"/>
                <a:gd name="T1" fmla="*/ 58 h 96"/>
                <a:gd name="T2" fmla="*/ 20 w 66"/>
                <a:gd name="T3" fmla="*/ 93 h 96"/>
                <a:gd name="T4" fmla="*/ 4 w 66"/>
                <a:gd name="T5" fmla="*/ 47 h 96"/>
                <a:gd name="T6" fmla="*/ 45 w 66"/>
                <a:gd name="T7" fmla="*/ 2 h 96"/>
                <a:gd name="T8" fmla="*/ 57 w 66"/>
                <a:gd name="T9" fmla="*/ 58 h 96"/>
              </a:gdLst>
              <a:ahLst/>
              <a:cxnLst>
                <a:cxn ang="0">
                  <a:pos x="T0" y="T1"/>
                </a:cxn>
                <a:cxn ang="0">
                  <a:pos x="T2" y="T3"/>
                </a:cxn>
                <a:cxn ang="0">
                  <a:pos x="T4" y="T5"/>
                </a:cxn>
                <a:cxn ang="0">
                  <a:pos x="T6" y="T7"/>
                </a:cxn>
                <a:cxn ang="0">
                  <a:pos x="T8" y="T9"/>
                </a:cxn>
              </a:cxnLst>
              <a:rect l="0" t="0" r="r" b="b"/>
              <a:pathLst>
                <a:path w="66" h="96">
                  <a:moveTo>
                    <a:pt x="57" y="58"/>
                  </a:moveTo>
                  <a:cubicBezTo>
                    <a:pt x="49" y="80"/>
                    <a:pt x="32" y="96"/>
                    <a:pt x="20" y="93"/>
                  </a:cubicBezTo>
                  <a:cubicBezTo>
                    <a:pt x="7" y="90"/>
                    <a:pt x="0" y="71"/>
                    <a:pt x="4" y="47"/>
                  </a:cubicBezTo>
                  <a:cubicBezTo>
                    <a:pt x="10" y="21"/>
                    <a:pt x="28" y="0"/>
                    <a:pt x="45" y="2"/>
                  </a:cubicBezTo>
                  <a:cubicBezTo>
                    <a:pt x="61" y="5"/>
                    <a:pt x="66" y="32"/>
                    <a:pt x="57" y="5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81">
              <a:extLst>
                <a:ext uri="{FF2B5EF4-FFF2-40B4-BE49-F238E27FC236}">
                  <a16:creationId xmlns:a16="http://schemas.microsoft.com/office/drawing/2014/main" id="{5B324693-3D1D-4023-A1BD-B167647288E9}"/>
                </a:ext>
              </a:extLst>
            </p:cNvPr>
            <p:cNvSpPr>
              <a:spLocks/>
            </p:cNvSpPr>
            <p:nvPr/>
          </p:nvSpPr>
          <p:spPr bwMode="auto">
            <a:xfrm>
              <a:off x="7470775" y="3113088"/>
              <a:ext cx="68262" cy="61913"/>
            </a:xfrm>
            <a:custGeom>
              <a:avLst/>
              <a:gdLst>
                <a:gd name="T0" fmla="*/ 28 w 202"/>
                <a:gd name="T1" fmla="*/ 143 h 181"/>
                <a:gd name="T2" fmla="*/ 31 w 202"/>
                <a:gd name="T3" fmla="*/ 152 h 181"/>
                <a:gd name="T4" fmla="*/ 36 w 202"/>
                <a:gd name="T5" fmla="*/ 164 h 181"/>
                <a:gd name="T6" fmla="*/ 56 w 202"/>
                <a:gd name="T7" fmla="*/ 175 h 181"/>
                <a:gd name="T8" fmla="*/ 116 w 202"/>
                <a:gd name="T9" fmla="*/ 170 h 181"/>
                <a:gd name="T10" fmla="*/ 146 w 202"/>
                <a:gd name="T11" fmla="*/ 150 h 181"/>
                <a:gd name="T12" fmla="*/ 176 w 202"/>
                <a:gd name="T13" fmla="*/ 136 h 181"/>
                <a:gd name="T14" fmla="*/ 191 w 202"/>
                <a:gd name="T15" fmla="*/ 88 h 181"/>
                <a:gd name="T16" fmla="*/ 199 w 202"/>
                <a:gd name="T17" fmla="*/ 40 h 181"/>
                <a:gd name="T18" fmla="*/ 199 w 202"/>
                <a:gd name="T19" fmla="*/ 7 h 181"/>
                <a:gd name="T20" fmla="*/ 191 w 202"/>
                <a:gd name="T21" fmla="*/ 0 h 181"/>
                <a:gd name="T22" fmla="*/ 188 w 202"/>
                <a:gd name="T23" fmla="*/ 1 h 181"/>
                <a:gd name="T24" fmla="*/ 126 w 202"/>
                <a:gd name="T25" fmla="*/ 83 h 181"/>
                <a:gd name="T26" fmla="*/ 77 w 202"/>
                <a:gd name="T27" fmla="*/ 54 h 181"/>
                <a:gd name="T28" fmla="*/ 27 w 202"/>
                <a:gd name="T29" fmla="*/ 86 h 181"/>
                <a:gd name="T30" fmla="*/ 3 w 202"/>
                <a:gd name="T31" fmla="*/ 53 h 181"/>
                <a:gd name="T32" fmla="*/ 11 w 202"/>
                <a:gd name="T33" fmla="*/ 102 h 181"/>
                <a:gd name="T34" fmla="*/ 22 w 202"/>
                <a:gd name="T35" fmla="*/ 121 h 181"/>
                <a:gd name="T36" fmla="*/ 28 w 202"/>
                <a:gd name="T3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1">
                  <a:moveTo>
                    <a:pt x="28" y="143"/>
                  </a:moveTo>
                  <a:cubicBezTo>
                    <a:pt x="29" y="146"/>
                    <a:pt x="29" y="149"/>
                    <a:pt x="31" y="152"/>
                  </a:cubicBezTo>
                  <a:cubicBezTo>
                    <a:pt x="32" y="156"/>
                    <a:pt x="34" y="160"/>
                    <a:pt x="36" y="164"/>
                  </a:cubicBezTo>
                  <a:cubicBezTo>
                    <a:pt x="42" y="170"/>
                    <a:pt x="48" y="174"/>
                    <a:pt x="56" y="175"/>
                  </a:cubicBezTo>
                  <a:cubicBezTo>
                    <a:pt x="75" y="181"/>
                    <a:pt x="98" y="180"/>
                    <a:pt x="116" y="170"/>
                  </a:cubicBezTo>
                  <a:cubicBezTo>
                    <a:pt x="127" y="164"/>
                    <a:pt x="135" y="156"/>
                    <a:pt x="146" y="150"/>
                  </a:cubicBezTo>
                  <a:cubicBezTo>
                    <a:pt x="156" y="148"/>
                    <a:pt x="167" y="142"/>
                    <a:pt x="176" y="136"/>
                  </a:cubicBezTo>
                  <a:cubicBezTo>
                    <a:pt x="188" y="124"/>
                    <a:pt x="188" y="104"/>
                    <a:pt x="191" y="88"/>
                  </a:cubicBezTo>
                  <a:lnTo>
                    <a:pt x="199" y="40"/>
                  </a:lnTo>
                  <a:cubicBezTo>
                    <a:pt x="202" y="29"/>
                    <a:pt x="202" y="18"/>
                    <a:pt x="199" y="7"/>
                  </a:cubicBezTo>
                  <a:cubicBezTo>
                    <a:pt x="198" y="3"/>
                    <a:pt x="194" y="0"/>
                    <a:pt x="191" y="0"/>
                  </a:cubicBezTo>
                  <a:cubicBezTo>
                    <a:pt x="190" y="0"/>
                    <a:pt x="188" y="1"/>
                    <a:pt x="188" y="1"/>
                  </a:cubicBezTo>
                  <a:cubicBezTo>
                    <a:pt x="162" y="24"/>
                    <a:pt x="141" y="53"/>
                    <a:pt x="126" y="83"/>
                  </a:cubicBezTo>
                  <a:cubicBezTo>
                    <a:pt x="113" y="68"/>
                    <a:pt x="95" y="58"/>
                    <a:pt x="77" y="54"/>
                  </a:cubicBezTo>
                  <a:cubicBezTo>
                    <a:pt x="54" y="51"/>
                    <a:pt x="34" y="65"/>
                    <a:pt x="27" y="86"/>
                  </a:cubicBezTo>
                  <a:cubicBezTo>
                    <a:pt x="20" y="75"/>
                    <a:pt x="11" y="64"/>
                    <a:pt x="3" y="53"/>
                  </a:cubicBezTo>
                  <a:cubicBezTo>
                    <a:pt x="0" y="70"/>
                    <a:pt x="3" y="86"/>
                    <a:pt x="11" y="102"/>
                  </a:cubicBezTo>
                  <a:cubicBezTo>
                    <a:pt x="14" y="109"/>
                    <a:pt x="18" y="115"/>
                    <a:pt x="22" y="121"/>
                  </a:cubicBezTo>
                  <a:cubicBezTo>
                    <a:pt x="24" y="131"/>
                    <a:pt x="25" y="136"/>
                    <a:pt x="28" y="14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82">
              <a:extLst>
                <a:ext uri="{FF2B5EF4-FFF2-40B4-BE49-F238E27FC236}">
                  <a16:creationId xmlns:a16="http://schemas.microsoft.com/office/drawing/2014/main" id="{78B48887-21F7-4F4F-A995-EC98A6CDFF83}"/>
                </a:ext>
              </a:extLst>
            </p:cNvPr>
            <p:cNvSpPr>
              <a:spLocks/>
            </p:cNvSpPr>
            <p:nvPr/>
          </p:nvSpPr>
          <p:spPr bwMode="auto">
            <a:xfrm>
              <a:off x="7481888" y="3122613"/>
              <a:ext cx="15875" cy="22225"/>
            </a:xfrm>
            <a:custGeom>
              <a:avLst/>
              <a:gdLst>
                <a:gd name="T0" fmla="*/ 2 w 48"/>
                <a:gd name="T1" fmla="*/ 50 h 67"/>
                <a:gd name="T2" fmla="*/ 11 w 48"/>
                <a:gd name="T3" fmla="*/ 64 h 67"/>
                <a:gd name="T4" fmla="*/ 28 w 48"/>
                <a:gd name="T5" fmla="*/ 65 h 67"/>
                <a:gd name="T6" fmla="*/ 48 w 48"/>
                <a:gd name="T7" fmla="*/ 51 h 67"/>
                <a:gd name="T8" fmla="*/ 20 w 48"/>
                <a:gd name="T9" fmla="*/ 0 h 67"/>
                <a:gd name="T10" fmla="*/ 2 w 48"/>
                <a:gd name="T11" fmla="*/ 50 h 67"/>
              </a:gdLst>
              <a:ahLst/>
              <a:cxnLst>
                <a:cxn ang="0">
                  <a:pos x="T0" y="T1"/>
                </a:cxn>
                <a:cxn ang="0">
                  <a:pos x="T2" y="T3"/>
                </a:cxn>
                <a:cxn ang="0">
                  <a:pos x="T4" y="T5"/>
                </a:cxn>
                <a:cxn ang="0">
                  <a:pos x="T6" y="T7"/>
                </a:cxn>
                <a:cxn ang="0">
                  <a:pos x="T8" y="T9"/>
                </a:cxn>
                <a:cxn ang="0">
                  <a:pos x="T10" y="T11"/>
                </a:cxn>
              </a:cxnLst>
              <a:rect l="0" t="0" r="r" b="b"/>
              <a:pathLst>
                <a:path w="48" h="67">
                  <a:moveTo>
                    <a:pt x="2" y="50"/>
                  </a:moveTo>
                  <a:cubicBezTo>
                    <a:pt x="2" y="56"/>
                    <a:pt x="6" y="61"/>
                    <a:pt x="11" y="64"/>
                  </a:cubicBezTo>
                  <a:cubicBezTo>
                    <a:pt x="17" y="67"/>
                    <a:pt x="22" y="67"/>
                    <a:pt x="28" y="65"/>
                  </a:cubicBezTo>
                  <a:cubicBezTo>
                    <a:pt x="38" y="63"/>
                    <a:pt x="45" y="61"/>
                    <a:pt x="48" y="51"/>
                  </a:cubicBezTo>
                  <a:cubicBezTo>
                    <a:pt x="46" y="31"/>
                    <a:pt x="36" y="13"/>
                    <a:pt x="20" y="0"/>
                  </a:cubicBezTo>
                  <a:cubicBezTo>
                    <a:pt x="17" y="22"/>
                    <a:pt x="0" y="36"/>
                    <a:pt x="2" y="5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83">
              <a:extLst>
                <a:ext uri="{FF2B5EF4-FFF2-40B4-BE49-F238E27FC236}">
                  <a16:creationId xmlns:a16="http://schemas.microsoft.com/office/drawing/2014/main" id="{21E198C5-A080-4319-8E01-86868911E12F}"/>
                </a:ext>
              </a:extLst>
            </p:cNvPr>
            <p:cNvSpPr>
              <a:spLocks/>
            </p:cNvSpPr>
            <p:nvPr/>
          </p:nvSpPr>
          <p:spPr bwMode="auto">
            <a:xfrm>
              <a:off x="7527925" y="3236913"/>
              <a:ext cx="85725" cy="139700"/>
            </a:xfrm>
            <a:custGeom>
              <a:avLst/>
              <a:gdLst>
                <a:gd name="T0" fmla="*/ 6 w 255"/>
                <a:gd name="T1" fmla="*/ 379 h 420"/>
                <a:gd name="T2" fmla="*/ 73 w 255"/>
                <a:gd name="T3" fmla="*/ 411 h 420"/>
                <a:gd name="T4" fmla="*/ 223 w 255"/>
                <a:gd name="T5" fmla="*/ 161 h 420"/>
                <a:gd name="T6" fmla="*/ 255 w 255"/>
                <a:gd name="T7" fmla="*/ 12 h 420"/>
                <a:gd name="T8" fmla="*/ 136 w 255"/>
                <a:gd name="T9" fmla="*/ 0 h 420"/>
                <a:gd name="T10" fmla="*/ 119 w 255"/>
                <a:gd name="T11" fmla="*/ 83 h 420"/>
                <a:gd name="T12" fmla="*/ 81 w 255"/>
                <a:gd name="T13" fmla="*/ 174 h 420"/>
                <a:gd name="T14" fmla="*/ 6 w 255"/>
                <a:gd name="T15" fmla="*/ 37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420">
                  <a:moveTo>
                    <a:pt x="6" y="379"/>
                  </a:moveTo>
                  <a:cubicBezTo>
                    <a:pt x="0" y="392"/>
                    <a:pt x="63" y="420"/>
                    <a:pt x="73" y="411"/>
                  </a:cubicBezTo>
                  <a:cubicBezTo>
                    <a:pt x="88" y="392"/>
                    <a:pt x="195" y="214"/>
                    <a:pt x="223" y="161"/>
                  </a:cubicBezTo>
                  <a:cubicBezTo>
                    <a:pt x="247" y="118"/>
                    <a:pt x="246" y="100"/>
                    <a:pt x="255" y="12"/>
                  </a:cubicBezTo>
                  <a:cubicBezTo>
                    <a:pt x="237" y="15"/>
                    <a:pt x="147" y="21"/>
                    <a:pt x="136" y="0"/>
                  </a:cubicBezTo>
                  <a:cubicBezTo>
                    <a:pt x="131" y="28"/>
                    <a:pt x="126" y="55"/>
                    <a:pt x="119" y="83"/>
                  </a:cubicBezTo>
                  <a:cubicBezTo>
                    <a:pt x="109" y="114"/>
                    <a:pt x="95" y="126"/>
                    <a:pt x="81" y="174"/>
                  </a:cubicBezTo>
                  <a:cubicBezTo>
                    <a:pt x="74" y="196"/>
                    <a:pt x="55" y="299"/>
                    <a:pt x="6" y="37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84">
              <a:extLst>
                <a:ext uri="{FF2B5EF4-FFF2-40B4-BE49-F238E27FC236}">
                  <a16:creationId xmlns:a16="http://schemas.microsoft.com/office/drawing/2014/main" id="{EC281274-3369-4890-9CA5-CEC1EB9F8BB9}"/>
                </a:ext>
              </a:extLst>
            </p:cNvPr>
            <p:cNvSpPr>
              <a:spLocks/>
            </p:cNvSpPr>
            <p:nvPr/>
          </p:nvSpPr>
          <p:spPr bwMode="auto">
            <a:xfrm>
              <a:off x="7451725" y="3175001"/>
              <a:ext cx="50800" cy="120650"/>
            </a:xfrm>
            <a:custGeom>
              <a:avLst/>
              <a:gdLst>
                <a:gd name="T0" fmla="*/ 19 w 154"/>
                <a:gd name="T1" fmla="*/ 240 h 357"/>
                <a:gd name="T2" fmla="*/ 56 w 154"/>
                <a:gd name="T3" fmla="*/ 171 h 357"/>
                <a:gd name="T4" fmla="*/ 83 w 154"/>
                <a:gd name="T5" fmla="*/ 38 h 357"/>
                <a:gd name="T6" fmla="*/ 154 w 154"/>
                <a:gd name="T7" fmla="*/ 60 h 357"/>
                <a:gd name="T8" fmla="*/ 136 w 154"/>
                <a:gd name="T9" fmla="*/ 235 h 357"/>
                <a:gd name="T10" fmla="*/ 65 w 154"/>
                <a:gd name="T11" fmla="*/ 355 h 357"/>
                <a:gd name="T12" fmla="*/ 39 w 154"/>
                <a:gd name="T13" fmla="*/ 354 h 357"/>
                <a:gd name="T14" fmla="*/ 3 w 154"/>
                <a:gd name="T15" fmla="*/ 287 h 357"/>
                <a:gd name="T16" fmla="*/ 19 w 154"/>
                <a:gd name="T17" fmla="*/ 2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57">
                  <a:moveTo>
                    <a:pt x="19" y="240"/>
                  </a:moveTo>
                  <a:cubicBezTo>
                    <a:pt x="31" y="216"/>
                    <a:pt x="46" y="194"/>
                    <a:pt x="56" y="171"/>
                  </a:cubicBezTo>
                  <a:cubicBezTo>
                    <a:pt x="72" y="128"/>
                    <a:pt x="82" y="84"/>
                    <a:pt x="83" y="38"/>
                  </a:cubicBezTo>
                  <a:cubicBezTo>
                    <a:pt x="81" y="0"/>
                    <a:pt x="146" y="24"/>
                    <a:pt x="154" y="60"/>
                  </a:cubicBezTo>
                  <a:cubicBezTo>
                    <a:pt x="150" y="118"/>
                    <a:pt x="146" y="177"/>
                    <a:pt x="136" y="235"/>
                  </a:cubicBezTo>
                  <a:cubicBezTo>
                    <a:pt x="127" y="288"/>
                    <a:pt x="131" y="345"/>
                    <a:pt x="65" y="355"/>
                  </a:cubicBezTo>
                  <a:cubicBezTo>
                    <a:pt x="57" y="357"/>
                    <a:pt x="47" y="357"/>
                    <a:pt x="39" y="354"/>
                  </a:cubicBezTo>
                  <a:cubicBezTo>
                    <a:pt x="12" y="345"/>
                    <a:pt x="0" y="315"/>
                    <a:pt x="3" y="287"/>
                  </a:cubicBezTo>
                  <a:cubicBezTo>
                    <a:pt x="5" y="272"/>
                    <a:pt x="11" y="255"/>
                    <a:pt x="19" y="2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85">
              <a:extLst>
                <a:ext uri="{FF2B5EF4-FFF2-40B4-BE49-F238E27FC236}">
                  <a16:creationId xmlns:a16="http://schemas.microsoft.com/office/drawing/2014/main" id="{1816F765-BC70-4524-AFA0-38C816F4BD1F}"/>
                </a:ext>
              </a:extLst>
            </p:cNvPr>
            <p:cNvSpPr>
              <a:spLocks/>
            </p:cNvSpPr>
            <p:nvPr/>
          </p:nvSpPr>
          <p:spPr bwMode="auto">
            <a:xfrm>
              <a:off x="7477125" y="3144838"/>
              <a:ext cx="46037" cy="58738"/>
            </a:xfrm>
            <a:custGeom>
              <a:avLst/>
              <a:gdLst>
                <a:gd name="T0" fmla="*/ 103 w 137"/>
                <a:gd name="T1" fmla="*/ 98 h 172"/>
                <a:gd name="T2" fmla="*/ 112 w 137"/>
                <a:gd name="T3" fmla="*/ 92 h 172"/>
                <a:gd name="T4" fmla="*/ 112 w 137"/>
                <a:gd name="T5" fmla="*/ 64 h 172"/>
                <a:gd name="T6" fmla="*/ 112 w 137"/>
                <a:gd name="T7" fmla="*/ 64 h 172"/>
                <a:gd name="T8" fmla="*/ 131 w 137"/>
                <a:gd name="T9" fmla="*/ 53 h 172"/>
                <a:gd name="T10" fmla="*/ 130 w 137"/>
                <a:gd name="T11" fmla="*/ 33 h 172"/>
                <a:gd name="T12" fmla="*/ 130 w 137"/>
                <a:gd name="T13" fmla="*/ 33 h 172"/>
                <a:gd name="T14" fmla="*/ 123 w 137"/>
                <a:gd name="T15" fmla="*/ 30 h 172"/>
                <a:gd name="T16" fmla="*/ 82 w 137"/>
                <a:gd name="T17" fmla="*/ 32 h 172"/>
                <a:gd name="T18" fmla="*/ 95 w 137"/>
                <a:gd name="T19" fmla="*/ 14 h 172"/>
                <a:gd name="T20" fmla="*/ 80 w 137"/>
                <a:gd name="T21" fmla="*/ 5 h 172"/>
                <a:gd name="T22" fmla="*/ 39 w 137"/>
                <a:gd name="T23" fmla="*/ 30 h 172"/>
                <a:gd name="T24" fmla="*/ 13 w 137"/>
                <a:gd name="T25" fmla="*/ 69 h 172"/>
                <a:gd name="T26" fmla="*/ 2 w 137"/>
                <a:gd name="T27" fmla="*/ 104 h 172"/>
                <a:gd name="T28" fmla="*/ 23 w 137"/>
                <a:gd name="T29" fmla="*/ 157 h 172"/>
                <a:gd name="T30" fmla="*/ 71 w 137"/>
                <a:gd name="T31" fmla="*/ 160 h 172"/>
                <a:gd name="T32" fmla="*/ 80 w 137"/>
                <a:gd name="T33" fmla="*/ 133 h 172"/>
                <a:gd name="T34" fmla="*/ 96 w 137"/>
                <a:gd name="T35" fmla="*/ 110 h 172"/>
                <a:gd name="T36" fmla="*/ 103 w 137"/>
                <a:gd name="T37" fmla="*/ 98 h 172"/>
                <a:gd name="T38" fmla="*/ 103 w 137"/>
                <a:gd name="T39" fmla="*/ 9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72">
                  <a:moveTo>
                    <a:pt x="103" y="98"/>
                  </a:moveTo>
                  <a:cubicBezTo>
                    <a:pt x="106" y="96"/>
                    <a:pt x="109" y="94"/>
                    <a:pt x="112" y="92"/>
                  </a:cubicBezTo>
                  <a:cubicBezTo>
                    <a:pt x="120" y="83"/>
                    <a:pt x="120" y="71"/>
                    <a:pt x="112" y="64"/>
                  </a:cubicBezTo>
                  <a:cubicBezTo>
                    <a:pt x="112" y="64"/>
                    <a:pt x="112" y="64"/>
                    <a:pt x="112" y="64"/>
                  </a:cubicBezTo>
                  <a:cubicBezTo>
                    <a:pt x="119" y="62"/>
                    <a:pt x="126" y="59"/>
                    <a:pt x="131" y="53"/>
                  </a:cubicBezTo>
                  <a:cubicBezTo>
                    <a:pt x="137" y="47"/>
                    <a:pt x="135" y="37"/>
                    <a:pt x="130" y="33"/>
                  </a:cubicBezTo>
                  <a:cubicBezTo>
                    <a:pt x="130" y="33"/>
                    <a:pt x="130" y="33"/>
                    <a:pt x="130" y="33"/>
                  </a:cubicBezTo>
                  <a:cubicBezTo>
                    <a:pt x="127" y="32"/>
                    <a:pt x="126" y="30"/>
                    <a:pt x="123" y="30"/>
                  </a:cubicBezTo>
                  <a:cubicBezTo>
                    <a:pt x="109" y="30"/>
                    <a:pt x="96" y="30"/>
                    <a:pt x="82" y="32"/>
                  </a:cubicBezTo>
                  <a:cubicBezTo>
                    <a:pt x="88" y="26"/>
                    <a:pt x="94" y="23"/>
                    <a:pt x="95" y="14"/>
                  </a:cubicBezTo>
                  <a:cubicBezTo>
                    <a:pt x="96" y="4"/>
                    <a:pt x="89" y="0"/>
                    <a:pt x="80" y="5"/>
                  </a:cubicBezTo>
                  <a:cubicBezTo>
                    <a:pt x="70" y="11"/>
                    <a:pt x="53" y="20"/>
                    <a:pt x="39" y="30"/>
                  </a:cubicBezTo>
                  <a:cubicBezTo>
                    <a:pt x="27" y="40"/>
                    <a:pt x="18" y="54"/>
                    <a:pt x="13" y="69"/>
                  </a:cubicBezTo>
                  <a:cubicBezTo>
                    <a:pt x="7" y="80"/>
                    <a:pt x="4" y="93"/>
                    <a:pt x="2" y="104"/>
                  </a:cubicBezTo>
                  <a:cubicBezTo>
                    <a:pt x="0" y="121"/>
                    <a:pt x="7" y="147"/>
                    <a:pt x="23" y="157"/>
                  </a:cubicBezTo>
                  <a:cubicBezTo>
                    <a:pt x="25" y="158"/>
                    <a:pt x="70" y="172"/>
                    <a:pt x="71" y="160"/>
                  </a:cubicBezTo>
                  <a:cubicBezTo>
                    <a:pt x="73" y="151"/>
                    <a:pt x="75" y="142"/>
                    <a:pt x="80" y="133"/>
                  </a:cubicBezTo>
                  <a:cubicBezTo>
                    <a:pt x="84" y="125"/>
                    <a:pt x="92" y="118"/>
                    <a:pt x="96" y="110"/>
                  </a:cubicBezTo>
                  <a:cubicBezTo>
                    <a:pt x="98" y="107"/>
                    <a:pt x="99" y="103"/>
                    <a:pt x="103" y="98"/>
                  </a:cubicBezTo>
                  <a:cubicBezTo>
                    <a:pt x="102" y="98"/>
                    <a:pt x="102" y="98"/>
                    <a:pt x="103" y="9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86">
              <a:extLst>
                <a:ext uri="{FF2B5EF4-FFF2-40B4-BE49-F238E27FC236}">
                  <a16:creationId xmlns:a16="http://schemas.microsoft.com/office/drawing/2014/main" id="{C19CF5D0-F4AB-47A3-B371-7B9EB7B0C532}"/>
                </a:ext>
              </a:extLst>
            </p:cNvPr>
            <p:cNvSpPr>
              <a:spLocks/>
            </p:cNvSpPr>
            <p:nvPr/>
          </p:nvSpPr>
          <p:spPr bwMode="auto">
            <a:xfrm>
              <a:off x="7218363" y="3748088"/>
              <a:ext cx="44450" cy="103188"/>
            </a:xfrm>
            <a:custGeom>
              <a:avLst/>
              <a:gdLst>
                <a:gd name="T0" fmla="*/ 2 w 134"/>
                <a:gd name="T1" fmla="*/ 193 h 303"/>
                <a:gd name="T2" fmla="*/ 0 w 134"/>
                <a:gd name="T3" fmla="*/ 206 h 303"/>
                <a:gd name="T4" fmla="*/ 28 w 134"/>
                <a:gd name="T5" fmla="*/ 267 h 303"/>
                <a:gd name="T6" fmla="*/ 50 w 134"/>
                <a:gd name="T7" fmla="*/ 285 h 303"/>
                <a:gd name="T8" fmla="*/ 126 w 134"/>
                <a:gd name="T9" fmla="*/ 246 h 303"/>
                <a:gd name="T10" fmla="*/ 134 w 134"/>
                <a:gd name="T11" fmla="*/ 202 h 303"/>
                <a:gd name="T12" fmla="*/ 124 w 134"/>
                <a:gd name="T13" fmla="*/ 150 h 303"/>
                <a:gd name="T14" fmla="*/ 123 w 134"/>
                <a:gd name="T15" fmla="*/ 78 h 303"/>
                <a:gd name="T16" fmla="*/ 89 w 134"/>
                <a:gd name="T17" fmla="*/ 19 h 303"/>
                <a:gd name="T18" fmla="*/ 64 w 134"/>
                <a:gd name="T19" fmla="*/ 0 h 303"/>
                <a:gd name="T20" fmla="*/ 53 w 134"/>
                <a:gd name="T21" fmla="*/ 2 h 303"/>
                <a:gd name="T22" fmla="*/ 20 w 134"/>
                <a:gd name="T23" fmla="*/ 37 h 303"/>
                <a:gd name="T24" fmla="*/ 13 w 134"/>
                <a:gd name="T25" fmla="*/ 147 h 303"/>
                <a:gd name="T26" fmla="*/ 2 w 134"/>
                <a:gd name="T27" fmla="*/ 1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303">
                  <a:moveTo>
                    <a:pt x="2" y="193"/>
                  </a:moveTo>
                  <a:cubicBezTo>
                    <a:pt x="2" y="197"/>
                    <a:pt x="0" y="202"/>
                    <a:pt x="0" y="206"/>
                  </a:cubicBezTo>
                  <a:cubicBezTo>
                    <a:pt x="3" y="228"/>
                    <a:pt x="13" y="250"/>
                    <a:pt x="28" y="267"/>
                  </a:cubicBezTo>
                  <a:cubicBezTo>
                    <a:pt x="34" y="274"/>
                    <a:pt x="42" y="281"/>
                    <a:pt x="50" y="285"/>
                  </a:cubicBezTo>
                  <a:cubicBezTo>
                    <a:pt x="84" y="303"/>
                    <a:pt x="117" y="278"/>
                    <a:pt x="126" y="246"/>
                  </a:cubicBezTo>
                  <a:cubicBezTo>
                    <a:pt x="130" y="231"/>
                    <a:pt x="133" y="217"/>
                    <a:pt x="134" y="202"/>
                  </a:cubicBezTo>
                  <a:cubicBezTo>
                    <a:pt x="133" y="185"/>
                    <a:pt x="130" y="167"/>
                    <a:pt x="124" y="150"/>
                  </a:cubicBezTo>
                  <a:cubicBezTo>
                    <a:pt x="121" y="126"/>
                    <a:pt x="128" y="101"/>
                    <a:pt x="123" y="78"/>
                  </a:cubicBezTo>
                  <a:cubicBezTo>
                    <a:pt x="117" y="57"/>
                    <a:pt x="101" y="37"/>
                    <a:pt x="89" y="19"/>
                  </a:cubicBezTo>
                  <a:cubicBezTo>
                    <a:pt x="84" y="9"/>
                    <a:pt x="75" y="0"/>
                    <a:pt x="64" y="0"/>
                  </a:cubicBezTo>
                  <a:cubicBezTo>
                    <a:pt x="60" y="0"/>
                    <a:pt x="56" y="1"/>
                    <a:pt x="53" y="2"/>
                  </a:cubicBezTo>
                  <a:cubicBezTo>
                    <a:pt x="38" y="9"/>
                    <a:pt x="27" y="22"/>
                    <a:pt x="20" y="37"/>
                  </a:cubicBezTo>
                  <a:cubicBezTo>
                    <a:pt x="6" y="72"/>
                    <a:pt x="18" y="111"/>
                    <a:pt x="13" y="147"/>
                  </a:cubicBezTo>
                  <a:cubicBezTo>
                    <a:pt x="10" y="164"/>
                    <a:pt x="3" y="178"/>
                    <a:pt x="2" y="19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87">
              <a:extLst>
                <a:ext uri="{FF2B5EF4-FFF2-40B4-BE49-F238E27FC236}">
                  <a16:creationId xmlns:a16="http://schemas.microsoft.com/office/drawing/2014/main" id="{B946D433-A13E-4635-BA7D-BBDCDC0F944B}"/>
                </a:ext>
              </a:extLst>
            </p:cNvPr>
            <p:cNvSpPr>
              <a:spLocks/>
            </p:cNvSpPr>
            <p:nvPr/>
          </p:nvSpPr>
          <p:spPr bwMode="auto">
            <a:xfrm>
              <a:off x="7226300" y="3754438"/>
              <a:ext cx="28575" cy="61913"/>
            </a:xfrm>
            <a:custGeom>
              <a:avLst/>
              <a:gdLst>
                <a:gd name="T0" fmla="*/ 4 w 88"/>
                <a:gd name="T1" fmla="*/ 106 h 181"/>
                <a:gd name="T2" fmla="*/ 21 w 88"/>
                <a:gd name="T3" fmla="*/ 162 h 181"/>
                <a:gd name="T4" fmla="*/ 43 w 88"/>
                <a:gd name="T5" fmla="*/ 178 h 181"/>
                <a:gd name="T6" fmla="*/ 86 w 88"/>
                <a:gd name="T7" fmla="*/ 81 h 181"/>
                <a:gd name="T8" fmla="*/ 39 w 88"/>
                <a:gd name="T9" fmla="*/ 3 h 181"/>
                <a:gd name="T10" fmla="*/ 3 w 88"/>
                <a:gd name="T11" fmla="*/ 24 h 181"/>
                <a:gd name="T12" fmla="*/ 4 w 88"/>
                <a:gd name="T13" fmla="*/ 63 h 181"/>
                <a:gd name="T14" fmla="*/ 4 w 88"/>
                <a:gd name="T15" fmla="*/ 106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1">
                  <a:moveTo>
                    <a:pt x="4" y="106"/>
                  </a:moveTo>
                  <a:cubicBezTo>
                    <a:pt x="4" y="125"/>
                    <a:pt x="10" y="145"/>
                    <a:pt x="21" y="162"/>
                  </a:cubicBezTo>
                  <a:cubicBezTo>
                    <a:pt x="25" y="170"/>
                    <a:pt x="34" y="177"/>
                    <a:pt x="43" y="178"/>
                  </a:cubicBezTo>
                  <a:cubicBezTo>
                    <a:pt x="84" y="181"/>
                    <a:pt x="88" y="106"/>
                    <a:pt x="86" y="81"/>
                  </a:cubicBezTo>
                  <a:cubicBezTo>
                    <a:pt x="86" y="50"/>
                    <a:pt x="78" y="7"/>
                    <a:pt x="39" y="3"/>
                  </a:cubicBezTo>
                  <a:cubicBezTo>
                    <a:pt x="24" y="0"/>
                    <a:pt x="8" y="8"/>
                    <a:pt x="3" y="24"/>
                  </a:cubicBezTo>
                  <a:cubicBezTo>
                    <a:pt x="0" y="35"/>
                    <a:pt x="6" y="52"/>
                    <a:pt x="4" y="63"/>
                  </a:cubicBezTo>
                  <a:cubicBezTo>
                    <a:pt x="4" y="78"/>
                    <a:pt x="4" y="92"/>
                    <a:pt x="4" y="10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88">
              <a:extLst>
                <a:ext uri="{FF2B5EF4-FFF2-40B4-BE49-F238E27FC236}">
                  <a16:creationId xmlns:a16="http://schemas.microsoft.com/office/drawing/2014/main" id="{B1DD23A2-7475-469A-9394-8E793C0A5A75}"/>
                </a:ext>
              </a:extLst>
            </p:cNvPr>
            <p:cNvSpPr>
              <a:spLocks/>
            </p:cNvSpPr>
            <p:nvPr/>
          </p:nvSpPr>
          <p:spPr bwMode="auto">
            <a:xfrm>
              <a:off x="7212013" y="3678238"/>
              <a:ext cx="38100" cy="107950"/>
            </a:xfrm>
            <a:custGeom>
              <a:avLst/>
              <a:gdLst>
                <a:gd name="T0" fmla="*/ 0 w 114"/>
                <a:gd name="T1" fmla="*/ 11 h 319"/>
                <a:gd name="T2" fmla="*/ 46 w 114"/>
                <a:gd name="T3" fmla="*/ 319 h 319"/>
                <a:gd name="T4" fmla="*/ 114 w 114"/>
                <a:gd name="T5" fmla="*/ 319 h 319"/>
                <a:gd name="T6" fmla="*/ 106 w 114"/>
                <a:gd name="T7" fmla="*/ 0 h 319"/>
                <a:gd name="T8" fmla="*/ 0 w 114"/>
                <a:gd name="T9" fmla="*/ 11 h 319"/>
              </a:gdLst>
              <a:ahLst/>
              <a:cxnLst>
                <a:cxn ang="0">
                  <a:pos x="T0" y="T1"/>
                </a:cxn>
                <a:cxn ang="0">
                  <a:pos x="T2" y="T3"/>
                </a:cxn>
                <a:cxn ang="0">
                  <a:pos x="T4" y="T5"/>
                </a:cxn>
                <a:cxn ang="0">
                  <a:pos x="T6" y="T7"/>
                </a:cxn>
                <a:cxn ang="0">
                  <a:pos x="T8" y="T9"/>
                </a:cxn>
              </a:cxnLst>
              <a:rect l="0" t="0" r="r" b="b"/>
              <a:pathLst>
                <a:path w="114" h="319">
                  <a:moveTo>
                    <a:pt x="0" y="11"/>
                  </a:moveTo>
                  <a:cubicBezTo>
                    <a:pt x="0" y="19"/>
                    <a:pt x="46" y="319"/>
                    <a:pt x="46" y="319"/>
                  </a:cubicBezTo>
                  <a:lnTo>
                    <a:pt x="114" y="319"/>
                  </a:lnTo>
                  <a:lnTo>
                    <a:pt x="106" y="0"/>
                  </a:lnTo>
                  <a:lnTo>
                    <a:pt x="0"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89">
              <a:extLst>
                <a:ext uri="{FF2B5EF4-FFF2-40B4-BE49-F238E27FC236}">
                  <a16:creationId xmlns:a16="http://schemas.microsoft.com/office/drawing/2014/main" id="{E6B06D2A-B70D-4F5D-8157-795C3BE0E837}"/>
                </a:ext>
              </a:extLst>
            </p:cNvPr>
            <p:cNvSpPr>
              <a:spLocks/>
            </p:cNvSpPr>
            <p:nvPr/>
          </p:nvSpPr>
          <p:spPr bwMode="auto">
            <a:xfrm>
              <a:off x="7248525" y="3743326"/>
              <a:ext cx="82550" cy="53975"/>
            </a:xfrm>
            <a:custGeom>
              <a:avLst/>
              <a:gdLst>
                <a:gd name="T0" fmla="*/ 235 w 249"/>
                <a:gd name="T1" fmla="*/ 101 h 160"/>
                <a:gd name="T2" fmla="*/ 106 w 249"/>
                <a:gd name="T3" fmla="*/ 18 h 160"/>
                <a:gd name="T4" fmla="*/ 96 w 249"/>
                <a:gd name="T5" fmla="*/ 12 h 160"/>
                <a:gd name="T6" fmla="*/ 88 w 249"/>
                <a:gd name="T7" fmla="*/ 11 h 160"/>
                <a:gd name="T8" fmla="*/ 19 w 249"/>
                <a:gd name="T9" fmla="*/ 2 h 160"/>
                <a:gd name="T10" fmla="*/ 19 w 249"/>
                <a:gd name="T11" fmla="*/ 104 h 160"/>
                <a:gd name="T12" fmla="*/ 85 w 249"/>
                <a:gd name="T13" fmla="*/ 115 h 160"/>
                <a:gd name="T14" fmla="*/ 114 w 249"/>
                <a:gd name="T15" fmla="*/ 133 h 160"/>
                <a:gd name="T16" fmla="*/ 244 w 249"/>
                <a:gd name="T17" fmla="*/ 128 h 160"/>
                <a:gd name="T18" fmla="*/ 235 w 249"/>
                <a:gd name="T19"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0">
                  <a:moveTo>
                    <a:pt x="235" y="101"/>
                  </a:moveTo>
                  <a:cubicBezTo>
                    <a:pt x="191" y="76"/>
                    <a:pt x="148" y="48"/>
                    <a:pt x="106" y="18"/>
                  </a:cubicBezTo>
                  <a:cubicBezTo>
                    <a:pt x="103" y="15"/>
                    <a:pt x="100" y="14"/>
                    <a:pt x="96" y="12"/>
                  </a:cubicBezTo>
                  <a:cubicBezTo>
                    <a:pt x="93" y="12"/>
                    <a:pt x="90" y="11"/>
                    <a:pt x="88" y="11"/>
                  </a:cubicBezTo>
                  <a:cubicBezTo>
                    <a:pt x="64" y="9"/>
                    <a:pt x="43" y="0"/>
                    <a:pt x="19" y="2"/>
                  </a:cubicBezTo>
                  <a:cubicBezTo>
                    <a:pt x="14" y="25"/>
                    <a:pt x="0" y="46"/>
                    <a:pt x="19" y="104"/>
                  </a:cubicBezTo>
                  <a:cubicBezTo>
                    <a:pt x="35" y="114"/>
                    <a:pt x="68" y="107"/>
                    <a:pt x="85" y="115"/>
                  </a:cubicBezTo>
                  <a:cubicBezTo>
                    <a:pt x="96" y="121"/>
                    <a:pt x="104" y="128"/>
                    <a:pt x="114" y="133"/>
                  </a:cubicBezTo>
                  <a:cubicBezTo>
                    <a:pt x="143" y="149"/>
                    <a:pt x="238" y="160"/>
                    <a:pt x="244" y="128"/>
                  </a:cubicBezTo>
                  <a:cubicBezTo>
                    <a:pt x="249" y="117"/>
                    <a:pt x="245" y="107"/>
                    <a:pt x="235" y="101"/>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890">
              <a:extLst>
                <a:ext uri="{FF2B5EF4-FFF2-40B4-BE49-F238E27FC236}">
                  <a16:creationId xmlns:a16="http://schemas.microsoft.com/office/drawing/2014/main" id="{357D32DD-9248-468B-9C39-F54F9716F887}"/>
                </a:ext>
              </a:extLst>
            </p:cNvPr>
            <p:cNvSpPr>
              <a:spLocks/>
            </p:cNvSpPr>
            <p:nvPr/>
          </p:nvSpPr>
          <p:spPr bwMode="auto">
            <a:xfrm>
              <a:off x="7246938" y="3729038"/>
              <a:ext cx="74612" cy="46038"/>
            </a:xfrm>
            <a:custGeom>
              <a:avLst/>
              <a:gdLst>
                <a:gd name="T0" fmla="*/ 141 w 226"/>
                <a:gd name="T1" fmla="*/ 130 h 139"/>
                <a:gd name="T2" fmla="*/ 187 w 226"/>
                <a:gd name="T3" fmla="*/ 113 h 139"/>
                <a:gd name="T4" fmla="*/ 109 w 226"/>
                <a:gd name="T5" fmla="*/ 20 h 139"/>
                <a:gd name="T6" fmla="*/ 28 w 226"/>
                <a:gd name="T7" fmla="*/ 39 h 139"/>
                <a:gd name="T8" fmla="*/ 141 w 226"/>
                <a:gd name="T9" fmla="*/ 130 h 139"/>
              </a:gdLst>
              <a:ahLst/>
              <a:cxnLst>
                <a:cxn ang="0">
                  <a:pos x="T0" y="T1"/>
                </a:cxn>
                <a:cxn ang="0">
                  <a:pos x="T2" y="T3"/>
                </a:cxn>
                <a:cxn ang="0">
                  <a:pos x="T4" y="T5"/>
                </a:cxn>
                <a:cxn ang="0">
                  <a:pos x="T6" y="T7"/>
                </a:cxn>
                <a:cxn ang="0">
                  <a:pos x="T8" y="T9"/>
                </a:cxn>
              </a:cxnLst>
              <a:rect l="0" t="0" r="r" b="b"/>
              <a:pathLst>
                <a:path w="226" h="139">
                  <a:moveTo>
                    <a:pt x="141" y="130"/>
                  </a:moveTo>
                  <a:cubicBezTo>
                    <a:pt x="176" y="139"/>
                    <a:pt x="226" y="137"/>
                    <a:pt x="187" y="113"/>
                  </a:cubicBezTo>
                  <a:cubicBezTo>
                    <a:pt x="148" y="89"/>
                    <a:pt x="102" y="63"/>
                    <a:pt x="109" y="20"/>
                  </a:cubicBezTo>
                  <a:cubicBezTo>
                    <a:pt x="87" y="0"/>
                    <a:pt x="52" y="0"/>
                    <a:pt x="28" y="39"/>
                  </a:cubicBezTo>
                  <a:cubicBezTo>
                    <a:pt x="0" y="98"/>
                    <a:pt x="106" y="120"/>
                    <a:pt x="141"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91">
              <a:extLst>
                <a:ext uri="{FF2B5EF4-FFF2-40B4-BE49-F238E27FC236}">
                  <a16:creationId xmlns:a16="http://schemas.microsoft.com/office/drawing/2014/main" id="{D90531C1-DF1E-4B82-A252-24833660FF36}"/>
                </a:ext>
              </a:extLst>
            </p:cNvPr>
            <p:cNvSpPr>
              <a:spLocks/>
            </p:cNvSpPr>
            <p:nvPr/>
          </p:nvSpPr>
          <p:spPr bwMode="auto">
            <a:xfrm>
              <a:off x="7254875" y="3641726"/>
              <a:ext cx="39687" cy="103188"/>
            </a:xfrm>
            <a:custGeom>
              <a:avLst/>
              <a:gdLst>
                <a:gd name="T0" fmla="*/ 117 w 117"/>
                <a:gd name="T1" fmla="*/ 0 h 305"/>
                <a:gd name="T2" fmla="*/ 81 w 117"/>
                <a:gd name="T3" fmla="*/ 305 h 305"/>
                <a:gd name="T4" fmla="*/ 0 w 117"/>
                <a:gd name="T5" fmla="*/ 305 h 305"/>
                <a:gd name="T6" fmla="*/ 7 w 117"/>
                <a:gd name="T7" fmla="*/ 24 h 305"/>
                <a:gd name="T8" fmla="*/ 117 w 117"/>
                <a:gd name="T9" fmla="*/ 0 h 305"/>
              </a:gdLst>
              <a:ahLst/>
              <a:cxnLst>
                <a:cxn ang="0">
                  <a:pos x="T0" y="T1"/>
                </a:cxn>
                <a:cxn ang="0">
                  <a:pos x="T2" y="T3"/>
                </a:cxn>
                <a:cxn ang="0">
                  <a:pos x="T4" y="T5"/>
                </a:cxn>
                <a:cxn ang="0">
                  <a:pos x="T6" y="T7"/>
                </a:cxn>
                <a:cxn ang="0">
                  <a:pos x="T8" y="T9"/>
                </a:cxn>
              </a:cxnLst>
              <a:rect l="0" t="0" r="r" b="b"/>
              <a:pathLst>
                <a:path w="117" h="305">
                  <a:moveTo>
                    <a:pt x="117" y="0"/>
                  </a:moveTo>
                  <a:lnTo>
                    <a:pt x="81" y="305"/>
                  </a:lnTo>
                  <a:lnTo>
                    <a:pt x="0" y="305"/>
                  </a:lnTo>
                  <a:lnTo>
                    <a:pt x="7" y="24"/>
                  </a:lnTo>
                  <a:lnTo>
                    <a:pt x="117"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892">
              <a:extLst>
                <a:ext uri="{FF2B5EF4-FFF2-40B4-BE49-F238E27FC236}">
                  <a16:creationId xmlns:a16="http://schemas.microsoft.com/office/drawing/2014/main" id="{AEE83A4E-60F5-440D-A31B-43A7C13215E1}"/>
                </a:ext>
              </a:extLst>
            </p:cNvPr>
            <p:cNvSpPr>
              <a:spLocks/>
            </p:cNvSpPr>
            <p:nvPr/>
          </p:nvSpPr>
          <p:spPr bwMode="auto">
            <a:xfrm>
              <a:off x="7137400" y="3309938"/>
              <a:ext cx="206375" cy="417513"/>
            </a:xfrm>
            <a:custGeom>
              <a:avLst/>
              <a:gdLst>
                <a:gd name="T0" fmla="*/ 552 w 621"/>
                <a:gd name="T1" fmla="*/ 82 h 1242"/>
                <a:gd name="T2" fmla="*/ 238 w 621"/>
                <a:gd name="T3" fmla="*/ 39 h 1242"/>
                <a:gd name="T4" fmla="*/ 221 w 621"/>
                <a:gd name="T5" fmla="*/ 1242 h 1242"/>
                <a:gd name="T6" fmla="*/ 348 w 621"/>
                <a:gd name="T7" fmla="*/ 1242 h 1242"/>
                <a:gd name="T8" fmla="*/ 352 w 621"/>
                <a:gd name="T9" fmla="*/ 680 h 1242"/>
                <a:gd name="T10" fmla="*/ 350 w 621"/>
                <a:gd name="T11" fmla="*/ 1201 h 1242"/>
                <a:gd name="T12" fmla="*/ 466 w 621"/>
                <a:gd name="T13" fmla="*/ 1205 h 1242"/>
                <a:gd name="T14" fmla="*/ 552 w 621"/>
                <a:gd name="T15" fmla="*/ 82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242">
                  <a:moveTo>
                    <a:pt x="552" y="82"/>
                  </a:moveTo>
                  <a:cubicBezTo>
                    <a:pt x="551" y="63"/>
                    <a:pt x="313" y="52"/>
                    <a:pt x="238" y="39"/>
                  </a:cubicBezTo>
                  <a:cubicBezTo>
                    <a:pt x="0" y="0"/>
                    <a:pt x="129" y="836"/>
                    <a:pt x="221" y="1242"/>
                  </a:cubicBezTo>
                  <a:lnTo>
                    <a:pt x="348" y="1242"/>
                  </a:lnTo>
                  <a:cubicBezTo>
                    <a:pt x="330" y="939"/>
                    <a:pt x="335" y="983"/>
                    <a:pt x="352" y="680"/>
                  </a:cubicBezTo>
                  <a:lnTo>
                    <a:pt x="350" y="1201"/>
                  </a:lnTo>
                  <a:lnTo>
                    <a:pt x="466" y="1205"/>
                  </a:lnTo>
                  <a:cubicBezTo>
                    <a:pt x="466" y="1205"/>
                    <a:pt x="621" y="343"/>
                    <a:pt x="552" y="8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93">
              <a:extLst>
                <a:ext uri="{FF2B5EF4-FFF2-40B4-BE49-F238E27FC236}">
                  <a16:creationId xmlns:a16="http://schemas.microsoft.com/office/drawing/2014/main" id="{9B609350-23BC-4502-ABF2-9ACE315B726E}"/>
                </a:ext>
              </a:extLst>
            </p:cNvPr>
            <p:cNvSpPr>
              <a:spLocks/>
            </p:cNvSpPr>
            <p:nvPr/>
          </p:nvSpPr>
          <p:spPr bwMode="auto">
            <a:xfrm>
              <a:off x="7167563" y="3386138"/>
              <a:ext cx="608012" cy="200025"/>
            </a:xfrm>
            <a:custGeom>
              <a:avLst/>
              <a:gdLst>
                <a:gd name="T0" fmla="*/ 1228 w 1825"/>
                <a:gd name="T1" fmla="*/ 597 h 597"/>
                <a:gd name="T2" fmla="*/ 1825 w 1825"/>
                <a:gd name="T3" fmla="*/ 0 h 597"/>
                <a:gd name="T4" fmla="*/ 597 w 1825"/>
                <a:gd name="T5" fmla="*/ 0 h 597"/>
                <a:gd name="T6" fmla="*/ 0 w 1825"/>
                <a:gd name="T7" fmla="*/ 597 h 597"/>
                <a:gd name="T8" fmla="*/ 1228 w 1825"/>
                <a:gd name="T9" fmla="*/ 597 h 597"/>
              </a:gdLst>
              <a:ahLst/>
              <a:cxnLst>
                <a:cxn ang="0">
                  <a:pos x="T0" y="T1"/>
                </a:cxn>
                <a:cxn ang="0">
                  <a:pos x="T2" y="T3"/>
                </a:cxn>
                <a:cxn ang="0">
                  <a:pos x="T4" y="T5"/>
                </a:cxn>
                <a:cxn ang="0">
                  <a:pos x="T6" y="T7"/>
                </a:cxn>
                <a:cxn ang="0">
                  <a:pos x="T8" y="T9"/>
                </a:cxn>
              </a:cxnLst>
              <a:rect l="0" t="0" r="r" b="b"/>
              <a:pathLst>
                <a:path w="1825" h="597">
                  <a:moveTo>
                    <a:pt x="1228" y="597"/>
                  </a:moveTo>
                  <a:lnTo>
                    <a:pt x="1825" y="0"/>
                  </a:lnTo>
                  <a:lnTo>
                    <a:pt x="597" y="0"/>
                  </a:lnTo>
                  <a:lnTo>
                    <a:pt x="0" y="597"/>
                  </a:lnTo>
                  <a:lnTo>
                    <a:pt x="1228" y="597"/>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894">
              <a:extLst>
                <a:ext uri="{FF2B5EF4-FFF2-40B4-BE49-F238E27FC236}">
                  <a16:creationId xmlns:a16="http://schemas.microsoft.com/office/drawing/2014/main" id="{1C69A708-F684-4E12-97EC-F609DBB4F353}"/>
                </a:ext>
              </a:extLst>
            </p:cNvPr>
            <p:cNvSpPr>
              <a:spLocks noChangeArrowheads="1"/>
            </p:cNvSpPr>
            <p:nvPr/>
          </p:nvSpPr>
          <p:spPr bwMode="auto">
            <a:xfrm>
              <a:off x="7167563" y="3586163"/>
              <a:ext cx="407987" cy="41275"/>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895">
              <a:extLst>
                <a:ext uri="{FF2B5EF4-FFF2-40B4-BE49-F238E27FC236}">
                  <a16:creationId xmlns:a16="http://schemas.microsoft.com/office/drawing/2014/main" id="{A5504B37-8201-4864-B977-F034F0E61261}"/>
                </a:ext>
              </a:extLst>
            </p:cNvPr>
            <p:cNvSpPr>
              <a:spLocks/>
            </p:cNvSpPr>
            <p:nvPr/>
          </p:nvSpPr>
          <p:spPr bwMode="auto">
            <a:xfrm>
              <a:off x="7575550" y="3386138"/>
              <a:ext cx="200025" cy="241300"/>
            </a:xfrm>
            <a:custGeom>
              <a:avLst/>
              <a:gdLst>
                <a:gd name="T0" fmla="*/ 0 w 597"/>
                <a:gd name="T1" fmla="*/ 719 h 719"/>
                <a:gd name="T2" fmla="*/ 597 w 597"/>
                <a:gd name="T3" fmla="*/ 121 h 719"/>
                <a:gd name="T4" fmla="*/ 597 w 597"/>
                <a:gd name="T5" fmla="*/ 0 h 719"/>
                <a:gd name="T6" fmla="*/ 0 w 597"/>
                <a:gd name="T7" fmla="*/ 597 h 719"/>
                <a:gd name="T8" fmla="*/ 0 w 597"/>
                <a:gd name="T9" fmla="*/ 719 h 719"/>
              </a:gdLst>
              <a:ahLst/>
              <a:cxnLst>
                <a:cxn ang="0">
                  <a:pos x="T0" y="T1"/>
                </a:cxn>
                <a:cxn ang="0">
                  <a:pos x="T2" y="T3"/>
                </a:cxn>
                <a:cxn ang="0">
                  <a:pos x="T4" y="T5"/>
                </a:cxn>
                <a:cxn ang="0">
                  <a:pos x="T6" y="T7"/>
                </a:cxn>
                <a:cxn ang="0">
                  <a:pos x="T8" y="T9"/>
                </a:cxn>
              </a:cxnLst>
              <a:rect l="0" t="0" r="r" b="b"/>
              <a:pathLst>
                <a:path w="597" h="719">
                  <a:moveTo>
                    <a:pt x="0" y="719"/>
                  </a:moveTo>
                  <a:lnTo>
                    <a:pt x="597" y="121"/>
                  </a:lnTo>
                  <a:lnTo>
                    <a:pt x="597" y="0"/>
                  </a:lnTo>
                  <a:lnTo>
                    <a:pt x="0" y="597"/>
                  </a:lnTo>
                  <a:lnTo>
                    <a:pt x="0" y="719"/>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896">
              <a:extLst>
                <a:ext uri="{FF2B5EF4-FFF2-40B4-BE49-F238E27FC236}">
                  <a16:creationId xmlns:a16="http://schemas.microsoft.com/office/drawing/2014/main" id="{9042C612-6328-4EB4-9ED7-21588B7511E9}"/>
                </a:ext>
              </a:extLst>
            </p:cNvPr>
            <p:cNvSpPr>
              <a:spLocks/>
            </p:cNvSpPr>
            <p:nvPr/>
          </p:nvSpPr>
          <p:spPr bwMode="auto">
            <a:xfrm>
              <a:off x="7204075" y="3392488"/>
              <a:ext cx="538162" cy="177800"/>
            </a:xfrm>
            <a:custGeom>
              <a:avLst/>
              <a:gdLst>
                <a:gd name="T0" fmla="*/ 1087 w 1614"/>
                <a:gd name="T1" fmla="*/ 528 h 528"/>
                <a:gd name="T2" fmla="*/ 1614 w 1614"/>
                <a:gd name="T3" fmla="*/ 0 h 528"/>
                <a:gd name="T4" fmla="*/ 528 w 1614"/>
                <a:gd name="T5" fmla="*/ 0 h 528"/>
                <a:gd name="T6" fmla="*/ 0 w 1614"/>
                <a:gd name="T7" fmla="*/ 528 h 528"/>
                <a:gd name="T8" fmla="*/ 1087 w 1614"/>
                <a:gd name="T9" fmla="*/ 528 h 528"/>
              </a:gdLst>
              <a:ahLst/>
              <a:cxnLst>
                <a:cxn ang="0">
                  <a:pos x="T0" y="T1"/>
                </a:cxn>
                <a:cxn ang="0">
                  <a:pos x="T2" y="T3"/>
                </a:cxn>
                <a:cxn ang="0">
                  <a:pos x="T4" y="T5"/>
                </a:cxn>
                <a:cxn ang="0">
                  <a:pos x="T6" y="T7"/>
                </a:cxn>
                <a:cxn ang="0">
                  <a:pos x="T8" y="T9"/>
                </a:cxn>
              </a:cxnLst>
              <a:rect l="0" t="0" r="r" b="b"/>
              <a:pathLst>
                <a:path w="1614" h="528">
                  <a:moveTo>
                    <a:pt x="1087" y="528"/>
                  </a:moveTo>
                  <a:lnTo>
                    <a:pt x="1614" y="0"/>
                  </a:lnTo>
                  <a:lnTo>
                    <a:pt x="528" y="0"/>
                  </a:lnTo>
                  <a:lnTo>
                    <a:pt x="0" y="528"/>
                  </a:lnTo>
                  <a:lnTo>
                    <a:pt x="1087"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97">
              <a:extLst>
                <a:ext uri="{FF2B5EF4-FFF2-40B4-BE49-F238E27FC236}">
                  <a16:creationId xmlns:a16="http://schemas.microsoft.com/office/drawing/2014/main" id="{AD96BA4C-3F5F-4529-A70C-92CEEC0FF86D}"/>
                </a:ext>
              </a:extLst>
            </p:cNvPr>
            <p:cNvSpPr>
              <a:spLocks/>
            </p:cNvSpPr>
            <p:nvPr/>
          </p:nvSpPr>
          <p:spPr bwMode="auto">
            <a:xfrm>
              <a:off x="7499350" y="3357563"/>
              <a:ext cx="53975" cy="58738"/>
            </a:xfrm>
            <a:custGeom>
              <a:avLst/>
              <a:gdLst>
                <a:gd name="T0" fmla="*/ 28 w 160"/>
                <a:gd name="T1" fmla="*/ 52 h 173"/>
                <a:gd name="T2" fmla="*/ 11 w 160"/>
                <a:gd name="T3" fmla="*/ 95 h 173"/>
                <a:gd name="T4" fmla="*/ 2 w 160"/>
                <a:gd name="T5" fmla="*/ 152 h 173"/>
                <a:gd name="T6" fmla="*/ 35 w 160"/>
                <a:gd name="T7" fmla="*/ 173 h 173"/>
                <a:gd name="T8" fmla="*/ 89 w 160"/>
                <a:gd name="T9" fmla="*/ 127 h 173"/>
                <a:gd name="T10" fmla="*/ 118 w 160"/>
                <a:gd name="T11" fmla="*/ 113 h 173"/>
                <a:gd name="T12" fmla="*/ 160 w 160"/>
                <a:gd name="T13" fmla="*/ 27 h 173"/>
                <a:gd name="T14" fmla="*/ 139 w 160"/>
                <a:gd name="T15" fmla="*/ 10 h 173"/>
                <a:gd name="T16" fmla="*/ 86 w 160"/>
                <a:gd name="T17" fmla="*/ 21 h 173"/>
                <a:gd name="T18" fmla="*/ 28 w 160"/>
                <a:gd name="T1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3">
                  <a:moveTo>
                    <a:pt x="28" y="52"/>
                  </a:moveTo>
                  <a:cubicBezTo>
                    <a:pt x="18" y="64"/>
                    <a:pt x="13" y="80"/>
                    <a:pt x="11" y="95"/>
                  </a:cubicBezTo>
                  <a:cubicBezTo>
                    <a:pt x="8" y="113"/>
                    <a:pt x="0" y="133"/>
                    <a:pt x="2" y="152"/>
                  </a:cubicBezTo>
                  <a:cubicBezTo>
                    <a:pt x="3" y="171"/>
                    <a:pt x="18" y="173"/>
                    <a:pt x="35" y="173"/>
                  </a:cubicBezTo>
                  <a:cubicBezTo>
                    <a:pt x="67" y="173"/>
                    <a:pt x="70" y="145"/>
                    <a:pt x="89" y="127"/>
                  </a:cubicBezTo>
                  <a:cubicBezTo>
                    <a:pt x="98" y="119"/>
                    <a:pt x="109" y="120"/>
                    <a:pt x="118" y="113"/>
                  </a:cubicBezTo>
                  <a:cubicBezTo>
                    <a:pt x="145" y="92"/>
                    <a:pt x="160" y="60"/>
                    <a:pt x="160" y="27"/>
                  </a:cubicBezTo>
                  <a:cubicBezTo>
                    <a:pt x="157" y="18"/>
                    <a:pt x="148" y="14"/>
                    <a:pt x="139" y="10"/>
                  </a:cubicBezTo>
                  <a:cubicBezTo>
                    <a:pt x="121" y="0"/>
                    <a:pt x="99" y="6"/>
                    <a:pt x="86" y="21"/>
                  </a:cubicBezTo>
                  <a:cubicBezTo>
                    <a:pt x="68" y="35"/>
                    <a:pt x="43" y="36"/>
                    <a:pt x="28" y="52"/>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898">
              <a:extLst>
                <a:ext uri="{FF2B5EF4-FFF2-40B4-BE49-F238E27FC236}">
                  <a16:creationId xmlns:a16="http://schemas.microsoft.com/office/drawing/2014/main" id="{A074FA7F-F882-4132-9EE0-61694428E610}"/>
                </a:ext>
              </a:extLst>
            </p:cNvPr>
            <p:cNvSpPr>
              <a:spLocks/>
            </p:cNvSpPr>
            <p:nvPr/>
          </p:nvSpPr>
          <p:spPr bwMode="auto">
            <a:xfrm>
              <a:off x="7348538" y="3308351"/>
              <a:ext cx="112712" cy="90488"/>
            </a:xfrm>
            <a:custGeom>
              <a:avLst/>
              <a:gdLst>
                <a:gd name="T0" fmla="*/ 312 w 340"/>
                <a:gd name="T1" fmla="*/ 207 h 270"/>
                <a:gd name="T2" fmla="*/ 96 w 340"/>
                <a:gd name="T3" fmla="*/ 0 h 270"/>
                <a:gd name="T4" fmla="*/ 86 w 340"/>
                <a:gd name="T5" fmla="*/ 149 h 270"/>
                <a:gd name="T6" fmla="*/ 273 w 340"/>
                <a:gd name="T7" fmla="*/ 270 h 270"/>
                <a:gd name="T8" fmla="*/ 312 w 340"/>
                <a:gd name="T9" fmla="*/ 207 h 270"/>
              </a:gdLst>
              <a:ahLst/>
              <a:cxnLst>
                <a:cxn ang="0">
                  <a:pos x="T0" y="T1"/>
                </a:cxn>
                <a:cxn ang="0">
                  <a:pos x="T2" y="T3"/>
                </a:cxn>
                <a:cxn ang="0">
                  <a:pos x="T4" y="T5"/>
                </a:cxn>
                <a:cxn ang="0">
                  <a:pos x="T6" y="T7"/>
                </a:cxn>
                <a:cxn ang="0">
                  <a:pos x="T8" y="T9"/>
                </a:cxn>
              </a:cxnLst>
              <a:rect l="0" t="0" r="r" b="b"/>
              <a:pathLst>
                <a:path w="340" h="270">
                  <a:moveTo>
                    <a:pt x="312" y="207"/>
                  </a:moveTo>
                  <a:cubicBezTo>
                    <a:pt x="200" y="121"/>
                    <a:pt x="199" y="46"/>
                    <a:pt x="96" y="0"/>
                  </a:cubicBezTo>
                  <a:cubicBezTo>
                    <a:pt x="85" y="25"/>
                    <a:pt x="0" y="74"/>
                    <a:pt x="86" y="149"/>
                  </a:cubicBezTo>
                  <a:cubicBezTo>
                    <a:pt x="136" y="192"/>
                    <a:pt x="171" y="186"/>
                    <a:pt x="273" y="270"/>
                  </a:cubicBezTo>
                  <a:cubicBezTo>
                    <a:pt x="274" y="270"/>
                    <a:pt x="340" y="232"/>
                    <a:pt x="312" y="2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899">
              <a:extLst>
                <a:ext uri="{FF2B5EF4-FFF2-40B4-BE49-F238E27FC236}">
                  <a16:creationId xmlns:a16="http://schemas.microsoft.com/office/drawing/2014/main" id="{21084B16-48C8-4A84-B1BB-69A0C0C5C8B7}"/>
                </a:ext>
              </a:extLst>
            </p:cNvPr>
            <p:cNvSpPr>
              <a:spLocks/>
            </p:cNvSpPr>
            <p:nvPr/>
          </p:nvSpPr>
          <p:spPr bwMode="auto">
            <a:xfrm>
              <a:off x="7431088" y="3371851"/>
              <a:ext cx="55562" cy="34925"/>
            </a:xfrm>
            <a:custGeom>
              <a:avLst/>
              <a:gdLst>
                <a:gd name="T0" fmla="*/ 70 w 166"/>
                <a:gd name="T1" fmla="*/ 4 h 107"/>
                <a:gd name="T2" fmla="*/ 96 w 166"/>
                <a:gd name="T3" fmla="*/ 3 h 107"/>
                <a:gd name="T4" fmla="*/ 109 w 166"/>
                <a:gd name="T5" fmla="*/ 11 h 107"/>
                <a:gd name="T6" fmla="*/ 132 w 166"/>
                <a:gd name="T7" fmla="*/ 27 h 107"/>
                <a:gd name="T8" fmla="*/ 145 w 166"/>
                <a:gd name="T9" fmla="*/ 42 h 107"/>
                <a:gd name="T10" fmla="*/ 153 w 166"/>
                <a:gd name="T11" fmla="*/ 61 h 107"/>
                <a:gd name="T12" fmla="*/ 163 w 166"/>
                <a:gd name="T13" fmla="*/ 78 h 107"/>
                <a:gd name="T14" fmla="*/ 164 w 166"/>
                <a:gd name="T15" fmla="*/ 98 h 107"/>
                <a:gd name="T16" fmla="*/ 149 w 166"/>
                <a:gd name="T17" fmla="*/ 107 h 107"/>
                <a:gd name="T18" fmla="*/ 130 w 166"/>
                <a:gd name="T19" fmla="*/ 92 h 107"/>
                <a:gd name="T20" fmla="*/ 104 w 166"/>
                <a:gd name="T21" fmla="*/ 92 h 107"/>
                <a:gd name="T22" fmla="*/ 63 w 166"/>
                <a:gd name="T23" fmla="*/ 92 h 107"/>
                <a:gd name="T24" fmla="*/ 32 w 166"/>
                <a:gd name="T25" fmla="*/ 84 h 107"/>
                <a:gd name="T26" fmla="*/ 17 w 166"/>
                <a:gd name="T27" fmla="*/ 35 h 107"/>
                <a:gd name="T28" fmla="*/ 39 w 166"/>
                <a:gd name="T29" fmla="*/ 21 h 107"/>
                <a:gd name="T30" fmla="*/ 70 w 166"/>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07">
                  <a:moveTo>
                    <a:pt x="70" y="4"/>
                  </a:moveTo>
                  <a:cubicBezTo>
                    <a:pt x="78" y="0"/>
                    <a:pt x="86" y="0"/>
                    <a:pt x="96" y="3"/>
                  </a:cubicBezTo>
                  <a:cubicBezTo>
                    <a:pt x="100" y="6"/>
                    <a:pt x="104" y="9"/>
                    <a:pt x="109" y="11"/>
                  </a:cubicBezTo>
                  <a:cubicBezTo>
                    <a:pt x="116" y="17"/>
                    <a:pt x="124" y="22"/>
                    <a:pt x="132" y="27"/>
                  </a:cubicBezTo>
                  <a:cubicBezTo>
                    <a:pt x="139" y="28"/>
                    <a:pt x="145" y="35"/>
                    <a:pt x="145" y="42"/>
                  </a:cubicBezTo>
                  <a:cubicBezTo>
                    <a:pt x="146" y="49"/>
                    <a:pt x="149" y="55"/>
                    <a:pt x="153" y="61"/>
                  </a:cubicBezTo>
                  <a:cubicBezTo>
                    <a:pt x="156" y="67"/>
                    <a:pt x="160" y="73"/>
                    <a:pt x="163" y="78"/>
                  </a:cubicBezTo>
                  <a:cubicBezTo>
                    <a:pt x="166" y="84"/>
                    <a:pt x="166" y="91"/>
                    <a:pt x="164" y="98"/>
                  </a:cubicBezTo>
                  <a:cubicBezTo>
                    <a:pt x="162" y="105"/>
                    <a:pt x="156" y="107"/>
                    <a:pt x="149" y="107"/>
                  </a:cubicBezTo>
                  <a:cubicBezTo>
                    <a:pt x="141" y="106"/>
                    <a:pt x="136" y="96"/>
                    <a:pt x="130" y="92"/>
                  </a:cubicBezTo>
                  <a:cubicBezTo>
                    <a:pt x="121" y="89"/>
                    <a:pt x="113" y="89"/>
                    <a:pt x="104" y="92"/>
                  </a:cubicBezTo>
                  <a:cubicBezTo>
                    <a:pt x="91" y="94"/>
                    <a:pt x="77" y="94"/>
                    <a:pt x="63" y="92"/>
                  </a:cubicBezTo>
                  <a:cubicBezTo>
                    <a:pt x="52" y="91"/>
                    <a:pt x="42" y="89"/>
                    <a:pt x="32" y="84"/>
                  </a:cubicBezTo>
                  <a:cubicBezTo>
                    <a:pt x="15" y="75"/>
                    <a:pt x="0" y="50"/>
                    <a:pt x="17" y="35"/>
                  </a:cubicBezTo>
                  <a:cubicBezTo>
                    <a:pt x="24" y="29"/>
                    <a:pt x="31" y="25"/>
                    <a:pt x="39" y="21"/>
                  </a:cubicBezTo>
                  <a:cubicBezTo>
                    <a:pt x="46" y="14"/>
                    <a:pt x="57" y="9"/>
                    <a:pt x="70"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00">
              <a:extLst>
                <a:ext uri="{FF2B5EF4-FFF2-40B4-BE49-F238E27FC236}">
                  <a16:creationId xmlns:a16="http://schemas.microsoft.com/office/drawing/2014/main" id="{55030ABF-B7DC-4607-AFFC-880CD6E9E7D7}"/>
                </a:ext>
              </a:extLst>
            </p:cNvPr>
            <p:cNvSpPr>
              <a:spLocks/>
            </p:cNvSpPr>
            <p:nvPr/>
          </p:nvSpPr>
          <p:spPr bwMode="auto">
            <a:xfrm>
              <a:off x="7318375" y="3248026"/>
              <a:ext cx="38100" cy="63500"/>
            </a:xfrm>
            <a:custGeom>
              <a:avLst/>
              <a:gdLst>
                <a:gd name="T0" fmla="*/ 78 w 112"/>
                <a:gd name="T1" fmla="*/ 112 h 186"/>
                <a:gd name="T2" fmla="*/ 112 w 112"/>
                <a:gd name="T3" fmla="*/ 66 h 186"/>
                <a:gd name="T4" fmla="*/ 91 w 112"/>
                <a:gd name="T5" fmla="*/ 24 h 186"/>
                <a:gd name="T6" fmla="*/ 71 w 112"/>
                <a:gd name="T7" fmla="*/ 6 h 186"/>
                <a:gd name="T8" fmla="*/ 46 w 112"/>
                <a:gd name="T9" fmla="*/ 5 h 186"/>
                <a:gd name="T10" fmla="*/ 37 w 112"/>
                <a:gd name="T11" fmla="*/ 16 h 186"/>
                <a:gd name="T12" fmla="*/ 2 w 112"/>
                <a:gd name="T13" fmla="*/ 156 h 186"/>
                <a:gd name="T14" fmla="*/ 6 w 112"/>
                <a:gd name="T15" fmla="*/ 183 h 186"/>
                <a:gd name="T16" fmla="*/ 23 w 112"/>
                <a:gd name="T17" fmla="*/ 165 h 186"/>
                <a:gd name="T18" fmla="*/ 78 w 112"/>
                <a:gd name="T19" fmla="*/ 1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6">
                  <a:moveTo>
                    <a:pt x="78" y="112"/>
                  </a:moveTo>
                  <a:cubicBezTo>
                    <a:pt x="94" y="99"/>
                    <a:pt x="110" y="85"/>
                    <a:pt x="112" y="66"/>
                  </a:cubicBezTo>
                  <a:cubicBezTo>
                    <a:pt x="110" y="50"/>
                    <a:pt x="103" y="35"/>
                    <a:pt x="91" y="24"/>
                  </a:cubicBezTo>
                  <a:cubicBezTo>
                    <a:pt x="85" y="17"/>
                    <a:pt x="80" y="10"/>
                    <a:pt x="71" y="6"/>
                  </a:cubicBezTo>
                  <a:cubicBezTo>
                    <a:pt x="64" y="0"/>
                    <a:pt x="55" y="0"/>
                    <a:pt x="46" y="5"/>
                  </a:cubicBezTo>
                  <a:cubicBezTo>
                    <a:pt x="42" y="7"/>
                    <a:pt x="39" y="11"/>
                    <a:pt x="37" y="16"/>
                  </a:cubicBezTo>
                  <a:cubicBezTo>
                    <a:pt x="13" y="59"/>
                    <a:pt x="0" y="106"/>
                    <a:pt x="2" y="156"/>
                  </a:cubicBezTo>
                  <a:cubicBezTo>
                    <a:pt x="2" y="162"/>
                    <a:pt x="0" y="180"/>
                    <a:pt x="6" y="183"/>
                  </a:cubicBezTo>
                  <a:cubicBezTo>
                    <a:pt x="12" y="186"/>
                    <a:pt x="19" y="170"/>
                    <a:pt x="23" y="165"/>
                  </a:cubicBezTo>
                  <a:cubicBezTo>
                    <a:pt x="41" y="145"/>
                    <a:pt x="59" y="127"/>
                    <a:pt x="78"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01">
              <a:extLst>
                <a:ext uri="{FF2B5EF4-FFF2-40B4-BE49-F238E27FC236}">
                  <a16:creationId xmlns:a16="http://schemas.microsoft.com/office/drawing/2014/main" id="{59B37B3A-7920-46CD-9606-8BB66063A914}"/>
                </a:ext>
              </a:extLst>
            </p:cNvPr>
            <p:cNvSpPr>
              <a:spLocks/>
            </p:cNvSpPr>
            <p:nvPr/>
          </p:nvSpPr>
          <p:spPr bwMode="auto">
            <a:xfrm>
              <a:off x="7335838" y="3181351"/>
              <a:ext cx="71437" cy="180975"/>
            </a:xfrm>
            <a:custGeom>
              <a:avLst/>
              <a:gdLst>
                <a:gd name="T0" fmla="*/ 181 w 212"/>
                <a:gd name="T1" fmla="*/ 365 h 536"/>
                <a:gd name="T2" fmla="*/ 212 w 212"/>
                <a:gd name="T3" fmla="*/ 436 h 536"/>
                <a:gd name="T4" fmla="*/ 102 w 212"/>
                <a:gd name="T5" fmla="*/ 521 h 536"/>
                <a:gd name="T6" fmla="*/ 65 w 212"/>
                <a:gd name="T7" fmla="*/ 495 h 536"/>
                <a:gd name="T8" fmla="*/ 49 w 212"/>
                <a:gd name="T9" fmla="*/ 380 h 536"/>
                <a:gd name="T10" fmla="*/ 10 w 212"/>
                <a:gd name="T11" fmla="*/ 249 h 536"/>
                <a:gd name="T12" fmla="*/ 42 w 212"/>
                <a:gd name="T13" fmla="*/ 176 h 536"/>
                <a:gd name="T14" fmla="*/ 60 w 212"/>
                <a:gd name="T15" fmla="*/ 32 h 536"/>
                <a:gd name="T16" fmla="*/ 168 w 212"/>
                <a:gd name="T17" fmla="*/ 177 h 536"/>
                <a:gd name="T18" fmla="*/ 181 w 212"/>
                <a:gd name="T19"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36">
                  <a:moveTo>
                    <a:pt x="181" y="365"/>
                  </a:moveTo>
                  <a:cubicBezTo>
                    <a:pt x="180" y="390"/>
                    <a:pt x="210" y="411"/>
                    <a:pt x="212" y="436"/>
                  </a:cubicBezTo>
                  <a:cubicBezTo>
                    <a:pt x="146" y="461"/>
                    <a:pt x="135" y="536"/>
                    <a:pt x="102" y="521"/>
                  </a:cubicBezTo>
                  <a:cubicBezTo>
                    <a:pt x="88" y="515"/>
                    <a:pt x="75" y="506"/>
                    <a:pt x="65" y="495"/>
                  </a:cubicBezTo>
                  <a:cubicBezTo>
                    <a:pt x="43" y="464"/>
                    <a:pt x="46" y="419"/>
                    <a:pt x="49" y="380"/>
                  </a:cubicBezTo>
                  <a:cubicBezTo>
                    <a:pt x="50" y="339"/>
                    <a:pt x="25" y="288"/>
                    <a:pt x="10" y="249"/>
                  </a:cubicBezTo>
                  <a:cubicBezTo>
                    <a:pt x="0" y="224"/>
                    <a:pt x="33" y="199"/>
                    <a:pt x="42" y="176"/>
                  </a:cubicBezTo>
                  <a:cubicBezTo>
                    <a:pt x="47" y="160"/>
                    <a:pt x="47" y="42"/>
                    <a:pt x="60" y="32"/>
                  </a:cubicBezTo>
                  <a:cubicBezTo>
                    <a:pt x="97" y="0"/>
                    <a:pt x="185" y="94"/>
                    <a:pt x="168" y="177"/>
                  </a:cubicBezTo>
                  <a:cubicBezTo>
                    <a:pt x="152" y="261"/>
                    <a:pt x="182" y="323"/>
                    <a:pt x="181" y="3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02">
              <a:extLst>
                <a:ext uri="{FF2B5EF4-FFF2-40B4-BE49-F238E27FC236}">
                  <a16:creationId xmlns:a16="http://schemas.microsoft.com/office/drawing/2014/main" id="{B1A6BF30-67AA-4C1F-888C-D9E71E97D00F}"/>
                </a:ext>
              </a:extLst>
            </p:cNvPr>
            <p:cNvSpPr>
              <a:spLocks/>
            </p:cNvSpPr>
            <p:nvPr/>
          </p:nvSpPr>
          <p:spPr bwMode="auto">
            <a:xfrm>
              <a:off x="7381875" y="3094038"/>
              <a:ext cx="44450" cy="87313"/>
            </a:xfrm>
            <a:custGeom>
              <a:avLst/>
              <a:gdLst>
                <a:gd name="T0" fmla="*/ 99 w 133"/>
                <a:gd name="T1" fmla="*/ 99 h 259"/>
                <a:gd name="T2" fmla="*/ 102 w 133"/>
                <a:gd name="T3" fmla="*/ 76 h 259"/>
                <a:gd name="T4" fmla="*/ 58 w 133"/>
                <a:gd name="T5" fmla="*/ 4 h 259"/>
                <a:gd name="T6" fmla="*/ 42 w 133"/>
                <a:gd name="T7" fmla="*/ 0 h 259"/>
                <a:gd name="T8" fmla="*/ 9 w 133"/>
                <a:gd name="T9" fmla="*/ 40 h 259"/>
                <a:gd name="T10" fmla="*/ 20 w 133"/>
                <a:gd name="T11" fmla="*/ 96 h 259"/>
                <a:gd name="T12" fmla="*/ 20 w 133"/>
                <a:gd name="T13" fmla="*/ 161 h 259"/>
                <a:gd name="T14" fmla="*/ 7 w 133"/>
                <a:gd name="T15" fmla="*/ 207 h 259"/>
                <a:gd name="T16" fmla="*/ 60 w 133"/>
                <a:gd name="T17" fmla="*/ 253 h 259"/>
                <a:gd name="T18" fmla="*/ 115 w 133"/>
                <a:gd name="T19" fmla="*/ 228 h 259"/>
                <a:gd name="T20" fmla="*/ 129 w 133"/>
                <a:gd name="T21" fmla="*/ 167 h 259"/>
                <a:gd name="T22" fmla="*/ 102 w 133"/>
                <a:gd name="T23" fmla="*/ 120 h 259"/>
                <a:gd name="T24" fmla="*/ 99 w 133"/>
                <a:gd name="T25" fmla="*/ 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259">
                  <a:moveTo>
                    <a:pt x="99" y="99"/>
                  </a:moveTo>
                  <a:cubicBezTo>
                    <a:pt x="101" y="92"/>
                    <a:pt x="101" y="83"/>
                    <a:pt x="102" y="76"/>
                  </a:cubicBezTo>
                  <a:cubicBezTo>
                    <a:pt x="103" y="46"/>
                    <a:pt x="85" y="18"/>
                    <a:pt x="58" y="4"/>
                  </a:cubicBezTo>
                  <a:cubicBezTo>
                    <a:pt x="53" y="1"/>
                    <a:pt x="48" y="0"/>
                    <a:pt x="42" y="0"/>
                  </a:cubicBezTo>
                  <a:cubicBezTo>
                    <a:pt x="23" y="0"/>
                    <a:pt x="9" y="21"/>
                    <a:pt x="9" y="40"/>
                  </a:cubicBezTo>
                  <a:cubicBezTo>
                    <a:pt x="10" y="60"/>
                    <a:pt x="13" y="78"/>
                    <a:pt x="20" y="96"/>
                  </a:cubicBezTo>
                  <a:cubicBezTo>
                    <a:pt x="25" y="118"/>
                    <a:pt x="25" y="140"/>
                    <a:pt x="20" y="161"/>
                  </a:cubicBezTo>
                  <a:cubicBezTo>
                    <a:pt x="16" y="177"/>
                    <a:pt x="10" y="192"/>
                    <a:pt x="7" y="207"/>
                  </a:cubicBezTo>
                  <a:cubicBezTo>
                    <a:pt x="0" y="246"/>
                    <a:pt x="23" y="259"/>
                    <a:pt x="60" y="253"/>
                  </a:cubicBezTo>
                  <a:cubicBezTo>
                    <a:pt x="81" y="252"/>
                    <a:pt x="99" y="242"/>
                    <a:pt x="115" y="228"/>
                  </a:cubicBezTo>
                  <a:cubicBezTo>
                    <a:pt x="129" y="211"/>
                    <a:pt x="133" y="188"/>
                    <a:pt x="129" y="167"/>
                  </a:cubicBezTo>
                  <a:cubicBezTo>
                    <a:pt x="123" y="150"/>
                    <a:pt x="106" y="138"/>
                    <a:pt x="102" y="120"/>
                  </a:cubicBezTo>
                  <a:cubicBezTo>
                    <a:pt x="99" y="113"/>
                    <a:pt x="99" y="106"/>
                    <a:pt x="99" y="9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903">
              <a:extLst>
                <a:ext uri="{FF2B5EF4-FFF2-40B4-BE49-F238E27FC236}">
                  <a16:creationId xmlns:a16="http://schemas.microsoft.com/office/drawing/2014/main" id="{DF696899-0BB0-4124-938F-3C8B5DB3E994}"/>
                </a:ext>
              </a:extLst>
            </p:cNvPr>
            <p:cNvSpPr>
              <a:spLocks/>
            </p:cNvSpPr>
            <p:nvPr/>
          </p:nvSpPr>
          <p:spPr bwMode="auto">
            <a:xfrm>
              <a:off x="7169150" y="3138488"/>
              <a:ext cx="220662" cy="260350"/>
            </a:xfrm>
            <a:custGeom>
              <a:avLst/>
              <a:gdLst>
                <a:gd name="T0" fmla="*/ 660 w 663"/>
                <a:gd name="T1" fmla="*/ 226 h 771"/>
                <a:gd name="T2" fmla="*/ 609 w 663"/>
                <a:gd name="T3" fmla="*/ 140 h 771"/>
                <a:gd name="T4" fmla="*/ 543 w 663"/>
                <a:gd name="T5" fmla="*/ 13 h 771"/>
                <a:gd name="T6" fmla="*/ 435 w 663"/>
                <a:gd name="T7" fmla="*/ 112 h 771"/>
                <a:gd name="T8" fmla="*/ 275 w 663"/>
                <a:gd name="T9" fmla="*/ 147 h 771"/>
                <a:gd name="T10" fmla="*/ 169 w 663"/>
                <a:gd name="T11" fmla="*/ 422 h 771"/>
                <a:gd name="T12" fmla="*/ 73 w 663"/>
                <a:gd name="T13" fmla="*/ 573 h 771"/>
                <a:gd name="T14" fmla="*/ 360 w 663"/>
                <a:gd name="T15" fmla="*/ 771 h 771"/>
                <a:gd name="T16" fmla="*/ 382 w 663"/>
                <a:gd name="T17" fmla="*/ 668 h 771"/>
                <a:gd name="T18" fmla="*/ 432 w 663"/>
                <a:gd name="T19" fmla="*/ 747 h 771"/>
                <a:gd name="T20" fmla="*/ 521 w 663"/>
                <a:gd name="T21" fmla="*/ 551 h 771"/>
                <a:gd name="T22" fmla="*/ 582 w 663"/>
                <a:gd name="T23" fmla="*/ 491 h 771"/>
                <a:gd name="T24" fmla="*/ 610 w 663"/>
                <a:gd name="T25" fmla="*/ 431 h 771"/>
                <a:gd name="T26" fmla="*/ 614 w 663"/>
                <a:gd name="T27" fmla="*/ 368 h 771"/>
                <a:gd name="T28" fmla="*/ 660 w 663"/>
                <a:gd name="T29" fmla="*/ 22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771">
                  <a:moveTo>
                    <a:pt x="660" y="226"/>
                  </a:moveTo>
                  <a:cubicBezTo>
                    <a:pt x="663" y="193"/>
                    <a:pt x="609" y="140"/>
                    <a:pt x="609" y="140"/>
                  </a:cubicBezTo>
                  <a:cubicBezTo>
                    <a:pt x="588" y="92"/>
                    <a:pt x="599" y="27"/>
                    <a:pt x="543" y="13"/>
                  </a:cubicBezTo>
                  <a:cubicBezTo>
                    <a:pt x="493" y="0"/>
                    <a:pt x="479" y="92"/>
                    <a:pt x="435" y="112"/>
                  </a:cubicBezTo>
                  <a:cubicBezTo>
                    <a:pt x="425" y="116"/>
                    <a:pt x="282" y="137"/>
                    <a:pt x="275" y="147"/>
                  </a:cubicBezTo>
                  <a:cubicBezTo>
                    <a:pt x="148" y="283"/>
                    <a:pt x="222" y="319"/>
                    <a:pt x="169" y="422"/>
                  </a:cubicBezTo>
                  <a:cubicBezTo>
                    <a:pt x="135" y="488"/>
                    <a:pt x="145" y="488"/>
                    <a:pt x="73" y="573"/>
                  </a:cubicBezTo>
                  <a:cubicBezTo>
                    <a:pt x="0" y="658"/>
                    <a:pt x="217" y="771"/>
                    <a:pt x="360" y="771"/>
                  </a:cubicBezTo>
                  <a:lnTo>
                    <a:pt x="382" y="668"/>
                  </a:lnTo>
                  <a:lnTo>
                    <a:pt x="432" y="747"/>
                  </a:lnTo>
                  <a:cubicBezTo>
                    <a:pt x="528" y="718"/>
                    <a:pt x="457" y="624"/>
                    <a:pt x="521" y="551"/>
                  </a:cubicBezTo>
                  <a:cubicBezTo>
                    <a:pt x="550" y="519"/>
                    <a:pt x="556" y="524"/>
                    <a:pt x="582" y="491"/>
                  </a:cubicBezTo>
                  <a:cubicBezTo>
                    <a:pt x="596" y="473"/>
                    <a:pt x="606" y="453"/>
                    <a:pt x="610" y="431"/>
                  </a:cubicBezTo>
                  <a:cubicBezTo>
                    <a:pt x="614" y="410"/>
                    <a:pt x="612" y="389"/>
                    <a:pt x="614" y="368"/>
                  </a:cubicBezTo>
                  <a:cubicBezTo>
                    <a:pt x="621" y="319"/>
                    <a:pt x="655" y="278"/>
                    <a:pt x="660"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1904">
              <a:extLst>
                <a:ext uri="{FF2B5EF4-FFF2-40B4-BE49-F238E27FC236}">
                  <a16:creationId xmlns:a16="http://schemas.microsoft.com/office/drawing/2014/main" id="{F4DFB015-44C7-472A-9795-972697C4B599}"/>
                </a:ext>
              </a:extLst>
            </p:cNvPr>
            <p:cNvSpPr>
              <a:spLocks noChangeArrowheads="1"/>
            </p:cNvSpPr>
            <p:nvPr/>
          </p:nvSpPr>
          <p:spPr bwMode="auto">
            <a:xfrm>
              <a:off x="7291388" y="3127376"/>
              <a:ext cx="63500" cy="65088"/>
            </a:xfrm>
            <a:prstGeom prst="ellipse">
              <a:avLst/>
            </a:pr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05">
              <a:extLst>
                <a:ext uri="{FF2B5EF4-FFF2-40B4-BE49-F238E27FC236}">
                  <a16:creationId xmlns:a16="http://schemas.microsoft.com/office/drawing/2014/main" id="{F03A6BC2-258B-42E0-8E8E-F2FD799DB627}"/>
                </a:ext>
              </a:extLst>
            </p:cNvPr>
            <p:cNvSpPr>
              <a:spLocks/>
            </p:cNvSpPr>
            <p:nvPr/>
          </p:nvSpPr>
          <p:spPr bwMode="auto">
            <a:xfrm>
              <a:off x="7296150" y="3079751"/>
              <a:ext cx="111125" cy="171450"/>
            </a:xfrm>
            <a:custGeom>
              <a:avLst/>
              <a:gdLst>
                <a:gd name="T0" fmla="*/ 108 w 334"/>
                <a:gd name="T1" fmla="*/ 509 h 509"/>
                <a:gd name="T2" fmla="*/ 75 w 334"/>
                <a:gd name="T3" fmla="*/ 286 h 509"/>
                <a:gd name="T4" fmla="*/ 164 w 334"/>
                <a:gd name="T5" fmla="*/ 51 h 509"/>
                <a:gd name="T6" fmla="*/ 306 w 334"/>
                <a:gd name="T7" fmla="*/ 25 h 509"/>
                <a:gd name="T8" fmla="*/ 328 w 334"/>
                <a:gd name="T9" fmla="*/ 165 h 509"/>
                <a:gd name="T10" fmla="*/ 216 w 334"/>
                <a:gd name="T11" fmla="*/ 324 h 509"/>
                <a:gd name="T12" fmla="*/ 108 w 33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334" h="509">
                  <a:moveTo>
                    <a:pt x="108" y="509"/>
                  </a:moveTo>
                  <a:cubicBezTo>
                    <a:pt x="108" y="509"/>
                    <a:pt x="0" y="381"/>
                    <a:pt x="75" y="286"/>
                  </a:cubicBezTo>
                  <a:cubicBezTo>
                    <a:pt x="118" y="243"/>
                    <a:pt x="127" y="85"/>
                    <a:pt x="164" y="51"/>
                  </a:cubicBezTo>
                  <a:cubicBezTo>
                    <a:pt x="202" y="16"/>
                    <a:pt x="262" y="0"/>
                    <a:pt x="306" y="25"/>
                  </a:cubicBezTo>
                  <a:cubicBezTo>
                    <a:pt x="334" y="98"/>
                    <a:pt x="334" y="127"/>
                    <a:pt x="328" y="165"/>
                  </a:cubicBezTo>
                  <a:cubicBezTo>
                    <a:pt x="309" y="230"/>
                    <a:pt x="260" y="273"/>
                    <a:pt x="216" y="324"/>
                  </a:cubicBezTo>
                  <a:cubicBezTo>
                    <a:pt x="166" y="449"/>
                    <a:pt x="108" y="509"/>
                    <a:pt x="108" y="50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906">
              <a:extLst>
                <a:ext uri="{FF2B5EF4-FFF2-40B4-BE49-F238E27FC236}">
                  <a16:creationId xmlns:a16="http://schemas.microsoft.com/office/drawing/2014/main" id="{24A52825-6484-41F5-BC1D-9BCB819772EA}"/>
                </a:ext>
              </a:extLst>
            </p:cNvPr>
            <p:cNvSpPr>
              <a:spLocks/>
            </p:cNvSpPr>
            <p:nvPr/>
          </p:nvSpPr>
          <p:spPr bwMode="auto">
            <a:xfrm>
              <a:off x="7392988" y="3135313"/>
              <a:ext cx="19050" cy="28575"/>
            </a:xfrm>
            <a:custGeom>
              <a:avLst/>
              <a:gdLst>
                <a:gd name="T0" fmla="*/ 32 w 59"/>
                <a:gd name="T1" fmla="*/ 84 h 84"/>
                <a:gd name="T2" fmla="*/ 32 w 59"/>
                <a:gd name="T3" fmla="*/ 84 h 84"/>
                <a:gd name="T4" fmla="*/ 59 w 59"/>
                <a:gd name="T5" fmla="*/ 54 h 84"/>
                <a:gd name="T6" fmla="*/ 56 w 59"/>
                <a:gd name="T7" fmla="*/ 15 h 84"/>
                <a:gd name="T8" fmla="*/ 2 w 59"/>
                <a:gd name="T9" fmla="*/ 18 h 84"/>
                <a:gd name="T10" fmla="*/ 5 w 59"/>
                <a:gd name="T11" fmla="*/ 57 h 84"/>
                <a:gd name="T12" fmla="*/ 32 w 5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32" y="84"/>
                  </a:moveTo>
                  <a:lnTo>
                    <a:pt x="32" y="84"/>
                  </a:lnTo>
                  <a:cubicBezTo>
                    <a:pt x="48" y="82"/>
                    <a:pt x="59" y="70"/>
                    <a:pt x="59" y="54"/>
                  </a:cubicBezTo>
                  <a:lnTo>
                    <a:pt x="56" y="15"/>
                  </a:lnTo>
                  <a:cubicBezTo>
                    <a:pt x="55" y="0"/>
                    <a:pt x="0" y="3"/>
                    <a:pt x="2" y="18"/>
                  </a:cubicBezTo>
                  <a:lnTo>
                    <a:pt x="5" y="57"/>
                  </a:lnTo>
                  <a:cubicBezTo>
                    <a:pt x="5" y="72"/>
                    <a:pt x="17" y="84"/>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907">
              <a:extLst>
                <a:ext uri="{FF2B5EF4-FFF2-40B4-BE49-F238E27FC236}">
                  <a16:creationId xmlns:a16="http://schemas.microsoft.com/office/drawing/2014/main" id="{DAF9FA2F-E900-42F4-A091-0C4E118C1F4D}"/>
                </a:ext>
              </a:extLst>
            </p:cNvPr>
            <p:cNvSpPr>
              <a:spLocks noEditPoints="1"/>
            </p:cNvSpPr>
            <p:nvPr/>
          </p:nvSpPr>
          <p:spPr bwMode="auto">
            <a:xfrm>
              <a:off x="7391400" y="3135313"/>
              <a:ext cx="22225" cy="30163"/>
            </a:xfrm>
            <a:custGeom>
              <a:avLst/>
              <a:gdLst>
                <a:gd name="T0" fmla="*/ 33 w 67"/>
                <a:gd name="T1" fmla="*/ 85 h 86"/>
                <a:gd name="T2" fmla="*/ 1 w 67"/>
                <a:gd name="T3" fmla="*/ 55 h 86"/>
                <a:gd name="T4" fmla="*/ 0 w 67"/>
                <a:gd name="T5" fmla="*/ 16 h 86"/>
                <a:gd name="T6" fmla="*/ 30 w 67"/>
                <a:gd name="T7" fmla="*/ 0 h 86"/>
                <a:gd name="T8" fmla="*/ 62 w 67"/>
                <a:gd name="T9" fmla="*/ 14 h 86"/>
                <a:gd name="T10" fmla="*/ 65 w 67"/>
                <a:gd name="T11" fmla="*/ 53 h 86"/>
                <a:gd name="T12" fmla="*/ 36 w 67"/>
                <a:gd name="T13" fmla="*/ 86 h 86"/>
                <a:gd name="T14" fmla="*/ 36 w 67"/>
                <a:gd name="T15" fmla="*/ 86 h 86"/>
                <a:gd name="T16" fmla="*/ 33 w 67"/>
                <a:gd name="T17" fmla="*/ 85 h 86"/>
                <a:gd name="T18" fmla="*/ 34 w 67"/>
                <a:gd name="T19" fmla="*/ 7 h 86"/>
                <a:gd name="T20" fmla="*/ 30 w 67"/>
                <a:gd name="T21" fmla="*/ 7 h 86"/>
                <a:gd name="T22" fmla="*/ 8 w 67"/>
                <a:gd name="T23" fmla="*/ 15 h 86"/>
                <a:gd name="T24" fmla="*/ 11 w 67"/>
                <a:gd name="T25" fmla="*/ 54 h 86"/>
                <a:gd name="T26" fmla="*/ 36 w 67"/>
                <a:gd name="T27" fmla="*/ 76 h 86"/>
                <a:gd name="T28" fmla="*/ 51 w 67"/>
                <a:gd name="T29" fmla="*/ 68 h 86"/>
                <a:gd name="T30" fmla="*/ 57 w 67"/>
                <a:gd name="T31" fmla="*/ 51 h 86"/>
                <a:gd name="T32" fmla="*/ 54 w 67"/>
                <a:gd name="T33" fmla="*/ 12 h 86"/>
                <a:gd name="T34" fmla="*/ 34 w 67"/>
                <a:gd name="T35"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86">
                  <a:moveTo>
                    <a:pt x="33" y="85"/>
                  </a:moveTo>
                  <a:cubicBezTo>
                    <a:pt x="16" y="85"/>
                    <a:pt x="2" y="72"/>
                    <a:pt x="1" y="55"/>
                  </a:cubicBezTo>
                  <a:lnTo>
                    <a:pt x="0" y="16"/>
                  </a:lnTo>
                  <a:cubicBezTo>
                    <a:pt x="0" y="5"/>
                    <a:pt x="15" y="0"/>
                    <a:pt x="30" y="0"/>
                  </a:cubicBezTo>
                  <a:cubicBezTo>
                    <a:pt x="46" y="0"/>
                    <a:pt x="62" y="3"/>
                    <a:pt x="62" y="14"/>
                  </a:cubicBezTo>
                  <a:lnTo>
                    <a:pt x="65" y="53"/>
                  </a:lnTo>
                  <a:cubicBezTo>
                    <a:pt x="67" y="69"/>
                    <a:pt x="53" y="85"/>
                    <a:pt x="36" y="86"/>
                  </a:cubicBezTo>
                  <a:cubicBezTo>
                    <a:pt x="36" y="86"/>
                    <a:pt x="36" y="86"/>
                    <a:pt x="36" y="86"/>
                  </a:cubicBezTo>
                  <a:lnTo>
                    <a:pt x="33" y="85"/>
                  </a:lnTo>
                  <a:close/>
                  <a:moveTo>
                    <a:pt x="34" y="7"/>
                  </a:moveTo>
                  <a:lnTo>
                    <a:pt x="30" y="7"/>
                  </a:lnTo>
                  <a:cubicBezTo>
                    <a:pt x="16" y="8"/>
                    <a:pt x="8" y="12"/>
                    <a:pt x="8" y="15"/>
                  </a:cubicBezTo>
                  <a:lnTo>
                    <a:pt x="11" y="54"/>
                  </a:lnTo>
                  <a:cubicBezTo>
                    <a:pt x="12" y="67"/>
                    <a:pt x="22" y="76"/>
                    <a:pt x="36" y="76"/>
                  </a:cubicBezTo>
                  <a:cubicBezTo>
                    <a:pt x="41" y="76"/>
                    <a:pt x="48" y="74"/>
                    <a:pt x="51" y="68"/>
                  </a:cubicBezTo>
                  <a:cubicBezTo>
                    <a:pt x="55" y="64"/>
                    <a:pt x="57" y="57"/>
                    <a:pt x="57" y="51"/>
                  </a:cubicBezTo>
                  <a:lnTo>
                    <a:pt x="54" y="12"/>
                  </a:lnTo>
                  <a:cubicBezTo>
                    <a:pt x="54" y="9"/>
                    <a:pt x="46" y="7"/>
                    <a:pt x="34"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908">
              <a:extLst>
                <a:ext uri="{FF2B5EF4-FFF2-40B4-BE49-F238E27FC236}">
                  <a16:creationId xmlns:a16="http://schemas.microsoft.com/office/drawing/2014/main" id="{2A9FD2ED-D35F-4913-8D1B-FE84A4657C9E}"/>
                </a:ext>
              </a:extLst>
            </p:cNvPr>
            <p:cNvSpPr>
              <a:spLocks/>
            </p:cNvSpPr>
            <p:nvPr/>
          </p:nvSpPr>
          <p:spPr bwMode="auto">
            <a:xfrm>
              <a:off x="7323138" y="3060701"/>
              <a:ext cx="95250" cy="84138"/>
            </a:xfrm>
            <a:custGeom>
              <a:avLst/>
              <a:gdLst>
                <a:gd name="T0" fmla="*/ 270 w 287"/>
                <a:gd name="T1" fmla="*/ 119 h 250"/>
                <a:gd name="T2" fmla="*/ 19 w 287"/>
                <a:gd name="T3" fmla="*/ 180 h 250"/>
                <a:gd name="T4" fmla="*/ 109 w 287"/>
                <a:gd name="T5" fmla="*/ 20 h 250"/>
                <a:gd name="T6" fmla="*/ 269 w 287"/>
                <a:gd name="T7" fmla="*/ 109 h 250"/>
                <a:gd name="T8" fmla="*/ 270 w 287"/>
                <a:gd name="T9" fmla="*/ 119 h 250"/>
              </a:gdLst>
              <a:ahLst/>
              <a:cxnLst>
                <a:cxn ang="0">
                  <a:pos x="T0" y="T1"/>
                </a:cxn>
                <a:cxn ang="0">
                  <a:pos x="T2" y="T3"/>
                </a:cxn>
                <a:cxn ang="0">
                  <a:pos x="T4" y="T5"/>
                </a:cxn>
                <a:cxn ang="0">
                  <a:pos x="T6" y="T7"/>
                </a:cxn>
                <a:cxn ang="0">
                  <a:pos x="T8" y="T9"/>
                </a:cxn>
              </a:cxnLst>
              <a:rect l="0" t="0" r="r" b="b"/>
              <a:pathLst>
                <a:path w="287" h="250">
                  <a:moveTo>
                    <a:pt x="270" y="119"/>
                  </a:moveTo>
                  <a:cubicBezTo>
                    <a:pt x="287" y="188"/>
                    <a:pt x="36" y="250"/>
                    <a:pt x="19" y="180"/>
                  </a:cubicBezTo>
                  <a:cubicBezTo>
                    <a:pt x="0" y="112"/>
                    <a:pt x="39" y="39"/>
                    <a:pt x="109" y="20"/>
                  </a:cubicBezTo>
                  <a:cubicBezTo>
                    <a:pt x="177" y="0"/>
                    <a:pt x="249" y="39"/>
                    <a:pt x="269" y="109"/>
                  </a:cubicBezTo>
                  <a:cubicBezTo>
                    <a:pt x="269" y="112"/>
                    <a:pt x="270" y="116"/>
                    <a:pt x="270" y="11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909">
              <a:extLst>
                <a:ext uri="{FF2B5EF4-FFF2-40B4-BE49-F238E27FC236}">
                  <a16:creationId xmlns:a16="http://schemas.microsoft.com/office/drawing/2014/main" id="{5AD3D64E-FAC8-48EE-9321-4495E28BB5FB}"/>
                </a:ext>
              </a:extLst>
            </p:cNvPr>
            <p:cNvSpPr>
              <a:spLocks/>
            </p:cNvSpPr>
            <p:nvPr/>
          </p:nvSpPr>
          <p:spPr bwMode="auto">
            <a:xfrm>
              <a:off x="7323138" y="3082926"/>
              <a:ext cx="87312" cy="127000"/>
            </a:xfrm>
            <a:custGeom>
              <a:avLst/>
              <a:gdLst>
                <a:gd name="T0" fmla="*/ 41 w 262"/>
                <a:gd name="T1" fmla="*/ 55 h 374"/>
                <a:gd name="T2" fmla="*/ 174 w 262"/>
                <a:gd name="T3" fmla="*/ 15 h 374"/>
                <a:gd name="T4" fmla="*/ 245 w 262"/>
                <a:gd name="T5" fmla="*/ 163 h 374"/>
                <a:gd name="T6" fmla="*/ 225 w 262"/>
                <a:gd name="T7" fmla="*/ 209 h 374"/>
                <a:gd name="T8" fmla="*/ 234 w 262"/>
                <a:gd name="T9" fmla="*/ 234 h 374"/>
                <a:gd name="T10" fmla="*/ 248 w 262"/>
                <a:gd name="T11" fmla="*/ 255 h 374"/>
                <a:gd name="T12" fmla="*/ 248 w 262"/>
                <a:gd name="T13" fmla="*/ 263 h 374"/>
                <a:gd name="T14" fmla="*/ 244 w 262"/>
                <a:gd name="T15" fmla="*/ 269 h 374"/>
                <a:gd name="T16" fmla="*/ 225 w 262"/>
                <a:gd name="T17" fmla="*/ 277 h 374"/>
                <a:gd name="T18" fmla="*/ 219 w 262"/>
                <a:gd name="T19" fmla="*/ 278 h 374"/>
                <a:gd name="T20" fmla="*/ 215 w 262"/>
                <a:gd name="T21" fmla="*/ 291 h 374"/>
                <a:gd name="T22" fmla="*/ 204 w 262"/>
                <a:gd name="T23" fmla="*/ 315 h 374"/>
                <a:gd name="T24" fmla="*/ 188 w 262"/>
                <a:gd name="T25" fmla="*/ 335 h 374"/>
                <a:gd name="T26" fmla="*/ 183 w 262"/>
                <a:gd name="T27" fmla="*/ 352 h 374"/>
                <a:gd name="T28" fmla="*/ 154 w 262"/>
                <a:gd name="T29" fmla="*/ 367 h 374"/>
                <a:gd name="T30" fmla="*/ 108 w 262"/>
                <a:gd name="T31" fmla="*/ 374 h 374"/>
                <a:gd name="T32" fmla="*/ 9 w 262"/>
                <a:gd name="T33" fmla="*/ 206 h 374"/>
                <a:gd name="T34" fmla="*/ 41 w 262"/>
                <a:gd name="T35" fmla="*/ 5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4">
                  <a:moveTo>
                    <a:pt x="41" y="55"/>
                  </a:moveTo>
                  <a:cubicBezTo>
                    <a:pt x="73" y="15"/>
                    <a:pt x="126" y="0"/>
                    <a:pt x="174" y="15"/>
                  </a:cubicBezTo>
                  <a:cubicBezTo>
                    <a:pt x="240" y="40"/>
                    <a:pt x="262" y="104"/>
                    <a:pt x="245" y="163"/>
                  </a:cubicBezTo>
                  <a:cubicBezTo>
                    <a:pt x="232" y="174"/>
                    <a:pt x="223" y="191"/>
                    <a:pt x="225" y="209"/>
                  </a:cubicBezTo>
                  <a:cubicBezTo>
                    <a:pt x="226" y="218"/>
                    <a:pt x="230" y="227"/>
                    <a:pt x="234" y="234"/>
                  </a:cubicBezTo>
                  <a:cubicBezTo>
                    <a:pt x="240" y="239"/>
                    <a:pt x="245" y="248"/>
                    <a:pt x="248" y="255"/>
                  </a:cubicBezTo>
                  <a:cubicBezTo>
                    <a:pt x="250" y="257"/>
                    <a:pt x="250" y="260"/>
                    <a:pt x="248" y="263"/>
                  </a:cubicBezTo>
                  <a:cubicBezTo>
                    <a:pt x="247" y="266"/>
                    <a:pt x="245" y="267"/>
                    <a:pt x="244" y="269"/>
                  </a:cubicBezTo>
                  <a:cubicBezTo>
                    <a:pt x="238" y="273"/>
                    <a:pt x="232" y="276"/>
                    <a:pt x="225" y="277"/>
                  </a:cubicBezTo>
                  <a:cubicBezTo>
                    <a:pt x="223" y="277"/>
                    <a:pt x="220" y="278"/>
                    <a:pt x="219" y="278"/>
                  </a:cubicBezTo>
                  <a:cubicBezTo>
                    <a:pt x="215" y="281"/>
                    <a:pt x="215" y="287"/>
                    <a:pt x="215" y="291"/>
                  </a:cubicBezTo>
                  <a:cubicBezTo>
                    <a:pt x="213" y="299"/>
                    <a:pt x="209" y="309"/>
                    <a:pt x="204" y="315"/>
                  </a:cubicBezTo>
                  <a:cubicBezTo>
                    <a:pt x="197" y="320"/>
                    <a:pt x="191" y="327"/>
                    <a:pt x="188" y="335"/>
                  </a:cubicBezTo>
                  <a:cubicBezTo>
                    <a:pt x="186" y="341"/>
                    <a:pt x="186" y="347"/>
                    <a:pt x="183" y="352"/>
                  </a:cubicBezTo>
                  <a:cubicBezTo>
                    <a:pt x="176" y="362"/>
                    <a:pt x="165" y="367"/>
                    <a:pt x="154" y="367"/>
                  </a:cubicBezTo>
                  <a:cubicBezTo>
                    <a:pt x="142" y="369"/>
                    <a:pt x="123" y="356"/>
                    <a:pt x="108" y="374"/>
                  </a:cubicBezTo>
                  <a:cubicBezTo>
                    <a:pt x="94" y="372"/>
                    <a:pt x="23" y="271"/>
                    <a:pt x="9" y="206"/>
                  </a:cubicBezTo>
                  <a:cubicBezTo>
                    <a:pt x="0" y="154"/>
                    <a:pt x="7" y="97"/>
                    <a:pt x="41"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910">
              <a:extLst>
                <a:ext uri="{FF2B5EF4-FFF2-40B4-BE49-F238E27FC236}">
                  <a16:creationId xmlns:a16="http://schemas.microsoft.com/office/drawing/2014/main" id="{9D35062B-ADD6-42C6-9053-87FDB22E1FCD}"/>
                </a:ext>
              </a:extLst>
            </p:cNvPr>
            <p:cNvSpPr>
              <a:spLocks/>
            </p:cNvSpPr>
            <p:nvPr/>
          </p:nvSpPr>
          <p:spPr bwMode="auto">
            <a:xfrm>
              <a:off x="7300913" y="3079751"/>
              <a:ext cx="109537" cy="111125"/>
            </a:xfrm>
            <a:custGeom>
              <a:avLst/>
              <a:gdLst>
                <a:gd name="T0" fmla="*/ 267 w 330"/>
                <a:gd name="T1" fmla="*/ 148 h 333"/>
                <a:gd name="T2" fmla="*/ 226 w 330"/>
                <a:gd name="T3" fmla="*/ 140 h 333"/>
                <a:gd name="T4" fmla="*/ 188 w 330"/>
                <a:gd name="T5" fmla="*/ 120 h 333"/>
                <a:gd name="T6" fmla="*/ 164 w 330"/>
                <a:gd name="T7" fmla="*/ 146 h 333"/>
                <a:gd name="T8" fmla="*/ 163 w 330"/>
                <a:gd name="T9" fmla="*/ 173 h 333"/>
                <a:gd name="T10" fmla="*/ 141 w 330"/>
                <a:gd name="T11" fmla="*/ 206 h 333"/>
                <a:gd name="T12" fmla="*/ 110 w 330"/>
                <a:gd name="T13" fmla="*/ 223 h 333"/>
                <a:gd name="T14" fmla="*/ 93 w 330"/>
                <a:gd name="T15" fmla="*/ 250 h 333"/>
                <a:gd name="T16" fmla="*/ 77 w 330"/>
                <a:gd name="T17" fmla="*/ 276 h 333"/>
                <a:gd name="T18" fmla="*/ 39 w 330"/>
                <a:gd name="T19" fmla="*/ 333 h 333"/>
                <a:gd name="T20" fmla="*/ 22 w 330"/>
                <a:gd name="T21" fmla="*/ 231 h 333"/>
                <a:gd name="T22" fmla="*/ 0 w 330"/>
                <a:gd name="T23" fmla="*/ 172 h 333"/>
                <a:gd name="T24" fmla="*/ 24 w 330"/>
                <a:gd name="T25" fmla="*/ 142 h 333"/>
                <a:gd name="T26" fmla="*/ 27 w 330"/>
                <a:gd name="T27" fmla="*/ 94 h 333"/>
                <a:gd name="T28" fmla="*/ 116 w 330"/>
                <a:gd name="T29" fmla="*/ 6 h 333"/>
                <a:gd name="T30" fmla="*/ 162 w 330"/>
                <a:gd name="T31" fmla="*/ 6 h 333"/>
                <a:gd name="T32" fmla="*/ 272 w 330"/>
                <a:gd name="T33" fmla="*/ 13 h 333"/>
                <a:gd name="T34" fmla="*/ 329 w 330"/>
                <a:gd name="T35" fmla="*/ 94 h 333"/>
                <a:gd name="T36" fmla="*/ 295 w 330"/>
                <a:gd name="T37" fmla="*/ 146 h 333"/>
                <a:gd name="T38" fmla="*/ 267 w 330"/>
                <a:gd name="T39" fmla="*/ 14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333">
                  <a:moveTo>
                    <a:pt x="267" y="148"/>
                  </a:moveTo>
                  <a:cubicBezTo>
                    <a:pt x="254" y="146"/>
                    <a:pt x="240" y="144"/>
                    <a:pt x="226" y="140"/>
                  </a:cubicBezTo>
                  <a:cubicBezTo>
                    <a:pt x="213" y="134"/>
                    <a:pt x="201" y="117"/>
                    <a:pt x="188" y="120"/>
                  </a:cubicBezTo>
                  <a:cubicBezTo>
                    <a:pt x="176" y="123"/>
                    <a:pt x="166" y="133"/>
                    <a:pt x="164" y="146"/>
                  </a:cubicBezTo>
                  <a:cubicBezTo>
                    <a:pt x="163" y="155"/>
                    <a:pt x="164" y="165"/>
                    <a:pt x="163" y="173"/>
                  </a:cubicBezTo>
                  <a:cubicBezTo>
                    <a:pt x="160" y="187"/>
                    <a:pt x="152" y="199"/>
                    <a:pt x="141" y="206"/>
                  </a:cubicBezTo>
                  <a:cubicBezTo>
                    <a:pt x="130" y="212"/>
                    <a:pt x="117" y="215"/>
                    <a:pt x="110" y="223"/>
                  </a:cubicBezTo>
                  <a:cubicBezTo>
                    <a:pt x="103" y="231"/>
                    <a:pt x="102" y="243"/>
                    <a:pt x="93" y="250"/>
                  </a:cubicBezTo>
                  <a:cubicBezTo>
                    <a:pt x="85" y="256"/>
                    <a:pt x="79" y="266"/>
                    <a:pt x="77" y="276"/>
                  </a:cubicBezTo>
                  <a:cubicBezTo>
                    <a:pt x="71" y="300"/>
                    <a:pt x="49" y="304"/>
                    <a:pt x="39" y="333"/>
                  </a:cubicBezTo>
                  <a:cubicBezTo>
                    <a:pt x="7" y="318"/>
                    <a:pt x="11" y="265"/>
                    <a:pt x="22" y="231"/>
                  </a:cubicBezTo>
                  <a:cubicBezTo>
                    <a:pt x="27" y="220"/>
                    <a:pt x="0" y="183"/>
                    <a:pt x="0" y="172"/>
                  </a:cubicBezTo>
                  <a:cubicBezTo>
                    <a:pt x="10" y="163"/>
                    <a:pt x="17" y="153"/>
                    <a:pt x="24" y="142"/>
                  </a:cubicBezTo>
                  <a:cubicBezTo>
                    <a:pt x="29" y="128"/>
                    <a:pt x="24" y="109"/>
                    <a:pt x="27" y="94"/>
                  </a:cubicBezTo>
                  <a:cubicBezTo>
                    <a:pt x="34" y="48"/>
                    <a:pt x="71" y="13"/>
                    <a:pt x="116" y="6"/>
                  </a:cubicBezTo>
                  <a:cubicBezTo>
                    <a:pt x="131" y="4"/>
                    <a:pt x="146" y="4"/>
                    <a:pt x="162" y="6"/>
                  </a:cubicBezTo>
                  <a:cubicBezTo>
                    <a:pt x="198" y="7"/>
                    <a:pt x="237" y="0"/>
                    <a:pt x="272" y="13"/>
                  </a:cubicBezTo>
                  <a:cubicBezTo>
                    <a:pt x="304" y="27"/>
                    <a:pt x="326" y="57"/>
                    <a:pt x="329" y="94"/>
                  </a:cubicBezTo>
                  <a:cubicBezTo>
                    <a:pt x="330" y="117"/>
                    <a:pt x="316" y="138"/>
                    <a:pt x="295" y="146"/>
                  </a:cubicBezTo>
                  <a:cubicBezTo>
                    <a:pt x="286" y="149"/>
                    <a:pt x="276" y="149"/>
                    <a:pt x="267" y="14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911">
              <a:extLst>
                <a:ext uri="{FF2B5EF4-FFF2-40B4-BE49-F238E27FC236}">
                  <a16:creationId xmlns:a16="http://schemas.microsoft.com/office/drawing/2014/main" id="{7B8D5196-8A95-4467-BCBA-C31BBCE9C71C}"/>
                </a:ext>
              </a:extLst>
            </p:cNvPr>
            <p:cNvSpPr>
              <a:spLocks/>
            </p:cNvSpPr>
            <p:nvPr/>
          </p:nvSpPr>
          <p:spPr bwMode="auto">
            <a:xfrm>
              <a:off x="7321550" y="3135313"/>
              <a:ext cx="26987" cy="36513"/>
            </a:xfrm>
            <a:custGeom>
              <a:avLst/>
              <a:gdLst>
                <a:gd name="T0" fmla="*/ 76 w 78"/>
                <a:gd name="T1" fmla="*/ 66 h 110"/>
                <a:gd name="T2" fmla="*/ 39 w 78"/>
                <a:gd name="T3" fmla="*/ 3 h 110"/>
                <a:gd name="T4" fmla="*/ 4 w 78"/>
                <a:gd name="T5" fmla="*/ 57 h 110"/>
                <a:gd name="T6" fmla="*/ 42 w 78"/>
                <a:gd name="T7" fmla="*/ 108 h 110"/>
                <a:gd name="T8" fmla="*/ 76 w 78"/>
                <a:gd name="T9" fmla="*/ 66 h 110"/>
              </a:gdLst>
              <a:ahLst/>
              <a:cxnLst>
                <a:cxn ang="0">
                  <a:pos x="T0" y="T1"/>
                </a:cxn>
                <a:cxn ang="0">
                  <a:pos x="T2" y="T3"/>
                </a:cxn>
                <a:cxn ang="0">
                  <a:pos x="T4" y="T5"/>
                </a:cxn>
                <a:cxn ang="0">
                  <a:pos x="T6" y="T7"/>
                </a:cxn>
                <a:cxn ang="0">
                  <a:pos x="T8" y="T9"/>
                </a:cxn>
              </a:cxnLst>
              <a:rect l="0" t="0" r="r" b="b"/>
              <a:pathLst>
                <a:path w="78" h="110">
                  <a:moveTo>
                    <a:pt x="76" y="66"/>
                  </a:moveTo>
                  <a:cubicBezTo>
                    <a:pt x="78" y="35"/>
                    <a:pt x="61" y="6"/>
                    <a:pt x="39" y="3"/>
                  </a:cubicBezTo>
                  <a:cubicBezTo>
                    <a:pt x="16" y="0"/>
                    <a:pt x="0" y="27"/>
                    <a:pt x="4" y="57"/>
                  </a:cubicBezTo>
                  <a:cubicBezTo>
                    <a:pt x="7" y="84"/>
                    <a:pt x="23" y="105"/>
                    <a:pt x="42" y="108"/>
                  </a:cubicBezTo>
                  <a:cubicBezTo>
                    <a:pt x="60" y="110"/>
                    <a:pt x="74" y="92"/>
                    <a:pt x="76"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912">
              <a:extLst>
                <a:ext uri="{FF2B5EF4-FFF2-40B4-BE49-F238E27FC236}">
                  <a16:creationId xmlns:a16="http://schemas.microsoft.com/office/drawing/2014/main" id="{CA8BD848-8FC1-41B3-8D6F-EFFA8250F54D}"/>
                </a:ext>
              </a:extLst>
            </p:cNvPr>
            <p:cNvSpPr>
              <a:spLocks/>
            </p:cNvSpPr>
            <p:nvPr/>
          </p:nvSpPr>
          <p:spPr bwMode="auto">
            <a:xfrm>
              <a:off x="7362825" y="3141663"/>
              <a:ext cx="25400" cy="28575"/>
            </a:xfrm>
            <a:custGeom>
              <a:avLst/>
              <a:gdLst>
                <a:gd name="T0" fmla="*/ 41 w 76"/>
                <a:gd name="T1" fmla="*/ 84 h 85"/>
                <a:gd name="T2" fmla="*/ 41 w 76"/>
                <a:gd name="T3" fmla="*/ 84 h 85"/>
                <a:gd name="T4" fmla="*/ 74 w 76"/>
                <a:gd name="T5" fmla="*/ 46 h 85"/>
                <a:gd name="T6" fmla="*/ 73 w 76"/>
                <a:gd name="T7" fmla="*/ 16 h 85"/>
                <a:gd name="T8" fmla="*/ 2 w 76"/>
                <a:gd name="T9" fmla="*/ 20 h 85"/>
                <a:gd name="T10" fmla="*/ 3 w 76"/>
                <a:gd name="T11" fmla="*/ 51 h 85"/>
                <a:gd name="T12" fmla="*/ 41 w 76"/>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6" h="85">
                  <a:moveTo>
                    <a:pt x="41" y="84"/>
                  </a:moveTo>
                  <a:lnTo>
                    <a:pt x="41" y="84"/>
                  </a:lnTo>
                  <a:cubicBezTo>
                    <a:pt x="60" y="83"/>
                    <a:pt x="76" y="66"/>
                    <a:pt x="74" y="46"/>
                  </a:cubicBezTo>
                  <a:lnTo>
                    <a:pt x="73" y="16"/>
                  </a:lnTo>
                  <a:cubicBezTo>
                    <a:pt x="71" y="0"/>
                    <a:pt x="0" y="5"/>
                    <a:pt x="2" y="20"/>
                  </a:cubicBezTo>
                  <a:lnTo>
                    <a:pt x="3" y="51"/>
                  </a:lnTo>
                  <a:cubicBezTo>
                    <a:pt x="5" y="70"/>
                    <a:pt x="21" y="85"/>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913">
              <a:extLst>
                <a:ext uri="{FF2B5EF4-FFF2-40B4-BE49-F238E27FC236}">
                  <a16:creationId xmlns:a16="http://schemas.microsoft.com/office/drawing/2014/main" id="{C0C66A3C-BC9D-4919-AA74-45CB0304E7C6}"/>
                </a:ext>
              </a:extLst>
            </p:cNvPr>
            <p:cNvSpPr>
              <a:spLocks noEditPoints="1"/>
            </p:cNvSpPr>
            <p:nvPr/>
          </p:nvSpPr>
          <p:spPr bwMode="auto">
            <a:xfrm>
              <a:off x="7361238" y="3141663"/>
              <a:ext cx="26987" cy="28575"/>
            </a:xfrm>
            <a:custGeom>
              <a:avLst/>
              <a:gdLst>
                <a:gd name="T0" fmla="*/ 43 w 82"/>
                <a:gd name="T1" fmla="*/ 88 h 88"/>
                <a:gd name="T2" fmla="*/ 3 w 82"/>
                <a:gd name="T3" fmla="*/ 51 h 88"/>
                <a:gd name="T4" fmla="*/ 2 w 82"/>
                <a:gd name="T5" fmla="*/ 20 h 88"/>
                <a:gd name="T6" fmla="*/ 41 w 82"/>
                <a:gd name="T7" fmla="*/ 2 h 88"/>
                <a:gd name="T8" fmla="*/ 81 w 82"/>
                <a:gd name="T9" fmla="*/ 16 h 88"/>
                <a:gd name="T10" fmla="*/ 82 w 82"/>
                <a:gd name="T11" fmla="*/ 46 h 88"/>
                <a:gd name="T12" fmla="*/ 73 w 82"/>
                <a:gd name="T13" fmla="*/ 76 h 88"/>
                <a:gd name="T14" fmla="*/ 45 w 82"/>
                <a:gd name="T15" fmla="*/ 88 h 88"/>
                <a:gd name="T16" fmla="*/ 43 w 82"/>
                <a:gd name="T17" fmla="*/ 88 h 88"/>
                <a:gd name="T18" fmla="*/ 47 w 82"/>
                <a:gd name="T19" fmla="*/ 10 h 88"/>
                <a:gd name="T20" fmla="*/ 41 w 82"/>
                <a:gd name="T21" fmla="*/ 10 h 88"/>
                <a:gd name="T22" fmla="*/ 10 w 82"/>
                <a:gd name="T23" fmla="*/ 19 h 88"/>
                <a:gd name="T24" fmla="*/ 11 w 82"/>
                <a:gd name="T25" fmla="*/ 49 h 88"/>
                <a:gd name="T26" fmla="*/ 45 w 82"/>
                <a:gd name="T27" fmla="*/ 78 h 88"/>
                <a:gd name="T28" fmla="*/ 45 w 82"/>
                <a:gd name="T29" fmla="*/ 78 h 88"/>
                <a:gd name="T30" fmla="*/ 74 w 82"/>
                <a:gd name="T31" fmla="*/ 45 h 88"/>
                <a:gd name="T32" fmla="*/ 73 w 82"/>
                <a:gd name="T33" fmla="*/ 14 h 88"/>
                <a:gd name="T34" fmla="*/ 47 w 82"/>
                <a:gd name="T3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8">
                  <a:moveTo>
                    <a:pt x="43" y="88"/>
                  </a:moveTo>
                  <a:cubicBezTo>
                    <a:pt x="22" y="88"/>
                    <a:pt x="4" y="71"/>
                    <a:pt x="3" y="51"/>
                  </a:cubicBezTo>
                  <a:lnTo>
                    <a:pt x="2" y="20"/>
                  </a:lnTo>
                  <a:cubicBezTo>
                    <a:pt x="0" y="5"/>
                    <a:pt x="34" y="3"/>
                    <a:pt x="41" y="2"/>
                  </a:cubicBezTo>
                  <a:cubicBezTo>
                    <a:pt x="47" y="0"/>
                    <a:pt x="81" y="0"/>
                    <a:pt x="81" y="16"/>
                  </a:cubicBezTo>
                  <a:lnTo>
                    <a:pt x="82" y="46"/>
                  </a:lnTo>
                  <a:cubicBezTo>
                    <a:pt x="82" y="58"/>
                    <a:pt x="80" y="67"/>
                    <a:pt x="73" y="76"/>
                  </a:cubicBezTo>
                  <a:cubicBezTo>
                    <a:pt x="66" y="84"/>
                    <a:pt x="56" y="88"/>
                    <a:pt x="45" y="88"/>
                  </a:cubicBezTo>
                  <a:lnTo>
                    <a:pt x="43" y="88"/>
                  </a:lnTo>
                  <a:close/>
                  <a:moveTo>
                    <a:pt x="47" y="10"/>
                  </a:moveTo>
                  <a:lnTo>
                    <a:pt x="41" y="10"/>
                  </a:lnTo>
                  <a:cubicBezTo>
                    <a:pt x="20" y="12"/>
                    <a:pt x="10" y="17"/>
                    <a:pt x="10" y="19"/>
                  </a:cubicBezTo>
                  <a:lnTo>
                    <a:pt x="11" y="49"/>
                  </a:lnTo>
                  <a:cubicBezTo>
                    <a:pt x="13" y="67"/>
                    <a:pt x="27" y="80"/>
                    <a:pt x="45" y="78"/>
                  </a:cubicBezTo>
                  <a:lnTo>
                    <a:pt x="45" y="78"/>
                  </a:lnTo>
                  <a:cubicBezTo>
                    <a:pt x="63" y="77"/>
                    <a:pt x="75" y="63"/>
                    <a:pt x="74" y="45"/>
                  </a:cubicBezTo>
                  <a:lnTo>
                    <a:pt x="73" y="14"/>
                  </a:lnTo>
                  <a:cubicBezTo>
                    <a:pt x="73" y="13"/>
                    <a:pt x="64" y="10"/>
                    <a:pt x="47" y="1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14">
              <a:extLst>
                <a:ext uri="{FF2B5EF4-FFF2-40B4-BE49-F238E27FC236}">
                  <a16:creationId xmlns:a16="http://schemas.microsoft.com/office/drawing/2014/main" id="{259B542D-60BA-4995-ADC8-E598AEB671A4}"/>
                </a:ext>
              </a:extLst>
            </p:cNvPr>
            <p:cNvSpPr>
              <a:spLocks/>
            </p:cNvSpPr>
            <p:nvPr/>
          </p:nvSpPr>
          <p:spPr bwMode="auto">
            <a:xfrm>
              <a:off x="7404100" y="3446463"/>
              <a:ext cx="34925" cy="46038"/>
            </a:xfrm>
            <a:custGeom>
              <a:avLst/>
              <a:gdLst>
                <a:gd name="T0" fmla="*/ 89 w 106"/>
                <a:gd name="T1" fmla="*/ 111 h 140"/>
                <a:gd name="T2" fmla="*/ 96 w 106"/>
                <a:gd name="T3" fmla="*/ 118 h 140"/>
                <a:gd name="T4" fmla="*/ 106 w 106"/>
                <a:gd name="T5" fmla="*/ 132 h 140"/>
                <a:gd name="T6" fmla="*/ 105 w 106"/>
                <a:gd name="T7" fmla="*/ 137 h 140"/>
                <a:gd name="T8" fmla="*/ 99 w 106"/>
                <a:gd name="T9" fmla="*/ 140 h 140"/>
                <a:gd name="T10" fmla="*/ 75 w 106"/>
                <a:gd name="T11" fmla="*/ 133 h 140"/>
                <a:gd name="T12" fmla="*/ 38 w 106"/>
                <a:gd name="T13" fmla="*/ 92 h 140"/>
                <a:gd name="T14" fmla="*/ 0 w 106"/>
                <a:gd name="T15" fmla="*/ 34 h 140"/>
                <a:gd name="T16" fmla="*/ 6 w 106"/>
                <a:gd name="T17" fmla="*/ 16 h 140"/>
                <a:gd name="T18" fmla="*/ 42 w 106"/>
                <a:gd name="T19" fmla="*/ 40 h 140"/>
                <a:gd name="T20" fmla="*/ 89 w 106"/>
                <a:gd name="T21"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0">
                  <a:moveTo>
                    <a:pt x="89" y="111"/>
                  </a:moveTo>
                  <a:cubicBezTo>
                    <a:pt x="92" y="114"/>
                    <a:pt x="94" y="117"/>
                    <a:pt x="96" y="118"/>
                  </a:cubicBezTo>
                  <a:cubicBezTo>
                    <a:pt x="101" y="122"/>
                    <a:pt x="103" y="126"/>
                    <a:pt x="106" y="132"/>
                  </a:cubicBezTo>
                  <a:cubicBezTo>
                    <a:pt x="106" y="133"/>
                    <a:pt x="106" y="136"/>
                    <a:pt x="105" y="137"/>
                  </a:cubicBezTo>
                  <a:cubicBezTo>
                    <a:pt x="103" y="139"/>
                    <a:pt x="102" y="140"/>
                    <a:pt x="99" y="140"/>
                  </a:cubicBezTo>
                  <a:cubicBezTo>
                    <a:pt x="91" y="140"/>
                    <a:pt x="82" y="139"/>
                    <a:pt x="75" y="133"/>
                  </a:cubicBezTo>
                  <a:cubicBezTo>
                    <a:pt x="60" y="122"/>
                    <a:pt x="48" y="108"/>
                    <a:pt x="38" y="92"/>
                  </a:cubicBezTo>
                  <a:cubicBezTo>
                    <a:pt x="25" y="75"/>
                    <a:pt x="0" y="57"/>
                    <a:pt x="0" y="34"/>
                  </a:cubicBezTo>
                  <a:cubicBezTo>
                    <a:pt x="0" y="27"/>
                    <a:pt x="2" y="22"/>
                    <a:pt x="6" y="16"/>
                  </a:cubicBezTo>
                  <a:cubicBezTo>
                    <a:pt x="21" y="0"/>
                    <a:pt x="36" y="29"/>
                    <a:pt x="42" y="40"/>
                  </a:cubicBezTo>
                  <a:cubicBezTo>
                    <a:pt x="55" y="66"/>
                    <a:pt x="70" y="90"/>
                    <a:pt x="89" y="11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915">
              <a:extLst>
                <a:ext uri="{FF2B5EF4-FFF2-40B4-BE49-F238E27FC236}">
                  <a16:creationId xmlns:a16="http://schemas.microsoft.com/office/drawing/2014/main" id="{785AF4F8-4ECB-4A8C-BD9F-6FEBAA82A9E8}"/>
                </a:ext>
              </a:extLst>
            </p:cNvPr>
            <p:cNvSpPr>
              <a:spLocks/>
            </p:cNvSpPr>
            <p:nvPr/>
          </p:nvSpPr>
          <p:spPr bwMode="auto">
            <a:xfrm>
              <a:off x="7362825" y="3425826"/>
              <a:ext cx="57150" cy="47625"/>
            </a:xfrm>
            <a:custGeom>
              <a:avLst/>
              <a:gdLst>
                <a:gd name="T0" fmla="*/ 144 w 170"/>
                <a:gd name="T1" fmla="*/ 66 h 145"/>
                <a:gd name="T2" fmla="*/ 169 w 170"/>
                <a:gd name="T3" fmla="*/ 108 h 145"/>
                <a:gd name="T4" fmla="*/ 169 w 170"/>
                <a:gd name="T5" fmla="*/ 119 h 145"/>
                <a:gd name="T6" fmla="*/ 158 w 170"/>
                <a:gd name="T7" fmla="*/ 130 h 145"/>
                <a:gd name="T8" fmla="*/ 81 w 170"/>
                <a:gd name="T9" fmla="*/ 140 h 145"/>
                <a:gd name="T10" fmla="*/ 64 w 170"/>
                <a:gd name="T11" fmla="*/ 133 h 145"/>
                <a:gd name="T12" fmla="*/ 56 w 170"/>
                <a:gd name="T13" fmla="*/ 119 h 145"/>
                <a:gd name="T14" fmla="*/ 32 w 170"/>
                <a:gd name="T15" fmla="*/ 67 h 145"/>
                <a:gd name="T16" fmla="*/ 20 w 170"/>
                <a:gd name="T17" fmla="*/ 57 h 145"/>
                <a:gd name="T18" fmla="*/ 0 w 170"/>
                <a:gd name="T19" fmla="*/ 41 h 145"/>
                <a:gd name="T20" fmla="*/ 59 w 170"/>
                <a:gd name="T21" fmla="*/ 5 h 145"/>
                <a:gd name="T22" fmla="*/ 144 w 170"/>
                <a:gd name="T23"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5">
                  <a:moveTo>
                    <a:pt x="144" y="66"/>
                  </a:moveTo>
                  <a:cubicBezTo>
                    <a:pt x="151" y="80"/>
                    <a:pt x="165" y="91"/>
                    <a:pt x="169" y="108"/>
                  </a:cubicBezTo>
                  <a:cubicBezTo>
                    <a:pt x="170" y="112"/>
                    <a:pt x="170" y="115"/>
                    <a:pt x="169" y="119"/>
                  </a:cubicBezTo>
                  <a:cubicBezTo>
                    <a:pt x="166" y="124"/>
                    <a:pt x="162" y="127"/>
                    <a:pt x="158" y="130"/>
                  </a:cubicBezTo>
                  <a:cubicBezTo>
                    <a:pt x="134" y="141"/>
                    <a:pt x="108" y="145"/>
                    <a:pt x="81" y="140"/>
                  </a:cubicBezTo>
                  <a:cubicBezTo>
                    <a:pt x="76" y="138"/>
                    <a:pt x="70" y="137"/>
                    <a:pt x="64" y="133"/>
                  </a:cubicBezTo>
                  <a:cubicBezTo>
                    <a:pt x="60" y="128"/>
                    <a:pt x="57" y="124"/>
                    <a:pt x="56" y="119"/>
                  </a:cubicBezTo>
                  <a:cubicBezTo>
                    <a:pt x="49" y="101"/>
                    <a:pt x="42" y="84"/>
                    <a:pt x="32" y="67"/>
                  </a:cubicBezTo>
                  <a:cubicBezTo>
                    <a:pt x="28" y="63"/>
                    <a:pt x="24" y="60"/>
                    <a:pt x="20" y="57"/>
                  </a:cubicBezTo>
                  <a:cubicBezTo>
                    <a:pt x="16" y="55"/>
                    <a:pt x="5" y="41"/>
                    <a:pt x="0" y="41"/>
                  </a:cubicBezTo>
                  <a:cubicBezTo>
                    <a:pt x="18" y="27"/>
                    <a:pt x="39" y="16"/>
                    <a:pt x="59" y="5"/>
                  </a:cubicBezTo>
                  <a:cubicBezTo>
                    <a:pt x="116" y="0"/>
                    <a:pt x="137" y="53"/>
                    <a:pt x="144"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916">
              <a:extLst>
                <a:ext uri="{FF2B5EF4-FFF2-40B4-BE49-F238E27FC236}">
                  <a16:creationId xmlns:a16="http://schemas.microsoft.com/office/drawing/2014/main" id="{30A4345E-43CC-4FC8-BC24-B0219C03CD83}"/>
                </a:ext>
              </a:extLst>
            </p:cNvPr>
            <p:cNvSpPr>
              <a:spLocks/>
            </p:cNvSpPr>
            <p:nvPr/>
          </p:nvSpPr>
          <p:spPr bwMode="auto">
            <a:xfrm>
              <a:off x="7226300" y="3319463"/>
              <a:ext cx="165100" cy="131763"/>
            </a:xfrm>
            <a:custGeom>
              <a:avLst/>
              <a:gdLst>
                <a:gd name="T0" fmla="*/ 209 w 493"/>
                <a:gd name="T1" fmla="*/ 105 h 392"/>
                <a:gd name="T2" fmla="*/ 493 w 493"/>
                <a:gd name="T3" fmla="*/ 320 h 392"/>
                <a:gd name="T4" fmla="*/ 451 w 493"/>
                <a:gd name="T5" fmla="*/ 391 h 392"/>
                <a:gd name="T6" fmla="*/ 74 w 493"/>
                <a:gd name="T7" fmla="*/ 161 h 392"/>
                <a:gd name="T8" fmla="*/ 179 w 493"/>
                <a:gd name="T9" fmla="*/ 72 h 392"/>
                <a:gd name="T10" fmla="*/ 209 w 493"/>
                <a:gd name="T11" fmla="*/ 105 h 392"/>
              </a:gdLst>
              <a:ahLst/>
              <a:cxnLst>
                <a:cxn ang="0">
                  <a:pos x="T0" y="T1"/>
                </a:cxn>
                <a:cxn ang="0">
                  <a:pos x="T2" y="T3"/>
                </a:cxn>
                <a:cxn ang="0">
                  <a:pos x="T4" y="T5"/>
                </a:cxn>
                <a:cxn ang="0">
                  <a:pos x="T6" y="T7"/>
                </a:cxn>
                <a:cxn ang="0">
                  <a:pos x="T8" y="T9"/>
                </a:cxn>
                <a:cxn ang="0">
                  <a:pos x="T10" y="T11"/>
                </a:cxn>
              </a:cxnLst>
              <a:rect l="0" t="0" r="r" b="b"/>
              <a:pathLst>
                <a:path w="493" h="392">
                  <a:moveTo>
                    <a:pt x="209" y="105"/>
                  </a:moveTo>
                  <a:cubicBezTo>
                    <a:pt x="277" y="154"/>
                    <a:pt x="322" y="236"/>
                    <a:pt x="493" y="320"/>
                  </a:cubicBezTo>
                  <a:cubicBezTo>
                    <a:pt x="486" y="341"/>
                    <a:pt x="474" y="392"/>
                    <a:pt x="451" y="391"/>
                  </a:cubicBezTo>
                  <a:cubicBezTo>
                    <a:pt x="386" y="332"/>
                    <a:pt x="158" y="277"/>
                    <a:pt x="74" y="161"/>
                  </a:cubicBezTo>
                  <a:cubicBezTo>
                    <a:pt x="0" y="78"/>
                    <a:pt x="137" y="0"/>
                    <a:pt x="179" y="72"/>
                  </a:cubicBezTo>
                  <a:cubicBezTo>
                    <a:pt x="186" y="86"/>
                    <a:pt x="197" y="97"/>
                    <a:pt x="209" y="10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917">
              <a:extLst>
                <a:ext uri="{FF2B5EF4-FFF2-40B4-BE49-F238E27FC236}">
                  <a16:creationId xmlns:a16="http://schemas.microsoft.com/office/drawing/2014/main" id="{161653D5-6458-46AB-8644-F191B6AA175A}"/>
                </a:ext>
              </a:extLst>
            </p:cNvPr>
            <p:cNvSpPr>
              <a:spLocks/>
            </p:cNvSpPr>
            <p:nvPr/>
          </p:nvSpPr>
          <p:spPr bwMode="auto">
            <a:xfrm>
              <a:off x="7229475" y="3179763"/>
              <a:ext cx="63500" cy="187325"/>
            </a:xfrm>
            <a:custGeom>
              <a:avLst/>
              <a:gdLst>
                <a:gd name="T0" fmla="*/ 181 w 189"/>
                <a:gd name="T1" fmla="*/ 10 h 557"/>
                <a:gd name="T2" fmla="*/ 176 w 189"/>
                <a:gd name="T3" fmla="*/ 499 h 557"/>
                <a:gd name="T4" fmla="*/ 49 w 189"/>
                <a:gd name="T5" fmla="*/ 557 h 557"/>
                <a:gd name="T6" fmla="*/ 21 w 189"/>
                <a:gd name="T7" fmla="*/ 490 h 557"/>
                <a:gd name="T8" fmla="*/ 7 w 189"/>
                <a:gd name="T9" fmla="*/ 435 h 557"/>
                <a:gd name="T10" fmla="*/ 27 w 189"/>
                <a:gd name="T11" fmla="*/ 287 h 557"/>
                <a:gd name="T12" fmla="*/ 42 w 189"/>
                <a:gd name="T13" fmla="*/ 224 h 557"/>
                <a:gd name="T14" fmla="*/ 38 w 189"/>
                <a:gd name="T15" fmla="*/ 104 h 557"/>
                <a:gd name="T16" fmla="*/ 181 w 189"/>
                <a:gd name="T17"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57">
                  <a:moveTo>
                    <a:pt x="181" y="10"/>
                  </a:moveTo>
                  <a:cubicBezTo>
                    <a:pt x="189" y="104"/>
                    <a:pt x="182" y="469"/>
                    <a:pt x="176" y="499"/>
                  </a:cubicBezTo>
                  <a:lnTo>
                    <a:pt x="49" y="557"/>
                  </a:lnTo>
                  <a:cubicBezTo>
                    <a:pt x="24" y="539"/>
                    <a:pt x="13" y="521"/>
                    <a:pt x="21" y="490"/>
                  </a:cubicBezTo>
                  <a:cubicBezTo>
                    <a:pt x="27" y="472"/>
                    <a:pt x="13" y="453"/>
                    <a:pt x="7" y="435"/>
                  </a:cubicBezTo>
                  <a:cubicBezTo>
                    <a:pt x="0" y="412"/>
                    <a:pt x="22" y="311"/>
                    <a:pt x="27" y="287"/>
                  </a:cubicBezTo>
                  <a:cubicBezTo>
                    <a:pt x="29" y="266"/>
                    <a:pt x="39" y="247"/>
                    <a:pt x="42" y="224"/>
                  </a:cubicBezTo>
                  <a:cubicBezTo>
                    <a:pt x="47" y="184"/>
                    <a:pt x="32" y="145"/>
                    <a:pt x="38" y="104"/>
                  </a:cubicBezTo>
                  <a:cubicBezTo>
                    <a:pt x="45" y="36"/>
                    <a:pt x="117"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918">
              <a:extLst>
                <a:ext uri="{FF2B5EF4-FFF2-40B4-BE49-F238E27FC236}">
                  <a16:creationId xmlns:a16="http://schemas.microsoft.com/office/drawing/2014/main" id="{B41B919F-F9B1-4A56-B8CB-CE6B30BADBE6}"/>
                </a:ext>
              </a:extLst>
            </p:cNvPr>
            <p:cNvSpPr>
              <a:spLocks/>
            </p:cNvSpPr>
            <p:nvPr/>
          </p:nvSpPr>
          <p:spPr bwMode="auto">
            <a:xfrm>
              <a:off x="7634288" y="3157538"/>
              <a:ext cx="104775" cy="106363"/>
            </a:xfrm>
            <a:custGeom>
              <a:avLst/>
              <a:gdLst>
                <a:gd name="T0" fmla="*/ 22 w 316"/>
                <a:gd name="T1" fmla="*/ 199 h 316"/>
                <a:gd name="T2" fmla="*/ 200 w 316"/>
                <a:gd name="T3" fmla="*/ 292 h 316"/>
                <a:gd name="T4" fmla="*/ 291 w 316"/>
                <a:gd name="T5" fmla="*/ 115 h 316"/>
                <a:gd name="T6" fmla="*/ 114 w 316"/>
                <a:gd name="T7" fmla="*/ 25 h 316"/>
                <a:gd name="T8" fmla="*/ 114 w 316"/>
                <a:gd name="T9" fmla="*/ 25 h 316"/>
                <a:gd name="T10" fmla="*/ 22 w 316"/>
                <a:gd name="T11" fmla="*/ 199 h 316"/>
                <a:gd name="T12" fmla="*/ 22 w 316"/>
                <a:gd name="T13" fmla="*/ 199 h 316"/>
              </a:gdLst>
              <a:ahLst/>
              <a:cxnLst>
                <a:cxn ang="0">
                  <a:pos x="T0" y="T1"/>
                </a:cxn>
                <a:cxn ang="0">
                  <a:pos x="T2" y="T3"/>
                </a:cxn>
                <a:cxn ang="0">
                  <a:pos x="T4" y="T5"/>
                </a:cxn>
                <a:cxn ang="0">
                  <a:pos x="T6" y="T7"/>
                </a:cxn>
                <a:cxn ang="0">
                  <a:pos x="T8" y="T9"/>
                </a:cxn>
                <a:cxn ang="0">
                  <a:pos x="T10" y="T11"/>
                </a:cxn>
                <a:cxn ang="0">
                  <a:pos x="T12" y="T13"/>
                </a:cxn>
              </a:cxnLst>
              <a:rect l="0" t="0" r="r" b="b"/>
              <a:pathLst>
                <a:path w="316" h="316">
                  <a:moveTo>
                    <a:pt x="22" y="199"/>
                  </a:moveTo>
                  <a:cubicBezTo>
                    <a:pt x="96" y="245"/>
                    <a:pt x="125" y="316"/>
                    <a:pt x="200" y="292"/>
                  </a:cubicBezTo>
                  <a:cubicBezTo>
                    <a:pt x="274" y="269"/>
                    <a:pt x="316" y="189"/>
                    <a:pt x="291" y="115"/>
                  </a:cubicBezTo>
                  <a:cubicBezTo>
                    <a:pt x="267" y="42"/>
                    <a:pt x="188" y="0"/>
                    <a:pt x="114" y="25"/>
                  </a:cubicBezTo>
                  <a:lnTo>
                    <a:pt x="114" y="25"/>
                  </a:lnTo>
                  <a:cubicBezTo>
                    <a:pt x="40" y="47"/>
                    <a:pt x="0" y="125"/>
                    <a:pt x="22" y="199"/>
                  </a:cubicBezTo>
                  <a:cubicBezTo>
                    <a:pt x="22" y="199"/>
                    <a:pt x="22" y="199"/>
                    <a:pt x="22"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919">
              <a:extLst>
                <a:ext uri="{FF2B5EF4-FFF2-40B4-BE49-F238E27FC236}">
                  <a16:creationId xmlns:a16="http://schemas.microsoft.com/office/drawing/2014/main" id="{8CAE0799-72F0-40A5-A546-71AFC11B8149}"/>
                </a:ext>
              </a:extLst>
            </p:cNvPr>
            <p:cNvSpPr>
              <a:spLocks/>
            </p:cNvSpPr>
            <p:nvPr/>
          </p:nvSpPr>
          <p:spPr bwMode="auto">
            <a:xfrm>
              <a:off x="7635875" y="3170238"/>
              <a:ext cx="111125" cy="139700"/>
            </a:xfrm>
            <a:custGeom>
              <a:avLst/>
              <a:gdLst>
                <a:gd name="T0" fmla="*/ 22 w 338"/>
                <a:gd name="T1" fmla="*/ 242 h 419"/>
                <a:gd name="T2" fmla="*/ 54 w 338"/>
                <a:gd name="T3" fmla="*/ 255 h 419"/>
                <a:gd name="T4" fmla="*/ 64 w 338"/>
                <a:gd name="T5" fmla="*/ 279 h 419"/>
                <a:gd name="T6" fmla="*/ 78 w 338"/>
                <a:gd name="T7" fmla="*/ 316 h 419"/>
                <a:gd name="T8" fmla="*/ 99 w 338"/>
                <a:gd name="T9" fmla="*/ 340 h 419"/>
                <a:gd name="T10" fmla="*/ 143 w 338"/>
                <a:gd name="T11" fmla="*/ 343 h 419"/>
                <a:gd name="T12" fmla="*/ 163 w 338"/>
                <a:gd name="T13" fmla="*/ 404 h 419"/>
                <a:gd name="T14" fmla="*/ 337 w 338"/>
                <a:gd name="T15" fmla="*/ 355 h 419"/>
                <a:gd name="T16" fmla="*/ 302 w 338"/>
                <a:gd name="T17" fmla="*/ 221 h 419"/>
                <a:gd name="T18" fmla="*/ 294 w 338"/>
                <a:gd name="T19" fmla="*/ 143 h 419"/>
                <a:gd name="T20" fmla="*/ 216 w 338"/>
                <a:gd name="T21" fmla="*/ 35 h 419"/>
                <a:gd name="T22" fmla="*/ 12 w 338"/>
                <a:gd name="T23" fmla="*/ 150 h 419"/>
                <a:gd name="T24" fmla="*/ 26 w 338"/>
                <a:gd name="T25" fmla="*/ 178 h 419"/>
                <a:gd name="T26" fmla="*/ 33 w 338"/>
                <a:gd name="T27" fmla="*/ 202 h 419"/>
                <a:gd name="T28" fmla="*/ 22 w 338"/>
                <a:gd name="T29" fmla="*/ 2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419">
                  <a:moveTo>
                    <a:pt x="22" y="242"/>
                  </a:moveTo>
                  <a:cubicBezTo>
                    <a:pt x="32" y="255"/>
                    <a:pt x="47" y="248"/>
                    <a:pt x="54" y="255"/>
                  </a:cubicBezTo>
                  <a:cubicBezTo>
                    <a:pt x="60" y="262"/>
                    <a:pt x="62" y="270"/>
                    <a:pt x="64" y="279"/>
                  </a:cubicBezTo>
                  <a:cubicBezTo>
                    <a:pt x="67" y="291"/>
                    <a:pt x="71" y="304"/>
                    <a:pt x="78" y="316"/>
                  </a:cubicBezTo>
                  <a:cubicBezTo>
                    <a:pt x="82" y="326"/>
                    <a:pt x="90" y="334"/>
                    <a:pt x="99" y="340"/>
                  </a:cubicBezTo>
                  <a:cubicBezTo>
                    <a:pt x="113" y="345"/>
                    <a:pt x="129" y="345"/>
                    <a:pt x="143" y="343"/>
                  </a:cubicBezTo>
                  <a:cubicBezTo>
                    <a:pt x="156" y="341"/>
                    <a:pt x="165" y="355"/>
                    <a:pt x="163" y="404"/>
                  </a:cubicBezTo>
                  <a:cubicBezTo>
                    <a:pt x="174" y="419"/>
                    <a:pt x="338" y="369"/>
                    <a:pt x="337" y="355"/>
                  </a:cubicBezTo>
                  <a:cubicBezTo>
                    <a:pt x="313" y="315"/>
                    <a:pt x="301" y="267"/>
                    <a:pt x="302" y="221"/>
                  </a:cubicBezTo>
                  <a:cubicBezTo>
                    <a:pt x="302" y="195"/>
                    <a:pt x="299" y="169"/>
                    <a:pt x="294" y="143"/>
                  </a:cubicBezTo>
                  <a:cubicBezTo>
                    <a:pt x="284" y="103"/>
                    <a:pt x="252" y="56"/>
                    <a:pt x="216" y="35"/>
                  </a:cubicBezTo>
                  <a:cubicBezTo>
                    <a:pt x="152" y="0"/>
                    <a:pt x="0" y="26"/>
                    <a:pt x="12" y="150"/>
                  </a:cubicBezTo>
                  <a:cubicBezTo>
                    <a:pt x="14" y="162"/>
                    <a:pt x="18" y="171"/>
                    <a:pt x="26" y="178"/>
                  </a:cubicBezTo>
                  <a:cubicBezTo>
                    <a:pt x="33" y="184"/>
                    <a:pt x="36" y="194"/>
                    <a:pt x="33" y="202"/>
                  </a:cubicBezTo>
                  <a:cubicBezTo>
                    <a:pt x="30" y="210"/>
                    <a:pt x="12" y="231"/>
                    <a:pt x="22" y="2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20">
              <a:extLst>
                <a:ext uri="{FF2B5EF4-FFF2-40B4-BE49-F238E27FC236}">
                  <a16:creationId xmlns:a16="http://schemas.microsoft.com/office/drawing/2014/main" id="{35C9B77D-4040-4DEC-8EA6-1059ACB24DDF}"/>
                </a:ext>
              </a:extLst>
            </p:cNvPr>
            <p:cNvSpPr>
              <a:spLocks/>
            </p:cNvSpPr>
            <p:nvPr/>
          </p:nvSpPr>
          <p:spPr bwMode="auto">
            <a:xfrm>
              <a:off x="7662863" y="3160713"/>
              <a:ext cx="80962" cy="96838"/>
            </a:xfrm>
            <a:custGeom>
              <a:avLst/>
              <a:gdLst>
                <a:gd name="T0" fmla="*/ 9 w 244"/>
                <a:gd name="T1" fmla="*/ 97 h 288"/>
                <a:gd name="T2" fmla="*/ 37 w 244"/>
                <a:gd name="T3" fmla="*/ 58 h 288"/>
                <a:gd name="T4" fmla="*/ 55 w 244"/>
                <a:gd name="T5" fmla="*/ 29 h 288"/>
                <a:gd name="T6" fmla="*/ 121 w 244"/>
                <a:gd name="T7" fmla="*/ 4 h 288"/>
                <a:gd name="T8" fmla="*/ 180 w 244"/>
                <a:gd name="T9" fmla="*/ 39 h 288"/>
                <a:gd name="T10" fmla="*/ 202 w 244"/>
                <a:gd name="T11" fmla="*/ 86 h 288"/>
                <a:gd name="T12" fmla="*/ 230 w 244"/>
                <a:gd name="T13" fmla="*/ 121 h 288"/>
                <a:gd name="T14" fmla="*/ 231 w 244"/>
                <a:gd name="T15" fmla="*/ 199 h 288"/>
                <a:gd name="T16" fmla="*/ 227 w 244"/>
                <a:gd name="T17" fmla="*/ 238 h 288"/>
                <a:gd name="T18" fmla="*/ 223 w 244"/>
                <a:gd name="T19" fmla="*/ 272 h 288"/>
                <a:gd name="T20" fmla="*/ 167 w 244"/>
                <a:gd name="T21" fmla="*/ 285 h 288"/>
                <a:gd name="T22" fmla="*/ 112 w 244"/>
                <a:gd name="T23" fmla="*/ 259 h 288"/>
                <a:gd name="T24" fmla="*/ 75 w 244"/>
                <a:gd name="T25" fmla="*/ 228 h 288"/>
                <a:gd name="T26" fmla="*/ 57 w 244"/>
                <a:gd name="T27" fmla="*/ 227 h 288"/>
                <a:gd name="T28" fmla="*/ 23 w 244"/>
                <a:gd name="T29" fmla="*/ 188 h 288"/>
                <a:gd name="T30" fmla="*/ 20 w 244"/>
                <a:gd name="T31" fmla="*/ 164 h 288"/>
                <a:gd name="T32" fmla="*/ 7 w 244"/>
                <a:gd name="T33" fmla="*/ 140 h 288"/>
                <a:gd name="T34" fmla="*/ 9 w 244"/>
                <a:gd name="T3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88">
                  <a:moveTo>
                    <a:pt x="9" y="97"/>
                  </a:moveTo>
                  <a:cubicBezTo>
                    <a:pt x="16" y="83"/>
                    <a:pt x="30" y="73"/>
                    <a:pt x="37" y="58"/>
                  </a:cubicBezTo>
                  <a:cubicBezTo>
                    <a:pt x="41" y="47"/>
                    <a:pt x="46" y="37"/>
                    <a:pt x="55" y="29"/>
                  </a:cubicBezTo>
                  <a:cubicBezTo>
                    <a:pt x="76" y="12"/>
                    <a:pt x="94" y="0"/>
                    <a:pt x="121" y="4"/>
                  </a:cubicBezTo>
                  <a:cubicBezTo>
                    <a:pt x="145" y="8"/>
                    <a:pt x="166" y="20"/>
                    <a:pt x="180" y="39"/>
                  </a:cubicBezTo>
                  <a:cubicBezTo>
                    <a:pt x="188" y="54"/>
                    <a:pt x="195" y="69"/>
                    <a:pt x="202" y="86"/>
                  </a:cubicBezTo>
                  <a:cubicBezTo>
                    <a:pt x="209" y="100"/>
                    <a:pt x="222" y="108"/>
                    <a:pt x="230" y="121"/>
                  </a:cubicBezTo>
                  <a:cubicBezTo>
                    <a:pt x="244" y="143"/>
                    <a:pt x="234" y="175"/>
                    <a:pt x="231" y="199"/>
                  </a:cubicBezTo>
                  <a:cubicBezTo>
                    <a:pt x="230" y="211"/>
                    <a:pt x="229" y="225"/>
                    <a:pt x="227" y="238"/>
                  </a:cubicBezTo>
                  <a:cubicBezTo>
                    <a:pt x="226" y="246"/>
                    <a:pt x="227" y="266"/>
                    <a:pt x="223" y="272"/>
                  </a:cubicBezTo>
                  <a:cubicBezTo>
                    <a:pt x="212" y="286"/>
                    <a:pt x="183" y="288"/>
                    <a:pt x="167" y="285"/>
                  </a:cubicBezTo>
                  <a:cubicBezTo>
                    <a:pt x="147" y="282"/>
                    <a:pt x="127" y="274"/>
                    <a:pt x="112" y="259"/>
                  </a:cubicBezTo>
                  <a:cubicBezTo>
                    <a:pt x="101" y="247"/>
                    <a:pt x="91" y="232"/>
                    <a:pt x="75" y="228"/>
                  </a:cubicBezTo>
                  <a:cubicBezTo>
                    <a:pt x="70" y="227"/>
                    <a:pt x="63" y="227"/>
                    <a:pt x="57" y="227"/>
                  </a:cubicBezTo>
                  <a:cubicBezTo>
                    <a:pt x="39" y="222"/>
                    <a:pt x="25" y="206"/>
                    <a:pt x="23" y="188"/>
                  </a:cubicBezTo>
                  <a:cubicBezTo>
                    <a:pt x="23" y="179"/>
                    <a:pt x="21" y="172"/>
                    <a:pt x="20" y="164"/>
                  </a:cubicBezTo>
                  <a:cubicBezTo>
                    <a:pt x="16" y="156"/>
                    <a:pt x="13" y="149"/>
                    <a:pt x="7" y="140"/>
                  </a:cubicBezTo>
                  <a:cubicBezTo>
                    <a:pt x="0" y="128"/>
                    <a:pt x="0" y="111"/>
                    <a:pt x="9"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21">
              <a:extLst>
                <a:ext uri="{FF2B5EF4-FFF2-40B4-BE49-F238E27FC236}">
                  <a16:creationId xmlns:a16="http://schemas.microsoft.com/office/drawing/2014/main" id="{BD1C5A02-5379-4E44-B034-6DE0F0B75252}"/>
                </a:ext>
              </a:extLst>
            </p:cNvPr>
            <p:cNvSpPr>
              <a:spLocks/>
            </p:cNvSpPr>
            <p:nvPr/>
          </p:nvSpPr>
          <p:spPr bwMode="auto">
            <a:xfrm>
              <a:off x="7648575" y="3225801"/>
              <a:ext cx="39687" cy="63500"/>
            </a:xfrm>
            <a:custGeom>
              <a:avLst/>
              <a:gdLst>
                <a:gd name="T0" fmla="*/ 51 w 120"/>
                <a:gd name="T1" fmla="*/ 108 h 189"/>
                <a:gd name="T2" fmla="*/ 7 w 120"/>
                <a:gd name="T3" fmla="*/ 83 h 189"/>
                <a:gd name="T4" fmla="*/ 22 w 120"/>
                <a:gd name="T5" fmla="*/ 121 h 189"/>
                <a:gd name="T6" fmla="*/ 28 w 120"/>
                <a:gd name="T7" fmla="*/ 168 h 189"/>
                <a:gd name="T8" fmla="*/ 74 w 120"/>
                <a:gd name="T9" fmla="*/ 188 h 189"/>
                <a:gd name="T10" fmla="*/ 108 w 120"/>
                <a:gd name="T11" fmla="*/ 155 h 189"/>
                <a:gd name="T12" fmla="*/ 111 w 120"/>
                <a:gd name="T13" fmla="*/ 94 h 189"/>
                <a:gd name="T14" fmla="*/ 85 w 120"/>
                <a:gd name="T15" fmla="*/ 41 h 189"/>
                <a:gd name="T16" fmla="*/ 67 w 120"/>
                <a:gd name="T17" fmla="*/ 0 h 189"/>
                <a:gd name="T18" fmla="*/ 51 w 120"/>
                <a:gd name="T19"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89">
                  <a:moveTo>
                    <a:pt x="51" y="108"/>
                  </a:moveTo>
                  <a:cubicBezTo>
                    <a:pt x="37" y="101"/>
                    <a:pt x="36" y="80"/>
                    <a:pt x="7" y="83"/>
                  </a:cubicBezTo>
                  <a:cubicBezTo>
                    <a:pt x="0" y="98"/>
                    <a:pt x="15" y="110"/>
                    <a:pt x="22" y="121"/>
                  </a:cubicBezTo>
                  <a:cubicBezTo>
                    <a:pt x="32" y="136"/>
                    <a:pt x="18" y="154"/>
                    <a:pt x="28" y="168"/>
                  </a:cubicBezTo>
                  <a:cubicBezTo>
                    <a:pt x="39" y="182"/>
                    <a:pt x="55" y="189"/>
                    <a:pt x="74" y="188"/>
                  </a:cubicBezTo>
                  <a:cubicBezTo>
                    <a:pt x="92" y="186"/>
                    <a:pt x="97" y="168"/>
                    <a:pt x="108" y="155"/>
                  </a:cubicBezTo>
                  <a:cubicBezTo>
                    <a:pt x="120" y="143"/>
                    <a:pt x="118" y="107"/>
                    <a:pt x="111" y="94"/>
                  </a:cubicBezTo>
                  <a:cubicBezTo>
                    <a:pt x="111" y="94"/>
                    <a:pt x="85" y="66"/>
                    <a:pt x="85" y="41"/>
                  </a:cubicBezTo>
                  <a:cubicBezTo>
                    <a:pt x="85" y="26"/>
                    <a:pt x="92" y="0"/>
                    <a:pt x="67" y="0"/>
                  </a:cubicBezTo>
                  <a:cubicBezTo>
                    <a:pt x="71" y="36"/>
                    <a:pt x="40" y="65"/>
                    <a:pt x="51"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922">
              <a:extLst>
                <a:ext uri="{FF2B5EF4-FFF2-40B4-BE49-F238E27FC236}">
                  <a16:creationId xmlns:a16="http://schemas.microsoft.com/office/drawing/2014/main" id="{CDC087D2-A44E-4E26-AA5F-7949B9E7621C}"/>
                </a:ext>
              </a:extLst>
            </p:cNvPr>
            <p:cNvSpPr>
              <a:spLocks/>
            </p:cNvSpPr>
            <p:nvPr/>
          </p:nvSpPr>
          <p:spPr bwMode="auto">
            <a:xfrm>
              <a:off x="7675563" y="3219451"/>
              <a:ext cx="28575" cy="39688"/>
            </a:xfrm>
            <a:custGeom>
              <a:avLst/>
              <a:gdLst>
                <a:gd name="T0" fmla="*/ 43 w 85"/>
                <a:gd name="T1" fmla="*/ 2 h 118"/>
                <a:gd name="T2" fmla="*/ 2 w 85"/>
                <a:gd name="T3" fmla="*/ 61 h 118"/>
                <a:gd name="T4" fmla="*/ 39 w 85"/>
                <a:gd name="T5" fmla="*/ 115 h 118"/>
                <a:gd name="T6" fmla="*/ 81 w 85"/>
                <a:gd name="T7" fmla="*/ 71 h 118"/>
                <a:gd name="T8" fmla="*/ 43 w 85"/>
                <a:gd name="T9" fmla="*/ 2 h 118"/>
              </a:gdLst>
              <a:ahLst/>
              <a:cxnLst>
                <a:cxn ang="0">
                  <a:pos x="T0" y="T1"/>
                </a:cxn>
                <a:cxn ang="0">
                  <a:pos x="T2" y="T3"/>
                </a:cxn>
                <a:cxn ang="0">
                  <a:pos x="T4" y="T5"/>
                </a:cxn>
                <a:cxn ang="0">
                  <a:pos x="T6" y="T7"/>
                </a:cxn>
                <a:cxn ang="0">
                  <a:pos x="T8" y="T9"/>
                </a:cxn>
              </a:cxnLst>
              <a:rect l="0" t="0" r="r" b="b"/>
              <a:pathLst>
                <a:path w="85" h="118">
                  <a:moveTo>
                    <a:pt x="43" y="2"/>
                  </a:moveTo>
                  <a:cubicBezTo>
                    <a:pt x="18" y="0"/>
                    <a:pt x="0" y="27"/>
                    <a:pt x="2" y="61"/>
                  </a:cubicBezTo>
                  <a:cubicBezTo>
                    <a:pt x="3" y="90"/>
                    <a:pt x="20" y="112"/>
                    <a:pt x="39" y="115"/>
                  </a:cubicBezTo>
                  <a:cubicBezTo>
                    <a:pt x="59" y="118"/>
                    <a:pt x="77" y="98"/>
                    <a:pt x="81" y="71"/>
                  </a:cubicBezTo>
                  <a:cubicBezTo>
                    <a:pt x="85" y="36"/>
                    <a:pt x="69" y="4"/>
                    <a:pt x="43" y="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923">
              <a:extLst>
                <a:ext uri="{FF2B5EF4-FFF2-40B4-BE49-F238E27FC236}">
                  <a16:creationId xmlns:a16="http://schemas.microsoft.com/office/drawing/2014/main" id="{F7CBBF0E-00FE-463D-AD0B-9B37B5F0BD0D}"/>
                </a:ext>
              </a:extLst>
            </p:cNvPr>
            <p:cNvSpPr>
              <a:spLocks/>
            </p:cNvSpPr>
            <p:nvPr/>
          </p:nvSpPr>
          <p:spPr bwMode="auto">
            <a:xfrm>
              <a:off x="7685088" y="3267076"/>
              <a:ext cx="66675" cy="55563"/>
            </a:xfrm>
            <a:custGeom>
              <a:avLst/>
              <a:gdLst>
                <a:gd name="T0" fmla="*/ 181 w 200"/>
                <a:gd name="T1" fmla="*/ 30 h 165"/>
                <a:gd name="T2" fmla="*/ 65 w 200"/>
                <a:gd name="T3" fmla="*/ 28 h 165"/>
                <a:gd name="T4" fmla="*/ 19 w 200"/>
                <a:gd name="T5" fmla="*/ 134 h 165"/>
                <a:gd name="T6" fmla="*/ 134 w 200"/>
                <a:gd name="T7" fmla="*/ 136 h 165"/>
                <a:gd name="T8" fmla="*/ 181 w 200"/>
                <a:gd name="T9" fmla="*/ 30 h 165"/>
              </a:gdLst>
              <a:ahLst/>
              <a:cxnLst>
                <a:cxn ang="0">
                  <a:pos x="T0" y="T1"/>
                </a:cxn>
                <a:cxn ang="0">
                  <a:pos x="T2" y="T3"/>
                </a:cxn>
                <a:cxn ang="0">
                  <a:pos x="T4" y="T5"/>
                </a:cxn>
                <a:cxn ang="0">
                  <a:pos x="T6" y="T7"/>
                </a:cxn>
                <a:cxn ang="0">
                  <a:pos x="T8" y="T9"/>
                </a:cxn>
              </a:cxnLst>
              <a:rect l="0" t="0" r="r" b="b"/>
              <a:pathLst>
                <a:path w="200" h="165">
                  <a:moveTo>
                    <a:pt x="181" y="30"/>
                  </a:moveTo>
                  <a:cubicBezTo>
                    <a:pt x="162" y="0"/>
                    <a:pt x="110" y="0"/>
                    <a:pt x="65" y="28"/>
                  </a:cubicBezTo>
                  <a:cubicBezTo>
                    <a:pt x="21" y="57"/>
                    <a:pt x="0" y="104"/>
                    <a:pt x="19" y="134"/>
                  </a:cubicBezTo>
                  <a:cubicBezTo>
                    <a:pt x="38" y="164"/>
                    <a:pt x="90" y="165"/>
                    <a:pt x="134" y="136"/>
                  </a:cubicBezTo>
                  <a:cubicBezTo>
                    <a:pt x="179" y="107"/>
                    <a:pt x="200" y="60"/>
                    <a:pt x="1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24">
              <a:extLst>
                <a:ext uri="{FF2B5EF4-FFF2-40B4-BE49-F238E27FC236}">
                  <a16:creationId xmlns:a16="http://schemas.microsoft.com/office/drawing/2014/main" id="{E0EB7F13-6D55-4979-B8B6-324BD40A091E}"/>
                </a:ext>
              </a:extLst>
            </p:cNvPr>
            <p:cNvSpPr>
              <a:spLocks/>
            </p:cNvSpPr>
            <p:nvPr/>
          </p:nvSpPr>
          <p:spPr bwMode="auto">
            <a:xfrm>
              <a:off x="7593013" y="3444876"/>
              <a:ext cx="71437" cy="50800"/>
            </a:xfrm>
            <a:custGeom>
              <a:avLst/>
              <a:gdLst>
                <a:gd name="T0" fmla="*/ 108 w 213"/>
                <a:gd name="T1" fmla="*/ 4 h 151"/>
                <a:gd name="T2" fmla="*/ 75 w 213"/>
                <a:gd name="T3" fmla="*/ 6 h 151"/>
                <a:gd name="T4" fmla="*/ 64 w 213"/>
                <a:gd name="T5" fmla="*/ 17 h 151"/>
                <a:gd name="T6" fmla="*/ 19 w 213"/>
                <a:gd name="T7" fmla="*/ 71 h 151"/>
                <a:gd name="T8" fmla="*/ 12 w 213"/>
                <a:gd name="T9" fmla="*/ 89 h 151"/>
                <a:gd name="T10" fmla="*/ 3 w 213"/>
                <a:gd name="T11" fmla="*/ 114 h 151"/>
                <a:gd name="T12" fmla="*/ 3 w 213"/>
                <a:gd name="T13" fmla="*/ 128 h 151"/>
                <a:gd name="T14" fmla="*/ 7 w 213"/>
                <a:gd name="T15" fmla="*/ 131 h 151"/>
                <a:gd name="T16" fmla="*/ 22 w 213"/>
                <a:gd name="T17" fmla="*/ 130 h 151"/>
                <a:gd name="T18" fmla="*/ 35 w 213"/>
                <a:gd name="T19" fmla="*/ 119 h 151"/>
                <a:gd name="T20" fmla="*/ 58 w 213"/>
                <a:gd name="T21" fmla="*/ 91 h 151"/>
                <a:gd name="T22" fmla="*/ 118 w 213"/>
                <a:gd name="T23" fmla="*/ 78 h 151"/>
                <a:gd name="T24" fmla="*/ 89 w 213"/>
                <a:gd name="T25" fmla="*/ 103 h 151"/>
                <a:gd name="T26" fmla="*/ 76 w 213"/>
                <a:gd name="T27" fmla="*/ 134 h 151"/>
                <a:gd name="T28" fmla="*/ 124 w 213"/>
                <a:gd name="T29" fmla="*/ 117 h 151"/>
                <a:gd name="T30" fmla="*/ 188 w 213"/>
                <a:gd name="T31" fmla="*/ 88 h 151"/>
                <a:gd name="T32" fmla="*/ 196 w 213"/>
                <a:gd name="T33" fmla="*/ 16 h 151"/>
                <a:gd name="T34" fmla="*/ 108 w 213"/>
                <a:gd name="T35"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51">
                  <a:moveTo>
                    <a:pt x="108" y="4"/>
                  </a:moveTo>
                  <a:cubicBezTo>
                    <a:pt x="97" y="0"/>
                    <a:pt x="86" y="2"/>
                    <a:pt x="75" y="6"/>
                  </a:cubicBezTo>
                  <a:cubicBezTo>
                    <a:pt x="71" y="9"/>
                    <a:pt x="68" y="13"/>
                    <a:pt x="64" y="17"/>
                  </a:cubicBezTo>
                  <a:cubicBezTo>
                    <a:pt x="49" y="35"/>
                    <a:pt x="30" y="50"/>
                    <a:pt x="19" y="71"/>
                  </a:cubicBezTo>
                  <a:cubicBezTo>
                    <a:pt x="17" y="77"/>
                    <a:pt x="14" y="84"/>
                    <a:pt x="12" y="89"/>
                  </a:cubicBezTo>
                  <a:cubicBezTo>
                    <a:pt x="10" y="98"/>
                    <a:pt x="5" y="106"/>
                    <a:pt x="3" y="114"/>
                  </a:cubicBezTo>
                  <a:cubicBezTo>
                    <a:pt x="0" y="119"/>
                    <a:pt x="0" y="124"/>
                    <a:pt x="3" y="128"/>
                  </a:cubicBezTo>
                  <a:cubicBezTo>
                    <a:pt x="4" y="130"/>
                    <a:pt x="5" y="131"/>
                    <a:pt x="7" y="131"/>
                  </a:cubicBezTo>
                  <a:cubicBezTo>
                    <a:pt x="12" y="133"/>
                    <a:pt x="18" y="133"/>
                    <a:pt x="22" y="130"/>
                  </a:cubicBezTo>
                  <a:cubicBezTo>
                    <a:pt x="26" y="127"/>
                    <a:pt x="30" y="123"/>
                    <a:pt x="35" y="119"/>
                  </a:cubicBezTo>
                  <a:cubicBezTo>
                    <a:pt x="39" y="114"/>
                    <a:pt x="56" y="95"/>
                    <a:pt x="58" y="91"/>
                  </a:cubicBezTo>
                  <a:cubicBezTo>
                    <a:pt x="75" y="73"/>
                    <a:pt x="95" y="75"/>
                    <a:pt x="118" y="78"/>
                  </a:cubicBezTo>
                  <a:cubicBezTo>
                    <a:pt x="117" y="89"/>
                    <a:pt x="100" y="95"/>
                    <a:pt x="89" y="103"/>
                  </a:cubicBezTo>
                  <a:cubicBezTo>
                    <a:pt x="78" y="109"/>
                    <a:pt x="74" y="123"/>
                    <a:pt x="76" y="134"/>
                  </a:cubicBezTo>
                  <a:cubicBezTo>
                    <a:pt x="82" y="151"/>
                    <a:pt x="99" y="130"/>
                    <a:pt x="124" y="117"/>
                  </a:cubicBezTo>
                  <a:cubicBezTo>
                    <a:pt x="146" y="110"/>
                    <a:pt x="168" y="100"/>
                    <a:pt x="188" y="88"/>
                  </a:cubicBezTo>
                  <a:cubicBezTo>
                    <a:pt x="213" y="67"/>
                    <a:pt x="210" y="16"/>
                    <a:pt x="196" y="16"/>
                  </a:cubicBezTo>
                  <a:cubicBezTo>
                    <a:pt x="161" y="27"/>
                    <a:pt x="121" y="7"/>
                    <a:pt x="10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25">
              <a:extLst>
                <a:ext uri="{FF2B5EF4-FFF2-40B4-BE49-F238E27FC236}">
                  <a16:creationId xmlns:a16="http://schemas.microsoft.com/office/drawing/2014/main" id="{010B0582-F0EA-473A-A8AA-C9D4E044F428}"/>
                </a:ext>
              </a:extLst>
            </p:cNvPr>
            <p:cNvSpPr>
              <a:spLocks/>
            </p:cNvSpPr>
            <p:nvPr/>
          </p:nvSpPr>
          <p:spPr bwMode="auto">
            <a:xfrm>
              <a:off x="7564438" y="3413126"/>
              <a:ext cx="85725" cy="65088"/>
            </a:xfrm>
            <a:custGeom>
              <a:avLst/>
              <a:gdLst>
                <a:gd name="T0" fmla="*/ 162 w 258"/>
                <a:gd name="T1" fmla="*/ 195 h 197"/>
                <a:gd name="T2" fmla="*/ 123 w 258"/>
                <a:gd name="T3" fmla="*/ 191 h 197"/>
                <a:gd name="T4" fmla="*/ 76 w 258"/>
                <a:gd name="T5" fmla="*/ 140 h 197"/>
                <a:gd name="T6" fmla="*/ 26 w 258"/>
                <a:gd name="T7" fmla="*/ 62 h 197"/>
                <a:gd name="T8" fmla="*/ 10 w 258"/>
                <a:gd name="T9" fmla="*/ 5 h 197"/>
                <a:gd name="T10" fmla="*/ 71 w 258"/>
                <a:gd name="T11" fmla="*/ 3 h 197"/>
                <a:gd name="T12" fmla="*/ 130 w 258"/>
                <a:gd name="T13" fmla="*/ 42 h 197"/>
                <a:gd name="T14" fmla="*/ 166 w 258"/>
                <a:gd name="T15" fmla="*/ 22 h 197"/>
                <a:gd name="T16" fmla="*/ 225 w 258"/>
                <a:gd name="T17" fmla="*/ 33 h 197"/>
                <a:gd name="T18" fmla="*/ 258 w 258"/>
                <a:gd name="T19" fmla="*/ 99 h 197"/>
                <a:gd name="T20" fmla="*/ 225 w 258"/>
                <a:gd name="T21" fmla="*/ 149 h 197"/>
                <a:gd name="T22" fmla="*/ 162 w 258"/>
                <a:gd name="T23"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97">
                  <a:moveTo>
                    <a:pt x="162" y="195"/>
                  </a:moveTo>
                  <a:cubicBezTo>
                    <a:pt x="149" y="197"/>
                    <a:pt x="136" y="196"/>
                    <a:pt x="123" y="191"/>
                  </a:cubicBezTo>
                  <a:cubicBezTo>
                    <a:pt x="99" y="178"/>
                    <a:pt x="90" y="161"/>
                    <a:pt x="76" y="140"/>
                  </a:cubicBezTo>
                  <a:cubicBezTo>
                    <a:pt x="59" y="115"/>
                    <a:pt x="51" y="81"/>
                    <a:pt x="26" y="62"/>
                  </a:cubicBezTo>
                  <a:cubicBezTo>
                    <a:pt x="14" y="55"/>
                    <a:pt x="0" y="15"/>
                    <a:pt x="10" y="5"/>
                  </a:cubicBezTo>
                  <a:cubicBezTo>
                    <a:pt x="14" y="0"/>
                    <a:pt x="66" y="0"/>
                    <a:pt x="71" y="3"/>
                  </a:cubicBezTo>
                  <a:cubicBezTo>
                    <a:pt x="99" y="35"/>
                    <a:pt x="109" y="29"/>
                    <a:pt x="130" y="42"/>
                  </a:cubicBezTo>
                  <a:cubicBezTo>
                    <a:pt x="143" y="40"/>
                    <a:pt x="154" y="26"/>
                    <a:pt x="166" y="22"/>
                  </a:cubicBezTo>
                  <a:cubicBezTo>
                    <a:pt x="187" y="15"/>
                    <a:pt x="209" y="19"/>
                    <a:pt x="225" y="33"/>
                  </a:cubicBezTo>
                  <a:cubicBezTo>
                    <a:pt x="246" y="48"/>
                    <a:pt x="257" y="74"/>
                    <a:pt x="258" y="99"/>
                  </a:cubicBezTo>
                  <a:cubicBezTo>
                    <a:pt x="257" y="122"/>
                    <a:pt x="241" y="135"/>
                    <a:pt x="225" y="149"/>
                  </a:cubicBezTo>
                  <a:cubicBezTo>
                    <a:pt x="205" y="164"/>
                    <a:pt x="186" y="191"/>
                    <a:pt x="162" y="19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926">
              <a:extLst>
                <a:ext uri="{FF2B5EF4-FFF2-40B4-BE49-F238E27FC236}">
                  <a16:creationId xmlns:a16="http://schemas.microsoft.com/office/drawing/2014/main" id="{D2954335-C440-4CCD-BC1D-FB42D1FC05FF}"/>
                </a:ext>
              </a:extLst>
            </p:cNvPr>
            <p:cNvSpPr>
              <a:spLocks/>
            </p:cNvSpPr>
            <p:nvPr/>
          </p:nvSpPr>
          <p:spPr bwMode="auto">
            <a:xfrm>
              <a:off x="7543800" y="3398838"/>
              <a:ext cx="52387" cy="39688"/>
            </a:xfrm>
            <a:custGeom>
              <a:avLst/>
              <a:gdLst>
                <a:gd name="T0" fmla="*/ 88 w 153"/>
                <a:gd name="T1" fmla="*/ 0 h 117"/>
                <a:gd name="T2" fmla="*/ 75 w 153"/>
                <a:gd name="T3" fmla="*/ 1 h 117"/>
                <a:gd name="T4" fmla="*/ 42 w 153"/>
                <a:gd name="T5" fmla="*/ 12 h 117"/>
                <a:gd name="T6" fmla="*/ 14 w 153"/>
                <a:gd name="T7" fmla="*/ 48 h 117"/>
                <a:gd name="T8" fmla="*/ 27 w 153"/>
                <a:gd name="T9" fmla="*/ 100 h 117"/>
                <a:gd name="T10" fmla="*/ 64 w 153"/>
                <a:gd name="T11" fmla="*/ 94 h 117"/>
                <a:gd name="T12" fmla="*/ 89 w 153"/>
                <a:gd name="T13" fmla="*/ 114 h 117"/>
                <a:gd name="T14" fmla="*/ 120 w 153"/>
                <a:gd name="T15" fmla="*/ 115 h 117"/>
                <a:gd name="T16" fmla="*/ 149 w 153"/>
                <a:gd name="T17" fmla="*/ 68 h 117"/>
                <a:gd name="T18" fmla="*/ 112 w 153"/>
                <a:gd name="T19" fmla="*/ 14 h 117"/>
                <a:gd name="T20" fmla="*/ 88 w 153"/>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7">
                  <a:moveTo>
                    <a:pt x="88" y="0"/>
                  </a:moveTo>
                  <a:cubicBezTo>
                    <a:pt x="84" y="0"/>
                    <a:pt x="80" y="0"/>
                    <a:pt x="75" y="1"/>
                  </a:cubicBezTo>
                  <a:cubicBezTo>
                    <a:pt x="64" y="4"/>
                    <a:pt x="53" y="8"/>
                    <a:pt x="42" y="12"/>
                  </a:cubicBezTo>
                  <a:cubicBezTo>
                    <a:pt x="29" y="18"/>
                    <a:pt x="24" y="39"/>
                    <a:pt x="14" y="48"/>
                  </a:cubicBezTo>
                  <a:cubicBezTo>
                    <a:pt x="0" y="62"/>
                    <a:pt x="20" y="81"/>
                    <a:pt x="27" y="100"/>
                  </a:cubicBezTo>
                  <a:cubicBezTo>
                    <a:pt x="31" y="110"/>
                    <a:pt x="57" y="99"/>
                    <a:pt x="64" y="94"/>
                  </a:cubicBezTo>
                  <a:cubicBezTo>
                    <a:pt x="60" y="96"/>
                    <a:pt x="87" y="113"/>
                    <a:pt x="89" y="114"/>
                  </a:cubicBezTo>
                  <a:cubicBezTo>
                    <a:pt x="99" y="117"/>
                    <a:pt x="110" y="117"/>
                    <a:pt x="120" y="115"/>
                  </a:cubicBezTo>
                  <a:cubicBezTo>
                    <a:pt x="141" y="110"/>
                    <a:pt x="153" y="90"/>
                    <a:pt x="149" y="68"/>
                  </a:cubicBezTo>
                  <a:cubicBezTo>
                    <a:pt x="146" y="46"/>
                    <a:pt x="126" y="29"/>
                    <a:pt x="112" y="14"/>
                  </a:cubicBezTo>
                  <a:cubicBezTo>
                    <a:pt x="106" y="8"/>
                    <a:pt x="98" y="3"/>
                    <a:pt x="88"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927">
              <a:extLst>
                <a:ext uri="{FF2B5EF4-FFF2-40B4-BE49-F238E27FC236}">
                  <a16:creationId xmlns:a16="http://schemas.microsoft.com/office/drawing/2014/main" id="{34660C8F-B918-4A43-A698-5B7520FF5A98}"/>
                </a:ext>
              </a:extLst>
            </p:cNvPr>
            <p:cNvSpPr>
              <a:spLocks/>
            </p:cNvSpPr>
            <p:nvPr/>
          </p:nvSpPr>
          <p:spPr bwMode="auto">
            <a:xfrm>
              <a:off x="7600950" y="3259138"/>
              <a:ext cx="179387" cy="207963"/>
            </a:xfrm>
            <a:custGeom>
              <a:avLst/>
              <a:gdLst>
                <a:gd name="T0" fmla="*/ 67 w 540"/>
                <a:gd name="T1" fmla="*/ 415 h 618"/>
                <a:gd name="T2" fmla="*/ 124 w 540"/>
                <a:gd name="T3" fmla="*/ 259 h 618"/>
                <a:gd name="T4" fmla="*/ 209 w 540"/>
                <a:gd name="T5" fmla="*/ 124 h 618"/>
                <a:gd name="T6" fmla="*/ 326 w 540"/>
                <a:gd name="T7" fmla="*/ 70 h 618"/>
                <a:gd name="T8" fmla="*/ 521 w 540"/>
                <a:gd name="T9" fmla="*/ 231 h 618"/>
                <a:gd name="T10" fmla="*/ 533 w 540"/>
                <a:gd name="T11" fmla="*/ 464 h 618"/>
                <a:gd name="T12" fmla="*/ 279 w 540"/>
                <a:gd name="T13" fmla="*/ 554 h 618"/>
                <a:gd name="T14" fmla="*/ 208 w 540"/>
                <a:gd name="T15" fmla="*/ 522 h 618"/>
                <a:gd name="T16" fmla="*/ 102 w 540"/>
                <a:gd name="T17" fmla="*/ 614 h 618"/>
                <a:gd name="T18" fmla="*/ 10 w 540"/>
                <a:gd name="T19" fmla="*/ 529 h 618"/>
                <a:gd name="T20" fmla="*/ 67 w 540"/>
                <a:gd name="T2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18">
                  <a:moveTo>
                    <a:pt x="67" y="415"/>
                  </a:moveTo>
                  <a:cubicBezTo>
                    <a:pt x="81" y="363"/>
                    <a:pt x="114" y="308"/>
                    <a:pt x="124" y="259"/>
                  </a:cubicBezTo>
                  <a:cubicBezTo>
                    <a:pt x="135" y="199"/>
                    <a:pt x="150" y="152"/>
                    <a:pt x="209" y="124"/>
                  </a:cubicBezTo>
                  <a:cubicBezTo>
                    <a:pt x="288" y="92"/>
                    <a:pt x="266" y="93"/>
                    <a:pt x="326" y="70"/>
                  </a:cubicBezTo>
                  <a:cubicBezTo>
                    <a:pt x="508" y="0"/>
                    <a:pt x="528" y="152"/>
                    <a:pt x="521" y="231"/>
                  </a:cubicBezTo>
                  <a:cubicBezTo>
                    <a:pt x="514" y="311"/>
                    <a:pt x="526" y="376"/>
                    <a:pt x="533" y="464"/>
                  </a:cubicBezTo>
                  <a:cubicBezTo>
                    <a:pt x="540" y="551"/>
                    <a:pt x="311" y="556"/>
                    <a:pt x="279" y="554"/>
                  </a:cubicBezTo>
                  <a:cubicBezTo>
                    <a:pt x="269" y="554"/>
                    <a:pt x="203" y="524"/>
                    <a:pt x="208" y="522"/>
                  </a:cubicBezTo>
                  <a:cubicBezTo>
                    <a:pt x="180" y="546"/>
                    <a:pt x="144" y="606"/>
                    <a:pt x="102" y="614"/>
                  </a:cubicBezTo>
                  <a:cubicBezTo>
                    <a:pt x="82" y="618"/>
                    <a:pt x="0" y="589"/>
                    <a:pt x="10" y="529"/>
                  </a:cubicBezTo>
                  <a:cubicBezTo>
                    <a:pt x="20" y="469"/>
                    <a:pt x="56" y="458"/>
                    <a:pt x="67" y="415"/>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928">
              <a:extLst>
                <a:ext uri="{FF2B5EF4-FFF2-40B4-BE49-F238E27FC236}">
                  <a16:creationId xmlns:a16="http://schemas.microsoft.com/office/drawing/2014/main" id="{82AEC369-FDFC-4D4B-8D70-6A2B5DADD387}"/>
                </a:ext>
              </a:extLst>
            </p:cNvPr>
            <p:cNvSpPr>
              <a:spLocks/>
            </p:cNvSpPr>
            <p:nvPr/>
          </p:nvSpPr>
          <p:spPr bwMode="auto">
            <a:xfrm>
              <a:off x="7691438" y="3797301"/>
              <a:ext cx="87312" cy="50800"/>
            </a:xfrm>
            <a:custGeom>
              <a:avLst/>
              <a:gdLst>
                <a:gd name="T0" fmla="*/ 245 w 260"/>
                <a:gd name="T1" fmla="*/ 108 h 151"/>
                <a:gd name="T2" fmla="*/ 185 w 260"/>
                <a:gd name="T3" fmla="*/ 119 h 151"/>
                <a:gd name="T4" fmla="*/ 127 w 260"/>
                <a:gd name="T5" fmla="*/ 131 h 151"/>
                <a:gd name="T6" fmla="*/ 8 w 260"/>
                <a:gd name="T7" fmla="*/ 135 h 151"/>
                <a:gd name="T8" fmla="*/ 4 w 260"/>
                <a:gd name="T9" fmla="*/ 104 h 151"/>
                <a:gd name="T10" fmla="*/ 64 w 260"/>
                <a:gd name="T11" fmla="*/ 69 h 151"/>
                <a:gd name="T12" fmla="*/ 135 w 260"/>
                <a:gd name="T13" fmla="*/ 11 h 151"/>
                <a:gd name="T14" fmla="*/ 230 w 260"/>
                <a:gd name="T15" fmla="*/ 11 h 151"/>
                <a:gd name="T16" fmla="*/ 245 w 260"/>
                <a:gd name="T17" fmla="*/ 10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1">
                  <a:moveTo>
                    <a:pt x="245" y="108"/>
                  </a:moveTo>
                  <a:cubicBezTo>
                    <a:pt x="240" y="118"/>
                    <a:pt x="199" y="121"/>
                    <a:pt x="185" y="119"/>
                  </a:cubicBezTo>
                  <a:cubicBezTo>
                    <a:pt x="164" y="115"/>
                    <a:pt x="143" y="119"/>
                    <a:pt x="127" y="131"/>
                  </a:cubicBezTo>
                  <a:cubicBezTo>
                    <a:pt x="91" y="150"/>
                    <a:pt x="47" y="151"/>
                    <a:pt x="8" y="135"/>
                  </a:cubicBezTo>
                  <a:cubicBezTo>
                    <a:pt x="1" y="126"/>
                    <a:pt x="0" y="114"/>
                    <a:pt x="4" y="104"/>
                  </a:cubicBezTo>
                  <a:cubicBezTo>
                    <a:pt x="20" y="76"/>
                    <a:pt x="39" y="82"/>
                    <a:pt x="64" y="69"/>
                  </a:cubicBezTo>
                  <a:cubicBezTo>
                    <a:pt x="89" y="57"/>
                    <a:pt x="109" y="27"/>
                    <a:pt x="135" y="11"/>
                  </a:cubicBezTo>
                  <a:cubicBezTo>
                    <a:pt x="150" y="0"/>
                    <a:pt x="212" y="12"/>
                    <a:pt x="230" y="11"/>
                  </a:cubicBezTo>
                  <a:cubicBezTo>
                    <a:pt x="260" y="30"/>
                    <a:pt x="249" y="101"/>
                    <a:pt x="245" y="10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929">
              <a:extLst>
                <a:ext uri="{FF2B5EF4-FFF2-40B4-BE49-F238E27FC236}">
                  <a16:creationId xmlns:a16="http://schemas.microsoft.com/office/drawing/2014/main" id="{2FC1E807-8AFA-4066-AB99-D9ED9C374981}"/>
                </a:ext>
              </a:extLst>
            </p:cNvPr>
            <p:cNvSpPr>
              <a:spLocks/>
            </p:cNvSpPr>
            <p:nvPr/>
          </p:nvSpPr>
          <p:spPr bwMode="auto">
            <a:xfrm>
              <a:off x="7664450" y="3449638"/>
              <a:ext cx="147637" cy="387350"/>
            </a:xfrm>
            <a:custGeom>
              <a:avLst/>
              <a:gdLst>
                <a:gd name="T0" fmla="*/ 1 w 443"/>
                <a:gd name="T1" fmla="*/ 71 h 1153"/>
                <a:gd name="T2" fmla="*/ 10 w 443"/>
                <a:gd name="T3" fmla="*/ 265 h 1153"/>
                <a:gd name="T4" fmla="*/ 19 w 443"/>
                <a:gd name="T5" fmla="*/ 559 h 1153"/>
                <a:gd name="T6" fmla="*/ 193 w 443"/>
                <a:gd name="T7" fmla="*/ 1099 h 1153"/>
                <a:gd name="T8" fmla="*/ 334 w 443"/>
                <a:gd name="T9" fmla="*/ 1082 h 1153"/>
                <a:gd name="T10" fmla="*/ 301 w 443"/>
                <a:gd name="T11" fmla="*/ 719 h 1153"/>
                <a:gd name="T12" fmla="*/ 335 w 443"/>
                <a:gd name="T13" fmla="*/ 364 h 1153"/>
                <a:gd name="T14" fmla="*/ 342 w 443"/>
                <a:gd name="T15" fmla="*/ 0 h 1153"/>
                <a:gd name="T16" fmla="*/ 1 w 443"/>
                <a:gd name="T17" fmla="*/ 7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153">
                  <a:moveTo>
                    <a:pt x="1" y="71"/>
                  </a:moveTo>
                  <a:cubicBezTo>
                    <a:pt x="0" y="161"/>
                    <a:pt x="8" y="176"/>
                    <a:pt x="10" y="265"/>
                  </a:cubicBezTo>
                  <a:cubicBezTo>
                    <a:pt x="12" y="350"/>
                    <a:pt x="15" y="440"/>
                    <a:pt x="19" y="559"/>
                  </a:cubicBezTo>
                  <a:cubicBezTo>
                    <a:pt x="95" y="676"/>
                    <a:pt x="178" y="960"/>
                    <a:pt x="193" y="1099"/>
                  </a:cubicBezTo>
                  <a:cubicBezTo>
                    <a:pt x="199" y="1153"/>
                    <a:pt x="334" y="1113"/>
                    <a:pt x="334" y="1082"/>
                  </a:cubicBezTo>
                  <a:cubicBezTo>
                    <a:pt x="355" y="1057"/>
                    <a:pt x="301" y="751"/>
                    <a:pt x="301" y="719"/>
                  </a:cubicBezTo>
                  <a:cubicBezTo>
                    <a:pt x="301" y="524"/>
                    <a:pt x="309" y="457"/>
                    <a:pt x="335" y="364"/>
                  </a:cubicBezTo>
                  <a:cubicBezTo>
                    <a:pt x="345" y="282"/>
                    <a:pt x="443" y="198"/>
                    <a:pt x="342" y="0"/>
                  </a:cubicBezTo>
                  <a:lnTo>
                    <a:pt x="1" y="7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930">
              <a:extLst>
                <a:ext uri="{FF2B5EF4-FFF2-40B4-BE49-F238E27FC236}">
                  <a16:creationId xmlns:a16="http://schemas.microsoft.com/office/drawing/2014/main" id="{6005F396-CEE0-492F-8ACC-A89CD55BCF92}"/>
                </a:ext>
              </a:extLst>
            </p:cNvPr>
            <p:cNvSpPr>
              <a:spLocks/>
            </p:cNvSpPr>
            <p:nvPr/>
          </p:nvSpPr>
          <p:spPr bwMode="auto">
            <a:xfrm>
              <a:off x="7747000" y="3798888"/>
              <a:ext cx="90487" cy="74613"/>
            </a:xfrm>
            <a:custGeom>
              <a:avLst/>
              <a:gdLst>
                <a:gd name="T0" fmla="*/ 117 w 269"/>
                <a:gd name="T1" fmla="*/ 41 h 220"/>
                <a:gd name="T2" fmla="*/ 88 w 269"/>
                <a:gd name="T3" fmla="*/ 104 h 220"/>
                <a:gd name="T4" fmla="*/ 29 w 269"/>
                <a:gd name="T5" fmla="*/ 139 h 220"/>
                <a:gd name="T6" fmla="*/ 2 w 269"/>
                <a:gd name="T7" fmla="*/ 168 h 220"/>
                <a:gd name="T8" fmla="*/ 18 w 269"/>
                <a:gd name="T9" fmla="*/ 203 h 220"/>
                <a:gd name="T10" fmla="*/ 57 w 269"/>
                <a:gd name="T11" fmla="*/ 215 h 220"/>
                <a:gd name="T12" fmla="*/ 125 w 269"/>
                <a:gd name="T13" fmla="*/ 206 h 220"/>
                <a:gd name="T14" fmla="*/ 171 w 269"/>
                <a:gd name="T15" fmla="*/ 158 h 220"/>
                <a:gd name="T16" fmla="*/ 265 w 269"/>
                <a:gd name="T17" fmla="*/ 104 h 220"/>
                <a:gd name="T18" fmla="*/ 216 w 269"/>
                <a:gd name="T19" fmla="*/ 0 h 220"/>
                <a:gd name="T20" fmla="*/ 117 w 269"/>
                <a:gd name="T21" fmla="*/ 4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20">
                  <a:moveTo>
                    <a:pt x="117" y="41"/>
                  </a:moveTo>
                  <a:cubicBezTo>
                    <a:pt x="110" y="68"/>
                    <a:pt x="99" y="79"/>
                    <a:pt x="88" y="104"/>
                  </a:cubicBezTo>
                  <a:cubicBezTo>
                    <a:pt x="74" y="132"/>
                    <a:pt x="57" y="129"/>
                    <a:pt x="29" y="139"/>
                  </a:cubicBezTo>
                  <a:cubicBezTo>
                    <a:pt x="15" y="143"/>
                    <a:pt x="4" y="154"/>
                    <a:pt x="2" y="168"/>
                  </a:cubicBezTo>
                  <a:cubicBezTo>
                    <a:pt x="0" y="182"/>
                    <a:pt x="7" y="196"/>
                    <a:pt x="18" y="203"/>
                  </a:cubicBezTo>
                  <a:cubicBezTo>
                    <a:pt x="29" y="210"/>
                    <a:pt x="43" y="214"/>
                    <a:pt x="57" y="215"/>
                  </a:cubicBezTo>
                  <a:cubicBezTo>
                    <a:pt x="89" y="218"/>
                    <a:pt x="96" y="220"/>
                    <a:pt x="125" y="206"/>
                  </a:cubicBezTo>
                  <a:cubicBezTo>
                    <a:pt x="134" y="202"/>
                    <a:pt x="163" y="164"/>
                    <a:pt x="171" y="158"/>
                  </a:cubicBezTo>
                  <a:cubicBezTo>
                    <a:pt x="195" y="142"/>
                    <a:pt x="261" y="140"/>
                    <a:pt x="265" y="104"/>
                  </a:cubicBezTo>
                  <a:cubicBezTo>
                    <a:pt x="269" y="68"/>
                    <a:pt x="241" y="23"/>
                    <a:pt x="216" y="0"/>
                  </a:cubicBezTo>
                  <a:lnTo>
                    <a:pt x="117" y="4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931">
              <a:extLst>
                <a:ext uri="{FF2B5EF4-FFF2-40B4-BE49-F238E27FC236}">
                  <a16:creationId xmlns:a16="http://schemas.microsoft.com/office/drawing/2014/main" id="{F179248B-0972-43FF-B7D0-F3827639E287}"/>
                </a:ext>
              </a:extLst>
            </p:cNvPr>
            <p:cNvSpPr>
              <a:spLocks/>
            </p:cNvSpPr>
            <p:nvPr/>
          </p:nvSpPr>
          <p:spPr bwMode="auto">
            <a:xfrm>
              <a:off x="7667625" y="3557588"/>
              <a:ext cx="158750" cy="284163"/>
            </a:xfrm>
            <a:custGeom>
              <a:avLst/>
              <a:gdLst>
                <a:gd name="T0" fmla="*/ 31 w 479"/>
                <a:gd name="T1" fmla="*/ 390 h 844"/>
                <a:gd name="T2" fmla="*/ 128 w 479"/>
                <a:gd name="T3" fmla="*/ 491 h 844"/>
                <a:gd name="T4" fmla="*/ 348 w 479"/>
                <a:gd name="T5" fmla="*/ 810 h 844"/>
                <a:gd name="T6" fmla="*/ 475 w 479"/>
                <a:gd name="T7" fmla="*/ 723 h 844"/>
                <a:gd name="T8" fmla="*/ 311 w 479"/>
                <a:gd name="T9" fmla="*/ 393 h 844"/>
                <a:gd name="T10" fmla="*/ 273 w 479"/>
                <a:gd name="T11" fmla="*/ 118 h 844"/>
                <a:gd name="T12" fmla="*/ 194 w 479"/>
                <a:gd name="T13" fmla="*/ 26 h 844"/>
                <a:gd name="T14" fmla="*/ 91 w 479"/>
                <a:gd name="T15" fmla="*/ 17 h 844"/>
                <a:gd name="T16" fmla="*/ 20 w 479"/>
                <a:gd name="T17" fmla="*/ 100 h 844"/>
                <a:gd name="T18" fmla="*/ 31 w 479"/>
                <a:gd name="T19" fmla="*/ 39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844">
                  <a:moveTo>
                    <a:pt x="31" y="390"/>
                  </a:moveTo>
                  <a:cubicBezTo>
                    <a:pt x="63" y="438"/>
                    <a:pt x="88" y="450"/>
                    <a:pt x="128" y="491"/>
                  </a:cubicBezTo>
                  <a:cubicBezTo>
                    <a:pt x="212" y="575"/>
                    <a:pt x="290" y="706"/>
                    <a:pt x="348" y="810"/>
                  </a:cubicBezTo>
                  <a:cubicBezTo>
                    <a:pt x="366" y="844"/>
                    <a:pt x="479" y="748"/>
                    <a:pt x="475" y="723"/>
                  </a:cubicBezTo>
                  <a:cubicBezTo>
                    <a:pt x="454" y="601"/>
                    <a:pt x="379" y="496"/>
                    <a:pt x="311" y="393"/>
                  </a:cubicBezTo>
                  <a:cubicBezTo>
                    <a:pt x="263" y="322"/>
                    <a:pt x="283" y="205"/>
                    <a:pt x="273" y="118"/>
                  </a:cubicBezTo>
                  <a:cubicBezTo>
                    <a:pt x="268" y="74"/>
                    <a:pt x="224" y="58"/>
                    <a:pt x="194" y="26"/>
                  </a:cubicBezTo>
                  <a:cubicBezTo>
                    <a:pt x="167" y="0"/>
                    <a:pt x="123" y="0"/>
                    <a:pt x="91" y="17"/>
                  </a:cubicBezTo>
                  <a:cubicBezTo>
                    <a:pt x="59" y="36"/>
                    <a:pt x="34" y="65"/>
                    <a:pt x="20" y="100"/>
                  </a:cubicBezTo>
                  <a:cubicBezTo>
                    <a:pt x="14" y="263"/>
                    <a:pt x="0" y="345"/>
                    <a:pt x="31" y="39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932">
              <a:extLst>
                <a:ext uri="{FF2B5EF4-FFF2-40B4-BE49-F238E27FC236}">
                  <a16:creationId xmlns:a16="http://schemas.microsoft.com/office/drawing/2014/main" id="{CA6FFB1B-11F9-40F8-9092-D402B9EFA9D2}"/>
                </a:ext>
              </a:extLst>
            </p:cNvPr>
            <p:cNvSpPr>
              <a:spLocks/>
            </p:cNvSpPr>
            <p:nvPr/>
          </p:nvSpPr>
          <p:spPr bwMode="auto">
            <a:xfrm>
              <a:off x="7645400" y="3332163"/>
              <a:ext cx="158750" cy="212725"/>
            </a:xfrm>
            <a:custGeom>
              <a:avLst/>
              <a:gdLst>
                <a:gd name="T0" fmla="*/ 453 w 478"/>
                <a:gd name="T1" fmla="*/ 436 h 636"/>
                <a:gd name="T2" fmla="*/ 188 w 478"/>
                <a:gd name="T3" fmla="*/ 599 h 636"/>
                <a:gd name="T4" fmla="*/ 53 w 478"/>
                <a:gd name="T5" fmla="*/ 505 h 636"/>
                <a:gd name="T6" fmla="*/ 9 w 478"/>
                <a:gd name="T7" fmla="*/ 239 h 636"/>
                <a:gd name="T8" fmla="*/ 10 w 478"/>
                <a:gd name="T9" fmla="*/ 131 h 636"/>
                <a:gd name="T10" fmla="*/ 115 w 478"/>
                <a:gd name="T11" fmla="*/ 28 h 636"/>
                <a:gd name="T12" fmla="*/ 346 w 478"/>
                <a:gd name="T13" fmla="*/ 69 h 636"/>
                <a:gd name="T14" fmla="*/ 403 w 478"/>
                <a:gd name="T15" fmla="*/ 224 h 636"/>
                <a:gd name="T16" fmla="*/ 453 w 478"/>
                <a:gd name="T17" fmla="*/ 4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636">
                  <a:moveTo>
                    <a:pt x="453" y="436"/>
                  </a:moveTo>
                  <a:cubicBezTo>
                    <a:pt x="478" y="550"/>
                    <a:pt x="337" y="636"/>
                    <a:pt x="188" y="599"/>
                  </a:cubicBezTo>
                  <a:cubicBezTo>
                    <a:pt x="120" y="582"/>
                    <a:pt x="67" y="562"/>
                    <a:pt x="53" y="505"/>
                  </a:cubicBezTo>
                  <a:cubicBezTo>
                    <a:pt x="30" y="406"/>
                    <a:pt x="16" y="277"/>
                    <a:pt x="9" y="239"/>
                  </a:cubicBezTo>
                  <a:cubicBezTo>
                    <a:pt x="0" y="203"/>
                    <a:pt x="0" y="167"/>
                    <a:pt x="10" y="131"/>
                  </a:cubicBezTo>
                  <a:cubicBezTo>
                    <a:pt x="27" y="82"/>
                    <a:pt x="66" y="44"/>
                    <a:pt x="115" y="28"/>
                  </a:cubicBezTo>
                  <a:cubicBezTo>
                    <a:pt x="187" y="0"/>
                    <a:pt x="289" y="14"/>
                    <a:pt x="346" y="69"/>
                  </a:cubicBezTo>
                  <a:cubicBezTo>
                    <a:pt x="397" y="121"/>
                    <a:pt x="392" y="129"/>
                    <a:pt x="403" y="224"/>
                  </a:cubicBezTo>
                  <a:cubicBezTo>
                    <a:pt x="414" y="319"/>
                    <a:pt x="428" y="322"/>
                    <a:pt x="453" y="43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90">
            <a:extLst>
              <a:ext uri="{FF2B5EF4-FFF2-40B4-BE49-F238E27FC236}">
                <a16:creationId xmlns:a16="http://schemas.microsoft.com/office/drawing/2014/main" id="{F3188F7D-8C35-43FB-BB64-B19816E8E374}"/>
              </a:ext>
            </a:extLst>
          </p:cNvPr>
          <p:cNvGrpSpPr/>
          <p:nvPr/>
        </p:nvGrpSpPr>
        <p:grpSpPr>
          <a:xfrm>
            <a:off x="9597323" y="2491855"/>
            <a:ext cx="146522" cy="280390"/>
            <a:chOff x="5545138" y="625475"/>
            <a:chExt cx="1489075" cy="2849563"/>
          </a:xfrm>
        </p:grpSpPr>
        <p:sp>
          <p:nvSpPr>
            <p:cNvPr id="92" name="Freeform 117">
              <a:extLst>
                <a:ext uri="{FF2B5EF4-FFF2-40B4-BE49-F238E27FC236}">
                  <a16:creationId xmlns:a16="http://schemas.microsoft.com/office/drawing/2014/main" id="{73454156-ABC5-4623-B521-1C093A6C77E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20">
              <a:extLst>
                <a:ext uri="{FF2B5EF4-FFF2-40B4-BE49-F238E27FC236}">
                  <a16:creationId xmlns:a16="http://schemas.microsoft.com/office/drawing/2014/main" id="{5B921ED4-A2D3-4B2D-8AD1-C0191961BCE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Oval 93">
            <a:hlinkClick r:id="rId3" action="ppaction://hlinksldjump"/>
            <a:extLst>
              <a:ext uri="{FF2B5EF4-FFF2-40B4-BE49-F238E27FC236}">
                <a16:creationId xmlns:a16="http://schemas.microsoft.com/office/drawing/2014/main" id="{D8683D23-D535-4FD1-AF98-FFB190870F9B}"/>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5" name="Oval 94">
            <a:hlinkClick r:id="rId4" action="ppaction://hlinksldjump"/>
            <a:extLst>
              <a:ext uri="{FF2B5EF4-FFF2-40B4-BE49-F238E27FC236}">
                <a16:creationId xmlns:a16="http://schemas.microsoft.com/office/drawing/2014/main" id="{9A8373E9-CA97-4F26-A857-EB51205E2D95}"/>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6" name="Oval 95">
            <a:hlinkClick r:id="rId5" action="ppaction://hlinksldjump"/>
            <a:extLst>
              <a:ext uri="{FF2B5EF4-FFF2-40B4-BE49-F238E27FC236}">
                <a16:creationId xmlns:a16="http://schemas.microsoft.com/office/drawing/2014/main" id="{967FE77F-EF8B-48BB-973E-3AEC86D3C50A}"/>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hlinkClick r:id="rId6" action="ppaction://hlinksldjump"/>
            <a:extLst>
              <a:ext uri="{FF2B5EF4-FFF2-40B4-BE49-F238E27FC236}">
                <a16:creationId xmlns:a16="http://schemas.microsoft.com/office/drawing/2014/main" id="{5EA72688-0ACB-4037-8AE8-BFBC513ACF86}"/>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hlinkClick r:id="rId7" action="ppaction://hlinksldjump"/>
            <a:extLst>
              <a:ext uri="{FF2B5EF4-FFF2-40B4-BE49-F238E27FC236}">
                <a16:creationId xmlns:a16="http://schemas.microsoft.com/office/drawing/2014/main" id="{9F621C90-B783-4A4B-8A77-DA1C5E0EAFD1}"/>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hlinkClick r:id="rId8" action="ppaction://hlinksldjump"/>
            <a:extLst>
              <a:ext uri="{FF2B5EF4-FFF2-40B4-BE49-F238E27FC236}">
                <a16:creationId xmlns:a16="http://schemas.microsoft.com/office/drawing/2014/main" id="{2D2C7C21-873C-4E75-94DD-25A17C8DD225}"/>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hlinkClick r:id="rId9" action="ppaction://hlinksldjump"/>
            <a:extLst>
              <a:ext uri="{FF2B5EF4-FFF2-40B4-BE49-F238E27FC236}">
                <a16:creationId xmlns:a16="http://schemas.microsoft.com/office/drawing/2014/main" id="{5361F626-1810-4B97-AA2B-B621085F4D48}"/>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hlinkClick r:id="rId10" action="ppaction://hlinksldjump"/>
            <a:extLst>
              <a:ext uri="{FF2B5EF4-FFF2-40B4-BE49-F238E27FC236}">
                <a16:creationId xmlns:a16="http://schemas.microsoft.com/office/drawing/2014/main" id="{D9DF4819-10E8-4E6E-865A-E0C26065E05A}"/>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hlinkClick r:id="rId11" action="ppaction://hlinksldjump"/>
            <a:extLst>
              <a:ext uri="{FF2B5EF4-FFF2-40B4-BE49-F238E27FC236}">
                <a16:creationId xmlns:a16="http://schemas.microsoft.com/office/drawing/2014/main" id="{0871AC30-8A87-49E0-AFA0-082278B7A4E0}"/>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8282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dirty="0">
                <a:solidFill>
                  <a:schemeClr val="bg1"/>
                </a:solidFill>
              </a:rPr>
              <a:t>Module 3 – Mapping available local data</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828800"/>
            <a:ext cx="3962399" cy="4348163"/>
          </a:xfrm>
          <a:prstGeom prst="roundRect">
            <a:avLst>
              <a:gd name="adj" fmla="val 3797"/>
            </a:avLst>
          </a:prstGeom>
          <a:solidFill>
            <a:schemeClr val="bg1"/>
          </a:solidFill>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Module objectives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Map what data is useful and crucial to understand, communicate and monitor EAP in your local government area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Understand what quantitative data is and is not available to local governments, and action to collect data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200" b="0" dirty="0">
              <a:solidFill>
                <a:srgbClr val="008CBE"/>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rgbClr val="008CBE"/>
                </a:solidFill>
              </a:rPr>
              <a:t>Other useful resources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008CBE"/>
                </a:solidFill>
              </a:rPr>
              <a:t>World Bank </a:t>
            </a: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Open Data</a:t>
            </a:r>
            <a:endPar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008CBE"/>
                </a:solidFill>
              </a:rPr>
              <a:t>International Energy Agency (IEA) </a:t>
            </a:r>
            <a:r>
              <a:rPr lang="en-GB" sz="1200" b="0" dirty="0">
                <a:solidFill>
                  <a:srgbClr val="008CBE"/>
                </a:solidFill>
                <a:hlinkClick r:id="rId4">
                  <a:extLst>
                    <a:ext uri="{A12FA001-AC4F-418D-AE19-62706E023703}">
                      <ahyp:hlinkClr xmlns:ahyp="http://schemas.microsoft.com/office/drawing/2018/hyperlinkcolor" val="tx"/>
                    </a:ext>
                  </a:extLst>
                </a:hlinkClick>
              </a:rPr>
              <a:t>annual data</a:t>
            </a:r>
            <a:endParaRPr lang="en-GB" sz="1200" b="0" dirty="0">
              <a:solidFill>
                <a:srgbClr val="008CBE"/>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United Nations </a:t>
            </a:r>
            <a:r>
              <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Sustainable Development Goal 7 (SDG 7) tracker</a:t>
            </a:r>
            <a:endParaRPr kumimoji="0" lang="en-GB" sz="1200" b="0"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008CBE"/>
                </a:solidFill>
              </a:rPr>
              <a:t>World Bank </a:t>
            </a:r>
            <a:r>
              <a:rPr lang="en-GB" sz="1200" b="0" dirty="0">
                <a:solidFill>
                  <a:srgbClr val="008CBE"/>
                </a:solidFill>
                <a:hlinkClick r:id="rId6">
                  <a:extLst>
                    <a:ext uri="{A12FA001-AC4F-418D-AE19-62706E023703}">
                      <ahyp:hlinkClr xmlns:ahyp="http://schemas.microsoft.com/office/drawing/2018/hyperlinkcolor" val="tx"/>
                    </a:ext>
                  </a:extLst>
                </a:hlinkClick>
              </a:rPr>
              <a:t>Regulatory Indicators for Sustainable Energy (RISE)</a:t>
            </a:r>
            <a:endParaRPr lang="en-GB" sz="1200" b="0" dirty="0">
              <a:solidFill>
                <a:srgbClr val="008CBE"/>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rPr>
              <a:t>Region</a:t>
            </a:r>
            <a:r>
              <a:rPr lang="en-GB" sz="1200" b="0" i="1" dirty="0">
                <a:solidFill>
                  <a:srgbClr val="008CBE"/>
                </a:solidFill>
              </a:rPr>
              <a:t>-specific public datasets are also suggested in this module’s Excel-based tool</a:t>
            </a:r>
            <a:endParaRPr kumimoji="0" lang="en-GB" sz="1200" b="0" i="1" u="none" strike="noStrike" kern="1200" cap="none" spc="0" normalizeH="0" baseline="0" noProof="0" dirty="0">
              <a:ln>
                <a:noFill/>
              </a:ln>
              <a:solidFill>
                <a:srgbClr val="008CBE"/>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The indicators in the EAPP address the three key energy access attributes and assess the degree to which energy is </a:t>
            </a:r>
            <a:r>
              <a:rPr lang="en-GB" sz="1200" b="0" dirty="0">
                <a:solidFill>
                  <a:schemeClr val="bg1"/>
                </a:solidFill>
                <a:hlinkClick r:id="rId7" action="ppaction://hlinksldjump">
                  <a:extLst>
                    <a:ext uri="{A12FA001-AC4F-418D-AE19-62706E023703}">
                      <ahyp:hlinkClr xmlns:ahyp="http://schemas.microsoft.com/office/drawing/2018/hyperlinkcolor" val="tx"/>
                    </a:ext>
                  </a:extLst>
                </a:hlinkClick>
              </a:rPr>
              <a:t>secure, sustainable, and affordable</a:t>
            </a:r>
            <a:r>
              <a:rPr lang="en-GB" sz="1200" b="0" dirty="0">
                <a:solidFill>
                  <a:schemeClr val="bg1"/>
                </a:solidFill>
              </a:rPr>
              <a:t>.</a:t>
            </a:r>
          </a:p>
          <a:p>
            <a:pPr>
              <a:lnSpc>
                <a:spcPct val="120000"/>
              </a:lnSpc>
            </a:pPr>
            <a:r>
              <a:rPr lang="en-GB" sz="1200" b="0" dirty="0">
                <a:solidFill>
                  <a:schemeClr val="bg1"/>
                </a:solidFill>
              </a:rPr>
              <a:t>EAP is a complex and multi-faceted challenge that is contextual and unique to each local government. A combination of factors including local energy prices, local housing stock, household income, household energy needs, and local climate together contribute to specific experiences and contexts of EAP. </a:t>
            </a:r>
          </a:p>
          <a:p>
            <a:pPr>
              <a:lnSpc>
                <a:spcPct val="120000"/>
              </a:lnSpc>
            </a:pPr>
            <a:r>
              <a:rPr lang="en-GB" sz="1200" b="0" dirty="0">
                <a:solidFill>
                  <a:schemeClr val="bg1"/>
                </a:solidFill>
              </a:rPr>
              <a:t>Energy poverty is a direct expression of deprivation in a city’s every-day life. It is both background context and an impact experienced by individuals, households, and communities.</a:t>
            </a:r>
          </a:p>
          <a:p>
            <a:pPr>
              <a:lnSpc>
                <a:spcPct val="120000"/>
              </a:lnSpc>
            </a:pPr>
            <a:r>
              <a:rPr lang="en-GB" sz="1200" b="0" dirty="0">
                <a:solidFill>
                  <a:schemeClr val="bg1"/>
                </a:solidFill>
              </a:rPr>
              <a:t>The tool in this module will help guide you to understanding how to map which data you have and how this aligns with the EAPP’s indicators.</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Mapping available </a:t>
            </a:r>
            <a:br>
              <a:rPr lang="en-GB">
                <a:solidFill>
                  <a:schemeClr val="bg1"/>
                </a:solidFill>
              </a:rPr>
            </a:br>
            <a:r>
              <a:rPr lang="en-GB">
                <a:solidFill>
                  <a:schemeClr val="bg1"/>
                </a:solidFill>
              </a:rPr>
              <a:t>local data</a:t>
            </a:r>
          </a:p>
        </p:txBody>
      </p:sp>
      <p:sp>
        <p:nvSpPr>
          <p:cNvPr id="6" name="Slide Number Placeholder 5">
            <a:extLst>
              <a:ext uri="{FF2B5EF4-FFF2-40B4-BE49-F238E27FC236}">
                <a16:creationId xmlns:a16="http://schemas.microsoft.com/office/drawing/2014/main" id="{9FF9640F-E1FD-9801-C621-14E28B7E5389}"/>
              </a:ext>
            </a:extLst>
          </p:cNvPr>
          <p:cNvSpPr>
            <a:spLocks noGrp="1"/>
          </p:cNvSpPr>
          <p:nvPr>
            <p:ph type="sldNum" sz="quarter" idx="12"/>
          </p:nvPr>
        </p:nvSpPr>
        <p:spPr/>
        <p:txBody>
          <a:bodyPr/>
          <a:lstStyle/>
          <a:p>
            <a:fld id="{CE97AC88-B9C7-4AEF-9990-0777AFA0136D}" type="slidenum">
              <a:rPr lang="en-US" smtClean="0"/>
              <a:pPr/>
              <a:t>53</a:t>
            </a:fld>
            <a:endParaRPr lang="en-US"/>
          </a:p>
        </p:txBody>
      </p:sp>
      <p:grpSp>
        <p:nvGrpSpPr>
          <p:cNvPr id="29" name="Group 28">
            <a:extLst>
              <a:ext uri="{FF2B5EF4-FFF2-40B4-BE49-F238E27FC236}">
                <a16:creationId xmlns:a16="http://schemas.microsoft.com/office/drawing/2014/main" id="{DD443390-23A3-4005-8F54-96B4EC5EB7F6}"/>
              </a:ext>
            </a:extLst>
          </p:cNvPr>
          <p:cNvGrpSpPr/>
          <p:nvPr/>
        </p:nvGrpSpPr>
        <p:grpSpPr>
          <a:xfrm>
            <a:off x="9597323" y="2491855"/>
            <a:ext cx="146522" cy="280390"/>
            <a:chOff x="5545138" y="625475"/>
            <a:chExt cx="1489075" cy="2849563"/>
          </a:xfrm>
        </p:grpSpPr>
        <p:sp>
          <p:nvSpPr>
            <p:cNvPr id="30" name="Freeform 117">
              <a:extLst>
                <a:ext uri="{FF2B5EF4-FFF2-40B4-BE49-F238E27FC236}">
                  <a16:creationId xmlns:a16="http://schemas.microsoft.com/office/drawing/2014/main" id="{62B989DE-5F98-49E1-BC53-9CCFFD4E109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0">
              <a:extLst>
                <a:ext uri="{FF2B5EF4-FFF2-40B4-BE49-F238E27FC236}">
                  <a16:creationId xmlns:a16="http://schemas.microsoft.com/office/drawing/2014/main" id="{01B3694C-BD27-4EAF-9601-4FB62B59D11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Oval 18">
            <a:hlinkClick r:id="rId8" action="ppaction://hlinksldjump"/>
            <a:extLst>
              <a:ext uri="{FF2B5EF4-FFF2-40B4-BE49-F238E27FC236}">
                <a16:creationId xmlns:a16="http://schemas.microsoft.com/office/drawing/2014/main" id="{36796FC8-5D0B-4E3F-93D5-68B4C5442F25}"/>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9" action="ppaction://hlinksldjump"/>
            <a:extLst>
              <a:ext uri="{FF2B5EF4-FFF2-40B4-BE49-F238E27FC236}">
                <a16:creationId xmlns:a16="http://schemas.microsoft.com/office/drawing/2014/main" id="{74D37094-CCC3-4218-86C9-1255215F4539}"/>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10" action="ppaction://hlinksldjump"/>
            <a:extLst>
              <a:ext uri="{FF2B5EF4-FFF2-40B4-BE49-F238E27FC236}">
                <a16:creationId xmlns:a16="http://schemas.microsoft.com/office/drawing/2014/main" id="{0EC15ED4-8698-4F70-BB17-C3D1C60C4C32}"/>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1" action="ppaction://hlinksldjump"/>
            <a:extLst>
              <a:ext uri="{FF2B5EF4-FFF2-40B4-BE49-F238E27FC236}">
                <a16:creationId xmlns:a16="http://schemas.microsoft.com/office/drawing/2014/main" id="{08F6676F-EA1C-4B2C-8AA2-73BC6BB834F7}"/>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2" action="ppaction://hlinksldjump"/>
            <a:extLst>
              <a:ext uri="{FF2B5EF4-FFF2-40B4-BE49-F238E27FC236}">
                <a16:creationId xmlns:a16="http://schemas.microsoft.com/office/drawing/2014/main" id="{62DED388-03C1-48D5-8605-DB2F4D348393}"/>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3" action="ppaction://hlinksldjump"/>
            <a:extLst>
              <a:ext uri="{FF2B5EF4-FFF2-40B4-BE49-F238E27FC236}">
                <a16:creationId xmlns:a16="http://schemas.microsoft.com/office/drawing/2014/main" id="{E8527665-3DB0-4BBD-B4B5-51205176856B}"/>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4" action="ppaction://hlinksldjump"/>
            <a:extLst>
              <a:ext uri="{FF2B5EF4-FFF2-40B4-BE49-F238E27FC236}">
                <a16:creationId xmlns:a16="http://schemas.microsoft.com/office/drawing/2014/main" id="{263BDE98-7B09-49F5-8540-26F021A4C4C2}"/>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5" action="ppaction://hlinksldjump"/>
            <a:extLst>
              <a:ext uri="{FF2B5EF4-FFF2-40B4-BE49-F238E27FC236}">
                <a16:creationId xmlns:a16="http://schemas.microsoft.com/office/drawing/2014/main" id="{1325B2FC-EEE6-47D9-9E33-1E40D6E78630}"/>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6" action="ppaction://hlinksldjump"/>
            <a:extLst>
              <a:ext uri="{FF2B5EF4-FFF2-40B4-BE49-F238E27FC236}">
                <a16:creationId xmlns:a16="http://schemas.microsoft.com/office/drawing/2014/main" id="{0A3C452E-606A-4E15-BF7A-2C2ECD0649D4}"/>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5422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9E82D-0077-B0E6-61C2-154C1EA5FA3F}"/>
              </a:ext>
            </a:extLst>
          </p:cNvPr>
          <p:cNvSpPr>
            <a:spLocks noGrp="1"/>
          </p:cNvSpPr>
          <p:nvPr>
            <p:ph type="title"/>
          </p:nvPr>
        </p:nvSpPr>
        <p:spPr/>
        <p:txBody>
          <a:bodyPr>
            <a:normAutofit/>
          </a:bodyPr>
          <a:lstStyle/>
          <a:p>
            <a:r>
              <a:rPr lang="en-GB">
                <a:solidFill>
                  <a:schemeClr val="bg1"/>
                </a:solidFill>
              </a:rPr>
              <a:t>Why are indicators important? </a:t>
            </a:r>
          </a:p>
        </p:txBody>
      </p:sp>
      <p:sp>
        <p:nvSpPr>
          <p:cNvPr id="7" name="Content Placeholder 6">
            <a:extLst>
              <a:ext uri="{FF2B5EF4-FFF2-40B4-BE49-F238E27FC236}">
                <a16:creationId xmlns:a16="http://schemas.microsoft.com/office/drawing/2014/main" id="{4795D66D-6B20-BEAD-16E4-615B79664702}"/>
              </a:ext>
            </a:extLst>
          </p:cNvPr>
          <p:cNvSpPr>
            <a:spLocks noGrp="1"/>
          </p:cNvSpPr>
          <p:nvPr>
            <p:ph idx="13"/>
          </p:nvPr>
        </p:nvSpPr>
        <p:spPr>
          <a:xfrm>
            <a:off x="5257799" y="1828800"/>
            <a:ext cx="4074761" cy="3969507"/>
          </a:xfrm>
        </p:spPr>
        <p:txBody>
          <a:bodyPr>
            <a:noAutofit/>
          </a:bodyPr>
          <a:lstStyle/>
          <a:p>
            <a:pPr>
              <a:lnSpc>
                <a:spcPct val="120000"/>
              </a:lnSpc>
            </a:pPr>
            <a:r>
              <a:rPr lang="en-GB" sz="1200" b="0" dirty="0">
                <a:solidFill>
                  <a:schemeClr val="bg1"/>
                </a:solidFill>
              </a:rPr>
              <a:t>We can ask ourselves:</a:t>
            </a:r>
          </a:p>
          <a:p>
            <a:pPr marL="285750" indent="-285750">
              <a:lnSpc>
                <a:spcPct val="120000"/>
              </a:lnSpc>
              <a:buFont typeface="Arial" panose="020B0604020202020204" pitchFamily="34" charset="0"/>
              <a:buChar char="•"/>
            </a:pPr>
            <a:r>
              <a:rPr lang="en-GB" sz="1200" b="0" dirty="0">
                <a:solidFill>
                  <a:schemeClr val="bg1"/>
                </a:solidFill>
              </a:rPr>
              <a:t>How can data be aggregated </a:t>
            </a:r>
            <a:br>
              <a:rPr lang="en-GB" sz="1200" b="0" dirty="0">
                <a:solidFill>
                  <a:schemeClr val="bg1"/>
                </a:solidFill>
              </a:rPr>
            </a:br>
            <a:r>
              <a:rPr lang="en-GB" sz="1200" b="0" dirty="0">
                <a:solidFill>
                  <a:schemeClr val="bg1"/>
                </a:solidFill>
              </a:rPr>
              <a:t>and communicated in sensitive </a:t>
            </a:r>
            <a:br>
              <a:rPr lang="en-GB" sz="1200" b="0" dirty="0">
                <a:solidFill>
                  <a:schemeClr val="bg1"/>
                </a:solidFill>
              </a:rPr>
            </a:br>
            <a:r>
              <a:rPr lang="en-GB" sz="1200" b="0" dirty="0">
                <a:solidFill>
                  <a:schemeClr val="bg1"/>
                </a:solidFill>
              </a:rPr>
              <a:t>and constructive ways? </a:t>
            </a:r>
          </a:p>
          <a:p>
            <a:pPr marL="285750" indent="-285750">
              <a:lnSpc>
                <a:spcPct val="120000"/>
              </a:lnSpc>
              <a:buFont typeface="Arial" panose="020B0604020202020204" pitchFamily="34" charset="0"/>
              <a:buChar char="•"/>
            </a:pPr>
            <a:r>
              <a:rPr lang="en-GB" sz="1200" b="0" dirty="0">
                <a:solidFill>
                  <a:schemeClr val="bg1"/>
                </a:solidFill>
              </a:rPr>
              <a:t>How can data collection involve the </a:t>
            </a:r>
            <a:br>
              <a:rPr lang="en-GB" sz="1200" b="0" dirty="0">
                <a:solidFill>
                  <a:schemeClr val="bg1"/>
                </a:solidFill>
              </a:rPr>
            </a:br>
            <a:r>
              <a:rPr lang="en-GB" sz="1200" b="0" dirty="0">
                <a:solidFill>
                  <a:schemeClr val="bg1"/>
                </a:solidFill>
              </a:rPr>
              <a:t>local community more directly in sharing </a:t>
            </a:r>
            <a:br>
              <a:rPr lang="en-GB" sz="1200" b="0" dirty="0">
                <a:solidFill>
                  <a:schemeClr val="bg1"/>
                </a:solidFill>
              </a:rPr>
            </a:br>
            <a:r>
              <a:rPr lang="en-GB" sz="1200" b="0" dirty="0">
                <a:solidFill>
                  <a:schemeClr val="bg1"/>
                </a:solidFill>
              </a:rPr>
              <a:t>their lived experiences?</a:t>
            </a:r>
          </a:p>
          <a:p>
            <a:pPr marL="285750" indent="-285750">
              <a:lnSpc>
                <a:spcPct val="120000"/>
              </a:lnSpc>
              <a:buFont typeface="Arial" panose="020B0604020202020204" pitchFamily="34" charset="0"/>
              <a:buChar char="•"/>
            </a:pPr>
            <a:r>
              <a:rPr lang="en-GB" sz="1200" b="0" dirty="0">
                <a:solidFill>
                  <a:schemeClr val="bg1"/>
                </a:solidFill>
              </a:rPr>
              <a:t>How can data be used to coordinate local stakeholders on solutions for energy access and energy poverty, and advocate for policy and programmes with regional and national governments?</a:t>
            </a:r>
          </a:p>
        </p:txBody>
      </p:sp>
      <p:sp>
        <p:nvSpPr>
          <p:cNvPr id="8" name="Content Placeholder 7">
            <a:extLst>
              <a:ext uri="{FF2B5EF4-FFF2-40B4-BE49-F238E27FC236}">
                <a16:creationId xmlns:a16="http://schemas.microsoft.com/office/drawing/2014/main" id="{03F5F095-44EC-DA04-929C-F1DFB2326FD1}"/>
              </a:ext>
            </a:extLst>
          </p:cNvPr>
          <p:cNvSpPr>
            <a:spLocks noGrp="1"/>
          </p:cNvSpPr>
          <p:nvPr>
            <p:ph idx="14"/>
          </p:nvPr>
        </p:nvSpPr>
        <p:spPr/>
        <p:txBody>
          <a:bodyPr/>
          <a:lstStyle/>
          <a:p>
            <a:r>
              <a:rPr lang="en-GB" dirty="0">
                <a:solidFill>
                  <a:schemeClr val="bg1"/>
                </a:solidFill>
              </a:rPr>
              <a:t>Module 3 – Mapping available local data</a:t>
            </a:r>
          </a:p>
        </p:txBody>
      </p:sp>
      <p:sp>
        <p:nvSpPr>
          <p:cNvPr id="2" name="Content Placeholder 1">
            <a:extLst>
              <a:ext uri="{FF2B5EF4-FFF2-40B4-BE49-F238E27FC236}">
                <a16:creationId xmlns:a16="http://schemas.microsoft.com/office/drawing/2014/main" id="{1ED3CF11-6FE6-C900-2AF8-35AA19B1ADA9}"/>
              </a:ext>
            </a:extLst>
          </p:cNvPr>
          <p:cNvSpPr txBox="1">
            <a:spLocks/>
          </p:cNvSpPr>
          <p:nvPr/>
        </p:nvSpPr>
        <p:spPr>
          <a:xfrm>
            <a:off x="685800" y="1828800"/>
            <a:ext cx="4157419" cy="4271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dirty="0">
                <a:solidFill>
                  <a:schemeClr val="bg1"/>
                </a:solidFill>
              </a:rPr>
              <a:t>Tracking progress against the indicators in the EAPP is part of the reporting requirements for all GCoM signatories, designed to help local governments understand your EAP contexts and act towards a more sustainable future. </a:t>
            </a:r>
          </a:p>
          <a:p>
            <a:pPr>
              <a:lnSpc>
                <a:spcPct val="120000"/>
              </a:lnSpc>
            </a:pPr>
            <a:r>
              <a:rPr lang="en-GB" sz="1200" b="0" dirty="0">
                <a:solidFill>
                  <a:schemeClr val="bg1"/>
                </a:solidFill>
              </a:rPr>
              <a:t>The indicators in the EAPP are split between mandatory and non-mandatory, and global and regional. Local governments are expected to report against at least one mandatory indicator for each energy access attribute relevant for your region. You are also encouraged to report global and regional non-mandatory indicators. </a:t>
            </a:r>
          </a:p>
          <a:p>
            <a:pPr>
              <a:lnSpc>
                <a:spcPct val="120000"/>
              </a:lnSpc>
            </a:pPr>
            <a:r>
              <a:rPr lang="en-GB" sz="1200" b="0" dirty="0">
                <a:solidFill>
                  <a:schemeClr val="bg1"/>
                </a:solidFill>
              </a:rPr>
              <a:t>Local governments are well-placed to improve energy access and alleviate energy poverty due to your ownership of the collection, analysis, and communication of data, and proximity to local contexts, stories and lived experiences. Many local governments have ownership of the collection, analysis, and reporting of local socioeconomic data. This is an area of both accountability and opportunity.</a:t>
            </a:r>
          </a:p>
        </p:txBody>
      </p:sp>
      <p:sp>
        <p:nvSpPr>
          <p:cNvPr id="4" name="Slide Number Placeholder 3">
            <a:extLst>
              <a:ext uri="{FF2B5EF4-FFF2-40B4-BE49-F238E27FC236}">
                <a16:creationId xmlns:a16="http://schemas.microsoft.com/office/drawing/2014/main" id="{9AD98E73-AC43-B7FB-87A1-21E9AB1CC61D}"/>
              </a:ext>
            </a:extLst>
          </p:cNvPr>
          <p:cNvSpPr>
            <a:spLocks noGrp="1"/>
          </p:cNvSpPr>
          <p:nvPr>
            <p:ph type="sldNum" sz="quarter" idx="12"/>
          </p:nvPr>
        </p:nvSpPr>
        <p:spPr/>
        <p:txBody>
          <a:bodyPr/>
          <a:lstStyle/>
          <a:p>
            <a:fld id="{CE97AC88-B9C7-4AEF-9990-0777AFA0136D}" type="slidenum">
              <a:rPr lang="en-US" smtClean="0"/>
              <a:pPr/>
              <a:t>54</a:t>
            </a:fld>
            <a:endParaRPr lang="en-US"/>
          </a:p>
        </p:txBody>
      </p:sp>
      <p:grpSp>
        <p:nvGrpSpPr>
          <p:cNvPr id="24" name="Group 23">
            <a:extLst>
              <a:ext uri="{FF2B5EF4-FFF2-40B4-BE49-F238E27FC236}">
                <a16:creationId xmlns:a16="http://schemas.microsoft.com/office/drawing/2014/main" id="{655C96D0-69A8-4C4A-9035-7B9C44C69349}"/>
              </a:ext>
            </a:extLst>
          </p:cNvPr>
          <p:cNvGrpSpPr/>
          <p:nvPr/>
        </p:nvGrpSpPr>
        <p:grpSpPr>
          <a:xfrm>
            <a:off x="9597323" y="2491855"/>
            <a:ext cx="146522" cy="280390"/>
            <a:chOff x="5545138" y="625475"/>
            <a:chExt cx="1489075" cy="2849563"/>
          </a:xfrm>
        </p:grpSpPr>
        <p:sp>
          <p:nvSpPr>
            <p:cNvPr id="25" name="Freeform 117">
              <a:extLst>
                <a:ext uri="{FF2B5EF4-FFF2-40B4-BE49-F238E27FC236}">
                  <a16:creationId xmlns:a16="http://schemas.microsoft.com/office/drawing/2014/main" id="{40339C3A-C22F-49AA-871E-23D04D47385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0">
              <a:extLst>
                <a:ext uri="{FF2B5EF4-FFF2-40B4-BE49-F238E27FC236}">
                  <a16:creationId xmlns:a16="http://schemas.microsoft.com/office/drawing/2014/main" id="{D16139F6-48F9-485C-80B3-7C4186E2504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Oval 26">
            <a:hlinkClick r:id="rId3" action="ppaction://hlinksldjump"/>
            <a:extLst>
              <a:ext uri="{FF2B5EF4-FFF2-40B4-BE49-F238E27FC236}">
                <a16:creationId xmlns:a16="http://schemas.microsoft.com/office/drawing/2014/main" id="{38B90AC8-808C-417E-8627-6FD3D6A62892}"/>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4" action="ppaction://hlinksldjump"/>
            <a:extLst>
              <a:ext uri="{FF2B5EF4-FFF2-40B4-BE49-F238E27FC236}">
                <a16:creationId xmlns:a16="http://schemas.microsoft.com/office/drawing/2014/main" id="{5CB6E7D5-86BD-4725-A806-C77322717202}"/>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5" action="ppaction://hlinksldjump"/>
            <a:extLst>
              <a:ext uri="{FF2B5EF4-FFF2-40B4-BE49-F238E27FC236}">
                <a16:creationId xmlns:a16="http://schemas.microsoft.com/office/drawing/2014/main" id="{F36F82E2-18BE-4C37-9336-1577C6AFF519}"/>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6" action="ppaction://hlinksldjump"/>
            <a:extLst>
              <a:ext uri="{FF2B5EF4-FFF2-40B4-BE49-F238E27FC236}">
                <a16:creationId xmlns:a16="http://schemas.microsoft.com/office/drawing/2014/main" id="{8F7651C7-9EC5-4D9F-9B0D-31A2956DC75C}"/>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7" action="ppaction://hlinksldjump"/>
            <a:extLst>
              <a:ext uri="{FF2B5EF4-FFF2-40B4-BE49-F238E27FC236}">
                <a16:creationId xmlns:a16="http://schemas.microsoft.com/office/drawing/2014/main" id="{8D32F373-18EB-4203-B780-4FDFBE017E9D}"/>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8" action="ppaction://hlinksldjump"/>
            <a:extLst>
              <a:ext uri="{FF2B5EF4-FFF2-40B4-BE49-F238E27FC236}">
                <a16:creationId xmlns:a16="http://schemas.microsoft.com/office/drawing/2014/main" id="{0CF62F8D-5CF9-4083-9535-D5FDD4ED9CFA}"/>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9" action="ppaction://hlinksldjump"/>
            <a:extLst>
              <a:ext uri="{FF2B5EF4-FFF2-40B4-BE49-F238E27FC236}">
                <a16:creationId xmlns:a16="http://schemas.microsoft.com/office/drawing/2014/main" id="{6C8C6866-9462-4A84-B8B1-C88156D61AB2}"/>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4470435C-68FC-4695-A65A-FD8A58660F00}"/>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213912A5-A7C3-4A9A-A9A0-1C3710E6D503}"/>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717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C785302-0014-3697-F065-719917D878C9}"/>
              </a:ext>
            </a:extLst>
          </p:cNvPr>
          <p:cNvSpPr/>
          <p:nvPr/>
        </p:nvSpPr>
        <p:spPr>
          <a:xfrm>
            <a:off x="5257800" y="1828800"/>
            <a:ext cx="3962390" cy="636104"/>
          </a:xfrm>
          <a:prstGeom prst="roundRect">
            <a:avLst>
              <a:gd name="adj" fmla="val 7041"/>
            </a:avLst>
          </a:prstGeom>
          <a:solidFill>
            <a:schemeClr val="accent1">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p:txBody>
          <a:bodyPr/>
          <a:lstStyle/>
          <a:p>
            <a:r>
              <a:rPr lang="en-GB">
                <a:solidFill>
                  <a:schemeClr val="bg1"/>
                </a:solidFill>
              </a:rPr>
              <a:t>Utilities as data sources </a:t>
            </a: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en-GB">
                <a:solidFill>
                  <a:schemeClr val="bg1"/>
                </a:solidFill>
              </a:rPr>
              <a:t>Module 3 – Lived experience as data</a:t>
            </a:r>
          </a:p>
        </p:txBody>
      </p:sp>
      <p:sp>
        <p:nvSpPr>
          <p:cNvPr id="2" name="Slide Number Placeholder 1">
            <a:extLst>
              <a:ext uri="{FF2B5EF4-FFF2-40B4-BE49-F238E27FC236}">
                <a16:creationId xmlns:a16="http://schemas.microsoft.com/office/drawing/2014/main" id="{DF2DC04C-6EE6-29B7-2192-7D0D790F451D}"/>
              </a:ext>
            </a:extLst>
          </p:cNvPr>
          <p:cNvSpPr>
            <a:spLocks noGrp="1"/>
          </p:cNvSpPr>
          <p:nvPr>
            <p:ph type="sldNum" sz="quarter" idx="12"/>
          </p:nvPr>
        </p:nvSpPr>
        <p:spPr/>
        <p:txBody>
          <a:bodyPr/>
          <a:lstStyle/>
          <a:p>
            <a:fld id="{CE97AC88-B9C7-4AEF-9990-0777AFA0136D}" type="slidenum">
              <a:rPr lang="en-US" smtClean="0"/>
              <a:pPr/>
              <a:t>55</a:t>
            </a:fld>
            <a:endParaRPr lang="en-US"/>
          </a:p>
        </p:txBody>
      </p:sp>
      <p:sp>
        <p:nvSpPr>
          <p:cNvPr id="12" name="Content Placeholder 1">
            <a:extLst>
              <a:ext uri="{FF2B5EF4-FFF2-40B4-BE49-F238E27FC236}">
                <a16:creationId xmlns:a16="http://schemas.microsoft.com/office/drawing/2014/main" id="{0D286933-CC69-7CDB-CB46-B6F2A6A1DD9C}"/>
              </a:ext>
            </a:extLst>
          </p:cNvPr>
          <p:cNvSpPr txBox="1">
            <a:spLocks/>
          </p:cNvSpPr>
          <p:nvPr/>
        </p:nvSpPr>
        <p:spPr>
          <a:xfrm>
            <a:off x="669720" y="1828800"/>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a:solidFill>
                  <a:schemeClr val="bg1"/>
                </a:solidFill>
              </a:rPr>
              <a:t>Utility companies as EAP stakeholders </a:t>
            </a:r>
          </a:p>
          <a:p>
            <a:pPr>
              <a:lnSpc>
                <a:spcPct val="120000"/>
              </a:lnSpc>
            </a:pPr>
            <a:r>
              <a:rPr lang="en-GB" sz="1200" b="0">
                <a:solidFill>
                  <a:schemeClr val="bg1"/>
                </a:solidFill>
              </a:rPr>
              <a:t>Local utilities can provide a lot of the useful data that is covered in the global mandatory, non-mandatory and regional non-mandatory indicators. Utility companies, might have relevant data, but may not be keen on sharing it with the municipality they operate in. It is thus important to advocate for utility companies to share this data with local governments. Local governments should also look at utility companies for collaboration to access the data that they own. </a:t>
            </a:r>
            <a:endParaRPr lang="en-GB" b="0">
              <a:solidFill>
                <a:schemeClr val="bg1"/>
              </a:solidFill>
            </a:endParaRPr>
          </a:p>
          <a:p>
            <a:pPr>
              <a:lnSpc>
                <a:spcPct val="120000"/>
              </a:lnSpc>
            </a:pPr>
            <a:r>
              <a:rPr lang="en-GB" sz="1200" b="0">
                <a:solidFill>
                  <a:schemeClr val="bg1"/>
                </a:solidFill>
              </a:rPr>
              <a:t>Whilst small utilities may not be able to paint a full picture from their data, they are able to contribute to the understanding of EAP within the local boundary. </a:t>
            </a:r>
          </a:p>
        </p:txBody>
      </p:sp>
      <p:sp>
        <p:nvSpPr>
          <p:cNvPr id="7" name="Content Placeholder 1">
            <a:extLst>
              <a:ext uri="{FF2B5EF4-FFF2-40B4-BE49-F238E27FC236}">
                <a16:creationId xmlns:a16="http://schemas.microsoft.com/office/drawing/2014/main" id="{A22D156C-1189-65C3-FFB7-E84AD9C3FBCD}"/>
              </a:ext>
            </a:extLst>
          </p:cNvPr>
          <p:cNvSpPr txBox="1">
            <a:spLocks/>
          </p:cNvSpPr>
          <p:nvPr/>
        </p:nvSpPr>
        <p:spPr>
          <a:xfrm>
            <a:off x="5706049" y="1903550"/>
            <a:ext cx="3749703" cy="42832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GB" sz="100">
              <a:solidFill>
                <a:schemeClr val="bg1"/>
              </a:solidFill>
            </a:endParaRPr>
          </a:p>
          <a:p>
            <a:pPr>
              <a:lnSpc>
                <a:spcPct val="110000"/>
              </a:lnSpc>
            </a:pPr>
            <a:endParaRPr lang="en-GB" sz="100">
              <a:solidFill>
                <a:schemeClr val="bg1"/>
              </a:solidFill>
            </a:endParaRPr>
          </a:p>
          <a:p>
            <a:pPr>
              <a:lnSpc>
                <a:spcPct val="110000"/>
              </a:lnSpc>
            </a:pPr>
            <a:endParaRPr lang="en-GB" sz="100">
              <a:solidFill>
                <a:schemeClr val="bg1"/>
              </a:solidFill>
            </a:endParaRPr>
          </a:p>
          <a:p>
            <a:pPr>
              <a:lnSpc>
                <a:spcPct val="110000"/>
              </a:lnSpc>
            </a:pPr>
            <a:endParaRPr lang="en-GB" sz="100">
              <a:solidFill>
                <a:schemeClr val="bg1"/>
              </a:solidFill>
            </a:endParaRPr>
          </a:p>
          <a:p>
            <a:pPr>
              <a:lnSpc>
                <a:spcPct val="110000"/>
              </a:lnSpc>
            </a:pPr>
            <a:endParaRPr lang="en-GB" sz="100">
              <a:solidFill>
                <a:schemeClr val="bg1"/>
              </a:solidFill>
            </a:endParaRPr>
          </a:p>
          <a:p>
            <a:pPr>
              <a:lnSpc>
                <a:spcPct val="110000"/>
              </a:lnSpc>
            </a:pPr>
            <a:r>
              <a:rPr lang="en-GB" sz="1100" b="0">
                <a:solidFill>
                  <a:schemeClr val="bg1"/>
                </a:solidFill>
              </a:rPr>
              <a:t>Source mix of thermal energy (heating and cooling) consumed in your city</a:t>
            </a:r>
          </a:p>
          <a:p>
            <a:pPr>
              <a:lnSpc>
                <a:spcPct val="110000"/>
              </a:lnSpc>
            </a:pPr>
            <a:endParaRPr lang="en-GB" sz="1100" b="0">
              <a:solidFill>
                <a:schemeClr val="bg1"/>
              </a:solidFill>
            </a:endParaRPr>
          </a:p>
          <a:p>
            <a:pPr>
              <a:lnSpc>
                <a:spcPct val="110000"/>
              </a:lnSpc>
            </a:pPr>
            <a:r>
              <a:rPr lang="en-GB" sz="1100" b="0">
                <a:solidFill>
                  <a:schemeClr val="bg1"/>
                </a:solidFill>
              </a:rPr>
              <a:t>Average number of electric supply interruptions in a typical month (or year)</a:t>
            </a:r>
          </a:p>
          <a:p>
            <a:pPr>
              <a:lnSpc>
                <a:spcPct val="110000"/>
              </a:lnSpc>
            </a:pPr>
            <a:endParaRPr lang="en-GB" sz="1100" b="0">
              <a:solidFill>
                <a:schemeClr val="bg1"/>
              </a:solidFill>
            </a:endParaRPr>
          </a:p>
          <a:p>
            <a:pPr>
              <a:lnSpc>
                <a:spcPct val="110000"/>
              </a:lnSpc>
            </a:pPr>
            <a:r>
              <a:rPr lang="en-GB" sz="1100" b="0">
                <a:solidFill>
                  <a:schemeClr val="bg1"/>
                </a:solidFill>
              </a:rPr>
              <a:t>Total installed energy capacity within local boundary</a:t>
            </a:r>
          </a:p>
          <a:p>
            <a:pPr>
              <a:lnSpc>
                <a:spcPct val="110000"/>
              </a:lnSpc>
            </a:pPr>
            <a:endParaRPr lang="en-GB" sz="1100" b="0">
              <a:solidFill>
                <a:schemeClr val="bg1"/>
              </a:solidFill>
            </a:endParaRPr>
          </a:p>
          <a:p>
            <a:pPr>
              <a:lnSpc>
                <a:spcPct val="110000"/>
              </a:lnSpc>
            </a:pPr>
            <a:r>
              <a:rPr lang="en-GB" sz="1100" b="0">
                <a:solidFill>
                  <a:schemeClr val="bg1"/>
                </a:solidFill>
              </a:rPr>
              <a:t>Electricity bill collection rate</a:t>
            </a:r>
          </a:p>
          <a:p>
            <a:pPr>
              <a:lnSpc>
                <a:spcPct val="110000"/>
              </a:lnSpc>
            </a:pPr>
            <a:endParaRPr lang="en-GB" sz="1100" b="0">
              <a:solidFill>
                <a:schemeClr val="bg1"/>
              </a:solidFill>
            </a:endParaRPr>
          </a:p>
          <a:p>
            <a:pPr>
              <a:lnSpc>
                <a:spcPct val="110000"/>
              </a:lnSpc>
            </a:pPr>
            <a:r>
              <a:rPr lang="en-GB" sz="1100" b="0">
                <a:solidFill>
                  <a:schemeClr val="bg1"/>
                </a:solidFill>
              </a:rPr>
              <a:t>Population able to/willing to pay for electricity </a:t>
            </a:r>
          </a:p>
          <a:p>
            <a:pPr>
              <a:lnSpc>
                <a:spcPct val="110000"/>
              </a:lnSpc>
            </a:pPr>
            <a:r>
              <a:rPr lang="en-GB" sz="1050" b="0" i="1">
                <a:solidFill>
                  <a:schemeClr val="bg1"/>
                </a:solidFill>
              </a:rPr>
              <a:t>Etc… </a:t>
            </a:r>
          </a:p>
        </p:txBody>
      </p:sp>
      <p:cxnSp>
        <p:nvCxnSpPr>
          <p:cNvPr id="15" name="Straight Connector 14">
            <a:extLst>
              <a:ext uri="{FF2B5EF4-FFF2-40B4-BE49-F238E27FC236}">
                <a16:creationId xmlns:a16="http://schemas.microsoft.com/office/drawing/2014/main" id="{F8028502-2B51-8763-F262-7FF5D4100F1F}"/>
              </a:ext>
            </a:extLst>
          </p:cNvPr>
          <p:cNvCxnSpPr>
            <a:cxnSpLocks/>
          </p:cNvCxnSpPr>
          <p:nvPr/>
        </p:nvCxnSpPr>
        <p:spPr>
          <a:xfrm flipH="1">
            <a:off x="5364143" y="2464904"/>
            <a:ext cx="2987" cy="3148613"/>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6D6351-3FD5-1E23-AFAA-3C2273BC3D6F}"/>
              </a:ext>
            </a:extLst>
          </p:cNvPr>
          <p:cNvCxnSpPr>
            <a:cxnSpLocks/>
          </p:cNvCxnSpPr>
          <p:nvPr/>
        </p:nvCxnSpPr>
        <p:spPr>
          <a:xfrm flipH="1">
            <a:off x="5364143" y="2842965"/>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C48A4B-7F49-9C92-A97E-A5A0252246FB}"/>
              </a:ext>
            </a:extLst>
          </p:cNvPr>
          <p:cNvCxnSpPr>
            <a:cxnSpLocks/>
          </p:cNvCxnSpPr>
          <p:nvPr/>
        </p:nvCxnSpPr>
        <p:spPr>
          <a:xfrm flipH="1">
            <a:off x="5364143" y="3631470"/>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C92BEC-B2FB-3D2D-B796-9296B2D7FC14}"/>
              </a:ext>
            </a:extLst>
          </p:cNvPr>
          <p:cNvCxnSpPr>
            <a:cxnSpLocks/>
          </p:cNvCxnSpPr>
          <p:nvPr/>
        </p:nvCxnSpPr>
        <p:spPr>
          <a:xfrm flipH="1">
            <a:off x="5364143" y="4369273"/>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851141-BF80-1928-ABEC-A30D2CCF3748}"/>
              </a:ext>
            </a:extLst>
          </p:cNvPr>
          <p:cNvCxnSpPr>
            <a:cxnSpLocks/>
          </p:cNvCxnSpPr>
          <p:nvPr/>
        </p:nvCxnSpPr>
        <p:spPr>
          <a:xfrm flipH="1">
            <a:off x="5364143" y="4991944"/>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47E78B-4A8F-4A8E-1408-79125D3F1311}"/>
              </a:ext>
            </a:extLst>
          </p:cNvPr>
          <p:cNvCxnSpPr>
            <a:cxnSpLocks/>
          </p:cNvCxnSpPr>
          <p:nvPr/>
        </p:nvCxnSpPr>
        <p:spPr>
          <a:xfrm flipH="1">
            <a:off x="5364143" y="5613517"/>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sp>
        <p:nvSpPr>
          <p:cNvPr id="38" name="Content Placeholder 1">
            <a:extLst>
              <a:ext uri="{FF2B5EF4-FFF2-40B4-BE49-F238E27FC236}">
                <a16:creationId xmlns:a16="http://schemas.microsoft.com/office/drawing/2014/main" id="{66507C8C-2532-F1A7-20DD-6442790DEF4B}"/>
              </a:ext>
            </a:extLst>
          </p:cNvPr>
          <p:cNvSpPr txBox="1">
            <a:spLocks/>
          </p:cNvSpPr>
          <p:nvPr/>
        </p:nvSpPr>
        <p:spPr>
          <a:xfrm>
            <a:off x="5286559" y="187969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chemeClr val="bg1"/>
                </a:solidFill>
              </a:rPr>
              <a:t>Examples of EAP indicators that utility companies can help respond to: </a:t>
            </a:r>
          </a:p>
        </p:txBody>
      </p:sp>
      <p:grpSp>
        <p:nvGrpSpPr>
          <p:cNvPr id="25" name="Group 24">
            <a:extLst>
              <a:ext uri="{FF2B5EF4-FFF2-40B4-BE49-F238E27FC236}">
                <a16:creationId xmlns:a16="http://schemas.microsoft.com/office/drawing/2014/main" id="{02D9F4DD-F5F2-48E4-9FEC-011CF6E4DE68}"/>
              </a:ext>
            </a:extLst>
          </p:cNvPr>
          <p:cNvGrpSpPr/>
          <p:nvPr/>
        </p:nvGrpSpPr>
        <p:grpSpPr>
          <a:xfrm>
            <a:off x="9597323" y="2491855"/>
            <a:ext cx="146522" cy="280390"/>
            <a:chOff x="5545138" y="625475"/>
            <a:chExt cx="1489075" cy="2849563"/>
          </a:xfrm>
        </p:grpSpPr>
        <p:sp>
          <p:nvSpPr>
            <p:cNvPr id="26" name="Freeform 117">
              <a:extLst>
                <a:ext uri="{FF2B5EF4-FFF2-40B4-BE49-F238E27FC236}">
                  <a16:creationId xmlns:a16="http://schemas.microsoft.com/office/drawing/2014/main" id="{BA116800-7C81-4906-ADD8-EA5C147061E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0">
              <a:extLst>
                <a:ext uri="{FF2B5EF4-FFF2-40B4-BE49-F238E27FC236}">
                  <a16:creationId xmlns:a16="http://schemas.microsoft.com/office/drawing/2014/main" id="{4717E92F-DC1C-4A2F-A6DF-05A1CD5445F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Oval 43">
            <a:hlinkClick r:id="rId3" action="ppaction://hlinksldjump"/>
            <a:extLst>
              <a:ext uri="{FF2B5EF4-FFF2-40B4-BE49-F238E27FC236}">
                <a16:creationId xmlns:a16="http://schemas.microsoft.com/office/drawing/2014/main" id="{AED97BF9-C4F5-4E2E-BAAD-3A4B64E53462}"/>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4" action="ppaction://hlinksldjump"/>
            <a:extLst>
              <a:ext uri="{FF2B5EF4-FFF2-40B4-BE49-F238E27FC236}">
                <a16:creationId xmlns:a16="http://schemas.microsoft.com/office/drawing/2014/main" id="{A06E2DF1-2E99-4EBA-B5A4-88019E3A63B4}"/>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5" action="ppaction://hlinksldjump"/>
            <a:extLst>
              <a:ext uri="{FF2B5EF4-FFF2-40B4-BE49-F238E27FC236}">
                <a16:creationId xmlns:a16="http://schemas.microsoft.com/office/drawing/2014/main" id="{6F9A8C96-3B51-4D8C-8F48-401E5970E687}"/>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6" action="ppaction://hlinksldjump"/>
            <a:extLst>
              <a:ext uri="{FF2B5EF4-FFF2-40B4-BE49-F238E27FC236}">
                <a16:creationId xmlns:a16="http://schemas.microsoft.com/office/drawing/2014/main" id="{BDBEC6D7-3178-4CF7-985A-710989FAE8DE}"/>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7" action="ppaction://hlinksldjump"/>
            <a:extLst>
              <a:ext uri="{FF2B5EF4-FFF2-40B4-BE49-F238E27FC236}">
                <a16:creationId xmlns:a16="http://schemas.microsoft.com/office/drawing/2014/main" id="{3F3101A6-5308-4A33-8AC7-2BDBBEFFEBFD}"/>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8" action="ppaction://hlinksldjump"/>
            <a:extLst>
              <a:ext uri="{FF2B5EF4-FFF2-40B4-BE49-F238E27FC236}">
                <a16:creationId xmlns:a16="http://schemas.microsoft.com/office/drawing/2014/main" id="{AF89E493-347A-4644-A1C8-6991B479A9FC}"/>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9" action="ppaction://hlinksldjump"/>
            <a:extLst>
              <a:ext uri="{FF2B5EF4-FFF2-40B4-BE49-F238E27FC236}">
                <a16:creationId xmlns:a16="http://schemas.microsoft.com/office/drawing/2014/main" id="{1C377F29-B43E-41DE-8787-83212839C26A}"/>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hlinkClick r:id="rId10" action="ppaction://hlinksldjump"/>
            <a:extLst>
              <a:ext uri="{FF2B5EF4-FFF2-40B4-BE49-F238E27FC236}">
                <a16:creationId xmlns:a16="http://schemas.microsoft.com/office/drawing/2014/main" id="{E8623E33-148E-45E9-A683-85C7C81945A2}"/>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hlinkClick r:id="rId11" action="ppaction://hlinksldjump"/>
            <a:extLst>
              <a:ext uri="{FF2B5EF4-FFF2-40B4-BE49-F238E27FC236}">
                <a16:creationId xmlns:a16="http://schemas.microsoft.com/office/drawing/2014/main" id="{FECE5188-CBC2-4A17-8158-EA80E88D771F}"/>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5567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ln>
            <a:noFill/>
          </a:ln>
        </p:spPr>
        <p:txBody>
          <a:bodyPr vert="horz" lIns="91440" tIns="45720" rIns="91440" bIns="45720" rtlCol="0" anchor="t">
            <a:normAutofit/>
          </a:bodyPr>
          <a:lstStyle/>
          <a:p>
            <a:pPr>
              <a:lnSpc>
                <a:spcPct val="120000"/>
              </a:lnSpc>
            </a:pPr>
            <a:r>
              <a:rPr lang="en-GB" sz="1200" b="0" dirty="0">
                <a:solidFill>
                  <a:schemeClr val="tx1"/>
                </a:solidFill>
              </a:rPr>
              <a:t>This tool will enable you to identify and document </a:t>
            </a:r>
            <a:br>
              <a:rPr lang="en-GB" sz="1200" b="0" dirty="0">
                <a:solidFill>
                  <a:schemeClr val="tx1"/>
                </a:solidFill>
              </a:rPr>
            </a:br>
            <a:r>
              <a:rPr lang="en-GB" sz="1200" b="0" dirty="0">
                <a:solidFill>
                  <a:schemeClr val="tx1"/>
                </a:solidFill>
              </a:rPr>
              <a:t>which EAP indicators are most relevant to your local government. A library of links to public datasets is also provided to support data collection and reporting </a:t>
            </a:r>
            <a:br>
              <a:rPr lang="en-GB" sz="1200" b="0" dirty="0">
                <a:solidFill>
                  <a:schemeClr val="tx1"/>
                </a:solidFill>
              </a:rPr>
            </a:br>
            <a:r>
              <a:rPr lang="en-GB" sz="1200" b="0" dirty="0">
                <a:solidFill>
                  <a:schemeClr val="tx1"/>
                </a:solidFill>
              </a:rPr>
              <a:t>to </a:t>
            </a:r>
            <a:r>
              <a:rPr lang="en-GB" sz="1200" b="0" dirty="0" err="1">
                <a:solidFill>
                  <a:schemeClr val="tx1"/>
                </a:solidFill>
              </a:rPr>
              <a:t>GCoM’s</a:t>
            </a:r>
            <a:r>
              <a:rPr lang="en-GB" sz="1200" b="0" dirty="0">
                <a:solidFill>
                  <a:schemeClr val="tx1"/>
                </a:solidFill>
              </a:rPr>
              <a:t> </a:t>
            </a: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Common Reporting Framework</a:t>
            </a:r>
            <a:r>
              <a:rPr lang="en-GB" sz="1200" b="0" dirty="0">
                <a:solidFill>
                  <a:schemeClr val="tx1"/>
                </a:solidFill>
              </a:rPr>
              <a:t> via the CDP-ICLEI Track. </a:t>
            </a:r>
          </a:p>
          <a:p>
            <a:pPr>
              <a:lnSpc>
                <a:spcPct val="120000"/>
              </a:lnSpc>
            </a:pPr>
            <a:r>
              <a:rPr lang="en-GB" sz="1200" b="0" dirty="0">
                <a:solidFill>
                  <a:schemeClr val="tx1"/>
                </a:solidFill>
                <a:latin typeface="Arial"/>
                <a:cs typeface="Arial"/>
              </a:rPr>
              <a:t>In order to prioritise the data, you can use the information collected from module 1 to identify what data you need based on the stories uncovered. </a:t>
            </a:r>
            <a:endParaRPr lang="en-GB" sz="1200" b="0" dirty="0">
              <a:solidFill>
                <a:schemeClr val="tx1"/>
              </a:solidFill>
            </a:endParaRPr>
          </a:p>
          <a:p>
            <a:pPr>
              <a:lnSpc>
                <a:spcPct val="120000"/>
              </a:lnSpc>
            </a:pPr>
            <a:r>
              <a:rPr lang="en-GB" sz="1200" b="0" dirty="0">
                <a:solidFill>
                  <a:schemeClr val="tx1"/>
                </a:solidFill>
                <a:latin typeface="Arial"/>
                <a:cs typeface="Arial"/>
              </a:rPr>
              <a:t>The datapoints can be related to the stories </a:t>
            </a:r>
            <a:br>
              <a:rPr lang="en-GB" sz="1200" b="0" dirty="0"/>
            </a:br>
            <a:r>
              <a:rPr lang="en-GB" sz="1200" b="0" dirty="0">
                <a:solidFill>
                  <a:schemeClr val="tx1"/>
                </a:solidFill>
                <a:latin typeface="Arial"/>
                <a:cs typeface="Arial"/>
              </a:rPr>
              <a:t>from Module 2, serving as “qualitative data” </a:t>
            </a:r>
            <a:br>
              <a:rPr lang="en-GB" sz="1200" b="0" dirty="0"/>
            </a:br>
            <a:r>
              <a:rPr lang="en-GB" sz="1200" b="0" dirty="0">
                <a:solidFill>
                  <a:schemeClr val="tx1"/>
                </a:solidFill>
                <a:latin typeface="Arial"/>
                <a:cs typeface="Arial"/>
              </a:rPr>
              <a:t>for measuring the </a:t>
            </a:r>
            <a:r>
              <a:rPr lang="en-GB" sz="1200" b="0" dirty="0">
                <a:solidFill>
                  <a:schemeClr val="tx1">
                    <a:lumMod val="75000"/>
                    <a:lumOff val="25000"/>
                  </a:schemeClr>
                </a:solidFill>
                <a:latin typeface="Arial"/>
                <a:cs typeface="Arial"/>
                <a:hlinkClick r:id="rId4">
                  <a:extLst>
                    <a:ext uri="{A12FA001-AC4F-418D-AE19-62706E023703}">
                      <ahyp:hlinkClr xmlns:ahyp="http://schemas.microsoft.com/office/drawing/2018/hyperlinkcolor" val="tx"/>
                    </a:ext>
                  </a:extLst>
                </a:hlinkClick>
              </a:rPr>
              <a:t>mandatory, non-mandatory and regional indicators </a:t>
            </a:r>
            <a:r>
              <a:rPr lang="en-GB" sz="1200" b="0" dirty="0">
                <a:solidFill>
                  <a:schemeClr val="tx1"/>
                </a:solidFill>
                <a:latin typeface="Arial"/>
                <a:cs typeface="Arial"/>
              </a:rPr>
              <a:t>of the EAPP.</a:t>
            </a:r>
          </a:p>
          <a:p>
            <a:pPr>
              <a:lnSpc>
                <a:spcPct val="120000"/>
              </a:lnSpc>
            </a:pPr>
            <a:r>
              <a:rPr lang="en-GB" sz="1200" dirty="0">
                <a:solidFill>
                  <a:schemeClr val="tx1"/>
                </a:solidFill>
                <a:highlight>
                  <a:srgbClr val="00FFFF"/>
                </a:highlight>
              </a:rPr>
              <a:t>Download this Excel-based tool </a:t>
            </a:r>
            <a:r>
              <a:rPr lang="en-GB" sz="1200" u="sng" dirty="0">
                <a:solidFill>
                  <a:schemeClr val="tx1"/>
                </a:solidFill>
                <a:highlight>
                  <a:srgbClr val="00FFFF"/>
                </a:highlight>
              </a:rPr>
              <a:t>here</a:t>
            </a:r>
            <a:endParaRPr lang="en-GB" sz="1200" b="0" dirty="0">
              <a:solidFill>
                <a:schemeClr val="tx1"/>
              </a:solidFill>
            </a:endParaRPr>
          </a:p>
          <a:p>
            <a:pPr>
              <a:lnSpc>
                <a:spcPct val="120000"/>
              </a:lnSpc>
            </a:pPr>
            <a:endParaRPr lang="en-GB" sz="1200" b="0" dirty="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dirty="0">
                <a:solidFill>
                  <a:srgbClr val="00B2E3"/>
                </a:solidFill>
              </a:rPr>
              <a:t>EAP indicators database tool</a:t>
            </a: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rgbClr val="00B2E3"/>
                </a:solidFill>
              </a:rPr>
              <a:t>When to use this Tool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use this tool when you need to report against mandatory, non-mandatory and regional indicators as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part of the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GCoM’s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CRF</a:t>
            </a:r>
            <a:r>
              <a:rPr kumimoji="0" lang="en-GB" sz="12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p>
          <a:p>
            <a:r>
              <a:rPr lang="en-GB" sz="1200" dirty="0">
                <a:solidFill>
                  <a:srgbClr val="00B2E3"/>
                </a:solidFill>
              </a:rPr>
              <a:t>Who should be part of the conversation</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a:solidFill>
                  <a:prstClr val="black"/>
                </a:solidFill>
              </a:rPr>
              <a:t>Local government departments related to energy infrastructure and regulation, social support, city planning</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utility companies </a:t>
            </a:r>
          </a:p>
          <a:p>
            <a:r>
              <a:rPr lang="en-GB" sz="1200" dirty="0">
                <a:solidFill>
                  <a:srgbClr val="00B2E3"/>
                </a:solidFill>
              </a:rPr>
              <a:t>Suggested set-up and logistics</a:t>
            </a:r>
          </a:p>
          <a:p>
            <a:pPr>
              <a:lnSpc>
                <a:spcPct val="120000"/>
              </a:lnSpc>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tool is presented in an Excel workbook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four separate sheets. The worksheet for the second part of this tool can be printed large and used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guide and inform discussions to make the case for energy access.</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00B2E3"/>
                </a:solidFill>
              </a:rPr>
              <a:t>Module 3 – Mapping available local data</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pPr/>
              <a:t>56</a:t>
            </a:fld>
            <a:endParaRPr lang="en-US"/>
          </a:p>
        </p:txBody>
      </p:sp>
      <p:sp>
        <p:nvSpPr>
          <p:cNvPr id="28" name="Oval 27">
            <a:hlinkClick r:id="rId5" action="ppaction://hlinksldjump"/>
            <a:extLst>
              <a:ext uri="{FF2B5EF4-FFF2-40B4-BE49-F238E27FC236}">
                <a16:creationId xmlns:a16="http://schemas.microsoft.com/office/drawing/2014/main" id="{19104E4B-219C-4FCD-AA91-2F25A26BF045}"/>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6" action="ppaction://hlinksldjump"/>
            <a:extLst>
              <a:ext uri="{FF2B5EF4-FFF2-40B4-BE49-F238E27FC236}">
                <a16:creationId xmlns:a16="http://schemas.microsoft.com/office/drawing/2014/main" id="{0F139833-B656-4440-8276-2E9E2A26BFEA}"/>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7" action="ppaction://hlinksldjump"/>
            <a:extLst>
              <a:ext uri="{FF2B5EF4-FFF2-40B4-BE49-F238E27FC236}">
                <a16:creationId xmlns:a16="http://schemas.microsoft.com/office/drawing/2014/main" id="{CFCBCCB6-4E3D-46DB-9C5B-8679108F9951}"/>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8" action="ppaction://hlinksldjump"/>
            <a:extLst>
              <a:ext uri="{FF2B5EF4-FFF2-40B4-BE49-F238E27FC236}">
                <a16:creationId xmlns:a16="http://schemas.microsoft.com/office/drawing/2014/main" id="{C5C738D8-FFF3-4496-B3ED-47E7D9ABA54B}"/>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9" action="ppaction://hlinksldjump"/>
            <a:extLst>
              <a:ext uri="{FF2B5EF4-FFF2-40B4-BE49-F238E27FC236}">
                <a16:creationId xmlns:a16="http://schemas.microsoft.com/office/drawing/2014/main" id="{BBD42693-BEBA-4AA2-8156-3CB1067519F5}"/>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0" action="ppaction://hlinksldjump"/>
            <a:extLst>
              <a:ext uri="{FF2B5EF4-FFF2-40B4-BE49-F238E27FC236}">
                <a16:creationId xmlns:a16="http://schemas.microsoft.com/office/drawing/2014/main" id="{DEE66A91-C9A6-443A-B3DC-18238617551A}"/>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1" action="ppaction://hlinksldjump"/>
            <a:extLst>
              <a:ext uri="{FF2B5EF4-FFF2-40B4-BE49-F238E27FC236}">
                <a16:creationId xmlns:a16="http://schemas.microsoft.com/office/drawing/2014/main" id="{0E84D246-C185-449D-A336-00BF25CCDCE4}"/>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2" action="ppaction://hlinksldjump"/>
            <a:extLst>
              <a:ext uri="{FF2B5EF4-FFF2-40B4-BE49-F238E27FC236}">
                <a16:creationId xmlns:a16="http://schemas.microsoft.com/office/drawing/2014/main" id="{1301F380-3E65-4063-A47B-D842FEA31078}"/>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3" action="ppaction://hlinksldjump"/>
            <a:extLst>
              <a:ext uri="{FF2B5EF4-FFF2-40B4-BE49-F238E27FC236}">
                <a16:creationId xmlns:a16="http://schemas.microsoft.com/office/drawing/2014/main" id="{3EE627DE-4B59-4FEF-9B77-5A0A20B1A6A6}"/>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075BC123-BF54-4F91-A77F-2F288BC46A5E}"/>
              </a:ext>
            </a:extLst>
          </p:cNvPr>
          <p:cNvGrpSpPr/>
          <p:nvPr/>
        </p:nvGrpSpPr>
        <p:grpSpPr>
          <a:xfrm>
            <a:off x="9597323" y="2491855"/>
            <a:ext cx="146522" cy="280390"/>
            <a:chOff x="5545138" y="625475"/>
            <a:chExt cx="1489075" cy="2849563"/>
          </a:xfrm>
        </p:grpSpPr>
        <p:sp>
          <p:nvSpPr>
            <p:cNvPr id="38" name="Freeform 117">
              <a:extLst>
                <a:ext uri="{FF2B5EF4-FFF2-40B4-BE49-F238E27FC236}">
                  <a16:creationId xmlns:a16="http://schemas.microsoft.com/office/drawing/2014/main" id="{BC30C99E-AEA6-4845-96DA-0AFCD8D4963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B455E290-460D-4B55-B78E-C224C65F2CC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36838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8539162" cy="990600"/>
          </a:xfrm>
        </p:spPr>
        <p:txBody>
          <a:bodyPr>
            <a:normAutofit/>
          </a:bodyPr>
          <a:lstStyle/>
          <a:p>
            <a:r>
              <a:rPr lang="en-GB" dirty="0">
                <a:solidFill>
                  <a:srgbClr val="00B2E3"/>
                </a:solidFill>
              </a:rPr>
              <a:t>Tool &amp; facilitation guide</a:t>
            </a:r>
            <a:br>
              <a:rPr lang="en-GB" dirty="0">
                <a:solidFill>
                  <a:srgbClr val="00B2E3"/>
                </a:solidFill>
              </a:rPr>
            </a:br>
            <a:r>
              <a:rPr lang="en-GB" sz="2000" b="0" dirty="0">
                <a:solidFill>
                  <a:srgbClr val="00B2E3"/>
                </a:solidFill>
              </a:rPr>
              <a:t>Indicator database</a:t>
            </a:r>
            <a:endParaRPr lang="en-GB" dirty="0">
              <a:solidFill>
                <a:srgbClr val="00B2E3"/>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00B2E3"/>
                </a:solidFill>
              </a:rPr>
              <a:t>Module 3 – Mapping available local data</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pPr/>
              <a:t>57</a:t>
            </a:fld>
            <a:endParaRPr lang="en-US"/>
          </a:p>
        </p:txBody>
      </p:sp>
      <p:pic>
        <p:nvPicPr>
          <p:cNvPr id="25" name="Content Placeholder 24" descr="A computer screen with a black screen&#10;&#10;Description automatically generated">
            <a:extLst>
              <a:ext uri="{FF2B5EF4-FFF2-40B4-BE49-F238E27FC236}">
                <a16:creationId xmlns:a16="http://schemas.microsoft.com/office/drawing/2014/main" id="{24083912-5FF8-D626-9B36-DAAAA2D05041}"/>
              </a:ext>
            </a:extLst>
          </p:cNvPr>
          <p:cNvPicPr>
            <a:picLocks noGrp="1" noChangeAspect="1"/>
          </p:cNvPicPr>
          <p:nvPr>
            <p:ph idx="1"/>
          </p:nvPr>
        </p:nvPicPr>
        <p:blipFill rotWithShape="1">
          <a:blip r:embed="rId3">
            <a:alphaModFix amt="60000"/>
            <a:extLst>
              <a:ext uri="{28A0092B-C50C-407E-A947-70E740481C1C}">
                <a14:useLocalDpi xmlns:a14="http://schemas.microsoft.com/office/drawing/2010/main" val="0"/>
              </a:ext>
            </a:extLst>
          </a:blip>
          <a:srcRect t="-3225"/>
          <a:stretch/>
        </p:blipFill>
        <p:spPr>
          <a:xfrm>
            <a:off x="701880" y="1846408"/>
            <a:ext cx="8534400" cy="3678766"/>
          </a:xfrm>
          <a:ln>
            <a:solidFill>
              <a:schemeClr val="accent1">
                <a:lumMod val="20000"/>
                <a:lumOff val="80000"/>
              </a:schemeClr>
            </a:solidFill>
          </a:ln>
        </p:spPr>
      </p:pic>
      <p:sp>
        <p:nvSpPr>
          <p:cNvPr id="15" name="Wave 14">
            <a:extLst>
              <a:ext uri="{FF2B5EF4-FFF2-40B4-BE49-F238E27FC236}">
                <a16:creationId xmlns:a16="http://schemas.microsoft.com/office/drawing/2014/main" id="{028B32F6-BC51-C230-61BD-63CF3D4EF921}"/>
              </a:ext>
            </a:extLst>
          </p:cNvPr>
          <p:cNvSpPr/>
          <p:nvPr/>
        </p:nvSpPr>
        <p:spPr>
          <a:xfrm flipH="1">
            <a:off x="917532" y="4828667"/>
            <a:ext cx="3481210" cy="1072963"/>
          </a:xfrm>
          <a:custGeom>
            <a:avLst/>
            <a:gdLst>
              <a:gd name="connsiteX0" fmla="*/ 0 w 3481210"/>
              <a:gd name="connsiteY0" fmla="*/ 18637 h 1072963"/>
              <a:gd name="connsiteX1" fmla="*/ 3481210 w 3481210"/>
              <a:gd name="connsiteY1" fmla="*/ 18637 h 1072963"/>
              <a:gd name="connsiteX2" fmla="*/ 3481210 w 3481210"/>
              <a:gd name="connsiteY2" fmla="*/ 1054326 h 1072963"/>
              <a:gd name="connsiteX3" fmla="*/ 0 w 3481210"/>
              <a:gd name="connsiteY3" fmla="*/ 1054326 h 1072963"/>
              <a:gd name="connsiteX4" fmla="*/ 0 w 3481210"/>
              <a:gd name="connsiteY4" fmla="*/ 18637 h 107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210" h="1072963" fill="none" extrusionOk="0">
                <a:moveTo>
                  <a:pt x="0" y="18637"/>
                </a:moveTo>
                <a:cubicBezTo>
                  <a:pt x="1087349" y="17899"/>
                  <a:pt x="2511700" y="18035"/>
                  <a:pt x="3481210" y="18637"/>
                </a:cubicBezTo>
                <a:cubicBezTo>
                  <a:pt x="3425204" y="190975"/>
                  <a:pt x="3505535" y="648561"/>
                  <a:pt x="3481210" y="1054326"/>
                </a:cubicBezTo>
                <a:cubicBezTo>
                  <a:pt x="2373273" y="1192145"/>
                  <a:pt x="1133307" y="949764"/>
                  <a:pt x="0" y="1054326"/>
                </a:cubicBezTo>
                <a:cubicBezTo>
                  <a:pt x="83509" y="824482"/>
                  <a:pt x="18436" y="394945"/>
                  <a:pt x="0" y="18637"/>
                </a:cubicBezTo>
                <a:close/>
              </a:path>
              <a:path w="3481210" h="1072963" stroke="0" extrusionOk="0">
                <a:moveTo>
                  <a:pt x="0" y="18637"/>
                </a:moveTo>
                <a:cubicBezTo>
                  <a:pt x="1112115" y="-86740"/>
                  <a:pt x="2344666" y="180232"/>
                  <a:pt x="3481210" y="18637"/>
                </a:cubicBezTo>
                <a:cubicBezTo>
                  <a:pt x="3547629" y="511727"/>
                  <a:pt x="3568078" y="575216"/>
                  <a:pt x="3481210" y="1054326"/>
                </a:cubicBezTo>
                <a:cubicBezTo>
                  <a:pt x="2398309" y="1157152"/>
                  <a:pt x="1178438" y="938275"/>
                  <a:pt x="0" y="1054326"/>
                </a:cubicBezTo>
                <a:cubicBezTo>
                  <a:pt x="-85617" y="950696"/>
                  <a:pt x="7262" y="203892"/>
                  <a:pt x="0" y="1863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1</a:t>
            </a:r>
          </a:p>
          <a:p>
            <a:r>
              <a:rPr lang="en-SG" sz="1200" dirty="0">
                <a:solidFill>
                  <a:sysClr val="windowText" lastClr="000000"/>
                </a:solidFill>
                <a:latin typeface="Arial" panose="020B0604020202020204" pitchFamily="34" charset="0"/>
                <a:cs typeface="Arial" panose="020B0604020202020204" pitchFamily="34" charset="0"/>
              </a:rPr>
              <a:t>The </a:t>
            </a:r>
            <a:r>
              <a:rPr lang="en-SG" sz="1200" dirty="0" err="1">
                <a:solidFill>
                  <a:sysClr val="windowText" lastClr="000000"/>
                </a:solidFill>
                <a:latin typeface="Arial" panose="020B0604020202020204" pitchFamily="34" charset="0"/>
                <a:cs typeface="Arial" panose="020B0604020202020204" pitchFamily="34" charset="0"/>
              </a:rPr>
              <a:t>GCoM</a:t>
            </a:r>
            <a:r>
              <a:rPr lang="en-SG" sz="1200" dirty="0">
                <a:solidFill>
                  <a:sysClr val="windowText" lastClr="000000"/>
                </a:solidFill>
                <a:latin typeface="Arial" panose="020B0604020202020204" pitchFamily="34" charset="0"/>
                <a:cs typeface="Arial" panose="020B0604020202020204" pitchFamily="34" charset="0"/>
              </a:rPr>
              <a:t> EAP Pillar indicators are organised (and can be filtered) by:</a:t>
            </a:r>
          </a:p>
          <a:p>
            <a:pPr marL="171450" indent="-171450">
              <a:buFont typeface="Arial" panose="020B0604020202020204" pitchFamily="34" charset="0"/>
              <a:buChar char="•"/>
            </a:pPr>
            <a:r>
              <a:rPr lang="en-SG" sz="1200" dirty="0">
                <a:solidFill>
                  <a:sysClr val="windowText" lastClr="000000"/>
                </a:solidFill>
                <a:latin typeface="Arial" panose="020B0604020202020204" pitchFamily="34" charset="0"/>
                <a:cs typeface="Arial" panose="020B0604020202020204" pitchFamily="34" charset="0"/>
              </a:rPr>
              <a:t>Mandatory and non-mandatory indicators</a:t>
            </a:r>
          </a:p>
          <a:p>
            <a:pPr marL="171450" indent="-171450">
              <a:buFont typeface="Arial" panose="020B0604020202020204" pitchFamily="34" charset="0"/>
              <a:buChar char="•"/>
            </a:pPr>
            <a:r>
              <a:rPr lang="en-SG" sz="1200" dirty="0">
                <a:solidFill>
                  <a:sysClr val="windowText" lastClr="000000"/>
                </a:solidFill>
                <a:latin typeface="Arial" panose="020B0604020202020204" pitchFamily="34" charset="0"/>
                <a:cs typeface="Arial" panose="020B0604020202020204" pitchFamily="34" charset="0"/>
              </a:rPr>
              <a:t>EAP category (secure, sustainable, affordable</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17" name="Wave 16">
            <a:extLst>
              <a:ext uri="{FF2B5EF4-FFF2-40B4-BE49-F238E27FC236}">
                <a16:creationId xmlns:a16="http://schemas.microsoft.com/office/drawing/2014/main" id="{4D3D1415-8FA0-7BEC-23FF-0EC685B2B506}"/>
              </a:ext>
            </a:extLst>
          </p:cNvPr>
          <p:cNvSpPr/>
          <p:nvPr/>
        </p:nvSpPr>
        <p:spPr>
          <a:xfrm flipH="1">
            <a:off x="5829085" y="5145206"/>
            <a:ext cx="3375035" cy="851960"/>
          </a:xfrm>
          <a:custGeom>
            <a:avLst/>
            <a:gdLst>
              <a:gd name="connsiteX0" fmla="*/ 0 w 3375035"/>
              <a:gd name="connsiteY0" fmla="*/ 14799 h 851960"/>
              <a:gd name="connsiteX1" fmla="*/ 3375035 w 3375035"/>
              <a:gd name="connsiteY1" fmla="*/ 14799 h 851960"/>
              <a:gd name="connsiteX2" fmla="*/ 3375035 w 3375035"/>
              <a:gd name="connsiteY2" fmla="*/ 837161 h 851960"/>
              <a:gd name="connsiteX3" fmla="*/ 0 w 3375035"/>
              <a:gd name="connsiteY3" fmla="*/ 837161 h 851960"/>
              <a:gd name="connsiteX4" fmla="*/ 0 w 3375035"/>
              <a:gd name="connsiteY4" fmla="*/ 14799 h 8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35" h="851960" fill="none" extrusionOk="0">
                <a:moveTo>
                  <a:pt x="0" y="14799"/>
                </a:moveTo>
                <a:cubicBezTo>
                  <a:pt x="1042745" y="34598"/>
                  <a:pt x="2310803" y="44155"/>
                  <a:pt x="3375035" y="14799"/>
                </a:cubicBezTo>
                <a:cubicBezTo>
                  <a:pt x="3427013" y="343060"/>
                  <a:pt x="3387261" y="481455"/>
                  <a:pt x="3375035" y="837161"/>
                </a:cubicBezTo>
                <a:cubicBezTo>
                  <a:pt x="2320040" y="987505"/>
                  <a:pt x="1076034" y="711123"/>
                  <a:pt x="0" y="837161"/>
                </a:cubicBezTo>
                <a:cubicBezTo>
                  <a:pt x="11246" y="518873"/>
                  <a:pt x="16912" y="155889"/>
                  <a:pt x="0" y="14799"/>
                </a:cubicBezTo>
                <a:close/>
              </a:path>
              <a:path w="3375035" h="851960" stroke="0" extrusionOk="0">
                <a:moveTo>
                  <a:pt x="0" y="14799"/>
                </a:moveTo>
                <a:cubicBezTo>
                  <a:pt x="968095" y="-175085"/>
                  <a:pt x="2285778" y="213193"/>
                  <a:pt x="3375035" y="14799"/>
                </a:cubicBezTo>
                <a:cubicBezTo>
                  <a:pt x="3436076" y="167289"/>
                  <a:pt x="3334180" y="693715"/>
                  <a:pt x="3375035" y="837161"/>
                </a:cubicBezTo>
                <a:cubicBezTo>
                  <a:pt x="2446223" y="989528"/>
                  <a:pt x="1144076" y="730829"/>
                  <a:pt x="0" y="837161"/>
                </a:cubicBezTo>
                <a:cubicBezTo>
                  <a:pt x="15215" y="600359"/>
                  <a:pt x="-6332" y="271070"/>
                  <a:pt x="0" y="1479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2</a:t>
            </a:r>
          </a:p>
          <a:p>
            <a:r>
              <a:rPr lang="en-SG" sz="1200" dirty="0">
                <a:solidFill>
                  <a:sysClr val="windowText" lastClr="000000"/>
                </a:solidFill>
                <a:latin typeface="Arial" panose="020B0604020202020204" pitchFamily="34" charset="0"/>
                <a:cs typeface="Arial" panose="020B0604020202020204" pitchFamily="34" charset="0"/>
              </a:rPr>
              <a:t>The suggested public datasets are detailed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and linked – most of these are for national-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or regional-level data</a:t>
            </a:r>
            <a:endParaRPr lang="en-GB" sz="1200" dirty="0">
              <a:solidFill>
                <a:sysClr val="windowText" lastClr="000000"/>
              </a:solidFill>
              <a:latin typeface="Arial" panose="020B0604020202020204" pitchFamily="34" charset="0"/>
              <a:cs typeface="Arial" panose="020B0604020202020204" pitchFamily="34" charset="0"/>
            </a:endParaRPr>
          </a:p>
        </p:txBody>
      </p:sp>
      <p:sp>
        <p:nvSpPr>
          <p:cNvPr id="29" name="Oval 28">
            <a:hlinkClick r:id="rId4" action="ppaction://hlinksldjump"/>
            <a:extLst>
              <a:ext uri="{FF2B5EF4-FFF2-40B4-BE49-F238E27FC236}">
                <a16:creationId xmlns:a16="http://schemas.microsoft.com/office/drawing/2014/main" id="{9628D2ED-AA23-4542-A01E-85FDEB16A976}"/>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9BD5C73E-0E72-4212-8593-3573C5F5EB9A}"/>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6" action="ppaction://hlinksldjump"/>
            <a:extLst>
              <a:ext uri="{FF2B5EF4-FFF2-40B4-BE49-F238E27FC236}">
                <a16:creationId xmlns:a16="http://schemas.microsoft.com/office/drawing/2014/main" id="{0FA4F339-E400-4B7C-9361-D0B24BD5869C}"/>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7" action="ppaction://hlinksldjump"/>
            <a:extLst>
              <a:ext uri="{FF2B5EF4-FFF2-40B4-BE49-F238E27FC236}">
                <a16:creationId xmlns:a16="http://schemas.microsoft.com/office/drawing/2014/main" id="{5D033579-119D-4143-928A-50C4835D4D51}"/>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8" action="ppaction://hlinksldjump"/>
            <a:extLst>
              <a:ext uri="{FF2B5EF4-FFF2-40B4-BE49-F238E27FC236}">
                <a16:creationId xmlns:a16="http://schemas.microsoft.com/office/drawing/2014/main" id="{6E9E01ED-4223-4C61-83EB-F1E66926DB75}"/>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9" action="ppaction://hlinksldjump"/>
            <a:extLst>
              <a:ext uri="{FF2B5EF4-FFF2-40B4-BE49-F238E27FC236}">
                <a16:creationId xmlns:a16="http://schemas.microsoft.com/office/drawing/2014/main" id="{C2B80B27-88BA-448A-BF87-EC0F623ED8A6}"/>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0" action="ppaction://hlinksldjump"/>
            <a:extLst>
              <a:ext uri="{FF2B5EF4-FFF2-40B4-BE49-F238E27FC236}">
                <a16:creationId xmlns:a16="http://schemas.microsoft.com/office/drawing/2014/main" id="{B9711371-A18B-4779-A3FE-1F96FFF65ACF}"/>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1" action="ppaction://hlinksldjump"/>
            <a:extLst>
              <a:ext uri="{FF2B5EF4-FFF2-40B4-BE49-F238E27FC236}">
                <a16:creationId xmlns:a16="http://schemas.microsoft.com/office/drawing/2014/main" id="{945BB93F-0E1C-4AD5-B7CF-EC75200597C0}"/>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2" action="ppaction://hlinksldjump"/>
            <a:extLst>
              <a:ext uri="{FF2B5EF4-FFF2-40B4-BE49-F238E27FC236}">
                <a16:creationId xmlns:a16="http://schemas.microsoft.com/office/drawing/2014/main" id="{758A35D0-0DD4-492A-8AA6-BC03393A32E7}"/>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38732ED0-261A-42DE-AFB4-62DC4952DB5A}"/>
              </a:ext>
            </a:extLst>
          </p:cNvPr>
          <p:cNvGrpSpPr/>
          <p:nvPr/>
        </p:nvGrpSpPr>
        <p:grpSpPr>
          <a:xfrm>
            <a:off x="9597323" y="2491855"/>
            <a:ext cx="146522" cy="280390"/>
            <a:chOff x="5545138" y="625475"/>
            <a:chExt cx="1489075" cy="2849563"/>
          </a:xfrm>
        </p:grpSpPr>
        <p:sp>
          <p:nvSpPr>
            <p:cNvPr id="39" name="Freeform 117">
              <a:extLst>
                <a:ext uri="{FF2B5EF4-FFF2-40B4-BE49-F238E27FC236}">
                  <a16:creationId xmlns:a16="http://schemas.microsoft.com/office/drawing/2014/main" id="{7893CFCC-D3DB-492B-A970-2584A6F6238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C1B9F049-E47E-42F2-91FC-0D0D3AC8B35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84282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8539152" cy="1005236"/>
          </a:xfrm>
        </p:spPr>
        <p:txBody>
          <a:bodyPr>
            <a:normAutofit/>
          </a:bodyPr>
          <a:lstStyle/>
          <a:p>
            <a:r>
              <a:rPr lang="en-GB" dirty="0">
                <a:solidFill>
                  <a:srgbClr val="00B2E3"/>
                </a:solidFill>
              </a:rPr>
              <a:t>Tool &amp; facilitation guide</a:t>
            </a:r>
            <a:br>
              <a:rPr lang="en-GB" dirty="0">
                <a:solidFill>
                  <a:srgbClr val="00B2E3"/>
                </a:solidFill>
              </a:rPr>
            </a:br>
            <a:r>
              <a:rPr lang="en-GB" sz="2000" b="0" dirty="0">
                <a:solidFill>
                  <a:srgbClr val="00B2E3"/>
                </a:solidFill>
              </a:rPr>
              <a:t>Indicator mapping worksheet</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00B2E3"/>
                </a:solidFill>
              </a:rPr>
              <a:t>Module 3 – Mapping available local data</a:t>
            </a:r>
          </a:p>
        </p:txBody>
      </p:sp>
      <p:sp>
        <p:nvSpPr>
          <p:cNvPr id="4" name="Slide Number Placeholder 3">
            <a:extLst>
              <a:ext uri="{FF2B5EF4-FFF2-40B4-BE49-F238E27FC236}">
                <a16:creationId xmlns:a16="http://schemas.microsoft.com/office/drawing/2014/main" id="{3E84F019-4EB0-1866-9411-3BB75C555B34}"/>
              </a:ext>
            </a:extLst>
          </p:cNvPr>
          <p:cNvSpPr>
            <a:spLocks noGrp="1"/>
          </p:cNvSpPr>
          <p:nvPr>
            <p:ph type="sldNum" sz="quarter" idx="12"/>
          </p:nvPr>
        </p:nvSpPr>
        <p:spPr/>
        <p:txBody>
          <a:bodyPr/>
          <a:lstStyle/>
          <a:p>
            <a:fld id="{CE97AC88-B9C7-4AEF-9990-0777AFA0136D}" type="slidenum">
              <a:rPr lang="en-US" smtClean="0"/>
              <a:pPr/>
              <a:t>58</a:t>
            </a:fld>
            <a:endParaRPr lang="en-US"/>
          </a:p>
        </p:txBody>
      </p:sp>
      <p:pic>
        <p:nvPicPr>
          <p:cNvPr id="31" name="Content Placeholder 30" descr="A green and orange rectangular object&#10;&#10;Description automatically generated with medium confidence">
            <a:extLst>
              <a:ext uri="{FF2B5EF4-FFF2-40B4-BE49-F238E27FC236}">
                <a16:creationId xmlns:a16="http://schemas.microsoft.com/office/drawing/2014/main" id="{6125ECFE-1753-26E5-3577-05DFEC2D129A}"/>
              </a:ext>
            </a:extLst>
          </p:cNvPr>
          <p:cNvPicPr>
            <a:picLocks noGrp="1" noChangeAspect="1"/>
          </p:cNvPicPr>
          <p:nvPr>
            <p:ph idx="1"/>
          </p:nvPr>
        </p:nvPicPr>
        <p:blipFill rotWithShape="1">
          <a:blip r:embed="rId3">
            <a:alphaModFix amt="60000"/>
            <a:extLst>
              <a:ext uri="{28A0092B-C50C-407E-A947-70E740481C1C}">
                <a14:useLocalDpi xmlns:a14="http://schemas.microsoft.com/office/drawing/2010/main" val="0"/>
              </a:ext>
            </a:extLst>
          </a:blip>
          <a:srcRect l="1833" r="3586"/>
          <a:stretch/>
        </p:blipFill>
        <p:spPr>
          <a:xfrm>
            <a:off x="681038" y="2383146"/>
            <a:ext cx="8534400" cy="1350625"/>
          </a:xfrm>
          <a:ln>
            <a:solidFill>
              <a:schemeClr val="accent1">
                <a:lumMod val="20000"/>
                <a:lumOff val="80000"/>
              </a:schemeClr>
            </a:solidFill>
          </a:ln>
        </p:spPr>
      </p:pic>
      <p:sp>
        <p:nvSpPr>
          <p:cNvPr id="19" name="Teardrop 18">
            <a:extLst>
              <a:ext uri="{FF2B5EF4-FFF2-40B4-BE49-F238E27FC236}">
                <a16:creationId xmlns:a16="http://schemas.microsoft.com/office/drawing/2014/main" id="{542D1429-99E1-BA4D-F1B3-91DF26CAB4F1}"/>
              </a:ext>
            </a:extLst>
          </p:cNvPr>
          <p:cNvSpPr/>
          <p:nvPr/>
        </p:nvSpPr>
        <p:spPr>
          <a:xfrm flipH="1">
            <a:off x="4727888" y="3495340"/>
            <a:ext cx="4271752" cy="2676860"/>
          </a:xfrm>
          <a:custGeom>
            <a:avLst/>
            <a:gdLst>
              <a:gd name="connsiteX0" fmla="*/ 0 w 4271752"/>
              <a:gd name="connsiteY0" fmla="*/ 1338430 h 2676860"/>
              <a:gd name="connsiteX1" fmla="*/ 2135876 w 4271752"/>
              <a:gd name="connsiteY1" fmla="*/ 0 h 2676860"/>
              <a:gd name="connsiteX2" fmla="*/ 4272072 w 4271752"/>
              <a:gd name="connsiteY2" fmla="*/ -201 h 2676860"/>
              <a:gd name="connsiteX3" fmla="*/ 4271752 w 4271752"/>
              <a:gd name="connsiteY3" fmla="*/ 1338430 h 2676860"/>
              <a:gd name="connsiteX4" fmla="*/ 2135876 w 4271752"/>
              <a:gd name="connsiteY4" fmla="*/ 2676860 h 2676860"/>
              <a:gd name="connsiteX5" fmla="*/ 0 w 4271752"/>
              <a:gd name="connsiteY5" fmla="*/ 1338430 h 26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1752" h="2676860" fill="none" extrusionOk="0">
                <a:moveTo>
                  <a:pt x="0" y="1338430"/>
                </a:moveTo>
                <a:cubicBezTo>
                  <a:pt x="89842" y="415302"/>
                  <a:pt x="974883" y="-101971"/>
                  <a:pt x="2135876" y="0"/>
                </a:cubicBezTo>
                <a:cubicBezTo>
                  <a:pt x="2659069" y="115575"/>
                  <a:pt x="3414347" y="76184"/>
                  <a:pt x="4272072" y="-201"/>
                </a:cubicBezTo>
                <a:cubicBezTo>
                  <a:pt x="4336960" y="484745"/>
                  <a:pt x="4271846" y="944374"/>
                  <a:pt x="4271752" y="1338430"/>
                </a:cubicBezTo>
                <a:cubicBezTo>
                  <a:pt x="4165293" y="2064216"/>
                  <a:pt x="3201033" y="2750078"/>
                  <a:pt x="2135876" y="2676860"/>
                </a:cubicBezTo>
                <a:cubicBezTo>
                  <a:pt x="966510" y="2736676"/>
                  <a:pt x="11088" y="2123723"/>
                  <a:pt x="0" y="1338430"/>
                </a:cubicBezTo>
                <a:close/>
              </a:path>
              <a:path w="4271752" h="2676860" stroke="0" extrusionOk="0">
                <a:moveTo>
                  <a:pt x="0" y="1338430"/>
                </a:moveTo>
                <a:cubicBezTo>
                  <a:pt x="-84490" y="523556"/>
                  <a:pt x="965241" y="37427"/>
                  <a:pt x="2135876" y="0"/>
                </a:cubicBezTo>
                <a:cubicBezTo>
                  <a:pt x="3062263" y="155158"/>
                  <a:pt x="3696543" y="85029"/>
                  <a:pt x="4272072" y="-201"/>
                </a:cubicBezTo>
                <a:cubicBezTo>
                  <a:pt x="4300073" y="460827"/>
                  <a:pt x="4285462" y="851225"/>
                  <a:pt x="4271752" y="1338430"/>
                </a:cubicBezTo>
                <a:cubicBezTo>
                  <a:pt x="4290250" y="2078347"/>
                  <a:pt x="3214889" y="2861173"/>
                  <a:pt x="2135876" y="2676860"/>
                </a:cubicBezTo>
                <a:cubicBezTo>
                  <a:pt x="854900" y="2762035"/>
                  <a:pt x="105809" y="2042855"/>
                  <a:pt x="0" y="1338430"/>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00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For each EAP category, note:</a:t>
            </a:r>
          </a:p>
          <a:p>
            <a:pPr marL="228600" indent="-228600">
              <a:buFont typeface="+mj-lt"/>
              <a:buAutoNum type="arabicPeriod"/>
            </a:pPr>
            <a:r>
              <a:rPr lang="en-SG" sz="1200" dirty="0">
                <a:solidFill>
                  <a:sysClr val="windowText" lastClr="000000"/>
                </a:solidFill>
                <a:latin typeface="Arial" panose="020B0604020202020204" pitchFamily="34" charset="0"/>
                <a:cs typeface="Arial" panose="020B0604020202020204" pitchFamily="34" charset="0"/>
              </a:rPr>
              <a:t>What indicator is useful? </a:t>
            </a:r>
            <a:br>
              <a:rPr lang="en-SG" sz="1200" dirty="0">
                <a:solidFill>
                  <a:sysClr val="windowText" lastClr="000000"/>
                </a:solidFill>
                <a:latin typeface="Arial" panose="020B0604020202020204" pitchFamily="34" charset="0"/>
                <a:cs typeface="Arial" panose="020B0604020202020204" pitchFamily="34" charset="0"/>
              </a:rPr>
            </a:br>
            <a:r>
              <a:rPr lang="en-SG" sz="1200" i="1" dirty="0">
                <a:solidFill>
                  <a:sysClr val="windowText" lastClr="000000"/>
                </a:solidFill>
                <a:latin typeface="Arial" panose="020B0604020202020204" pitchFamily="34" charset="0"/>
                <a:cs typeface="Arial" panose="020B0604020202020204" pitchFamily="34" charset="0"/>
              </a:rPr>
              <a:t>(The indicator database sheet and/or findings from Module 2 may be helpful)</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Where is this data collected and/or managed by your local government or external stakeholders?</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Do you and/or your team currently have access to this? What are the steps to obtain this data?</a:t>
            </a:r>
          </a:p>
        </p:txBody>
      </p:sp>
      <p:sp>
        <p:nvSpPr>
          <p:cNvPr id="22" name="TextBox 21">
            <a:extLst>
              <a:ext uri="{FF2B5EF4-FFF2-40B4-BE49-F238E27FC236}">
                <a16:creationId xmlns:a16="http://schemas.microsoft.com/office/drawing/2014/main" id="{A4B3A0DD-6558-4757-8358-E5C340D29EAE}"/>
              </a:ext>
            </a:extLst>
          </p:cNvPr>
          <p:cNvSpPr txBox="1"/>
          <p:nvPr/>
        </p:nvSpPr>
        <p:spPr>
          <a:xfrm>
            <a:off x="681038" y="1673337"/>
            <a:ext cx="8534400" cy="461665"/>
          </a:xfrm>
          <a:prstGeom prst="rect">
            <a:avLst/>
          </a:prstGeom>
          <a:noFill/>
        </p:spPr>
        <p:txBody>
          <a:bodyPr wrap="square" lIns="91440" tIns="45720" rIns="91440" bIns="45720" rtlCol="0" anchor="t">
            <a:spAutoFit/>
          </a:bodyPr>
          <a:lstStyle/>
          <a:p>
            <a:r>
              <a:rPr lang="en-GB" sz="1200">
                <a:latin typeface="Arial"/>
                <a:cs typeface="Arial"/>
              </a:rPr>
              <a:t>An additional template is included, as a workshop or planning tool to map relevant datapoints to problem statements </a:t>
            </a:r>
            <a:br>
              <a:rPr lang="en-GB" sz="1200" dirty="0">
                <a:latin typeface="Arial" panose="020B0604020202020204" pitchFamily="34" charset="0"/>
                <a:cs typeface="Arial" panose="020B0604020202020204" pitchFamily="34" charset="0"/>
              </a:rPr>
            </a:br>
            <a:r>
              <a:rPr lang="en-GB" sz="1200">
                <a:latin typeface="Arial"/>
                <a:cs typeface="Arial"/>
              </a:rPr>
              <a:t>found in Module 2.</a:t>
            </a:r>
          </a:p>
        </p:txBody>
      </p:sp>
      <p:sp>
        <p:nvSpPr>
          <p:cNvPr id="28" name="Oval 27">
            <a:hlinkClick r:id="rId4" action="ppaction://hlinksldjump"/>
            <a:extLst>
              <a:ext uri="{FF2B5EF4-FFF2-40B4-BE49-F238E27FC236}">
                <a16:creationId xmlns:a16="http://schemas.microsoft.com/office/drawing/2014/main" id="{63275BC7-0ED3-44E5-8678-862565437722}"/>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5" action="ppaction://hlinksldjump"/>
            <a:extLst>
              <a:ext uri="{FF2B5EF4-FFF2-40B4-BE49-F238E27FC236}">
                <a16:creationId xmlns:a16="http://schemas.microsoft.com/office/drawing/2014/main" id="{0FFB1EBB-5CDB-4DA4-8476-BCCB9FB8F01B}"/>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6" action="ppaction://hlinksldjump"/>
            <a:extLst>
              <a:ext uri="{FF2B5EF4-FFF2-40B4-BE49-F238E27FC236}">
                <a16:creationId xmlns:a16="http://schemas.microsoft.com/office/drawing/2014/main" id="{8A031F8A-07CE-4B0D-A8AD-012F5F2C1C1F}"/>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7" action="ppaction://hlinksldjump"/>
            <a:extLst>
              <a:ext uri="{FF2B5EF4-FFF2-40B4-BE49-F238E27FC236}">
                <a16:creationId xmlns:a16="http://schemas.microsoft.com/office/drawing/2014/main" id="{48376EE1-83B4-475E-94CA-2C43C3CD1209}"/>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8" action="ppaction://hlinksldjump"/>
            <a:extLst>
              <a:ext uri="{FF2B5EF4-FFF2-40B4-BE49-F238E27FC236}">
                <a16:creationId xmlns:a16="http://schemas.microsoft.com/office/drawing/2014/main" id="{850E3D03-03FB-41DF-9C46-1093FBCAC815}"/>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9" action="ppaction://hlinksldjump"/>
            <a:extLst>
              <a:ext uri="{FF2B5EF4-FFF2-40B4-BE49-F238E27FC236}">
                <a16:creationId xmlns:a16="http://schemas.microsoft.com/office/drawing/2014/main" id="{675EC481-D65C-4537-9A18-C0BAA0BEF90A}"/>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0" action="ppaction://hlinksldjump"/>
            <a:extLst>
              <a:ext uri="{FF2B5EF4-FFF2-40B4-BE49-F238E27FC236}">
                <a16:creationId xmlns:a16="http://schemas.microsoft.com/office/drawing/2014/main" id="{19B5698F-4024-4C88-A04D-11D0488EB5A9}"/>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1" action="ppaction://hlinksldjump"/>
            <a:extLst>
              <a:ext uri="{FF2B5EF4-FFF2-40B4-BE49-F238E27FC236}">
                <a16:creationId xmlns:a16="http://schemas.microsoft.com/office/drawing/2014/main" id="{9E6CE9F9-1F58-4F38-9E2F-DE0060F96060}"/>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2" action="ppaction://hlinksldjump"/>
            <a:extLst>
              <a:ext uri="{FF2B5EF4-FFF2-40B4-BE49-F238E27FC236}">
                <a16:creationId xmlns:a16="http://schemas.microsoft.com/office/drawing/2014/main" id="{D859A047-E9A9-4A79-A0CF-35E4A3B5C345}"/>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019AEA70-613A-4F10-B68E-8EA65923E4E5}"/>
              </a:ext>
            </a:extLst>
          </p:cNvPr>
          <p:cNvGrpSpPr/>
          <p:nvPr/>
        </p:nvGrpSpPr>
        <p:grpSpPr>
          <a:xfrm>
            <a:off x="9597323" y="2491855"/>
            <a:ext cx="146522" cy="280390"/>
            <a:chOff x="5545138" y="625475"/>
            <a:chExt cx="1489075" cy="2849563"/>
          </a:xfrm>
        </p:grpSpPr>
        <p:sp>
          <p:nvSpPr>
            <p:cNvPr id="39" name="Freeform 117">
              <a:extLst>
                <a:ext uri="{FF2B5EF4-FFF2-40B4-BE49-F238E27FC236}">
                  <a16:creationId xmlns:a16="http://schemas.microsoft.com/office/drawing/2014/main" id="{C62B66C9-FEA3-4755-983E-AB79B44F714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FFD32A0F-C2C3-48E0-B2BC-FF56CCFB401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95959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6B6DE-1945-CC33-0D20-25901FB66DD7}"/>
              </a:ext>
            </a:extLst>
          </p:cNvPr>
          <p:cNvSpPr>
            <a:spLocks noGrp="1"/>
          </p:cNvSpPr>
          <p:nvPr>
            <p:ph type="title"/>
          </p:nvPr>
        </p:nvSpPr>
        <p:spPr>
          <a:xfrm>
            <a:off x="681038" y="685800"/>
            <a:ext cx="8354871" cy="990600"/>
          </a:xfrm>
        </p:spPr>
        <p:txBody>
          <a:bodyPr>
            <a:normAutofit/>
          </a:bodyPr>
          <a:lstStyle/>
          <a:p>
            <a:r>
              <a:rPr lang="en-GB" sz="1400" b="0" dirty="0">
                <a:solidFill>
                  <a:srgbClr val="00B2E3"/>
                </a:solidFill>
              </a:rPr>
              <a:t>Health-check worksheet</a:t>
            </a:r>
            <a:br>
              <a:rPr lang="en-GB" dirty="0">
                <a:solidFill>
                  <a:srgbClr val="00B2E3"/>
                </a:solidFill>
              </a:rPr>
            </a:br>
            <a:r>
              <a:rPr lang="en-GB" dirty="0">
                <a:solidFill>
                  <a:srgbClr val="00B2E3"/>
                </a:solidFill>
              </a:rPr>
              <a:t>Mapping available local data</a:t>
            </a:r>
            <a:endParaRPr lang="en-GB" b="0" dirty="0">
              <a:solidFill>
                <a:srgbClr val="00B2E3"/>
              </a:solidFill>
            </a:endParaRPr>
          </a:p>
        </p:txBody>
      </p:sp>
      <p:sp>
        <p:nvSpPr>
          <p:cNvPr id="4" name="Content Placeholder 3">
            <a:extLst>
              <a:ext uri="{FF2B5EF4-FFF2-40B4-BE49-F238E27FC236}">
                <a16:creationId xmlns:a16="http://schemas.microsoft.com/office/drawing/2014/main" id="{062E0195-96B5-134E-46ED-1310874CA204}"/>
              </a:ext>
            </a:extLst>
          </p:cNvPr>
          <p:cNvSpPr>
            <a:spLocks noGrp="1"/>
          </p:cNvSpPr>
          <p:nvPr>
            <p:ph idx="13"/>
          </p:nvPr>
        </p:nvSpPr>
        <p:spPr/>
        <p:txBody>
          <a:bodyPr/>
          <a:lstStyle/>
          <a:p>
            <a:r>
              <a:rPr lang="en-GB">
                <a:solidFill>
                  <a:srgbClr val="00B2E3"/>
                </a:solidFill>
              </a:rPr>
              <a:t>Module 3 – Mapping available local data</a:t>
            </a:r>
          </a:p>
        </p:txBody>
      </p:sp>
      <p:sp>
        <p:nvSpPr>
          <p:cNvPr id="12" name="Rectangle: Rounded Corners 11">
            <a:extLst>
              <a:ext uri="{FF2B5EF4-FFF2-40B4-BE49-F238E27FC236}">
                <a16:creationId xmlns:a16="http://schemas.microsoft.com/office/drawing/2014/main" id="{EE4021BD-1591-859C-7588-49D26C53D842}"/>
              </a:ext>
            </a:extLst>
          </p:cNvPr>
          <p:cNvSpPr/>
          <p:nvPr/>
        </p:nvSpPr>
        <p:spPr>
          <a:xfrm>
            <a:off x="685799" y="1836784"/>
            <a:ext cx="4179164" cy="4335417"/>
          </a:xfrm>
          <a:prstGeom prst="roundRect">
            <a:avLst>
              <a:gd name="adj" fmla="val 902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sp>
        <p:nvSpPr>
          <p:cNvPr id="2" name="Slide Number Placeholder 1">
            <a:extLst>
              <a:ext uri="{FF2B5EF4-FFF2-40B4-BE49-F238E27FC236}">
                <a16:creationId xmlns:a16="http://schemas.microsoft.com/office/drawing/2014/main" id="{52C5615F-F642-C804-BCE0-A6A873FCDA6F}"/>
              </a:ext>
            </a:extLst>
          </p:cNvPr>
          <p:cNvSpPr>
            <a:spLocks noGrp="1"/>
          </p:cNvSpPr>
          <p:nvPr>
            <p:ph type="sldNum" sz="quarter" idx="12"/>
          </p:nvPr>
        </p:nvSpPr>
        <p:spPr/>
        <p:txBody>
          <a:bodyPr/>
          <a:lstStyle/>
          <a:p>
            <a:fld id="{CE97AC88-B9C7-4AEF-9990-0777AFA0136D}" type="slidenum">
              <a:rPr lang="en-US" smtClean="0"/>
              <a:t>59</a:t>
            </a:fld>
            <a:endParaRPr lang="en-US"/>
          </a:p>
        </p:txBody>
      </p:sp>
      <p:graphicFrame>
        <p:nvGraphicFramePr>
          <p:cNvPr id="5" name="Table 4">
            <a:extLst>
              <a:ext uri="{FF2B5EF4-FFF2-40B4-BE49-F238E27FC236}">
                <a16:creationId xmlns:a16="http://schemas.microsoft.com/office/drawing/2014/main" id="{552B453A-17A5-AC4C-C4D3-94CF77A1CE05}"/>
              </a:ext>
            </a:extLst>
          </p:cNvPr>
          <p:cNvGraphicFramePr>
            <a:graphicFrameLocks noGrp="1"/>
          </p:cNvGraphicFramePr>
          <p:nvPr/>
        </p:nvGraphicFramePr>
        <p:xfrm>
          <a:off x="838119" y="1908700"/>
          <a:ext cx="3867046" cy="4136992"/>
        </p:xfrm>
        <a:graphic>
          <a:graphicData uri="http://schemas.openxmlformats.org/drawingml/2006/table">
            <a:tbl>
              <a:tblPr firstRow="1" bandRow="1">
                <a:tableStyleId>{5C22544A-7EE6-4342-B048-85BDC9FD1C3A}</a:tableStyleId>
              </a:tblPr>
              <a:tblGrid>
                <a:gridCol w="1933523">
                  <a:extLst>
                    <a:ext uri="{9D8B030D-6E8A-4147-A177-3AD203B41FA5}">
                      <a16:colId xmlns:a16="http://schemas.microsoft.com/office/drawing/2014/main" val="3502882387"/>
                    </a:ext>
                  </a:extLst>
                </a:gridCol>
                <a:gridCol w="1933523">
                  <a:extLst>
                    <a:ext uri="{9D8B030D-6E8A-4147-A177-3AD203B41FA5}">
                      <a16:colId xmlns:a16="http://schemas.microsoft.com/office/drawing/2014/main" val="1668967503"/>
                    </a:ext>
                  </a:extLst>
                </a:gridCol>
              </a:tblGrid>
              <a:tr h="1013830">
                <a:tc>
                  <a:txBody>
                    <a:bodyPr/>
                    <a:lstStyle/>
                    <a:p>
                      <a:pPr algn="ctr"/>
                      <a:r>
                        <a:rPr lang="en-GB" sz="1400" dirty="0">
                          <a:solidFill>
                            <a:schemeClr val="accent1"/>
                          </a:solidFill>
                          <a:latin typeface="Arial" panose="020B0604020202020204" pitchFamily="34" charset="0"/>
                          <a:cs typeface="Arial" panose="020B0604020202020204" pitchFamily="34" charset="0"/>
                        </a:rPr>
                        <a:t>What quantitative data do you collect or have access to? </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1"/>
                          </a:solidFill>
                          <a:latin typeface="Arial" panose="020B0604020202020204" pitchFamily="34" charset="0"/>
                          <a:cs typeface="Arial" panose="020B0604020202020204" pitchFamily="34" charset="0"/>
                        </a:rPr>
                        <a:t>Where is this data held in your administration?</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22375"/>
                  </a:ext>
                </a:extLst>
              </a:tr>
            </a:tbl>
          </a:graphicData>
        </a:graphic>
      </p:graphicFrame>
      <p:sp>
        <p:nvSpPr>
          <p:cNvPr id="6" name="Rectangle: Rounded Corners 5">
            <a:extLst>
              <a:ext uri="{FF2B5EF4-FFF2-40B4-BE49-F238E27FC236}">
                <a16:creationId xmlns:a16="http://schemas.microsoft.com/office/drawing/2014/main" id="{5F69BF19-6060-CAF0-F76F-5FB09A97F6F5}"/>
              </a:ext>
            </a:extLst>
          </p:cNvPr>
          <p:cNvSpPr/>
          <p:nvPr/>
        </p:nvSpPr>
        <p:spPr>
          <a:xfrm>
            <a:off x="5016543" y="1862199"/>
            <a:ext cx="4179164" cy="4335417"/>
          </a:xfrm>
          <a:prstGeom prst="roundRect">
            <a:avLst>
              <a:gd name="adj" fmla="val 902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graphicFrame>
        <p:nvGraphicFramePr>
          <p:cNvPr id="7" name="Table 6">
            <a:extLst>
              <a:ext uri="{FF2B5EF4-FFF2-40B4-BE49-F238E27FC236}">
                <a16:creationId xmlns:a16="http://schemas.microsoft.com/office/drawing/2014/main" id="{880FF336-8FE5-2A89-D58B-E6BB5260D8D6}"/>
              </a:ext>
            </a:extLst>
          </p:cNvPr>
          <p:cNvGraphicFramePr>
            <a:graphicFrameLocks noGrp="1"/>
          </p:cNvGraphicFramePr>
          <p:nvPr/>
        </p:nvGraphicFramePr>
        <p:xfrm>
          <a:off x="5168863" y="1934115"/>
          <a:ext cx="3867046" cy="4136992"/>
        </p:xfrm>
        <a:graphic>
          <a:graphicData uri="http://schemas.openxmlformats.org/drawingml/2006/table">
            <a:tbl>
              <a:tblPr firstRow="1" bandRow="1">
                <a:tableStyleId>{5C22544A-7EE6-4342-B048-85BDC9FD1C3A}</a:tableStyleId>
              </a:tblPr>
              <a:tblGrid>
                <a:gridCol w="1933523">
                  <a:extLst>
                    <a:ext uri="{9D8B030D-6E8A-4147-A177-3AD203B41FA5}">
                      <a16:colId xmlns:a16="http://schemas.microsoft.com/office/drawing/2014/main" val="3502882387"/>
                    </a:ext>
                  </a:extLst>
                </a:gridCol>
                <a:gridCol w="1933523">
                  <a:extLst>
                    <a:ext uri="{9D8B030D-6E8A-4147-A177-3AD203B41FA5}">
                      <a16:colId xmlns:a16="http://schemas.microsoft.com/office/drawing/2014/main" val="1668967503"/>
                    </a:ext>
                  </a:extLst>
                </a:gridCol>
              </a:tblGrid>
              <a:tr h="1013830">
                <a:tc>
                  <a:txBody>
                    <a:bodyPr/>
                    <a:lstStyle/>
                    <a:p>
                      <a:pPr algn="ctr"/>
                      <a:r>
                        <a:rPr lang="en-GB" sz="1400">
                          <a:solidFill>
                            <a:schemeClr val="accent1"/>
                          </a:solidFill>
                          <a:latin typeface="Arial" panose="020B0604020202020204" pitchFamily="34" charset="0"/>
                          <a:cs typeface="Arial" panose="020B0604020202020204" pitchFamily="34" charset="0"/>
                        </a:rPr>
                        <a:t>What quantitative data do you not collect or have access to? </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accent1"/>
                          </a:solidFill>
                          <a:latin typeface="Arial" panose="020B0604020202020204" pitchFamily="34" charset="0"/>
                          <a:cs typeface="Arial" panose="020B0604020202020204" pitchFamily="34" charset="0"/>
                        </a:rPr>
                        <a:t>Which sources of data can you use from the tool?</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r h="520527">
                <a:tc>
                  <a:txBody>
                    <a:bodyPr/>
                    <a:lstStyle/>
                    <a:p>
                      <a:endParaRPr lang="en-GB">
                        <a:latin typeface="Arial" panose="020B0604020202020204" pitchFamily="34" charset="0"/>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22375"/>
                  </a:ext>
                </a:extLst>
              </a:tr>
            </a:tbl>
          </a:graphicData>
        </a:graphic>
      </p:graphicFrame>
      <p:sp>
        <p:nvSpPr>
          <p:cNvPr id="30" name="Oval 29">
            <a:hlinkClick r:id="rId3" action="ppaction://hlinksldjump"/>
            <a:extLst>
              <a:ext uri="{FF2B5EF4-FFF2-40B4-BE49-F238E27FC236}">
                <a16:creationId xmlns:a16="http://schemas.microsoft.com/office/drawing/2014/main" id="{1847547D-1C11-4ED9-9411-5AA069496E28}"/>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F5FFB97E-74DD-4731-9DF9-1F2F682816D6}"/>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E2AE7A27-51E9-4D6C-BC7A-2E5A76FBA508}"/>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6" action="ppaction://hlinksldjump"/>
            <a:extLst>
              <a:ext uri="{FF2B5EF4-FFF2-40B4-BE49-F238E27FC236}">
                <a16:creationId xmlns:a16="http://schemas.microsoft.com/office/drawing/2014/main" id="{AF1ED7FA-E1BC-4342-BBBD-FCD98ED249F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7" action="ppaction://hlinksldjump"/>
            <a:extLst>
              <a:ext uri="{FF2B5EF4-FFF2-40B4-BE49-F238E27FC236}">
                <a16:creationId xmlns:a16="http://schemas.microsoft.com/office/drawing/2014/main" id="{EBAC02AD-4AF6-4E85-9DEA-46E735582FFE}"/>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CCCF59C8-CBA9-4EAB-81DD-E5E132526EA1}"/>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20CCC1A4-0A98-4251-8E0A-1AE7668FDD38}"/>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51F0234B-9AD4-4F1E-8A53-5900F6209C6D}"/>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49F48834-83E9-4F68-82E4-ED40F5F94EE5}"/>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2811C9E3-05E9-4F99-B943-241A233F609A}"/>
              </a:ext>
            </a:extLst>
          </p:cNvPr>
          <p:cNvGrpSpPr/>
          <p:nvPr/>
        </p:nvGrpSpPr>
        <p:grpSpPr>
          <a:xfrm>
            <a:off x="9597323" y="2491855"/>
            <a:ext cx="146522" cy="280390"/>
            <a:chOff x="5545138" y="625475"/>
            <a:chExt cx="1489075" cy="2849563"/>
          </a:xfrm>
        </p:grpSpPr>
        <p:sp>
          <p:nvSpPr>
            <p:cNvPr id="40" name="Freeform 117">
              <a:extLst>
                <a:ext uri="{FF2B5EF4-FFF2-40B4-BE49-F238E27FC236}">
                  <a16:creationId xmlns:a16="http://schemas.microsoft.com/office/drawing/2014/main" id="{0ABCE321-23D5-4BD5-9E86-11599864384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E6F2728D-C3D8-4423-9445-0F1BF72CE09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489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19DA3-8527-36E5-87B2-DB0356CA95C8}"/>
              </a:ext>
            </a:extLst>
          </p:cNvPr>
          <p:cNvSpPr>
            <a:spLocks noGrp="1"/>
          </p:cNvSpPr>
          <p:nvPr>
            <p:ph idx="14"/>
          </p:nvPr>
        </p:nvSpPr>
        <p:spPr>
          <a:prstGeom prst="roundRect">
            <a:avLst>
              <a:gd name="adj" fmla="val 3041"/>
            </a:avLst>
          </a:prstGeom>
          <a:solidFill>
            <a:schemeClr val="bg1">
              <a:lumMod val="95000"/>
            </a:schemeClr>
          </a:solidFill>
        </p:spPr>
        <p:txBody>
          <a:bodyPr>
            <a:normAutofit/>
          </a:bodyPr>
          <a:lstStyle/>
          <a:p>
            <a:r>
              <a:rPr lang="en-GB" sz="1200" dirty="0">
                <a:solidFill>
                  <a:schemeClr val="accent6"/>
                </a:solidFill>
              </a:rPr>
              <a:t>Introduction objectives</a:t>
            </a:r>
          </a:p>
          <a:p>
            <a:pPr marL="285750" indent="-285750">
              <a:buFont typeface="Arial" panose="020B0604020202020204" pitchFamily="34" charset="0"/>
              <a:buChar char="•"/>
            </a:pPr>
            <a:r>
              <a:rPr lang="en-GB" sz="1200" b="0" dirty="0">
                <a:solidFill>
                  <a:schemeClr val="accent6"/>
                </a:solidFill>
              </a:rPr>
              <a:t>Understand what the Common Reporting Framework is and how the EAP pillar fits in the CRF</a:t>
            </a:r>
          </a:p>
          <a:p>
            <a:pPr marL="285750" indent="-285750">
              <a:buFont typeface="Arial" panose="020B0604020202020204" pitchFamily="34" charset="0"/>
              <a:buChar char="•"/>
            </a:pPr>
            <a:r>
              <a:rPr lang="en-GB" sz="1200" b="0" dirty="0">
                <a:solidFill>
                  <a:schemeClr val="accent6"/>
                </a:solidFill>
              </a:rPr>
              <a:t>Understand what EAP is and its three key attributes </a:t>
            </a:r>
          </a:p>
          <a:p>
            <a:pPr marL="285750" indent="-285750">
              <a:buFont typeface="Arial" panose="020B0604020202020204" pitchFamily="34" charset="0"/>
              <a:buChar char="•"/>
            </a:pPr>
            <a:r>
              <a:rPr lang="en-GB" sz="1200" b="0" dirty="0">
                <a:solidFill>
                  <a:schemeClr val="accent6"/>
                </a:solidFill>
              </a:rPr>
              <a:t>Learn how to navigate the toolkit and use the health checks </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a:solidFill>
                  <a:schemeClr val="bg1"/>
                </a:solidFill>
              </a:rPr>
              <a:t>This toolkit begins by introducing what EAP is and defines its three pillars of secure, sustainable, and affordable energy. </a:t>
            </a:r>
          </a:p>
          <a:p>
            <a:pPr>
              <a:lnSpc>
                <a:spcPct val="120000"/>
              </a:lnSpc>
            </a:pPr>
            <a:r>
              <a:rPr lang="en-GB" sz="1200" b="0">
                <a:solidFill>
                  <a:schemeClr val="bg1"/>
                </a:solidFill>
              </a:rPr>
              <a:t>It also details the EAP commitments and GCoM signatories’ pledge to report under the Common Reporting Framework, by giving an overview and explanation of the Energy Access and Poverty Pillar (EAPP).</a:t>
            </a:r>
          </a:p>
        </p:txBody>
      </p:sp>
      <p:sp>
        <p:nvSpPr>
          <p:cNvPr id="6" name="Slide Number Placeholder 5">
            <a:extLst>
              <a:ext uri="{FF2B5EF4-FFF2-40B4-BE49-F238E27FC236}">
                <a16:creationId xmlns:a16="http://schemas.microsoft.com/office/drawing/2014/main" id="{98F75FE3-D730-D818-DFA7-9DB8C3B17BCC}"/>
              </a:ext>
            </a:extLst>
          </p:cNvPr>
          <p:cNvSpPr>
            <a:spLocks noGrp="1"/>
          </p:cNvSpPr>
          <p:nvPr>
            <p:ph type="sldNum" sz="quarter" idx="12"/>
          </p:nvPr>
        </p:nvSpPr>
        <p:spPr/>
        <p:txBody>
          <a:bodyPr/>
          <a:lstStyle/>
          <a:p>
            <a:fld id="{CE97AC88-B9C7-4AEF-9990-0777AFA0136D}" type="slidenum">
              <a:rPr lang="en-US" smtClean="0"/>
              <a:pPr/>
              <a:t>6</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sz="2400" b="0"/>
              <a:t>Module overview</a:t>
            </a:r>
            <a:br>
              <a:rPr lang="en-GB"/>
            </a:br>
            <a:r>
              <a:rPr lang="en-GB"/>
              <a:t>Introduction</a:t>
            </a: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3"/>
          </p:nvPr>
        </p:nvSpPr>
        <p:spPr/>
        <p:txBody>
          <a:bodyPr>
            <a:normAutofit/>
          </a:bodyPr>
          <a:lstStyle/>
          <a:p>
            <a:r>
              <a:rPr lang="en-GB">
                <a:solidFill>
                  <a:schemeClr val="accent6"/>
                </a:solidFill>
              </a:rPr>
              <a:t>Introduction</a:t>
            </a:r>
          </a:p>
        </p:txBody>
      </p:sp>
      <p:sp>
        <p:nvSpPr>
          <p:cNvPr id="7" name="Oval 6">
            <a:hlinkClick r:id="rId3" action="ppaction://hlinksldjump"/>
            <a:extLst>
              <a:ext uri="{FF2B5EF4-FFF2-40B4-BE49-F238E27FC236}">
                <a16:creationId xmlns:a16="http://schemas.microsoft.com/office/drawing/2014/main" id="{818FBC0A-07D1-AF86-8E41-8EDA9BD5B08E}"/>
              </a:ext>
            </a:extLst>
          </p:cNvPr>
          <p:cNvSpPr/>
          <p:nvPr/>
        </p:nvSpPr>
        <p:spPr>
          <a:xfrm>
            <a:off x="9384310" y="820816"/>
            <a:ext cx="128979" cy="128979"/>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33865C3B-C5EB-4E4B-8DB9-D47DCC987326}"/>
              </a:ext>
            </a:extLst>
          </p:cNvPr>
          <p:cNvGrpSpPr/>
          <p:nvPr/>
        </p:nvGrpSpPr>
        <p:grpSpPr>
          <a:xfrm>
            <a:off x="9597323" y="745110"/>
            <a:ext cx="146522" cy="280390"/>
            <a:chOff x="5545138" y="625475"/>
            <a:chExt cx="1489075" cy="2849563"/>
          </a:xfrm>
        </p:grpSpPr>
        <p:sp>
          <p:nvSpPr>
            <p:cNvPr id="11" name="Freeform 117">
              <a:extLst>
                <a:ext uri="{FF2B5EF4-FFF2-40B4-BE49-F238E27FC236}">
                  <a16:creationId xmlns:a16="http://schemas.microsoft.com/office/drawing/2014/main" id="{4A772FCB-95AD-4C91-8C0A-7264F22EC70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524176EB-730C-4319-A364-8DFF1061CCC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43414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p:txBody>
          <a:bodyPr>
            <a:normAutofit fontScale="90000"/>
          </a:bodyPr>
          <a:lstStyle/>
          <a:p>
            <a:r>
              <a:rPr lang="en-GB" b="0" dirty="0">
                <a:solidFill>
                  <a:schemeClr val="bg1"/>
                </a:solidFill>
              </a:rPr>
              <a:t>Module 4</a:t>
            </a:r>
            <a:br>
              <a:rPr lang="en-GB" dirty="0">
                <a:solidFill>
                  <a:schemeClr val="bg1"/>
                </a:solidFill>
              </a:rPr>
            </a:br>
            <a:r>
              <a:rPr lang="en-GB" dirty="0">
                <a:solidFill>
                  <a:schemeClr val="bg1"/>
                </a:solidFill>
              </a:rPr>
              <a:t>Developing an </a:t>
            </a:r>
            <a:br>
              <a:rPr lang="en-GB" dirty="0">
                <a:solidFill>
                  <a:schemeClr val="bg1"/>
                </a:solidFill>
              </a:rPr>
            </a:br>
            <a:r>
              <a:rPr lang="en-GB" dirty="0">
                <a:solidFill>
                  <a:schemeClr val="bg1"/>
                </a:solidFill>
              </a:rPr>
              <a:t>EAP baseline</a:t>
            </a:r>
          </a:p>
        </p:txBody>
      </p:sp>
      <p:sp>
        <p:nvSpPr>
          <p:cNvPr id="3" name="Subtitle 2">
            <a:extLst>
              <a:ext uri="{FF2B5EF4-FFF2-40B4-BE49-F238E27FC236}">
                <a16:creationId xmlns:a16="http://schemas.microsoft.com/office/drawing/2014/main" id="{B8718BA1-4ECA-7EF6-0D52-A5FEAC50D01C}"/>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EC9C895F-BA6F-5B16-599F-D125D2AE53D0}"/>
              </a:ext>
            </a:extLst>
          </p:cNvPr>
          <p:cNvSpPr>
            <a:spLocks noGrp="1"/>
          </p:cNvSpPr>
          <p:nvPr>
            <p:ph type="sldNum" sz="quarter" idx="12"/>
          </p:nvPr>
        </p:nvSpPr>
        <p:spPr/>
        <p:txBody>
          <a:bodyPr/>
          <a:lstStyle/>
          <a:p>
            <a:fld id="{CE97AC88-B9C7-4AEF-9990-0777AFA0136D}" type="slidenum">
              <a:rPr lang="en-US" smtClean="0"/>
              <a:pPr/>
              <a:t>60</a:t>
            </a:fld>
            <a:endParaRPr lang="en-US"/>
          </a:p>
        </p:txBody>
      </p:sp>
      <p:grpSp>
        <p:nvGrpSpPr>
          <p:cNvPr id="91" name="Group 90">
            <a:extLst>
              <a:ext uri="{FF2B5EF4-FFF2-40B4-BE49-F238E27FC236}">
                <a16:creationId xmlns:a16="http://schemas.microsoft.com/office/drawing/2014/main" id="{FECB4283-BDC4-4876-986E-4FB2340A5983}"/>
              </a:ext>
            </a:extLst>
          </p:cNvPr>
          <p:cNvGrpSpPr/>
          <p:nvPr/>
        </p:nvGrpSpPr>
        <p:grpSpPr>
          <a:xfrm>
            <a:off x="4809492" y="4117170"/>
            <a:ext cx="4070971" cy="2536437"/>
            <a:chOff x="5653088" y="3806826"/>
            <a:chExt cx="1019174" cy="635001"/>
          </a:xfrm>
        </p:grpSpPr>
        <p:sp>
          <p:nvSpPr>
            <p:cNvPr id="92" name="Freeform 2050">
              <a:extLst>
                <a:ext uri="{FF2B5EF4-FFF2-40B4-BE49-F238E27FC236}">
                  <a16:creationId xmlns:a16="http://schemas.microsoft.com/office/drawing/2014/main" id="{0359A9D2-1893-49AD-B50B-3B2543A339C3}"/>
                </a:ext>
              </a:extLst>
            </p:cNvPr>
            <p:cNvSpPr>
              <a:spLocks/>
            </p:cNvSpPr>
            <p:nvPr/>
          </p:nvSpPr>
          <p:spPr bwMode="auto">
            <a:xfrm>
              <a:off x="6176963"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1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7 w 605"/>
                <a:gd name="T27" fmla="*/ 178 h 1084"/>
                <a:gd name="T28" fmla="*/ 188 w 605"/>
                <a:gd name="T29" fmla="*/ 274 h 1084"/>
                <a:gd name="T30" fmla="*/ 243 w 605"/>
                <a:gd name="T31" fmla="*/ 287 h 1084"/>
                <a:gd name="T32" fmla="*/ 274 w 605"/>
                <a:gd name="T33" fmla="*/ 283 h 1084"/>
                <a:gd name="T34" fmla="*/ 274 w 605"/>
                <a:gd name="T35" fmla="*/ 283 h 1084"/>
                <a:gd name="T36" fmla="*/ 321 w 605"/>
                <a:gd name="T37" fmla="*/ 271 h 1084"/>
                <a:gd name="T38" fmla="*/ 328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49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0" y="0"/>
                    <a:pt x="588" y="1"/>
                    <a:pt x="586" y="2"/>
                  </a:cubicBezTo>
                  <a:lnTo>
                    <a:pt x="413" y="111"/>
                  </a:lnTo>
                  <a:cubicBezTo>
                    <a:pt x="388" y="127"/>
                    <a:pt x="369" y="152"/>
                    <a:pt x="361" y="181"/>
                  </a:cubicBezTo>
                  <a:lnTo>
                    <a:pt x="350" y="225"/>
                  </a:lnTo>
                  <a:lnTo>
                    <a:pt x="348" y="225"/>
                  </a:lnTo>
                  <a:cubicBezTo>
                    <a:pt x="338" y="225"/>
                    <a:pt x="328" y="230"/>
                    <a:pt x="323" y="238"/>
                  </a:cubicBezTo>
                  <a:lnTo>
                    <a:pt x="16" y="155"/>
                  </a:lnTo>
                  <a:cubicBezTo>
                    <a:pt x="15" y="155"/>
                    <a:pt x="13" y="155"/>
                    <a:pt x="12" y="155"/>
                  </a:cubicBezTo>
                  <a:cubicBezTo>
                    <a:pt x="5" y="155"/>
                    <a:pt x="0" y="160"/>
                    <a:pt x="0" y="167"/>
                  </a:cubicBezTo>
                  <a:cubicBezTo>
                    <a:pt x="0" y="172"/>
                    <a:pt x="3" y="176"/>
                    <a:pt x="7" y="178"/>
                  </a:cubicBezTo>
                  <a:lnTo>
                    <a:pt x="188" y="274"/>
                  </a:lnTo>
                  <a:cubicBezTo>
                    <a:pt x="205" y="283"/>
                    <a:pt x="224" y="287"/>
                    <a:pt x="243" y="287"/>
                  </a:cubicBezTo>
                  <a:cubicBezTo>
                    <a:pt x="254" y="287"/>
                    <a:pt x="264" y="286"/>
                    <a:pt x="274" y="283"/>
                  </a:cubicBezTo>
                  <a:lnTo>
                    <a:pt x="274" y="283"/>
                  </a:lnTo>
                  <a:lnTo>
                    <a:pt x="321" y="271"/>
                  </a:lnTo>
                  <a:cubicBezTo>
                    <a:pt x="323" y="275"/>
                    <a:pt x="325" y="278"/>
                    <a:pt x="328" y="280"/>
                  </a:cubicBezTo>
                  <a:lnTo>
                    <a:pt x="312" y="1012"/>
                  </a:lnTo>
                  <a:cubicBezTo>
                    <a:pt x="288" y="1019"/>
                    <a:pt x="271" y="1031"/>
                    <a:pt x="271" y="1046"/>
                  </a:cubicBezTo>
                  <a:cubicBezTo>
                    <a:pt x="271" y="1067"/>
                    <a:pt x="305" y="1084"/>
                    <a:pt x="348" y="1084"/>
                  </a:cubicBezTo>
                  <a:cubicBezTo>
                    <a:pt x="390" y="1084"/>
                    <a:pt x="425" y="1067"/>
                    <a:pt x="425" y="1046"/>
                  </a:cubicBezTo>
                  <a:cubicBezTo>
                    <a:pt x="425" y="1031"/>
                    <a:pt x="408" y="1019"/>
                    <a:pt x="383" y="1012"/>
                  </a:cubicBezTo>
                  <a:lnTo>
                    <a:pt x="371" y="431"/>
                  </a:lnTo>
                  <a:lnTo>
                    <a:pt x="331" y="282"/>
                  </a:lnTo>
                  <a:cubicBezTo>
                    <a:pt x="336" y="285"/>
                    <a:pt x="342" y="287"/>
                    <a:pt x="348" y="287"/>
                  </a:cubicBezTo>
                  <a:lnTo>
                    <a:pt x="349" y="287"/>
                  </a:lnTo>
                  <a:lnTo>
                    <a:pt x="432" y="596"/>
                  </a:lnTo>
                  <a:cubicBezTo>
                    <a:pt x="434" y="601"/>
                    <a:pt x="438"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051">
              <a:extLst>
                <a:ext uri="{FF2B5EF4-FFF2-40B4-BE49-F238E27FC236}">
                  <a16:creationId xmlns:a16="http://schemas.microsoft.com/office/drawing/2014/main" id="{E1206194-5411-4230-8C58-117BBE5BEC2B}"/>
                </a:ext>
              </a:extLst>
            </p:cNvPr>
            <p:cNvSpPr>
              <a:spLocks noEditPoints="1"/>
            </p:cNvSpPr>
            <p:nvPr/>
          </p:nvSpPr>
          <p:spPr bwMode="auto">
            <a:xfrm>
              <a:off x="5961063" y="3898901"/>
              <a:ext cx="100012" cy="274638"/>
            </a:xfrm>
            <a:custGeom>
              <a:avLst/>
              <a:gdLst>
                <a:gd name="T0" fmla="*/ 303 w 303"/>
                <a:gd name="T1" fmla="*/ 9 h 815"/>
                <a:gd name="T2" fmla="*/ 266 w 303"/>
                <a:gd name="T3" fmla="*/ 0 h 815"/>
                <a:gd name="T4" fmla="*/ 261 w 303"/>
                <a:gd name="T5" fmla="*/ 15 h 815"/>
                <a:gd name="T6" fmla="*/ 287 w 303"/>
                <a:gd name="T7" fmla="*/ 15 h 815"/>
                <a:gd name="T8" fmla="*/ 297 w 303"/>
                <a:gd name="T9" fmla="*/ 32 h 815"/>
                <a:gd name="T10" fmla="*/ 303 w 303"/>
                <a:gd name="T11" fmla="*/ 9 h 815"/>
                <a:gd name="T12" fmla="*/ 154 w 303"/>
                <a:gd name="T13" fmla="*/ 788 h 815"/>
                <a:gd name="T14" fmla="*/ 122 w 303"/>
                <a:gd name="T15" fmla="*/ 744 h 815"/>
                <a:gd name="T16" fmla="*/ 261 w 303"/>
                <a:gd name="T17" fmla="*/ 179 h 815"/>
                <a:gd name="T18" fmla="*/ 261 w 303"/>
                <a:gd name="T19" fmla="*/ 16 h 815"/>
                <a:gd name="T20" fmla="*/ 54 w 303"/>
                <a:gd name="T21" fmla="*/ 726 h 815"/>
                <a:gd name="T22" fmla="*/ 5 w 303"/>
                <a:gd name="T23" fmla="*/ 748 h 815"/>
                <a:gd name="T24" fmla="*/ 70 w 303"/>
                <a:gd name="T25" fmla="*/ 804 h 815"/>
                <a:gd name="T26" fmla="*/ 154 w 303"/>
                <a:gd name="T27" fmla="*/ 78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815">
                  <a:moveTo>
                    <a:pt x="303" y="9"/>
                  </a:moveTo>
                  <a:lnTo>
                    <a:pt x="266" y="0"/>
                  </a:lnTo>
                  <a:lnTo>
                    <a:pt x="261" y="15"/>
                  </a:lnTo>
                  <a:lnTo>
                    <a:pt x="287" y="15"/>
                  </a:lnTo>
                  <a:lnTo>
                    <a:pt x="297" y="32"/>
                  </a:lnTo>
                  <a:lnTo>
                    <a:pt x="303" y="9"/>
                  </a:lnTo>
                  <a:close/>
                  <a:moveTo>
                    <a:pt x="154" y="788"/>
                  </a:moveTo>
                  <a:cubicBezTo>
                    <a:pt x="158" y="773"/>
                    <a:pt x="145" y="757"/>
                    <a:pt x="122" y="744"/>
                  </a:cubicBezTo>
                  <a:lnTo>
                    <a:pt x="261" y="179"/>
                  </a:lnTo>
                  <a:lnTo>
                    <a:pt x="261" y="16"/>
                  </a:lnTo>
                  <a:lnTo>
                    <a:pt x="54" y="726"/>
                  </a:lnTo>
                  <a:cubicBezTo>
                    <a:pt x="28" y="726"/>
                    <a:pt x="9" y="734"/>
                    <a:pt x="5" y="748"/>
                  </a:cubicBezTo>
                  <a:cubicBezTo>
                    <a:pt x="0" y="768"/>
                    <a:pt x="29" y="793"/>
                    <a:pt x="70" y="804"/>
                  </a:cubicBezTo>
                  <a:cubicBezTo>
                    <a:pt x="111" y="815"/>
                    <a:pt x="148" y="808"/>
                    <a:pt x="154" y="7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52">
              <a:extLst>
                <a:ext uri="{FF2B5EF4-FFF2-40B4-BE49-F238E27FC236}">
                  <a16:creationId xmlns:a16="http://schemas.microsoft.com/office/drawing/2014/main" id="{A986BFBC-F84C-45B6-9CA3-3973CAAD3236}"/>
                </a:ext>
              </a:extLst>
            </p:cNvPr>
            <p:cNvSpPr>
              <a:spLocks/>
            </p:cNvSpPr>
            <p:nvPr/>
          </p:nvSpPr>
          <p:spPr bwMode="auto">
            <a:xfrm>
              <a:off x="5949950" y="3838576"/>
              <a:ext cx="209550" cy="184150"/>
            </a:xfrm>
            <a:custGeom>
              <a:avLst/>
              <a:gdLst>
                <a:gd name="T0" fmla="*/ 237 w 628"/>
                <a:gd name="T1" fmla="*/ 194 h 550"/>
                <a:gd name="T2" fmla="*/ 285 w 628"/>
                <a:gd name="T3" fmla="*/ 194 h 550"/>
                <a:gd name="T4" fmla="*/ 307 w 628"/>
                <a:gd name="T5" fmla="*/ 217 h 550"/>
                <a:gd name="T6" fmla="*/ 308 w 628"/>
                <a:gd name="T7" fmla="*/ 217 h 550"/>
                <a:gd name="T8" fmla="*/ 308 w 628"/>
                <a:gd name="T9" fmla="*/ 537 h 550"/>
                <a:gd name="T10" fmla="*/ 317 w 628"/>
                <a:gd name="T11" fmla="*/ 548 h 550"/>
                <a:gd name="T12" fmla="*/ 333 w 628"/>
                <a:gd name="T13" fmla="*/ 539 h 550"/>
                <a:gd name="T14" fmla="*/ 378 w 628"/>
                <a:gd name="T15" fmla="*/ 340 h 550"/>
                <a:gd name="T16" fmla="*/ 365 w 628"/>
                <a:gd name="T17" fmla="*/ 254 h 550"/>
                <a:gd name="T18" fmla="*/ 365 w 628"/>
                <a:gd name="T19" fmla="*/ 254 h 550"/>
                <a:gd name="T20" fmla="*/ 338 w 628"/>
                <a:gd name="T21" fmla="*/ 208 h 550"/>
                <a:gd name="T22" fmla="*/ 345 w 628"/>
                <a:gd name="T23" fmla="*/ 195 h 550"/>
                <a:gd name="T24" fmla="*/ 346 w 628"/>
                <a:gd name="T25" fmla="*/ 183 h 550"/>
                <a:gd name="T26" fmla="*/ 620 w 628"/>
                <a:gd name="T27" fmla="*/ 25 h 550"/>
                <a:gd name="T28" fmla="*/ 626 w 628"/>
                <a:gd name="T29" fmla="*/ 18 h 550"/>
                <a:gd name="T30" fmla="*/ 618 w 628"/>
                <a:gd name="T31" fmla="*/ 3 h 550"/>
                <a:gd name="T32" fmla="*/ 610 w 628"/>
                <a:gd name="T33" fmla="*/ 3 h 550"/>
                <a:gd name="T34" fmla="*/ 416 w 628"/>
                <a:gd name="T35" fmla="*/ 63 h 550"/>
                <a:gd name="T36" fmla="*/ 347 w 628"/>
                <a:gd name="T37" fmla="*/ 118 h 550"/>
                <a:gd name="T38" fmla="*/ 347 w 628"/>
                <a:gd name="T39" fmla="*/ 118 h 550"/>
                <a:gd name="T40" fmla="*/ 325 w 628"/>
                <a:gd name="T41" fmla="*/ 157 h 550"/>
                <a:gd name="T42" fmla="*/ 323 w 628"/>
                <a:gd name="T43" fmla="*/ 156 h 550"/>
                <a:gd name="T44" fmla="*/ 295 w 628"/>
                <a:gd name="T45" fmla="*/ 162 h 550"/>
                <a:gd name="T46" fmla="*/ 21 w 628"/>
                <a:gd name="T47" fmla="*/ 4 h 550"/>
                <a:gd name="T48" fmla="*/ 17 w 628"/>
                <a:gd name="T49" fmla="*/ 2 h 550"/>
                <a:gd name="T50" fmla="*/ 2 w 628"/>
                <a:gd name="T51" fmla="*/ 10 h 550"/>
                <a:gd name="T52" fmla="*/ 6 w 628"/>
                <a:gd name="T53" fmla="*/ 23 h 550"/>
                <a:gd name="T54" fmla="*/ 156 w 628"/>
                <a:gd name="T55" fmla="*/ 162 h 550"/>
                <a:gd name="T56" fmla="*/ 206 w 628"/>
                <a:gd name="T57" fmla="*/ 190 h 550"/>
                <a:gd name="T58" fmla="*/ 237 w 628"/>
                <a:gd name="T59"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8" h="550">
                  <a:moveTo>
                    <a:pt x="237" y="194"/>
                  </a:moveTo>
                  <a:lnTo>
                    <a:pt x="285" y="194"/>
                  </a:lnTo>
                  <a:cubicBezTo>
                    <a:pt x="287" y="205"/>
                    <a:pt x="296" y="214"/>
                    <a:pt x="307" y="217"/>
                  </a:cubicBezTo>
                  <a:lnTo>
                    <a:pt x="308" y="217"/>
                  </a:lnTo>
                  <a:lnTo>
                    <a:pt x="308" y="537"/>
                  </a:lnTo>
                  <a:cubicBezTo>
                    <a:pt x="309" y="542"/>
                    <a:pt x="312" y="547"/>
                    <a:pt x="317" y="548"/>
                  </a:cubicBezTo>
                  <a:cubicBezTo>
                    <a:pt x="324" y="550"/>
                    <a:pt x="331" y="546"/>
                    <a:pt x="333" y="539"/>
                  </a:cubicBezTo>
                  <a:lnTo>
                    <a:pt x="378" y="340"/>
                  </a:lnTo>
                  <a:cubicBezTo>
                    <a:pt x="384" y="311"/>
                    <a:pt x="380" y="280"/>
                    <a:pt x="365" y="254"/>
                  </a:cubicBezTo>
                  <a:lnTo>
                    <a:pt x="365" y="254"/>
                  </a:lnTo>
                  <a:lnTo>
                    <a:pt x="338" y="208"/>
                  </a:lnTo>
                  <a:cubicBezTo>
                    <a:pt x="341" y="204"/>
                    <a:pt x="344" y="200"/>
                    <a:pt x="345" y="195"/>
                  </a:cubicBezTo>
                  <a:cubicBezTo>
                    <a:pt x="346" y="191"/>
                    <a:pt x="347" y="187"/>
                    <a:pt x="346" y="183"/>
                  </a:cubicBezTo>
                  <a:lnTo>
                    <a:pt x="620" y="25"/>
                  </a:lnTo>
                  <a:cubicBezTo>
                    <a:pt x="623" y="24"/>
                    <a:pt x="626" y="21"/>
                    <a:pt x="626" y="18"/>
                  </a:cubicBezTo>
                  <a:cubicBezTo>
                    <a:pt x="628" y="11"/>
                    <a:pt x="624" y="5"/>
                    <a:pt x="618" y="3"/>
                  </a:cubicBezTo>
                  <a:cubicBezTo>
                    <a:pt x="615" y="2"/>
                    <a:pt x="613" y="2"/>
                    <a:pt x="610" y="3"/>
                  </a:cubicBezTo>
                  <a:lnTo>
                    <a:pt x="416" y="63"/>
                  </a:lnTo>
                  <a:cubicBezTo>
                    <a:pt x="387" y="72"/>
                    <a:pt x="363" y="92"/>
                    <a:pt x="347" y="118"/>
                  </a:cubicBezTo>
                  <a:lnTo>
                    <a:pt x="347" y="118"/>
                  </a:lnTo>
                  <a:lnTo>
                    <a:pt x="325" y="157"/>
                  </a:lnTo>
                  <a:lnTo>
                    <a:pt x="323" y="156"/>
                  </a:lnTo>
                  <a:cubicBezTo>
                    <a:pt x="313" y="154"/>
                    <a:pt x="303" y="156"/>
                    <a:pt x="295" y="162"/>
                  </a:cubicBezTo>
                  <a:lnTo>
                    <a:pt x="21" y="4"/>
                  </a:lnTo>
                  <a:cubicBezTo>
                    <a:pt x="19" y="3"/>
                    <a:pt x="18" y="2"/>
                    <a:pt x="17" y="2"/>
                  </a:cubicBezTo>
                  <a:cubicBezTo>
                    <a:pt x="10" y="0"/>
                    <a:pt x="3" y="4"/>
                    <a:pt x="2" y="10"/>
                  </a:cubicBezTo>
                  <a:cubicBezTo>
                    <a:pt x="0" y="15"/>
                    <a:pt x="2" y="20"/>
                    <a:pt x="6" y="23"/>
                  </a:cubicBezTo>
                  <a:lnTo>
                    <a:pt x="156" y="162"/>
                  </a:lnTo>
                  <a:cubicBezTo>
                    <a:pt x="170" y="175"/>
                    <a:pt x="187" y="185"/>
                    <a:pt x="206" y="190"/>
                  </a:cubicBezTo>
                  <a:cubicBezTo>
                    <a:pt x="216" y="192"/>
                    <a:pt x="226" y="194"/>
                    <a:pt x="237"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053">
              <a:extLst>
                <a:ext uri="{FF2B5EF4-FFF2-40B4-BE49-F238E27FC236}">
                  <a16:creationId xmlns:a16="http://schemas.microsoft.com/office/drawing/2014/main" id="{E5411B05-CECF-4ECF-9355-85A8398A6C7C}"/>
                </a:ext>
              </a:extLst>
            </p:cNvPr>
            <p:cNvSpPr>
              <a:spLocks/>
            </p:cNvSpPr>
            <p:nvPr/>
          </p:nvSpPr>
          <p:spPr bwMode="auto">
            <a:xfrm>
              <a:off x="5653088" y="4338639"/>
              <a:ext cx="63500" cy="103188"/>
            </a:xfrm>
            <a:custGeom>
              <a:avLst/>
              <a:gdLst>
                <a:gd name="T0" fmla="*/ 28 w 194"/>
                <a:gd name="T1" fmla="*/ 176 h 307"/>
                <a:gd name="T2" fmla="*/ 28 w 194"/>
                <a:gd name="T3" fmla="*/ 172 h 307"/>
                <a:gd name="T4" fmla="*/ 28 w 194"/>
                <a:gd name="T5" fmla="*/ 167 h 307"/>
                <a:gd name="T6" fmla="*/ 11 w 194"/>
                <a:gd name="T7" fmla="*/ 130 h 307"/>
                <a:gd name="T8" fmla="*/ 0 w 194"/>
                <a:gd name="T9" fmla="*/ 72 h 307"/>
                <a:gd name="T10" fmla="*/ 3 w 194"/>
                <a:gd name="T11" fmla="*/ 44 h 307"/>
                <a:gd name="T12" fmla="*/ 135 w 194"/>
                <a:gd name="T13" fmla="*/ 8 h 307"/>
                <a:gd name="T14" fmla="*/ 132 w 194"/>
                <a:gd name="T15" fmla="*/ 193 h 307"/>
                <a:gd name="T16" fmla="*/ 132 w 194"/>
                <a:gd name="T17" fmla="*/ 194 h 307"/>
                <a:gd name="T18" fmla="*/ 159 w 194"/>
                <a:gd name="T19" fmla="*/ 220 h 307"/>
                <a:gd name="T20" fmla="*/ 159 w 194"/>
                <a:gd name="T21" fmla="*/ 220 h 307"/>
                <a:gd name="T22" fmla="*/ 164 w 194"/>
                <a:gd name="T23" fmla="*/ 220 h 307"/>
                <a:gd name="T24" fmla="*/ 181 w 194"/>
                <a:gd name="T25" fmla="*/ 225 h 307"/>
                <a:gd name="T26" fmla="*/ 194 w 194"/>
                <a:gd name="T27" fmla="*/ 250 h 307"/>
                <a:gd name="T28" fmla="*/ 193 w 194"/>
                <a:gd name="T29" fmla="*/ 259 h 307"/>
                <a:gd name="T30" fmla="*/ 87 w 194"/>
                <a:gd name="T31" fmla="*/ 307 h 307"/>
                <a:gd name="T32" fmla="*/ 26 w 194"/>
                <a:gd name="T33" fmla="*/ 265 h 307"/>
                <a:gd name="T34" fmla="*/ 22 w 194"/>
                <a:gd name="T35" fmla="*/ 234 h 307"/>
                <a:gd name="T36" fmla="*/ 24 w 194"/>
                <a:gd name="T37" fmla="*/ 211 h 307"/>
                <a:gd name="T38" fmla="*/ 28 w 194"/>
                <a:gd name="T39" fmla="*/ 1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307">
                  <a:moveTo>
                    <a:pt x="28" y="176"/>
                  </a:moveTo>
                  <a:cubicBezTo>
                    <a:pt x="28" y="175"/>
                    <a:pt x="28" y="173"/>
                    <a:pt x="28" y="172"/>
                  </a:cubicBezTo>
                  <a:cubicBezTo>
                    <a:pt x="28" y="170"/>
                    <a:pt x="28" y="169"/>
                    <a:pt x="28" y="167"/>
                  </a:cubicBezTo>
                  <a:cubicBezTo>
                    <a:pt x="23" y="154"/>
                    <a:pt x="17" y="142"/>
                    <a:pt x="11" y="130"/>
                  </a:cubicBezTo>
                  <a:cubicBezTo>
                    <a:pt x="4" y="111"/>
                    <a:pt x="0" y="91"/>
                    <a:pt x="0" y="72"/>
                  </a:cubicBezTo>
                  <a:cubicBezTo>
                    <a:pt x="0" y="63"/>
                    <a:pt x="1" y="53"/>
                    <a:pt x="3" y="44"/>
                  </a:cubicBezTo>
                  <a:cubicBezTo>
                    <a:pt x="24" y="0"/>
                    <a:pt x="96" y="15"/>
                    <a:pt x="135" y="8"/>
                  </a:cubicBezTo>
                  <a:cubicBezTo>
                    <a:pt x="140" y="8"/>
                    <a:pt x="135" y="135"/>
                    <a:pt x="132" y="193"/>
                  </a:cubicBezTo>
                  <a:cubicBezTo>
                    <a:pt x="132" y="193"/>
                    <a:pt x="132" y="194"/>
                    <a:pt x="132" y="194"/>
                  </a:cubicBezTo>
                  <a:cubicBezTo>
                    <a:pt x="132" y="209"/>
                    <a:pt x="144" y="220"/>
                    <a:pt x="159" y="220"/>
                  </a:cubicBezTo>
                  <a:cubicBezTo>
                    <a:pt x="159" y="220"/>
                    <a:pt x="159" y="220"/>
                    <a:pt x="159" y="220"/>
                  </a:cubicBezTo>
                  <a:cubicBezTo>
                    <a:pt x="161" y="220"/>
                    <a:pt x="162" y="220"/>
                    <a:pt x="164" y="220"/>
                  </a:cubicBezTo>
                  <a:cubicBezTo>
                    <a:pt x="170" y="220"/>
                    <a:pt x="176" y="222"/>
                    <a:pt x="181" y="225"/>
                  </a:cubicBezTo>
                  <a:cubicBezTo>
                    <a:pt x="189" y="230"/>
                    <a:pt x="194" y="240"/>
                    <a:pt x="194" y="250"/>
                  </a:cubicBezTo>
                  <a:cubicBezTo>
                    <a:pt x="194" y="253"/>
                    <a:pt x="194" y="256"/>
                    <a:pt x="193" y="259"/>
                  </a:cubicBezTo>
                  <a:cubicBezTo>
                    <a:pt x="190" y="267"/>
                    <a:pt x="156" y="307"/>
                    <a:pt x="87" y="307"/>
                  </a:cubicBezTo>
                  <a:cubicBezTo>
                    <a:pt x="61" y="306"/>
                    <a:pt x="37" y="290"/>
                    <a:pt x="26" y="265"/>
                  </a:cubicBezTo>
                  <a:cubicBezTo>
                    <a:pt x="24" y="255"/>
                    <a:pt x="22" y="245"/>
                    <a:pt x="22" y="234"/>
                  </a:cubicBezTo>
                  <a:cubicBezTo>
                    <a:pt x="22" y="227"/>
                    <a:pt x="23" y="219"/>
                    <a:pt x="24" y="211"/>
                  </a:cubicBezTo>
                  <a:cubicBezTo>
                    <a:pt x="26" y="200"/>
                    <a:pt x="27" y="188"/>
                    <a:pt x="28" y="17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54">
              <a:extLst>
                <a:ext uri="{FF2B5EF4-FFF2-40B4-BE49-F238E27FC236}">
                  <a16:creationId xmlns:a16="http://schemas.microsoft.com/office/drawing/2014/main" id="{9D2F87C9-F2FE-4585-B756-7FC99DE6D46E}"/>
                </a:ext>
              </a:extLst>
            </p:cNvPr>
            <p:cNvSpPr>
              <a:spLocks/>
            </p:cNvSpPr>
            <p:nvPr/>
          </p:nvSpPr>
          <p:spPr bwMode="auto">
            <a:xfrm>
              <a:off x="5665788" y="4097339"/>
              <a:ext cx="182562" cy="309563"/>
            </a:xfrm>
            <a:custGeom>
              <a:avLst/>
              <a:gdLst>
                <a:gd name="T0" fmla="*/ 513 w 547"/>
                <a:gd name="T1" fmla="*/ 226 h 923"/>
                <a:gd name="T2" fmla="*/ 547 w 547"/>
                <a:gd name="T3" fmla="*/ 753 h 923"/>
                <a:gd name="T4" fmla="*/ 436 w 547"/>
                <a:gd name="T5" fmla="*/ 875 h 923"/>
                <a:gd name="T6" fmla="*/ 69 w 547"/>
                <a:gd name="T7" fmla="*/ 922 h 923"/>
                <a:gd name="T8" fmla="*/ 50 w 547"/>
                <a:gd name="T9" fmla="*/ 737 h 923"/>
                <a:gd name="T10" fmla="*/ 306 w 547"/>
                <a:gd name="T11" fmla="*/ 678 h 923"/>
                <a:gd name="T12" fmla="*/ 257 w 547"/>
                <a:gd name="T13" fmla="*/ 461 h 923"/>
                <a:gd name="T14" fmla="*/ 263 w 547"/>
                <a:gd name="T15" fmla="*/ 77 h 923"/>
                <a:gd name="T16" fmla="*/ 513 w 547"/>
                <a:gd name="T17"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923">
                  <a:moveTo>
                    <a:pt x="513" y="226"/>
                  </a:moveTo>
                  <a:cubicBezTo>
                    <a:pt x="513" y="226"/>
                    <a:pt x="547" y="651"/>
                    <a:pt x="547" y="753"/>
                  </a:cubicBezTo>
                  <a:cubicBezTo>
                    <a:pt x="547" y="854"/>
                    <a:pt x="499" y="875"/>
                    <a:pt x="436" y="875"/>
                  </a:cubicBezTo>
                  <a:cubicBezTo>
                    <a:pt x="313" y="880"/>
                    <a:pt x="190" y="896"/>
                    <a:pt x="69" y="922"/>
                  </a:cubicBezTo>
                  <a:cubicBezTo>
                    <a:pt x="0" y="923"/>
                    <a:pt x="50" y="737"/>
                    <a:pt x="50" y="737"/>
                  </a:cubicBezTo>
                  <a:lnTo>
                    <a:pt x="306" y="678"/>
                  </a:lnTo>
                  <a:cubicBezTo>
                    <a:pt x="306" y="678"/>
                    <a:pt x="289" y="526"/>
                    <a:pt x="257" y="461"/>
                  </a:cubicBezTo>
                  <a:cubicBezTo>
                    <a:pt x="152" y="265"/>
                    <a:pt x="254" y="139"/>
                    <a:pt x="263" y="77"/>
                  </a:cubicBezTo>
                  <a:cubicBezTo>
                    <a:pt x="275" y="0"/>
                    <a:pt x="513" y="226"/>
                    <a:pt x="513" y="22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055">
              <a:extLst>
                <a:ext uri="{FF2B5EF4-FFF2-40B4-BE49-F238E27FC236}">
                  <a16:creationId xmlns:a16="http://schemas.microsoft.com/office/drawing/2014/main" id="{5B587887-85D1-4202-8905-C655304A7EAC}"/>
                </a:ext>
              </a:extLst>
            </p:cNvPr>
            <p:cNvSpPr>
              <a:spLocks/>
            </p:cNvSpPr>
            <p:nvPr/>
          </p:nvSpPr>
          <p:spPr bwMode="auto">
            <a:xfrm>
              <a:off x="5915025" y="4341814"/>
              <a:ext cx="107950" cy="63500"/>
            </a:xfrm>
            <a:custGeom>
              <a:avLst/>
              <a:gdLst>
                <a:gd name="T0" fmla="*/ 236 w 320"/>
                <a:gd name="T1" fmla="*/ 59 h 188"/>
                <a:gd name="T2" fmla="*/ 315 w 320"/>
                <a:gd name="T3" fmla="*/ 102 h 188"/>
                <a:gd name="T4" fmla="*/ 191 w 320"/>
                <a:gd name="T5" fmla="*/ 161 h 188"/>
                <a:gd name="T6" fmla="*/ 159 w 320"/>
                <a:gd name="T7" fmla="*/ 156 h 188"/>
                <a:gd name="T8" fmla="*/ 21 w 320"/>
                <a:gd name="T9" fmla="*/ 161 h 188"/>
                <a:gd name="T10" fmla="*/ 9 w 320"/>
                <a:gd name="T11" fmla="*/ 46 h 188"/>
                <a:gd name="T12" fmla="*/ 44 w 320"/>
                <a:gd name="T13" fmla="*/ 29 h 188"/>
                <a:gd name="T14" fmla="*/ 131 w 320"/>
                <a:gd name="T15" fmla="*/ 10 h 188"/>
                <a:gd name="T16" fmla="*/ 229 w 320"/>
                <a:gd name="T17" fmla="*/ 60 h 188"/>
                <a:gd name="T18" fmla="*/ 236 w 320"/>
                <a:gd name="T19"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88">
                  <a:moveTo>
                    <a:pt x="236" y="59"/>
                  </a:moveTo>
                  <a:cubicBezTo>
                    <a:pt x="261" y="61"/>
                    <a:pt x="306" y="56"/>
                    <a:pt x="315" y="102"/>
                  </a:cubicBezTo>
                  <a:cubicBezTo>
                    <a:pt x="320" y="123"/>
                    <a:pt x="268" y="168"/>
                    <a:pt x="191" y="161"/>
                  </a:cubicBezTo>
                  <a:cubicBezTo>
                    <a:pt x="180" y="161"/>
                    <a:pt x="169" y="157"/>
                    <a:pt x="159" y="156"/>
                  </a:cubicBezTo>
                  <a:cubicBezTo>
                    <a:pt x="115" y="150"/>
                    <a:pt x="62" y="188"/>
                    <a:pt x="21" y="161"/>
                  </a:cubicBezTo>
                  <a:cubicBezTo>
                    <a:pt x="9" y="153"/>
                    <a:pt x="0" y="108"/>
                    <a:pt x="9" y="46"/>
                  </a:cubicBezTo>
                  <a:cubicBezTo>
                    <a:pt x="20" y="39"/>
                    <a:pt x="32" y="34"/>
                    <a:pt x="44" y="29"/>
                  </a:cubicBezTo>
                  <a:cubicBezTo>
                    <a:pt x="54" y="25"/>
                    <a:pt x="125" y="0"/>
                    <a:pt x="131" y="10"/>
                  </a:cubicBezTo>
                  <a:cubicBezTo>
                    <a:pt x="154" y="41"/>
                    <a:pt x="190" y="60"/>
                    <a:pt x="229" y="60"/>
                  </a:cubicBezTo>
                  <a:cubicBezTo>
                    <a:pt x="231" y="60"/>
                    <a:pt x="233" y="60"/>
                    <a:pt x="236" y="5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056">
              <a:extLst>
                <a:ext uri="{FF2B5EF4-FFF2-40B4-BE49-F238E27FC236}">
                  <a16:creationId xmlns:a16="http://schemas.microsoft.com/office/drawing/2014/main" id="{9F8A036F-53C5-4C02-947C-54DFA5539984}"/>
                </a:ext>
              </a:extLst>
            </p:cNvPr>
            <p:cNvSpPr>
              <a:spLocks/>
            </p:cNvSpPr>
            <p:nvPr/>
          </p:nvSpPr>
          <p:spPr bwMode="auto">
            <a:xfrm>
              <a:off x="5762625" y="4181476"/>
              <a:ext cx="211137" cy="187325"/>
            </a:xfrm>
            <a:custGeom>
              <a:avLst/>
              <a:gdLst>
                <a:gd name="T0" fmla="*/ 493 w 632"/>
                <a:gd name="T1" fmla="*/ 0 h 559"/>
                <a:gd name="T2" fmla="*/ 9 w 632"/>
                <a:gd name="T3" fmla="*/ 49 h 559"/>
                <a:gd name="T4" fmla="*/ 203 w 632"/>
                <a:gd name="T5" fmla="*/ 287 h 559"/>
                <a:gd name="T6" fmla="*/ 439 w 632"/>
                <a:gd name="T7" fmla="*/ 230 h 559"/>
                <a:gd name="T8" fmla="*/ 461 w 632"/>
                <a:gd name="T9" fmla="*/ 534 h 559"/>
                <a:gd name="T10" fmla="*/ 621 w 632"/>
                <a:gd name="T11" fmla="*/ 559 h 559"/>
                <a:gd name="T12" fmla="*/ 627 w 632"/>
                <a:gd name="T13" fmla="*/ 146 h 559"/>
                <a:gd name="T14" fmla="*/ 493 w 632"/>
                <a:gd name="T15" fmla="*/ 0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559">
                  <a:moveTo>
                    <a:pt x="493" y="0"/>
                  </a:moveTo>
                  <a:cubicBezTo>
                    <a:pt x="388" y="0"/>
                    <a:pt x="71" y="33"/>
                    <a:pt x="9" y="49"/>
                  </a:cubicBezTo>
                  <a:cubicBezTo>
                    <a:pt x="0" y="187"/>
                    <a:pt x="43" y="300"/>
                    <a:pt x="203" y="287"/>
                  </a:cubicBezTo>
                  <a:cubicBezTo>
                    <a:pt x="203" y="287"/>
                    <a:pt x="357" y="262"/>
                    <a:pt x="439" y="230"/>
                  </a:cubicBezTo>
                  <a:lnTo>
                    <a:pt x="461" y="534"/>
                  </a:lnTo>
                  <a:lnTo>
                    <a:pt x="621" y="559"/>
                  </a:lnTo>
                  <a:cubicBezTo>
                    <a:pt x="621" y="559"/>
                    <a:pt x="613" y="318"/>
                    <a:pt x="627" y="146"/>
                  </a:cubicBezTo>
                  <a:cubicBezTo>
                    <a:pt x="632" y="88"/>
                    <a:pt x="599" y="0"/>
                    <a:pt x="493"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57">
              <a:extLst>
                <a:ext uri="{FF2B5EF4-FFF2-40B4-BE49-F238E27FC236}">
                  <a16:creationId xmlns:a16="http://schemas.microsoft.com/office/drawing/2014/main" id="{3348B3E5-CA6A-4F31-9D0C-F763C3DF019D}"/>
                </a:ext>
              </a:extLst>
            </p:cNvPr>
            <p:cNvSpPr>
              <a:spLocks/>
            </p:cNvSpPr>
            <p:nvPr/>
          </p:nvSpPr>
          <p:spPr bwMode="auto">
            <a:xfrm>
              <a:off x="5819775" y="3835401"/>
              <a:ext cx="96837" cy="100013"/>
            </a:xfrm>
            <a:custGeom>
              <a:avLst/>
              <a:gdLst>
                <a:gd name="T0" fmla="*/ 0 w 288"/>
                <a:gd name="T1" fmla="*/ 97 h 298"/>
                <a:gd name="T2" fmla="*/ 87 w 288"/>
                <a:gd name="T3" fmla="*/ 288 h 298"/>
                <a:gd name="T4" fmla="*/ 139 w 288"/>
                <a:gd name="T5" fmla="*/ 298 h 298"/>
                <a:gd name="T6" fmla="*/ 288 w 288"/>
                <a:gd name="T7" fmla="*/ 149 h 298"/>
                <a:gd name="T8" fmla="*/ 139 w 288"/>
                <a:gd name="T9" fmla="*/ 0 h 298"/>
                <a:gd name="T10" fmla="*/ 0 w 288"/>
                <a:gd name="T11" fmla="*/ 97 h 298"/>
              </a:gdLst>
              <a:ahLst/>
              <a:cxnLst>
                <a:cxn ang="0">
                  <a:pos x="T0" y="T1"/>
                </a:cxn>
                <a:cxn ang="0">
                  <a:pos x="T2" y="T3"/>
                </a:cxn>
                <a:cxn ang="0">
                  <a:pos x="T4" y="T5"/>
                </a:cxn>
                <a:cxn ang="0">
                  <a:pos x="T6" y="T7"/>
                </a:cxn>
                <a:cxn ang="0">
                  <a:pos x="T8" y="T9"/>
                </a:cxn>
                <a:cxn ang="0">
                  <a:pos x="T10" y="T11"/>
                </a:cxn>
              </a:cxnLst>
              <a:rect l="0" t="0" r="r" b="b"/>
              <a:pathLst>
                <a:path w="288" h="298">
                  <a:moveTo>
                    <a:pt x="0" y="97"/>
                  </a:moveTo>
                  <a:cubicBezTo>
                    <a:pt x="31" y="183"/>
                    <a:pt x="10" y="260"/>
                    <a:pt x="87" y="288"/>
                  </a:cubicBezTo>
                  <a:cubicBezTo>
                    <a:pt x="104" y="295"/>
                    <a:pt x="121" y="298"/>
                    <a:pt x="139" y="298"/>
                  </a:cubicBezTo>
                  <a:cubicBezTo>
                    <a:pt x="222" y="298"/>
                    <a:pt x="288" y="231"/>
                    <a:pt x="288" y="149"/>
                  </a:cubicBezTo>
                  <a:cubicBezTo>
                    <a:pt x="288" y="66"/>
                    <a:pt x="222" y="0"/>
                    <a:pt x="139" y="0"/>
                  </a:cubicBezTo>
                  <a:cubicBezTo>
                    <a:pt x="77" y="0"/>
                    <a:pt x="21" y="38"/>
                    <a:pt x="0" y="9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58">
              <a:extLst>
                <a:ext uri="{FF2B5EF4-FFF2-40B4-BE49-F238E27FC236}">
                  <a16:creationId xmlns:a16="http://schemas.microsoft.com/office/drawing/2014/main" id="{6A1BF4E8-7FD1-46B0-996E-75DFCFAF7E43}"/>
                </a:ext>
              </a:extLst>
            </p:cNvPr>
            <p:cNvSpPr>
              <a:spLocks/>
            </p:cNvSpPr>
            <p:nvPr/>
          </p:nvSpPr>
          <p:spPr bwMode="auto">
            <a:xfrm>
              <a:off x="5803900" y="3817939"/>
              <a:ext cx="103187" cy="174625"/>
            </a:xfrm>
            <a:custGeom>
              <a:avLst/>
              <a:gdLst>
                <a:gd name="T0" fmla="*/ 3 w 313"/>
                <a:gd name="T1" fmla="*/ 199 h 521"/>
                <a:gd name="T2" fmla="*/ 21 w 313"/>
                <a:gd name="T3" fmla="*/ 230 h 521"/>
                <a:gd name="T4" fmla="*/ 13 w 313"/>
                <a:gd name="T5" fmla="*/ 257 h 521"/>
                <a:gd name="T6" fmla="*/ 1 w 313"/>
                <a:gd name="T7" fmla="*/ 297 h 521"/>
                <a:gd name="T8" fmla="*/ 0 w 313"/>
                <a:gd name="T9" fmla="*/ 310 h 521"/>
                <a:gd name="T10" fmla="*/ 4 w 313"/>
                <a:gd name="T11" fmla="*/ 331 h 521"/>
                <a:gd name="T12" fmla="*/ 55 w 313"/>
                <a:gd name="T13" fmla="*/ 376 h 521"/>
                <a:gd name="T14" fmla="*/ 63 w 313"/>
                <a:gd name="T15" fmla="*/ 403 h 521"/>
                <a:gd name="T16" fmla="*/ 63 w 313"/>
                <a:gd name="T17" fmla="*/ 411 h 521"/>
                <a:gd name="T18" fmla="*/ 52 w 313"/>
                <a:gd name="T19" fmla="*/ 456 h 521"/>
                <a:gd name="T20" fmla="*/ 52 w 313"/>
                <a:gd name="T21" fmla="*/ 459 h 521"/>
                <a:gd name="T22" fmla="*/ 63 w 313"/>
                <a:gd name="T23" fmla="*/ 498 h 521"/>
                <a:gd name="T24" fmla="*/ 112 w 313"/>
                <a:gd name="T25" fmla="*/ 521 h 521"/>
                <a:gd name="T26" fmla="*/ 114 w 313"/>
                <a:gd name="T27" fmla="*/ 521 h 521"/>
                <a:gd name="T28" fmla="*/ 171 w 313"/>
                <a:gd name="T29" fmla="*/ 511 h 521"/>
                <a:gd name="T30" fmla="*/ 206 w 313"/>
                <a:gd name="T31" fmla="*/ 496 h 521"/>
                <a:gd name="T32" fmla="*/ 227 w 313"/>
                <a:gd name="T33" fmla="*/ 465 h 521"/>
                <a:gd name="T34" fmla="*/ 227 w 313"/>
                <a:gd name="T35" fmla="*/ 418 h 521"/>
                <a:gd name="T36" fmla="*/ 252 w 313"/>
                <a:gd name="T37" fmla="*/ 365 h 521"/>
                <a:gd name="T38" fmla="*/ 296 w 313"/>
                <a:gd name="T39" fmla="*/ 295 h 521"/>
                <a:gd name="T40" fmla="*/ 313 w 313"/>
                <a:gd name="T41" fmla="*/ 217 h 521"/>
                <a:gd name="T42" fmla="*/ 302 w 313"/>
                <a:gd name="T43" fmla="*/ 154 h 521"/>
                <a:gd name="T44" fmla="*/ 50 w 313"/>
                <a:gd name="T45" fmla="*/ 133 h 521"/>
                <a:gd name="T46" fmla="*/ 46 w 313"/>
                <a:gd name="T47" fmla="*/ 178 h 521"/>
                <a:gd name="T48" fmla="*/ 3 w 313"/>
                <a:gd name="T49"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521">
                  <a:moveTo>
                    <a:pt x="3" y="199"/>
                  </a:moveTo>
                  <a:cubicBezTo>
                    <a:pt x="3" y="215"/>
                    <a:pt x="20" y="220"/>
                    <a:pt x="21" y="230"/>
                  </a:cubicBezTo>
                  <a:cubicBezTo>
                    <a:pt x="21" y="240"/>
                    <a:pt x="18" y="249"/>
                    <a:pt x="13" y="257"/>
                  </a:cubicBezTo>
                  <a:cubicBezTo>
                    <a:pt x="7" y="269"/>
                    <a:pt x="3" y="283"/>
                    <a:pt x="1" y="297"/>
                  </a:cubicBezTo>
                  <a:cubicBezTo>
                    <a:pt x="0" y="301"/>
                    <a:pt x="0" y="306"/>
                    <a:pt x="0" y="310"/>
                  </a:cubicBezTo>
                  <a:cubicBezTo>
                    <a:pt x="0" y="317"/>
                    <a:pt x="1" y="324"/>
                    <a:pt x="4" y="331"/>
                  </a:cubicBezTo>
                  <a:cubicBezTo>
                    <a:pt x="14" y="354"/>
                    <a:pt x="40" y="358"/>
                    <a:pt x="55" y="376"/>
                  </a:cubicBezTo>
                  <a:cubicBezTo>
                    <a:pt x="60" y="384"/>
                    <a:pt x="63" y="393"/>
                    <a:pt x="63" y="403"/>
                  </a:cubicBezTo>
                  <a:cubicBezTo>
                    <a:pt x="63" y="405"/>
                    <a:pt x="63" y="408"/>
                    <a:pt x="63" y="411"/>
                  </a:cubicBezTo>
                  <a:cubicBezTo>
                    <a:pt x="58" y="426"/>
                    <a:pt x="54" y="440"/>
                    <a:pt x="52" y="456"/>
                  </a:cubicBezTo>
                  <a:cubicBezTo>
                    <a:pt x="52" y="457"/>
                    <a:pt x="52" y="458"/>
                    <a:pt x="52" y="459"/>
                  </a:cubicBezTo>
                  <a:cubicBezTo>
                    <a:pt x="52" y="473"/>
                    <a:pt x="56" y="486"/>
                    <a:pt x="63" y="498"/>
                  </a:cubicBezTo>
                  <a:cubicBezTo>
                    <a:pt x="75" y="513"/>
                    <a:pt x="93" y="521"/>
                    <a:pt x="112" y="521"/>
                  </a:cubicBezTo>
                  <a:cubicBezTo>
                    <a:pt x="113" y="521"/>
                    <a:pt x="113" y="521"/>
                    <a:pt x="114" y="521"/>
                  </a:cubicBezTo>
                  <a:cubicBezTo>
                    <a:pt x="133" y="521"/>
                    <a:pt x="152" y="517"/>
                    <a:pt x="171" y="511"/>
                  </a:cubicBezTo>
                  <a:cubicBezTo>
                    <a:pt x="183" y="508"/>
                    <a:pt x="195" y="503"/>
                    <a:pt x="206" y="496"/>
                  </a:cubicBezTo>
                  <a:cubicBezTo>
                    <a:pt x="217" y="489"/>
                    <a:pt x="225" y="478"/>
                    <a:pt x="227" y="465"/>
                  </a:cubicBezTo>
                  <a:cubicBezTo>
                    <a:pt x="228" y="448"/>
                    <a:pt x="222" y="435"/>
                    <a:pt x="227" y="418"/>
                  </a:cubicBezTo>
                  <a:cubicBezTo>
                    <a:pt x="232" y="399"/>
                    <a:pt x="240" y="381"/>
                    <a:pt x="252" y="365"/>
                  </a:cubicBezTo>
                  <a:cubicBezTo>
                    <a:pt x="268" y="343"/>
                    <a:pt x="283" y="319"/>
                    <a:pt x="296" y="295"/>
                  </a:cubicBezTo>
                  <a:cubicBezTo>
                    <a:pt x="307" y="270"/>
                    <a:pt x="313" y="244"/>
                    <a:pt x="313" y="217"/>
                  </a:cubicBezTo>
                  <a:cubicBezTo>
                    <a:pt x="313" y="195"/>
                    <a:pt x="309" y="174"/>
                    <a:pt x="302" y="154"/>
                  </a:cubicBezTo>
                  <a:cubicBezTo>
                    <a:pt x="271" y="80"/>
                    <a:pt x="116" y="0"/>
                    <a:pt x="50" y="133"/>
                  </a:cubicBezTo>
                  <a:cubicBezTo>
                    <a:pt x="48" y="145"/>
                    <a:pt x="57" y="173"/>
                    <a:pt x="46" y="178"/>
                  </a:cubicBezTo>
                  <a:cubicBezTo>
                    <a:pt x="36" y="183"/>
                    <a:pt x="3" y="183"/>
                    <a:pt x="3"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059">
              <a:extLst>
                <a:ext uri="{FF2B5EF4-FFF2-40B4-BE49-F238E27FC236}">
                  <a16:creationId xmlns:a16="http://schemas.microsoft.com/office/drawing/2014/main" id="{6B47F3E9-B1DC-48CA-86C0-8217023A8C65}"/>
                </a:ext>
              </a:extLst>
            </p:cNvPr>
            <p:cNvSpPr>
              <a:spLocks/>
            </p:cNvSpPr>
            <p:nvPr/>
          </p:nvSpPr>
          <p:spPr bwMode="auto">
            <a:xfrm>
              <a:off x="5842000" y="3843339"/>
              <a:ext cx="79375" cy="106363"/>
            </a:xfrm>
            <a:custGeom>
              <a:avLst/>
              <a:gdLst>
                <a:gd name="T0" fmla="*/ 56 w 236"/>
                <a:gd name="T1" fmla="*/ 26 h 319"/>
                <a:gd name="T2" fmla="*/ 105 w 236"/>
                <a:gd name="T3" fmla="*/ 13 h 319"/>
                <a:gd name="T4" fmla="*/ 139 w 236"/>
                <a:gd name="T5" fmla="*/ 0 h 319"/>
                <a:gd name="T6" fmla="*/ 211 w 236"/>
                <a:gd name="T7" fmla="*/ 24 h 319"/>
                <a:gd name="T8" fmla="*/ 236 w 236"/>
                <a:gd name="T9" fmla="*/ 88 h 319"/>
                <a:gd name="T10" fmla="*/ 236 w 236"/>
                <a:gd name="T11" fmla="*/ 92 h 319"/>
                <a:gd name="T12" fmla="*/ 224 w 236"/>
                <a:gd name="T13" fmla="*/ 145 h 319"/>
                <a:gd name="T14" fmla="*/ 224 w 236"/>
                <a:gd name="T15" fmla="*/ 192 h 319"/>
                <a:gd name="T16" fmla="*/ 174 w 236"/>
                <a:gd name="T17" fmla="*/ 258 h 319"/>
                <a:gd name="T18" fmla="*/ 145 w 236"/>
                <a:gd name="T19" fmla="*/ 288 h 319"/>
                <a:gd name="T20" fmla="*/ 118 w 236"/>
                <a:gd name="T21" fmla="*/ 314 h 319"/>
                <a:gd name="T22" fmla="*/ 63 w 236"/>
                <a:gd name="T23" fmla="*/ 289 h 319"/>
                <a:gd name="T24" fmla="*/ 34 w 236"/>
                <a:gd name="T25" fmla="*/ 231 h 319"/>
                <a:gd name="T26" fmla="*/ 24 w 236"/>
                <a:gd name="T27" fmla="*/ 181 h 319"/>
                <a:gd name="T28" fmla="*/ 10 w 236"/>
                <a:gd name="T29" fmla="*/ 168 h 319"/>
                <a:gd name="T30" fmla="*/ 0 w 236"/>
                <a:gd name="T31" fmla="*/ 138 h 319"/>
                <a:gd name="T32" fmla="*/ 7 w 236"/>
                <a:gd name="T33" fmla="*/ 113 h 319"/>
                <a:gd name="T34" fmla="*/ 20 w 236"/>
                <a:gd name="T35" fmla="*/ 91 h 319"/>
                <a:gd name="T36" fmla="*/ 25 w 236"/>
                <a:gd name="T37" fmla="*/ 64 h 319"/>
                <a:gd name="T38" fmla="*/ 56 w 236"/>
                <a:gd name="T39" fmla="*/ 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19">
                  <a:moveTo>
                    <a:pt x="56" y="26"/>
                  </a:moveTo>
                  <a:cubicBezTo>
                    <a:pt x="72" y="19"/>
                    <a:pt x="89" y="20"/>
                    <a:pt x="105" y="13"/>
                  </a:cubicBezTo>
                  <a:cubicBezTo>
                    <a:pt x="115" y="6"/>
                    <a:pt x="127" y="2"/>
                    <a:pt x="139" y="0"/>
                  </a:cubicBezTo>
                  <a:cubicBezTo>
                    <a:pt x="167" y="0"/>
                    <a:pt x="190" y="2"/>
                    <a:pt x="211" y="24"/>
                  </a:cubicBezTo>
                  <a:cubicBezTo>
                    <a:pt x="227" y="41"/>
                    <a:pt x="236" y="64"/>
                    <a:pt x="236" y="88"/>
                  </a:cubicBezTo>
                  <a:cubicBezTo>
                    <a:pt x="236" y="89"/>
                    <a:pt x="236" y="91"/>
                    <a:pt x="236" y="92"/>
                  </a:cubicBezTo>
                  <a:cubicBezTo>
                    <a:pt x="233" y="110"/>
                    <a:pt x="229" y="128"/>
                    <a:pt x="224" y="145"/>
                  </a:cubicBezTo>
                  <a:cubicBezTo>
                    <a:pt x="220" y="161"/>
                    <a:pt x="226" y="176"/>
                    <a:pt x="224" y="192"/>
                  </a:cubicBezTo>
                  <a:cubicBezTo>
                    <a:pt x="220" y="219"/>
                    <a:pt x="192" y="240"/>
                    <a:pt x="174" y="258"/>
                  </a:cubicBezTo>
                  <a:cubicBezTo>
                    <a:pt x="164" y="268"/>
                    <a:pt x="155" y="278"/>
                    <a:pt x="145" y="288"/>
                  </a:cubicBezTo>
                  <a:cubicBezTo>
                    <a:pt x="138" y="295"/>
                    <a:pt x="128" y="312"/>
                    <a:pt x="118" y="314"/>
                  </a:cubicBezTo>
                  <a:cubicBezTo>
                    <a:pt x="101" y="319"/>
                    <a:pt x="75" y="300"/>
                    <a:pt x="63" y="289"/>
                  </a:cubicBezTo>
                  <a:cubicBezTo>
                    <a:pt x="47" y="274"/>
                    <a:pt x="37" y="253"/>
                    <a:pt x="34" y="231"/>
                  </a:cubicBezTo>
                  <a:cubicBezTo>
                    <a:pt x="32" y="213"/>
                    <a:pt x="34" y="195"/>
                    <a:pt x="24" y="181"/>
                  </a:cubicBezTo>
                  <a:cubicBezTo>
                    <a:pt x="20" y="176"/>
                    <a:pt x="14" y="172"/>
                    <a:pt x="10" y="168"/>
                  </a:cubicBezTo>
                  <a:cubicBezTo>
                    <a:pt x="3" y="159"/>
                    <a:pt x="0" y="149"/>
                    <a:pt x="0" y="138"/>
                  </a:cubicBezTo>
                  <a:cubicBezTo>
                    <a:pt x="0" y="129"/>
                    <a:pt x="2" y="120"/>
                    <a:pt x="7" y="113"/>
                  </a:cubicBezTo>
                  <a:cubicBezTo>
                    <a:pt x="12" y="106"/>
                    <a:pt x="16" y="99"/>
                    <a:pt x="20" y="91"/>
                  </a:cubicBezTo>
                  <a:cubicBezTo>
                    <a:pt x="22" y="82"/>
                    <a:pt x="24" y="73"/>
                    <a:pt x="25" y="64"/>
                  </a:cubicBezTo>
                  <a:cubicBezTo>
                    <a:pt x="29" y="47"/>
                    <a:pt x="40" y="33"/>
                    <a:pt x="5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060">
              <a:extLst>
                <a:ext uri="{FF2B5EF4-FFF2-40B4-BE49-F238E27FC236}">
                  <a16:creationId xmlns:a16="http://schemas.microsoft.com/office/drawing/2014/main" id="{6CE694B2-D896-43E8-9F48-9487CEF774E3}"/>
                </a:ext>
              </a:extLst>
            </p:cNvPr>
            <p:cNvSpPr>
              <a:spLocks/>
            </p:cNvSpPr>
            <p:nvPr/>
          </p:nvSpPr>
          <p:spPr bwMode="auto">
            <a:xfrm>
              <a:off x="5834063" y="3884614"/>
              <a:ext cx="36512" cy="41275"/>
            </a:xfrm>
            <a:custGeom>
              <a:avLst/>
              <a:gdLst>
                <a:gd name="T0" fmla="*/ 91 w 110"/>
                <a:gd name="T1" fmla="*/ 18 h 123"/>
                <a:gd name="T2" fmla="*/ 18 w 110"/>
                <a:gd name="T3" fmla="*/ 40 h 123"/>
                <a:gd name="T4" fmla="*/ 14 w 110"/>
                <a:gd name="T5" fmla="*/ 109 h 123"/>
                <a:gd name="T6" fmla="*/ 79 w 110"/>
                <a:gd name="T7" fmla="*/ 98 h 123"/>
                <a:gd name="T8" fmla="*/ 91 w 110"/>
                <a:gd name="T9" fmla="*/ 18 h 123"/>
              </a:gdLst>
              <a:ahLst/>
              <a:cxnLst>
                <a:cxn ang="0">
                  <a:pos x="T0" y="T1"/>
                </a:cxn>
                <a:cxn ang="0">
                  <a:pos x="T2" y="T3"/>
                </a:cxn>
                <a:cxn ang="0">
                  <a:pos x="T4" y="T5"/>
                </a:cxn>
                <a:cxn ang="0">
                  <a:pos x="T6" y="T7"/>
                </a:cxn>
                <a:cxn ang="0">
                  <a:pos x="T8" y="T9"/>
                </a:cxn>
              </a:cxnLst>
              <a:rect l="0" t="0" r="r" b="b"/>
              <a:pathLst>
                <a:path w="110" h="123">
                  <a:moveTo>
                    <a:pt x="91" y="18"/>
                  </a:moveTo>
                  <a:cubicBezTo>
                    <a:pt x="72" y="0"/>
                    <a:pt x="38" y="12"/>
                    <a:pt x="18" y="40"/>
                  </a:cubicBezTo>
                  <a:cubicBezTo>
                    <a:pt x="1" y="64"/>
                    <a:pt x="0" y="94"/>
                    <a:pt x="14" y="109"/>
                  </a:cubicBezTo>
                  <a:cubicBezTo>
                    <a:pt x="29" y="123"/>
                    <a:pt x="57" y="120"/>
                    <a:pt x="79" y="98"/>
                  </a:cubicBezTo>
                  <a:cubicBezTo>
                    <a:pt x="102" y="74"/>
                    <a:pt x="110" y="36"/>
                    <a:pt x="91" y="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061">
              <a:extLst>
                <a:ext uri="{FF2B5EF4-FFF2-40B4-BE49-F238E27FC236}">
                  <a16:creationId xmlns:a16="http://schemas.microsoft.com/office/drawing/2014/main" id="{208FCC46-B9AE-4692-9BBB-424F722A954C}"/>
                </a:ext>
              </a:extLst>
            </p:cNvPr>
            <p:cNvSpPr>
              <a:spLocks/>
            </p:cNvSpPr>
            <p:nvPr/>
          </p:nvSpPr>
          <p:spPr bwMode="auto">
            <a:xfrm>
              <a:off x="5711825" y="3943351"/>
              <a:ext cx="195262" cy="304800"/>
            </a:xfrm>
            <a:custGeom>
              <a:avLst/>
              <a:gdLst>
                <a:gd name="T0" fmla="*/ 47 w 587"/>
                <a:gd name="T1" fmla="*/ 379 h 907"/>
                <a:gd name="T2" fmla="*/ 140 w 587"/>
                <a:gd name="T3" fmla="*/ 172 h 907"/>
                <a:gd name="T4" fmla="*/ 238 w 587"/>
                <a:gd name="T5" fmla="*/ 81 h 907"/>
                <a:gd name="T6" fmla="*/ 301 w 587"/>
                <a:gd name="T7" fmla="*/ 60 h 907"/>
                <a:gd name="T8" fmla="*/ 379 w 587"/>
                <a:gd name="T9" fmla="*/ 10 h 907"/>
                <a:gd name="T10" fmla="*/ 530 w 587"/>
                <a:gd name="T11" fmla="*/ 70 h 907"/>
                <a:gd name="T12" fmla="*/ 587 w 587"/>
                <a:gd name="T13" fmla="*/ 237 h 907"/>
                <a:gd name="T14" fmla="*/ 543 w 587"/>
                <a:gd name="T15" fmla="*/ 715 h 907"/>
                <a:gd name="T16" fmla="*/ 75 w 587"/>
                <a:gd name="T17" fmla="*/ 710 h 907"/>
                <a:gd name="T18" fmla="*/ 123 w 587"/>
                <a:gd name="T19" fmla="*/ 520 h 907"/>
                <a:gd name="T20" fmla="*/ 47 w 587"/>
                <a:gd name="T21" fmla="*/ 37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07">
                  <a:moveTo>
                    <a:pt x="47" y="379"/>
                  </a:moveTo>
                  <a:cubicBezTo>
                    <a:pt x="94" y="271"/>
                    <a:pt x="140" y="172"/>
                    <a:pt x="140" y="172"/>
                  </a:cubicBezTo>
                  <a:cubicBezTo>
                    <a:pt x="157" y="128"/>
                    <a:pt x="193" y="95"/>
                    <a:pt x="238" y="81"/>
                  </a:cubicBezTo>
                  <a:cubicBezTo>
                    <a:pt x="283" y="67"/>
                    <a:pt x="280" y="67"/>
                    <a:pt x="301" y="60"/>
                  </a:cubicBezTo>
                  <a:cubicBezTo>
                    <a:pt x="322" y="53"/>
                    <a:pt x="315" y="0"/>
                    <a:pt x="379" y="10"/>
                  </a:cubicBezTo>
                  <a:cubicBezTo>
                    <a:pt x="465" y="26"/>
                    <a:pt x="450" y="61"/>
                    <a:pt x="530" y="70"/>
                  </a:cubicBezTo>
                  <a:cubicBezTo>
                    <a:pt x="587" y="82"/>
                    <a:pt x="587" y="118"/>
                    <a:pt x="587" y="237"/>
                  </a:cubicBezTo>
                  <a:cubicBezTo>
                    <a:pt x="587" y="427"/>
                    <a:pt x="541" y="502"/>
                    <a:pt x="543" y="715"/>
                  </a:cubicBezTo>
                  <a:cubicBezTo>
                    <a:pt x="335" y="710"/>
                    <a:pt x="77" y="907"/>
                    <a:pt x="75" y="710"/>
                  </a:cubicBezTo>
                  <a:cubicBezTo>
                    <a:pt x="75" y="643"/>
                    <a:pt x="107" y="589"/>
                    <a:pt x="123" y="520"/>
                  </a:cubicBezTo>
                  <a:cubicBezTo>
                    <a:pt x="32" y="520"/>
                    <a:pt x="0" y="487"/>
                    <a:pt x="47" y="379"/>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062">
              <a:extLst>
                <a:ext uri="{FF2B5EF4-FFF2-40B4-BE49-F238E27FC236}">
                  <a16:creationId xmlns:a16="http://schemas.microsoft.com/office/drawing/2014/main" id="{DCC38706-BF1C-4025-9E41-C63C03152C5D}"/>
                </a:ext>
              </a:extLst>
            </p:cNvPr>
            <p:cNvSpPr>
              <a:spLocks/>
            </p:cNvSpPr>
            <p:nvPr/>
          </p:nvSpPr>
          <p:spPr bwMode="auto">
            <a:xfrm>
              <a:off x="5868988" y="3978276"/>
              <a:ext cx="38100" cy="147638"/>
            </a:xfrm>
            <a:custGeom>
              <a:avLst/>
              <a:gdLst>
                <a:gd name="T0" fmla="*/ 117 w 117"/>
                <a:gd name="T1" fmla="*/ 132 h 440"/>
                <a:gd name="T2" fmla="*/ 117 w 117"/>
                <a:gd name="T3" fmla="*/ 105 h 440"/>
                <a:gd name="T4" fmla="*/ 112 w 117"/>
                <a:gd name="T5" fmla="*/ 17 h 440"/>
                <a:gd name="T6" fmla="*/ 29 w 117"/>
                <a:gd name="T7" fmla="*/ 100 h 440"/>
                <a:gd name="T8" fmla="*/ 0 w 117"/>
                <a:gd name="T9" fmla="*/ 221 h 440"/>
                <a:gd name="T10" fmla="*/ 83 w 117"/>
                <a:gd name="T11" fmla="*/ 440 h 440"/>
                <a:gd name="T12" fmla="*/ 117 w 117"/>
                <a:gd name="T13" fmla="*/ 132 h 440"/>
              </a:gdLst>
              <a:ahLst/>
              <a:cxnLst>
                <a:cxn ang="0">
                  <a:pos x="T0" y="T1"/>
                </a:cxn>
                <a:cxn ang="0">
                  <a:pos x="T2" y="T3"/>
                </a:cxn>
                <a:cxn ang="0">
                  <a:pos x="T4" y="T5"/>
                </a:cxn>
                <a:cxn ang="0">
                  <a:pos x="T6" y="T7"/>
                </a:cxn>
                <a:cxn ang="0">
                  <a:pos x="T8" y="T9"/>
                </a:cxn>
                <a:cxn ang="0">
                  <a:pos x="T10" y="T11"/>
                </a:cxn>
                <a:cxn ang="0">
                  <a:pos x="T12" y="T13"/>
                </a:cxn>
              </a:cxnLst>
              <a:rect l="0" t="0" r="r" b="b"/>
              <a:pathLst>
                <a:path w="117" h="440">
                  <a:moveTo>
                    <a:pt x="117" y="132"/>
                  </a:moveTo>
                  <a:cubicBezTo>
                    <a:pt x="117" y="123"/>
                    <a:pt x="117" y="114"/>
                    <a:pt x="117" y="105"/>
                  </a:cubicBezTo>
                  <a:cubicBezTo>
                    <a:pt x="117" y="76"/>
                    <a:pt x="116" y="46"/>
                    <a:pt x="112" y="17"/>
                  </a:cubicBezTo>
                  <a:cubicBezTo>
                    <a:pt x="64" y="0"/>
                    <a:pt x="45" y="60"/>
                    <a:pt x="29" y="100"/>
                  </a:cubicBezTo>
                  <a:cubicBezTo>
                    <a:pt x="10" y="145"/>
                    <a:pt x="14" y="174"/>
                    <a:pt x="0" y="221"/>
                  </a:cubicBezTo>
                  <a:cubicBezTo>
                    <a:pt x="35" y="297"/>
                    <a:pt x="55" y="376"/>
                    <a:pt x="83" y="440"/>
                  </a:cubicBezTo>
                  <a:cubicBezTo>
                    <a:pt x="96" y="337"/>
                    <a:pt x="117" y="261"/>
                    <a:pt x="117" y="13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063">
              <a:extLst>
                <a:ext uri="{FF2B5EF4-FFF2-40B4-BE49-F238E27FC236}">
                  <a16:creationId xmlns:a16="http://schemas.microsoft.com/office/drawing/2014/main" id="{65247D17-5813-4922-8932-CCC52F8FA8AE}"/>
                </a:ext>
              </a:extLst>
            </p:cNvPr>
            <p:cNvSpPr>
              <a:spLocks/>
            </p:cNvSpPr>
            <p:nvPr/>
          </p:nvSpPr>
          <p:spPr bwMode="auto">
            <a:xfrm>
              <a:off x="5986463" y="4044951"/>
              <a:ext cx="71437" cy="58738"/>
            </a:xfrm>
            <a:custGeom>
              <a:avLst/>
              <a:gdLst>
                <a:gd name="T0" fmla="*/ 0 w 214"/>
                <a:gd name="T1" fmla="*/ 97 h 173"/>
                <a:gd name="T2" fmla="*/ 51 w 214"/>
                <a:gd name="T3" fmla="*/ 22 h 173"/>
                <a:gd name="T4" fmla="*/ 64 w 214"/>
                <a:gd name="T5" fmla="*/ 8 h 173"/>
                <a:gd name="T6" fmla="*/ 98 w 214"/>
                <a:gd name="T7" fmla="*/ 6 h 173"/>
                <a:gd name="T8" fmla="*/ 124 w 214"/>
                <a:gd name="T9" fmla="*/ 1 h 173"/>
                <a:gd name="T10" fmla="*/ 131 w 214"/>
                <a:gd name="T11" fmla="*/ 0 h 173"/>
                <a:gd name="T12" fmla="*/ 148 w 214"/>
                <a:gd name="T13" fmla="*/ 5 h 173"/>
                <a:gd name="T14" fmla="*/ 153 w 214"/>
                <a:gd name="T15" fmla="*/ 16 h 173"/>
                <a:gd name="T16" fmla="*/ 148 w 214"/>
                <a:gd name="T17" fmla="*/ 27 h 173"/>
                <a:gd name="T18" fmla="*/ 185 w 214"/>
                <a:gd name="T19" fmla="*/ 15 h 173"/>
                <a:gd name="T20" fmla="*/ 189 w 214"/>
                <a:gd name="T21" fmla="*/ 15 h 173"/>
                <a:gd name="T22" fmla="*/ 204 w 214"/>
                <a:gd name="T23" fmla="*/ 47 h 173"/>
                <a:gd name="T24" fmla="*/ 181 w 214"/>
                <a:gd name="T25" fmla="*/ 60 h 173"/>
                <a:gd name="T26" fmla="*/ 169 w 214"/>
                <a:gd name="T27" fmla="*/ 102 h 173"/>
                <a:gd name="T28" fmla="*/ 153 w 214"/>
                <a:gd name="T29" fmla="*/ 119 h 173"/>
                <a:gd name="T30" fmla="*/ 89 w 214"/>
                <a:gd name="T31" fmla="*/ 160 h 173"/>
                <a:gd name="T32" fmla="*/ 35 w 214"/>
                <a:gd name="T33" fmla="*/ 173 h 173"/>
                <a:gd name="T34" fmla="*/ 15 w 214"/>
                <a:gd name="T35" fmla="*/ 172 h 173"/>
                <a:gd name="T36" fmla="*/ 0 w 214"/>
                <a:gd name="T37"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73">
                  <a:moveTo>
                    <a:pt x="0" y="97"/>
                  </a:moveTo>
                  <a:lnTo>
                    <a:pt x="51" y="22"/>
                  </a:lnTo>
                  <a:cubicBezTo>
                    <a:pt x="54" y="16"/>
                    <a:pt x="59" y="11"/>
                    <a:pt x="64" y="8"/>
                  </a:cubicBezTo>
                  <a:cubicBezTo>
                    <a:pt x="75" y="2"/>
                    <a:pt x="87" y="7"/>
                    <a:pt x="98" y="6"/>
                  </a:cubicBezTo>
                  <a:cubicBezTo>
                    <a:pt x="107" y="5"/>
                    <a:pt x="115" y="3"/>
                    <a:pt x="124" y="1"/>
                  </a:cubicBezTo>
                  <a:cubicBezTo>
                    <a:pt x="126" y="0"/>
                    <a:pt x="129" y="0"/>
                    <a:pt x="131" y="0"/>
                  </a:cubicBezTo>
                  <a:cubicBezTo>
                    <a:pt x="137" y="0"/>
                    <a:pt x="143" y="1"/>
                    <a:pt x="148" y="5"/>
                  </a:cubicBezTo>
                  <a:cubicBezTo>
                    <a:pt x="151" y="7"/>
                    <a:pt x="153" y="11"/>
                    <a:pt x="153" y="16"/>
                  </a:cubicBezTo>
                  <a:cubicBezTo>
                    <a:pt x="153" y="20"/>
                    <a:pt x="151" y="24"/>
                    <a:pt x="148" y="27"/>
                  </a:cubicBezTo>
                  <a:cubicBezTo>
                    <a:pt x="159" y="19"/>
                    <a:pt x="172" y="15"/>
                    <a:pt x="185" y="15"/>
                  </a:cubicBezTo>
                  <a:cubicBezTo>
                    <a:pt x="187" y="15"/>
                    <a:pt x="188" y="15"/>
                    <a:pt x="189" y="15"/>
                  </a:cubicBezTo>
                  <a:cubicBezTo>
                    <a:pt x="203" y="18"/>
                    <a:pt x="214" y="37"/>
                    <a:pt x="204" y="47"/>
                  </a:cubicBezTo>
                  <a:cubicBezTo>
                    <a:pt x="199" y="54"/>
                    <a:pt x="187" y="54"/>
                    <a:pt x="181" y="60"/>
                  </a:cubicBezTo>
                  <a:cubicBezTo>
                    <a:pt x="171" y="70"/>
                    <a:pt x="176" y="89"/>
                    <a:pt x="169" y="102"/>
                  </a:cubicBezTo>
                  <a:cubicBezTo>
                    <a:pt x="165" y="109"/>
                    <a:pt x="160" y="115"/>
                    <a:pt x="153" y="119"/>
                  </a:cubicBezTo>
                  <a:cubicBezTo>
                    <a:pt x="133" y="135"/>
                    <a:pt x="112" y="149"/>
                    <a:pt x="89" y="160"/>
                  </a:cubicBezTo>
                  <a:cubicBezTo>
                    <a:pt x="73" y="169"/>
                    <a:pt x="54" y="173"/>
                    <a:pt x="35" y="173"/>
                  </a:cubicBezTo>
                  <a:cubicBezTo>
                    <a:pt x="28" y="173"/>
                    <a:pt x="22" y="173"/>
                    <a:pt x="15" y="172"/>
                  </a:cubicBezTo>
                  <a:lnTo>
                    <a:pt x="0" y="97"/>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064">
              <a:extLst>
                <a:ext uri="{FF2B5EF4-FFF2-40B4-BE49-F238E27FC236}">
                  <a16:creationId xmlns:a16="http://schemas.microsoft.com/office/drawing/2014/main" id="{505186C8-27EC-4EB7-9F80-014D18009C3A}"/>
                </a:ext>
              </a:extLst>
            </p:cNvPr>
            <p:cNvSpPr>
              <a:spLocks/>
            </p:cNvSpPr>
            <p:nvPr/>
          </p:nvSpPr>
          <p:spPr bwMode="auto">
            <a:xfrm>
              <a:off x="5938838" y="4068764"/>
              <a:ext cx="79375" cy="68263"/>
            </a:xfrm>
            <a:custGeom>
              <a:avLst/>
              <a:gdLst>
                <a:gd name="T0" fmla="*/ 0 w 241"/>
                <a:gd name="T1" fmla="*/ 2 h 207"/>
                <a:gd name="T2" fmla="*/ 76 w 241"/>
                <a:gd name="T3" fmla="*/ 29 h 207"/>
                <a:gd name="T4" fmla="*/ 143 w 241"/>
                <a:gd name="T5" fmla="*/ 14 h 207"/>
                <a:gd name="T6" fmla="*/ 200 w 241"/>
                <a:gd name="T7" fmla="*/ 124 h 207"/>
                <a:gd name="T8" fmla="*/ 129 w 241"/>
                <a:gd name="T9" fmla="*/ 173 h 207"/>
                <a:gd name="T10" fmla="*/ 38 w 241"/>
                <a:gd name="T11" fmla="*/ 207 h 207"/>
                <a:gd name="T12" fmla="*/ 0 w 241"/>
                <a:gd name="T13" fmla="*/ 2 h 207"/>
              </a:gdLst>
              <a:ahLst/>
              <a:cxnLst>
                <a:cxn ang="0">
                  <a:pos x="T0" y="T1"/>
                </a:cxn>
                <a:cxn ang="0">
                  <a:pos x="T2" y="T3"/>
                </a:cxn>
                <a:cxn ang="0">
                  <a:pos x="T4" y="T5"/>
                </a:cxn>
                <a:cxn ang="0">
                  <a:pos x="T6" y="T7"/>
                </a:cxn>
                <a:cxn ang="0">
                  <a:pos x="T8" y="T9"/>
                </a:cxn>
                <a:cxn ang="0">
                  <a:pos x="T10" y="T11"/>
                </a:cxn>
                <a:cxn ang="0">
                  <a:pos x="T12" y="T13"/>
                </a:cxn>
              </a:cxnLst>
              <a:rect l="0" t="0" r="r" b="b"/>
              <a:pathLst>
                <a:path w="241" h="207">
                  <a:moveTo>
                    <a:pt x="0" y="2"/>
                  </a:moveTo>
                  <a:cubicBezTo>
                    <a:pt x="22" y="19"/>
                    <a:pt x="49" y="28"/>
                    <a:pt x="76" y="29"/>
                  </a:cubicBezTo>
                  <a:cubicBezTo>
                    <a:pt x="99" y="27"/>
                    <a:pt x="122" y="22"/>
                    <a:pt x="143" y="14"/>
                  </a:cubicBezTo>
                  <a:cubicBezTo>
                    <a:pt x="200" y="0"/>
                    <a:pt x="241" y="77"/>
                    <a:pt x="200" y="124"/>
                  </a:cubicBezTo>
                  <a:cubicBezTo>
                    <a:pt x="178" y="142"/>
                    <a:pt x="155" y="159"/>
                    <a:pt x="129" y="173"/>
                  </a:cubicBezTo>
                  <a:cubicBezTo>
                    <a:pt x="101" y="190"/>
                    <a:pt x="72" y="207"/>
                    <a:pt x="38" y="207"/>
                  </a:cubicBezTo>
                  <a:lnTo>
                    <a:pt x="0" y="2"/>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065">
              <a:extLst>
                <a:ext uri="{FF2B5EF4-FFF2-40B4-BE49-F238E27FC236}">
                  <a16:creationId xmlns:a16="http://schemas.microsoft.com/office/drawing/2014/main" id="{C42B0DCD-91EE-46AA-871F-EAA77F729100}"/>
                </a:ext>
              </a:extLst>
            </p:cNvPr>
            <p:cNvSpPr>
              <a:spLocks/>
            </p:cNvSpPr>
            <p:nvPr/>
          </p:nvSpPr>
          <p:spPr bwMode="auto">
            <a:xfrm>
              <a:off x="5859463" y="3962401"/>
              <a:ext cx="114300" cy="176213"/>
            </a:xfrm>
            <a:custGeom>
              <a:avLst/>
              <a:gdLst>
                <a:gd name="T0" fmla="*/ 212 w 347"/>
                <a:gd name="T1" fmla="*/ 168 h 524"/>
                <a:gd name="T2" fmla="*/ 255 w 347"/>
                <a:gd name="T3" fmla="*/ 293 h 524"/>
                <a:gd name="T4" fmla="*/ 324 w 347"/>
                <a:gd name="T5" fmla="*/ 402 h 524"/>
                <a:gd name="T6" fmla="*/ 333 w 347"/>
                <a:gd name="T7" fmla="*/ 490 h 524"/>
                <a:gd name="T8" fmla="*/ 271 w 347"/>
                <a:gd name="T9" fmla="*/ 524 h 524"/>
                <a:gd name="T10" fmla="*/ 258 w 347"/>
                <a:gd name="T11" fmla="*/ 523 h 524"/>
                <a:gd name="T12" fmla="*/ 0 w 347"/>
                <a:gd name="T13" fmla="*/ 258 h 524"/>
                <a:gd name="T14" fmla="*/ 17 w 347"/>
                <a:gd name="T15" fmla="*/ 111 h 524"/>
                <a:gd name="T16" fmla="*/ 87 w 347"/>
                <a:gd name="T17" fmla="*/ 14 h 524"/>
                <a:gd name="T18" fmla="*/ 212 w 347"/>
                <a:gd name="T19" fmla="*/ 1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524">
                  <a:moveTo>
                    <a:pt x="212" y="168"/>
                  </a:moveTo>
                  <a:cubicBezTo>
                    <a:pt x="233" y="203"/>
                    <a:pt x="229" y="262"/>
                    <a:pt x="255" y="293"/>
                  </a:cubicBezTo>
                  <a:cubicBezTo>
                    <a:pt x="284" y="325"/>
                    <a:pt x="307" y="362"/>
                    <a:pt x="324" y="402"/>
                  </a:cubicBezTo>
                  <a:cubicBezTo>
                    <a:pt x="335" y="430"/>
                    <a:pt x="347" y="463"/>
                    <a:pt x="333" y="490"/>
                  </a:cubicBezTo>
                  <a:cubicBezTo>
                    <a:pt x="319" y="512"/>
                    <a:pt x="296" y="524"/>
                    <a:pt x="271" y="524"/>
                  </a:cubicBezTo>
                  <a:cubicBezTo>
                    <a:pt x="267" y="524"/>
                    <a:pt x="262" y="524"/>
                    <a:pt x="258" y="523"/>
                  </a:cubicBezTo>
                  <a:cubicBezTo>
                    <a:pt x="153" y="493"/>
                    <a:pt x="104" y="313"/>
                    <a:pt x="0" y="258"/>
                  </a:cubicBezTo>
                  <a:cubicBezTo>
                    <a:pt x="3" y="209"/>
                    <a:pt x="9" y="160"/>
                    <a:pt x="17" y="111"/>
                  </a:cubicBezTo>
                  <a:cubicBezTo>
                    <a:pt x="25" y="67"/>
                    <a:pt x="29" y="0"/>
                    <a:pt x="87" y="14"/>
                  </a:cubicBezTo>
                  <a:cubicBezTo>
                    <a:pt x="176" y="31"/>
                    <a:pt x="193" y="135"/>
                    <a:pt x="212" y="168"/>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225">
              <a:extLst>
                <a:ext uri="{FF2B5EF4-FFF2-40B4-BE49-F238E27FC236}">
                  <a16:creationId xmlns:a16="http://schemas.microsoft.com/office/drawing/2014/main" id="{6C226665-670E-4215-90D1-C127EE508684}"/>
                </a:ext>
              </a:extLst>
            </p:cNvPr>
            <p:cNvSpPr>
              <a:spLocks/>
            </p:cNvSpPr>
            <p:nvPr/>
          </p:nvSpPr>
          <p:spPr bwMode="auto">
            <a:xfrm>
              <a:off x="6470650"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2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8 w 605"/>
                <a:gd name="T27" fmla="*/ 178 h 1084"/>
                <a:gd name="T28" fmla="*/ 188 w 605"/>
                <a:gd name="T29" fmla="*/ 274 h 1084"/>
                <a:gd name="T30" fmla="*/ 244 w 605"/>
                <a:gd name="T31" fmla="*/ 287 h 1084"/>
                <a:gd name="T32" fmla="*/ 274 w 605"/>
                <a:gd name="T33" fmla="*/ 283 h 1084"/>
                <a:gd name="T34" fmla="*/ 274 w 605"/>
                <a:gd name="T35" fmla="*/ 283 h 1084"/>
                <a:gd name="T36" fmla="*/ 321 w 605"/>
                <a:gd name="T37" fmla="*/ 271 h 1084"/>
                <a:gd name="T38" fmla="*/ 329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50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1" y="0"/>
                    <a:pt x="588" y="1"/>
                    <a:pt x="586" y="2"/>
                  </a:cubicBezTo>
                  <a:lnTo>
                    <a:pt x="413" y="111"/>
                  </a:lnTo>
                  <a:cubicBezTo>
                    <a:pt x="388" y="127"/>
                    <a:pt x="369" y="152"/>
                    <a:pt x="362" y="181"/>
                  </a:cubicBezTo>
                  <a:lnTo>
                    <a:pt x="350" y="225"/>
                  </a:lnTo>
                  <a:lnTo>
                    <a:pt x="348" y="225"/>
                  </a:lnTo>
                  <a:cubicBezTo>
                    <a:pt x="338" y="225"/>
                    <a:pt x="329" y="230"/>
                    <a:pt x="323" y="238"/>
                  </a:cubicBezTo>
                  <a:lnTo>
                    <a:pt x="16" y="155"/>
                  </a:lnTo>
                  <a:cubicBezTo>
                    <a:pt x="15" y="155"/>
                    <a:pt x="14" y="155"/>
                    <a:pt x="12" y="155"/>
                  </a:cubicBezTo>
                  <a:cubicBezTo>
                    <a:pt x="5" y="155"/>
                    <a:pt x="0" y="160"/>
                    <a:pt x="0" y="167"/>
                  </a:cubicBezTo>
                  <a:cubicBezTo>
                    <a:pt x="0" y="172"/>
                    <a:pt x="3" y="176"/>
                    <a:pt x="8" y="178"/>
                  </a:cubicBezTo>
                  <a:lnTo>
                    <a:pt x="188" y="274"/>
                  </a:lnTo>
                  <a:cubicBezTo>
                    <a:pt x="205" y="283"/>
                    <a:pt x="224" y="287"/>
                    <a:pt x="244" y="287"/>
                  </a:cubicBezTo>
                  <a:cubicBezTo>
                    <a:pt x="254" y="287"/>
                    <a:pt x="264" y="286"/>
                    <a:pt x="274" y="283"/>
                  </a:cubicBezTo>
                  <a:lnTo>
                    <a:pt x="274" y="283"/>
                  </a:lnTo>
                  <a:lnTo>
                    <a:pt x="321" y="271"/>
                  </a:lnTo>
                  <a:cubicBezTo>
                    <a:pt x="323" y="275"/>
                    <a:pt x="325" y="278"/>
                    <a:pt x="329" y="280"/>
                  </a:cubicBezTo>
                  <a:lnTo>
                    <a:pt x="312" y="1012"/>
                  </a:lnTo>
                  <a:cubicBezTo>
                    <a:pt x="288" y="1019"/>
                    <a:pt x="271" y="1031"/>
                    <a:pt x="271" y="1046"/>
                  </a:cubicBezTo>
                  <a:cubicBezTo>
                    <a:pt x="271" y="1067"/>
                    <a:pt x="306" y="1084"/>
                    <a:pt x="348" y="1084"/>
                  </a:cubicBezTo>
                  <a:cubicBezTo>
                    <a:pt x="391" y="1084"/>
                    <a:pt x="425" y="1067"/>
                    <a:pt x="425" y="1046"/>
                  </a:cubicBezTo>
                  <a:cubicBezTo>
                    <a:pt x="425" y="1031"/>
                    <a:pt x="408" y="1019"/>
                    <a:pt x="383" y="1012"/>
                  </a:cubicBezTo>
                  <a:lnTo>
                    <a:pt x="371" y="431"/>
                  </a:lnTo>
                  <a:lnTo>
                    <a:pt x="331" y="282"/>
                  </a:lnTo>
                  <a:cubicBezTo>
                    <a:pt x="336" y="285"/>
                    <a:pt x="342" y="287"/>
                    <a:pt x="348" y="287"/>
                  </a:cubicBezTo>
                  <a:lnTo>
                    <a:pt x="350" y="287"/>
                  </a:lnTo>
                  <a:lnTo>
                    <a:pt x="432" y="596"/>
                  </a:lnTo>
                  <a:cubicBezTo>
                    <a:pt x="434" y="601"/>
                    <a:pt x="439"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113">
            <a:extLst>
              <a:ext uri="{FF2B5EF4-FFF2-40B4-BE49-F238E27FC236}">
                <a16:creationId xmlns:a16="http://schemas.microsoft.com/office/drawing/2014/main" id="{D59D8017-C59C-415E-A064-EE5F54872418}"/>
              </a:ext>
            </a:extLst>
          </p:cNvPr>
          <p:cNvGrpSpPr/>
          <p:nvPr/>
        </p:nvGrpSpPr>
        <p:grpSpPr>
          <a:xfrm>
            <a:off x="9597323" y="3065434"/>
            <a:ext cx="146522" cy="280390"/>
            <a:chOff x="5545138" y="625475"/>
            <a:chExt cx="1489075" cy="2849563"/>
          </a:xfrm>
        </p:grpSpPr>
        <p:sp>
          <p:nvSpPr>
            <p:cNvPr id="115" name="Freeform 117">
              <a:extLst>
                <a:ext uri="{FF2B5EF4-FFF2-40B4-BE49-F238E27FC236}">
                  <a16:creationId xmlns:a16="http://schemas.microsoft.com/office/drawing/2014/main" id="{BBCBBEA4-B8B8-42A8-B2B2-1A2E227F96D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20">
              <a:extLst>
                <a:ext uri="{FF2B5EF4-FFF2-40B4-BE49-F238E27FC236}">
                  <a16:creationId xmlns:a16="http://schemas.microsoft.com/office/drawing/2014/main" id="{B5464A5E-6282-480C-B38C-414A3CCF385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0" name="Oval 119">
            <a:hlinkClick r:id="rId3" action="ppaction://hlinksldjump"/>
            <a:extLst>
              <a:ext uri="{FF2B5EF4-FFF2-40B4-BE49-F238E27FC236}">
                <a16:creationId xmlns:a16="http://schemas.microsoft.com/office/drawing/2014/main" id="{AC008778-0800-48C9-8EAE-29589508B3C8}"/>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1" name="Oval 120">
            <a:hlinkClick r:id="rId4" action="ppaction://hlinksldjump"/>
            <a:extLst>
              <a:ext uri="{FF2B5EF4-FFF2-40B4-BE49-F238E27FC236}">
                <a16:creationId xmlns:a16="http://schemas.microsoft.com/office/drawing/2014/main" id="{E745A3FE-78B5-452C-B6FF-28E0463DCAF8}"/>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2" name="Oval 121">
            <a:hlinkClick r:id="rId5" action="ppaction://hlinksldjump"/>
            <a:extLst>
              <a:ext uri="{FF2B5EF4-FFF2-40B4-BE49-F238E27FC236}">
                <a16:creationId xmlns:a16="http://schemas.microsoft.com/office/drawing/2014/main" id="{F5C6827A-1FB8-43C5-8C59-6F1FA3A0FEF7}"/>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hlinkClick r:id="rId6" action="ppaction://hlinksldjump"/>
            <a:extLst>
              <a:ext uri="{FF2B5EF4-FFF2-40B4-BE49-F238E27FC236}">
                <a16:creationId xmlns:a16="http://schemas.microsoft.com/office/drawing/2014/main" id="{CCB63A69-478A-4FB2-9E89-03E078F87E09}"/>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hlinkClick r:id="rId7" action="ppaction://hlinksldjump"/>
            <a:extLst>
              <a:ext uri="{FF2B5EF4-FFF2-40B4-BE49-F238E27FC236}">
                <a16:creationId xmlns:a16="http://schemas.microsoft.com/office/drawing/2014/main" id="{28248E5B-7A45-46E2-AA22-4E077148E769}"/>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hlinkClick r:id="rId8" action="ppaction://hlinksldjump"/>
            <a:extLst>
              <a:ext uri="{FF2B5EF4-FFF2-40B4-BE49-F238E27FC236}">
                <a16:creationId xmlns:a16="http://schemas.microsoft.com/office/drawing/2014/main" id="{555F4D03-36AC-4D5A-B3AB-E4C166477293}"/>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hlinkClick r:id="rId9" action="ppaction://hlinksldjump"/>
            <a:extLst>
              <a:ext uri="{FF2B5EF4-FFF2-40B4-BE49-F238E27FC236}">
                <a16:creationId xmlns:a16="http://schemas.microsoft.com/office/drawing/2014/main" id="{3C5D76C7-D284-4C74-B3AE-6DC8EFF5BF35}"/>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hlinkClick r:id="rId10" action="ppaction://hlinksldjump"/>
            <a:extLst>
              <a:ext uri="{FF2B5EF4-FFF2-40B4-BE49-F238E27FC236}">
                <a16:creationId xmlns:a16="http://schemas.microsoft.com/office/drawing/2014/main" id="{6EECFF77-CDDF-43FB-8784-E2834309DE16}"/>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hlinkClick r:id="rId11" action="ppaction://hlinksldjump"/>
            <a:extLst>
              <a:ext uri="{FF2B5EF4-FFF2-40B4-BE49-F238E27FC236}">
                <a16:creationId xmlns:a16="http://schemas.microsoft.com/office/drawing/2014/main" id="{48A9C50F-1206-43E8-832D-67C84545921A}"/>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022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a:t>Developing an </a:t>
            </a:r>
            <a:br>
              <a:rPr lang="en-GB"/>
            </a:br>
            <a:r>
              <a:rPr lang="en-GB"/>
              <a:t>EAP baseline</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lstStyle/>
          <a:p>
            <a:r>
              <a:rPr lang="en-GB" dirty="0"/>
              <a:t>Module 4 – Developing an EAP baseline</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73890" y="1836145"/>
            <a:ext cx="3962390" cy="4510087"/>
          </a:xfrm>
          <a:prstGeom prst="roundRect">
            <a:avLst>
              <a:gd name="adj" fmla="val 2406"/>
            </a:avLst>
          </a:prstGeom>
          <a:noFill/>
          <a:ln>
            <a:noFill/>
          </a:ln>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t>Module objectives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t>Draft a definition of EAP in your local government area that is easy to </a:t>
            </a:r>
            <a:br>
              <a:rPr kumimoji="0" lang="bg-BG"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t>communicate and understand across a </a:t>
            </a:r>
            <a:br>
              <a:rPr kumimoji="0" lang="bg-BG"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38842"/>
                </a:solidFill>
                <a:effectLst/>
                <a:uLnTx/>
                <a:uFillTx/>
                <a:latin typeface="Arial" panose="020B0604020202020204" pitchFamily="34" charset="0"/>
                <a:ea typeface="+mn-ea"/>
                <a:cs typeface="Arial" panose="020B0604020202020204" pitchFamily="34" charset="0"/>
              </a:rPr>
              <a:t>diversity of stakeholders</a:t>
            </a:r>
          </a:p>
        </p:txBody>
      </p:sp>
      <p:sp>
        <p:nvSpPr>
          <p:cNvPr id="2" name="Slide Number Placeholder 1">
            <a:extLst>
              <a:ext uri="{FF2B5EF4-FFF2-40B4-BE49-F238E27FC236}">
                <a16:creationId xmlns:a16="http://schemas.microsoft.com/office/drawing/2014/main" id="{0D2DAEC8-286F-8688-1FCD-CA42B4EF7756}"/>
              </a:ext>
            </a:extLst>
          </p:cNvPr>
          <p:cNvSpPr>
            <a:spLocks noGrp="1"/>
          </p:cNvSpPr>
          <p:nvPr>
            <p:ph type="sldNum" sz="quarter" idx="12"/>
          </p:nvPr>
        </p:nvSpPr>
        <p:spPr/>
        <p:txBody>
          <a:bodyPr/>
          <a:lstStyle/>
          <a:p>
            <a:fld id="{CE97AC88-B9C7-4AEF-9990-0777AFA0136D}" type="slidenum">
              <a:rPr lang="en-US" smtClean="0"/>
              <a:pPr/>
              <a:t>61</a:t>
            </a:fld>
            <a:endParaRPr lang="en-US"/>
          </a:p>
        </p:txBody>
      </p:sp>
      <p:sp>
        <p:nvSpPr>
          <p:cNvPr id="11" name="Content Placeholder 1">
            <a:extLst>
              <a:ext uri="{FF2B5EF4-FFF2-40B4-BE49-F238E27FC236}">
                <a16:creationId xmlns:a16="http://schemas.microsoft.com/office/drawing/2014/main" id="{1689E437-0418-9986-3AE8-61C971DD2633}"/>
              </a:ext>
            </a:extLst>
          </p:cNvPr>
          <p:cNvSpPr txBox="1">
            <a:spLocks/>
          </p:cNvSpPr>
          <p:nvPr/>
        </p:nvSpPr>
        <p:spPr>
          <a:xfrm>
            <a:off x="685801" y="1828800"/>
            <a:ext cx="3962399" cy="434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lumMod val="20000"/>
                    <a:lumOff val="8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dirty="0">
                <a:solidFill>
                  <a:schemeClr val="bg1"/>
                </a:solidFill>
              </a:rPr>
              <a:t>Modules </a:t>
            </a:r>
            <a:r>
              <a:rPr lang="en-GB" sz="1200" b="0" dirty="0">
                <a:solidFill>
                  <a:schemeClr val="bg1"/>
                </a:solidFill>
                <a:hlinkClick r:id="rId3" action="ppaction://hlinksldjump">
                  <a:extLst>
                    <a:ext uri="{A12FA001-AC4F-418D-AE19-62706E023703}">
                      <ahyp:hlinkClr xmlns:ahyp="http://schemas.microsoft.com/office/drawing/2018/hyperlinkcolor" val="tx"/>
                    </a:ext>
                  </a:extLst>
                </a:hlinkClick>
              </a:rPr>
              <a:t>2</a:t>
            </a:r>
            <a:r>
              <a:rPr lang="en-GB" sz="1200" b="0" dirty="0">
                <a:solidFill>
                  <a:schemeClr val="bg1"/>
                </a:solidFill>
              </a:rPr>
              <a:t> and </a:t>
            </a:r>
            <a:r>
              <a:rPr lang="en-GB" sz="1200" b="0" dirty="0">
                <a:solidFill>
                  <a:schemeClr val="bg1"/>
                </a:solidFill>
                <a:hlinkClick r:id="rId4" action="ppaction://hlinksldjump">
                  <a:extLst>
                    <a:ext uri="{A12FA001-AC4F-418D-AE19-62706E023703}">
                      <ahyp:hlinkClr xmlns:ahyp="http://schemas.microsoft.com/office/drawing/2018/hyperlinkcolor" val="tx"/>
                    </a:ext>
                  </a:extLst>
                </a:hlinkClick>
              </a:rPr>
              <a:t>3</a:t>
            </a:r>
            <a:r>
              <a:rPr lang="en-GB" sz="1200" b="0" dirty="0">
                <a:solidFill>
                  <a:schemeClr val="bg1"/>
                </a:solidFill>
              </a:rPr>
              <a:t> bring together different perspectives on EAP and enable cities and local governments to develop your understanding of contextual issues.</a:t>
            </a:r>
          </a:p>
          <a:p>
            <a:pPr>
              <a:lnSpc>
                <a:spcPct val="120000"/>
              </a:lnSpc>
            </a:pPr>
            <a:r>
              <a:rPr lang="en-GB" sz="1200" b="0" dirty="0">
                <a:solidFill>
                  <a:schemeClr val="bg1"/>
                </a:solidFill>
              </a:rPr>
              <a:t>Developing and understanding your local government’s specific EAP baseline is important, as this baseline will layout the local context of energy access and poverty. It provides a way to compare the “before” and “after”. This first step will enable the planning of appropriate interventions for local governments.</a:t>
            </a:r>
          </a:p>
        </p:txBody>
      </p:sp>
      <p:grpSp>
        <p:nvGrpSpPr>
          <p:cNvPr id="37" name="Group 36">
            <a:extLst>
              <a:ext uri="{FF2B5EF4-FFF2-40B4-BE49-F238E27FC236}">
                <a16:creationId xmlns:a16="http://schemas.microsoft.com/office/drawing/2014/main" id="{59DCA19F-B9AE-4C3D-B2A0-E2A5434B7380}"/>
              </a:ext>
            </a:extLst>
          </p:cNvPr>
          <p:cNvGrpSpPr/>
          <p:nvPr/>
        </p:nvGrpSpPr>
        <p:grpSpPr>
          <a:xfrm>
            <a:off x="9597323" y="3065434"/>
            <a:ext cx="146522" cy="280390"/>
            <a:chOff x="5545138" y="625475"/>
            <a:chExt cx="1489075" cy="2849563"/>
          </a:xfrm>
        </p:grpSpPr>
        <p:sp>
          <p:nvSpPr>
            <p:cNvPr id="38" name="Freeform 117">
              <a:extLst>
                <a:ext uri="{FF2B5EF4-FFF2-40B4-BE49-F238E27FC236}">
                  <a16:creationId xmlns:a16="http://schemas.microsoft.com/office/drawing/2014/main" id="{C7C4E381-EDC6-44CC-8E0D-1CFEDB80D82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E3108770-C57E-4FE8-9936-6A04A1395E5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 name="Oval 42">
            <a:hlinkClick r:id="rId5" action="ppaction://hlinksldjump"/>
            <a:extLst>
              <a:ext uri="{FF2B5EF4-FFF2-40B4-BE49-F238E27FC236}">
                <a16:creationId xmlns:a16="http://schemas.microsoft.com/office/drawing/2014/main" id="{82D8C6DC-CAC5-49F3-8E00-35167F296816}"/>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4" action="ppaction://hlinksldjump"/>
            <a:extLst>
              <a:ext uri="{FF2B5EF4-FFF2-40B4-BE49-F238E27FC236}">
                <a16:creationId xmlns:a16="http://schemas.microsoft.com/office/drawing/2014/main" id="{5C4E13A1-7C99-4D65-A6A9-1EEFFD43BAC7}"/>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6" action="ppaction://hlinksldjump"/>
            <a:extLst>
              <a:ext uri="{FF2B5EF4-FFF2-40B4-BE49-F238E27FC236}">
                <a16:creationId xmlns:a16="http://schemas.microsoft.com/office/drawing/2014/main" id="{BC8A8CF6-6298-41B0-84FF-69607FE12322}"/>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7" action="ppaction://hlinksldjump"/>
            <a:extLst>
              <a:ext uri="{FF2B5EF4-FFF2-40B4-BE49-F238E27FC236}">
                <a16:creationId xmlns:a16="http://schemas.microsoft.com/office/drawing/2014/main" id="{32367160-1F08-4298-B3CE-41E84D8E48A9}"/>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8" action="ppaction://hlinksldjump"/>
            <a:extLst>
              <a:ext uri="{FF2B5EF4-FFF2-40B4-BE49-F238E27FC236}">
                <a16:creationId xmlns:a16="http://schemas.microsoft.com/office/drawing/2014/main" id="{54C190CA-F0F3-4420-BBCE-54F148BE48FB}"/>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9" action="ppaction://hlinksldjump"/>
            <a:extLst>
              <a:ext uri="{FF2B5EF4-FFF2-40B4-BE49-F238E27FC236}">
                <a16:creationId xmlns:a16="http://schemas.microsoft.com/office/drawing/2014/main" id="{CF5CE548-A7EB-4A24-B25D-E4B623D69AC9}"/>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10" action="ppaction://hlinksldjump"/>
            <a:extLst>
              <a:ext uri="{FF2B5EF4-FFF2-40B4-BE49-F238E27FC236}">
                <a16:creationId xmlns:a16="http://schemas.microsoft.com/office/drawing/2014/main" id="{EFBCBBDC-66B7-4C2A-9254-2E905F675D32}"/>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3" action="ppaction://hlinksldjump"/>
            <a:extLst>
              <a:ext uri="{FF2B5EF4-FFF2-40B4-BE49-F238E27FC236}">
                <a16:creationId xmlns:a16="http://schemas.microsoft.com/office/drawing/2014/main" id="{10D600F2-4A24-41B0-B0BC-FD1061CA7368}"/>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hlinkClick r:id="rId11" action="ppaction://hlinksldjump"/>
            <a:extLst>
              <a:ext uri="{FF2B5EF4-FFF2-40B4-BE49-F238E27FC236}">
                <a16:creationId xmlns:a16="http://schemas.microsoft.com/office/drawing/2014/main" id="{648B8A19-2D1A-4269-81DD-7CF07B40BE53}"/>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6913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Autofit/>
          </a:bodyPr>
          <a:lstStyle/>
          <a:p>
            <a:pPr>
              <a:lnSpc>
                <a:spcPct val="120000"/>
              </a:lnSpc>
            </a:pPr>
            <a:r>
              <a:rPr lang="en-GB" sz="1200" b="0" dirty="0">
                <a:solidFill>
                  <a:schemeClr val="tx1"/>
                </a:solidFill>
              </a:rPr>
              <a:t>This tool will help you to formulate the EAP baseline for your context, based on the stories and quantitative data about EAP in your local government area. This EAP baseline will likely be unique, taking into consideration the multiple factors which provide a holistic overview of EAP in your households and communities.</a:t>
            </a:r>
          </a:p>
          <a:p>
            <a:pPr>
              <a:lnSpc>
                <a:spcPct val="120000"/>
              </a:lnSpc>
            </a:pPr>
            <a:r>
              <a:rPr lang="en-GB" sz="1200" b="0" dirty="0">
                <a:solidFill>
                  <a:schemeClr val="tx1"/>
                </a:solidFill>
              </a:rPr>
              <a:t>As a first step to this tool, you will record key quantitative data points and key lived experiences on sticky notes. These sticky notes can then be sequenced to complete the worksheet, guiding you to a baseline as a short paragraph. </a:t>
            </a:r>
          </a:p>
          <a:p>
            <a:pPr>
              <a:lnSpc>
                <a:spcPct val="120000"/>
              </a:lnSpc>
            </a:pPr>
            <a:r>
              <a:rPr lang="en-GB" sz="1200" b="0" dirty="0">
                <a:solidFill>
                  <a:schemeClr val="tx1"/>
                </a:solidFill>
              </a:rPr>
              <a:t>You can complete as many versions of this worksheet as you need to be able to capture the baseline for your context.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dirty="0">
                <a:solidFill>
                  <a:srgbClr val="038842"/>
                </a:solidFill>
              </a:rPr>
              <a:t>Baselining tool</a:t>
            </a:r>
            <a:endParaRPr lang="en-GB" b="0" dirty="0">
              <a:solidFill>
                <a:srgbClr val="038842"/>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rgbClr val="038842"/>
                </a:solidFill>
              </a:rPr>
              <a:t>When to use this Tool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build a definition of EAP that is specific to your local government’s context. Findings from modules 1 and 2 (or equivalent) are key inputs. </a:t>
            </a:r>
          </a:p>
          <a:p>
            <a:r>
              <a:rPr lang="en-GB" sz="1200" dirty="0">
                <a:solidFill>
                  <a:srgbClr val="038842"/>
                </a:solidFill>
              </a:rPr>
              <a:t>Who should be part of the conversation</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a:solidFill>
                  <a:prstClr val="black"/>
                </a:solidFill>
              </a:rPr>
              <a:t>Local government departments related to energy infrastructure and regulation, social support, city planning</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organisations</a:t>
            </a:r>
          </a:p>
          <a:p>
            <a:r>
              <a:rPr lang="en-GB" sz="1200" dirty="0">
                <a:solidFill>
                  <a:srgbClr val="038842"/>
                </a:solidFill>
              </a:rPr>
              <a:t>Suggested set-up and logistics</a:t>
            </a:r>
          </a:p>
          <a:p>
            <a:pPr marR="0" lvl="0" algn="l" defTabSz="914400" rtl="0" eaLnBrk="1" fontAlgn="auto" latinLnBrk="0" hangingPunct="1">
              <a:lnSpc>
                <a:spcPct val="120000"/>
              </a:lnSpc>
              <a:spcBef>
                <a:spcPts val="0"/>
              </a:spcBef>
              <a:spcAft>
                <a:spcPts val="0"/>
              </a:spcAft>
              <a:buClrTx/>
              <a:buSzTx/>
              <a:tabLst/>
              <a:defRPr/>
            </a:pPr>
            <a:r>
              <a:rPr lang="en-GB" sz="1200" b="0" dirty="0">
                <a:solidFill>
                  <a:prstClr val="black"/>
                </a:solidFill>
              </a:rPr>
              <a:t>Worksheets printed as posters or placed on virtual whiteboard.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Sticky notes will be helpful, where each note should have 1 story or quantitative data point.</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038842"/>
                </a:solidFill>
              </a:rPr>
              <a:t>Module 4 – Developing an EAP baseline</a:t>
            </a:r>
          </a:p>
        </p:txBody>
      </p:sp>
      <p:sp>
        <p:nvSpPr>
          <p:cNvPr id="4" name="Slide Number Placeholder 3">
            <a:extLst>
              <a:ext uri="{FF2B5EF4-FFF2-40B4-BE49-F238E27FC236}">
                <a16:creationId xmlns:a16="http://schemas.microsoft.com/office/drawing/2014/main" id="{D3958EBA-E9CC-49DE-7C37-765782524E23}"/>
              </a:ext>
            </a:extLst>
          </p:cNvPr>
          <p:cNvSpPr>
            <a:spLocks noGrp="1"/>
          </p:cNvSpPr>
          <p:nvPr>
            <p:ph type="sldNum" sz="quarter" idx="12"/>
          </p:nvPr>
        </p:nvSpPr>
        <p:spPr/>
        <p:txBody>
          <a:bodyPr/>
          <a:lstStyle/>
          <a:p>
            <a:fld id="{CE97AC88-B9C7-4AEF-9990-0777AFA0136D}" type="slidenum">
              <a:rPr lang="en-US" smtClean="0"/>
              <a:pPr/>
              <a:t>62</a:t>
            </a:fld>
            <a:endParaRPr lang="en-US"/>
          </a:p>
        </p:txBody>
      </p:sp>
      <p:sp>
        <p:nvSpPr>
          <p:cNvPr id="17" name="Oval 16">
            <a:hlinkClick r:id="rId3" action="ppaction://hlinksldjump"/>
            <a:extLst>
              <a:ext uri="{FF2B5EF4-FFF2-40B4-BE49-F238E27FC236}">
                <a16:creationId xmlns:a16="http://schemas.microsoft.com/office/drawing/2014/main" id="{C3788D20-8A0F-4DBF-88CF-547226413ED7}"/>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4" action="ppaction://hlinksldjump"/>
            <a:extLst>
              <a:ext uri="{FF2B5EF4-FFF2-40B4-BE49-F238E27FC236}">
                <a16:creationId xmlns:a16="http://schemas.microsoft.com/office/drawing/2014/main" id="{93D92D11-37F0-4C42-A716-7E0E77B731EB}"/>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5" action="ppaction://hlinksldjump"/>
            <a:extLst>
              <a:ext uri="{FF2B5EF4-FFF2-40B4-BE49-F238E27FC236}">
                <a16:creationId xmlns:a16="http://schemas.microsoft.com/office/drawing/2014/main" id="{C2DAA925-7FEA-40E4-9524-90825180E356}"/>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6" action="ppaction://hlinksldjump"/>
            <a:extLst>
              <a:ext uri="{FF2B5EF4-FFF2-40B4-BE49-F238E27FC236}">
                <a16:creationId xmlns:a16="http://schemas.microsoft.com/office/drawing/2014/main" id="{2FD2CDAC-4550-4533-A6AC-4C17ABAB0D1F}"/>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7" action="ppaction://hlinksldjump"/>
            <a:extLst>
              <a:ext uri="{FF2B5EF4-FFF2-40B4-BE49-F238E27FC236}">
                <a16:creationId xmlns:a16="http://schemas.microsoft.com/office/drawing/2014/main" id="{EA10AE3A-2F23-453B-BA67-CD936DEA54BF}"/>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8" action="ppaction://hlinksldjump"/>
            <a:extLst>
              <a:ext uri="{FF2B5EF4-FFF2-40B4-BE49-F238E27FC236}">
                <a16:creationId xmlns:a16="http://schemas.microsoft.com/office/drawing/2014/main" id="{06750F36-44AE-48F6-B926-283F79C86A4C}"/>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a:extLst>
              <a:ext uri="{FF2B5EF4-FFF2-40B4-BE49-F238E27FC236}">
                <a16:creationId xmlns:a16="http://schemas.microsoft.com/office/drawing/2014/main" id="{E1961458-B498-4AF5-A92A-CCA69760256A}"/>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a:extLst>
              <a:ext uri="{FF2B5EF4-FFF2-40B4-BE49-F238E27FC236}">
                <a16:creationId xmlns:a16="http://schemas.microsoft.com/office/drawing/2014/main" id="{4CEC55BE-CFC7-4884-927C-B0515CACC37A}"/>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1" action="ppaction://hlinksldjump"/>
            <a:extLst>
              <a:ext uri="{FF2B5EF4-FFF2-40B4-BE49-F238E27FC236}">
                <a16:creationId xmlns:a16="http://schemas.microsoft.com/office/drawing/2014/main" id="{93C89099-78D5-490C-B637-3123197D179E}"/>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86BC2B9E-75B4-4B10-ADA2-50EBEBAC35D6}"/>
              </a:ext>
            </a:extLst>
          </p:cNvPr>
          <p:cNvGrpSpPr/>
          <p:nvPr/>
        </p:nvGrpSpPr>
        <p:grpSpPr>
          <a:xfrm>
            <a:off x="9573110" y="3065434"/>
            <a:ext cx="146522" cy="280390"/>
            <a:chOff x="5545138" y="625475"/>
            <a:chExt cx="1489075" cy="2849563"/>
          </a:xfrm>
        </p:grpSpPr>
        <p:sp>
          <p:nvSpPr>
            <p:cNvPr id="31" name="Freeform 117">
              <a:extLst>
                <a:ext uri="{FF2B5EF4-FFF2-40B4-BE49-F238E27FC236}">
                  <a16:creationId xmlns:a16="http://schemas.microsoft.com/office/drawing/2014/main" id="{D061ED01-8ADF-49CE-B798-9928F428103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0">
              <a:extLst>
                <a:ext uri="{FF2B5EF4-FFF2-40B4-BE49-F238E27FC236}">
                  <a16:creationId xmlns:a16="http://schemas.microsoft.com/office/drawing/2014/main" id="{DD413E7D-67AC-484E-A821-5CAE5935418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96017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4E49B-C4CB-89CA-BCA8-12AFA204493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75EFC9D-2203-D753-7AB9-78E395CE6DA5}"/>
              </a:ext>
            </a:extLst>
          </p:cNvPr>
          <p:cNvPicPr>
            <a:picLocks noChangeAspect="1"/>
          </p:cNvPicPr>
          <p:nvPr/>
        </p:nvPicPr>
        <p:blipFill>
          <a:blip r:embed="rId3">
            <a:alphaModFix amt="70000"/>
          </a:blip>
          <a:stretch>
            <a:fillRect/>
          </a:stretch>
        </p:blipFill>
        <p:spPr>
          <a:xfrm>
            <a:off x="1703968" y="1676400"/>
            <a:ext cx="6498063" cy="4498659"/>
          </a:xfrm>
          <a:prstGeom prst="rect">
            <a:avLst/>
          </a:prstGeom>
          <a:ln>
            <a:solidFill>
              <a:schemeClr val="accent2">
                <a:lumMod val="20000"/>
                <a:lumOff val="80000"/>
              </a:schemeClr>
            </a:solidFill>
          </a:ln>
        </p:spPr>
      </p:pic>
      <p:sp>
        <p:nvSpPr>
          <p:cNvPr id="3" name="Title 2">
            <a:extLst>
              <a:ext uri="{FF2B5EF4-FFF2-40B4-BE49-F238E27FC236}">
                <a16:creationId xmlns:a16="http://schemas.microsoft.com/office/drawing/2014/main" id="{04711A38-00E5-2307-EAB1-68C77D0A36CA}"/>
              </a:ext>
            </a:extLst>
          </p:cNvPr>
          <p:cNvSpPr>
            <a:spLocks noGrp="1"/>
          </p:cNvSpPr>
          <p:nvPr>
            <p:ph type="title"/>
          </p:nvPr>
        </p:nvSpPr>
        <p:spPr/>
        <p:txBody>
          <a:bodyPr>
            <a:normAutofit fontScale="90000"/>
          </a:bodyPr>
          <a:lstStyle/>
          <a:p>
            <a:r>
              <a:rPr lang="en-GB" dirty="0">
                <a:solidFill>
                  <a:srgbClr val="038842"/>
                </a:solidFill>
              </a:rPr>
              <a:t>Tool &amp; facilitation guide</a:t>
            </a:r>
            <a:br>
              <a:rPr lang="en-GB" dirty="0">
                <a:solidFill>
                  <a:srgbClr val="038842"/>
                </a:solidFill>
              </a:rPr>
            </a:br>
            <a:r>
              <a:rPr lang="en-GB" sz="2000" b="0" dirty="0">
                <a:solidFill>
                  <a:srgbClr val="038842"/>
                </a:solidFill>
              </a:rPr>
              <a:t>Collating stories &amp; quantitative data </a:t>
            </a:r>
          </a:p>
        </p:txBody>
      </p:sp>
      <p:sp>
        <p:nvSpPr>
          <p:cNvPr id="5" name="Content Placeholder 4">
            <a:extLst>
              <a:ext uri="{FF2B5EF4-FFF2-40B4-BE49-F238E27FC236}">
                <a16:creationId xmlns:a16="http://schemas.microsoft.com/office/drawing/2014/main" id="{30B62AD0-00C7-3E8B-E5EE-84A5336ADE30}"/>
              </a:ext>
            </a:extLst>
          </p:cNvPr>
          <p:cNvSpPr>
            <a:spLocks noGrp="1"/>
          </p:cNvSpPr>
          <p:nvPr>
            <p:ph idx="14"/>
          </p:nvPr>
        </p:nvSpPr>
        <p:spPr/>
        <p:txBody>
          <a:bodyPr/>
          <a:lstStyle/>
          <a:p>
            <a:r>
              <a:rPr lang="en-GB" dirty="0">
                <a:solidFill>
                  <a:srgbClr val="038842"/>
                </a:solidFill>
              </a:rPr>
              <a:t>Module 4 – Developing an EAP baseline</a:t>
            </a:r>
          </a:p>
        </p:txBody>
      </p:sp>
      <p:sp>
        <p:nvSpPr>
          <p:cNvPr id="4" name="Slide Number Placeholder 3">
            <a:extLst>
              <a:ext uri="{FF2B5EF4-FFF2-40B4-BE49-F238E27FC236}">
                <a16:creationId xmlns:a16="http://schemas.microsoft.com/office/drawing/2014/main" id="{8680F94A-654A-EFB9-9B41-8A8701A4285A}"/>
              </a:ext>
            </a:extLst>
          </p:cNvPr>
          <p:cNvSpPr>
            <a:spLocks noGrp="1"/>
          </p:cNvSpPr>
          <p:nvPr>
            <p:ph type="sldNum" sz="quarter" idx="12"/>
          </p:nvPr>
        </p:nvSpPr>
        <p:spPr/>
        <p:txBody>
          <a:bodyPr/>
          <a:lstStyle/>
          <a:p>
            <a:fld id="{CE97AC88-B9C7-4AEF-9990-0777AFA0136D}" type="slidenum">
              <a:rPr lang="en-US" smtClean="0"/>
              <a:pPr/>
              <a:t>63</a:t>
            </a:fld>
            <a:endParaRPr lang="en-US"/>
          </a:p>
        </p:txBody>
      </p:sp>
      <p:sp>
        <p:nvSpPr>
          <p:cNvPr id="20" name="Teardrop 19">
            <a:extLst>
              <a:ext uri="{FF2B5EF4-FFF2-40B4-BE49-F238E27FC236}">
                <a16:creationId xmlns:a16="http://schemas.microsoft.com/office/drawing/2014/main" id="{B9C74CCC-1F58-9523-0CF2-FDB3E089188A}"/>
              </a:ext>
            </a:extLst>
          </p:cNvPr>
          <p:cNvSpPr/>
          <p:nvPr/>
        </p:nvSpPr>
        <p:spPr>
          <a:xfrm flipH="1">
            <a:off x="6049723" y="2627563"/>
            <a:ext cx="3170467" cy="1908786"/>
          </a:xfrm>
          <a:custGeom>
            <a:avLst/>
            <a:gdLst>
              <a:gd name="connsiteX0" fmla="*/ 0 w 3170467"/>
              <a:gd name="connsiteY0" fmla="*/ 954393 h 1908786"/>
              <a:gd name="connsiteX1" fmla="*/ 1585234 w 3170467"/>
              <a:gd name="connsiteY1" fmla="*/ 0 h 1908786"/>
              <a:gd name="connsiteX2" fmla="*/ 3146641 w 3170467"/>
              <a:gd name="connsiteY2" fmla="*/ 14345 h 1908786"/>
              <a:gd name="connsiteX3" fmla="*/ 3170467 w 3170467"/>
              <a:gd name="connsiteY3" fmla="*/ 954393 h 1908786"/>
              <a:gd name="connsiteX4" fmla="*/ 1585233 w 3170467"/>
              <a:gd name="connsiteY4" fmla="*/ 1908786 h 1908786"/>
              <a:gd name="connsiteX5" fmla="*/ -1 w 3170467"/>
              <a:gd name="connsiteY5" fmla="*/ 954393 h 1908786"/>
              <a:gd name="connsiteX6" fmla="*/ 0 w 3170467"/>
              <a:gd name="connsiteY6" fmla="*/ 954393 h 19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0467" h="1908786" fill="none" extrusionOk="0">
                <a:moveTo>
                  <a:pt x="0" y="954393"/>
                </a:moveTo>
                <a:cubicBezTo>
                  <a:pt x="49533" y="325886"/>
                  <a:pt x="728354" y="-101979"/>
                  <a:pt x="1585234" y="0"/>
                </a:cubicBezTo>
                <a:cubicBezTo>
                  <a:pt x="2175356" y="45977"/>
                  <a:pt x="2869189" y="71272"/>
                  <a:pt x="3146641" y="14345"/>
                </a:cubicBezTo>
                <a:cubicBezTo>
                  <a:pt x="3183625" y="340248"/>
                  <a:pt x="3170558" y="691383"/>
                  <a:pt x="3170467" y="954393"/>
                </a:cubicBezTo>
                <a:cubicBezTo>
                  <a:pt x="3138041" y="1477406"/>
                  <a:pt x="2380391" y="1960183"/>
                  <a:pt x="1585233" y="1908786"/>
                </a:cubicBezTo>
                <a:cubicBezTo>
                  <a:pt x="726851" y="2008733"/>
                  <a:pt x="14685" y="1542546"/>
                  <a:pt x="-1" y="954393"/>
                </a:cubicBezTo>
                <a:lnTo>
                  <a:pt x="0" y="954393"/>
                </a:lnTo>
                <a:close/>
              </a:path>
              <a:path w="3170467" h="1908786" stroke="0" extrusionOk="0">
                <a:moveTo>
                  <a:pt x="0" y="954393"/>
                </a:moveTo>
                <a:cubicBezTo>
                  <a:pt x="-109038" y="329628"/>
                  <a:pt x="719527" y="40830"/>
                  <a:pt x="1585234" y="0"/>
                </a:cubicBezTo>
                <a:cubicBezTo>
                  <a:pt x="1861141" y="45153"/>
                  <a:pt x="2694382" y="64604"/>
                  <a:pt x="3146641" y="14345"/>
                </a:cubicBezTo>
                <a:cubicBezTo>
                  <a:pt x="3216259" y="355913"/>
                  <a:pt x="3176956" y="621640"/>
                  <a:pt x="3170467" y="954393"/>
                </a:cubicBezTo>
                <a:cubicBezTo>
                  <a:pt x="3257530" y="1484894"/>
                  <a:pt x="2390950" y="2036640"/>
                  <a:pt x="1585233" y="1908786"/>
                </a:cubicBezTo>
                <a:cubicBezTo>
                  <a:pt x="704410" y="1913258"/>
                  <a:pt x="97475" y="1449460"/>
                  <a:pt x="-1" y="954393"/>
                </a:cubicBezTo>
                <a:lnTo>
                  <a:pt x="0" y="954393"/>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49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1b</a:t>
            </a:r>
          </a:p>
          <a:p>
            <a:r>
              <a:rPr lang="en-SG" sz="1200" dirty="0">
                <a:solidFill>
                  <a:sysClr val="windowText" lastClr="000000"/>
                </a:solidFill>
                <a:latin typeface="Arial" panose="020B0604020202020204" pitchFamily="34" charset="0"/>
                <a:cs typeface="Arial" panose="020B0604020202020204" pitchFamily="34" charset="0"/>
              </a:rPr>
              <a:t>Note the stories and/or problem statements describing energy access challenges or energy poverty in your local government area </a:t>
            </a:r>
            <a:r>
              <a:rPr lang="en-SG" sz="1200" i="1" dirty="0">
                <a:solidFill>
                  <a:sysClr val="windowText" lastClr="000000"/>
                </a:solidFill>
                <a:latin typeface="Arial" panose="020B0604020202020204" pitchFamily="34" charset="0"/>
                <a:cs typeface="Arial" panose="020B0604020202020204" pitchFamily="34" charset="0"/>
              </a:rPr>
              <a:t>(from Module 2 findings, </a:t>
            </a:r>
            <a:br>
              <a:rPr lang="en-SG" sz="1200" i="1" dirty="0">
                <a:solidFill>
                  <a:sysClr val="windowText" lastClr="000000"/>
                </a:solidFill>
                <a:latin typeface="Arial" panose="020B0604020202020204" pitchFamily="34" charset="0"/>
                <a:cs typeface="Arial" panose="020B0604020202020204" pitchFamily="34" charset="0"/>
              </a:rPr>
            </a:br>
            <a:r>
              <a:rPr lang="en-SG" sz="1200" i="1" dirty="0">
                <a:solidFill>
                  <a:sysClr val="windowText" lastClr="000000"/>
                </a:solidFill>
                <a:latin typeface="Arial" panose="020B0604020202020204" pitchFamily="34" charset="0"/>
                <a:cs typeface="Arial" panose="020B0604020202020204" pitchFamily="34" charset="0"/>
              </a:rPr>
              <a:t>if available)</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1" name="Wave 20">
            <a:extLst>
              <a:ext uri="{FF2B5EF4-FFF2-40B4-BE49-F238E27FC236}">
                <a16:creationId xmlns:a16="http://schemas.microsoft.com/office/drawing/2014/main" id="{251614D3-3414-9764-91DA-558E7AB1AFB0}"/>
              </a:ext>
            </a:extLst>
          </p:cNvPr>
          <p:cNvSpPr/>
          <p:nvPr/>
        </p:nvSpPr>
        <p:spPr>
          <a:xfrm flipH="1">
            <a:off x="1397702" y="5322307"/>
            <a:ext cx="2570187" cy="684090"/>
          </a:xfrm>
          <a:custGeom>
            <a:avLst/>
            <a:gdLst>
              <a:gd name="connsiteX0" fmla="*/ 0 w 2570187"/>
              <a:gd name="connsiteY0" fmla="*/ 11883 h 684090"/>
              <a:gd name="connsiteX1" fmla="*/ 2570187 w 2570187"/>
              <a:gd name="connsiteY1" fmla="*/ 11883 h 684090"/>
              <a:gd name="connsiteX2" fmla="*/ 2570187 w 2570187"/>
              <a:gd name="connsiteY2" fmla="*/ 672207 h 684090"/>
              <a:gd name="connsiteX3" fmla="*/ 0 w 2570187"/>
              <a:gd name="connsiteY3" fmla="*/ 672207 h 684090"/>
              <a:gd name="connsiteX4" fmla="*/ 0 w 2570187"/>
              <a:gd name="connsiteY4" fmla="*/ 11883 h 684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187" h="684090" fill="none" extrusionOk="0">
                <a:moveTo>
                  <a:pt x="0" y="11883"/>
                </a:moveTo>
                <a:cubicBezTo>
                  <a:pt x="748397" y="63304"/>
                  <a:pt x="1730017" y="46050"/>
                  <a:pt x="2570187" y="11883"/>
                </a:cubicBezTo>
                <a:cubicBezTo>
                  <a:pt x="2591140" y="150624"/>
                  <a:pt x="2589513" y="496566"/>
                  <a:pt x="2570187" y="672207"/>
                </a:cubicBezTo>
                <a:cubicBezTo>
                  <a:pt x="1754016" y="770330"/>
                  <a:pt x="849191" y="620792"/>
                  <a:pt x="0" y="672207"/>
                </a:cubicBezTo>
                <a:cubicBezTo>
                  <a:pt x="10392" y="359488"/>
                  <a:pt x="14694" y="94368"/>
                  <a:pt x="0" y="11883"/>
                </a:cubicBezTo>
                <a:close/>
              </a:path>
              <a:path w="2570187" h="684090" stroke="0" extrusionOk="0">
                <a:moveTo>
                  <a:pt x="0" y="11883"/>
                </a:moveTo>
                <a:cubicBezTo>
                  <a:pt x="749204" y="-124039"/>
                  <a:pt x="1722516" y="89256"/>
                  <a:pt x="2570187" y="11883"/>
                </a:cubicBezTo>
                <a:cubicBezTo>
                  <a:pt x="2524091" y="145662"/>
                  <a:pt x="2550472" y="347218"/>
                  <a:pt x="2570187" y="672207"/>
                </a:cubicBezTo>
                <a:cubicBezTo>
                  <a:pt x="1736519" y="723927"/>
                  <a:pt x="903680" y="492209"/>
                  <a:pt x="0" y="672207"/>
                </a:cubicBezTo>
                <a:cubicBezTo>
                  <a:pt x="50943" y="371715"/>
                  <a:pt x="-8830" y="169898"/>
                  <a:pt x="0" y="11883"/>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Example</a:t>
            </a:r>
          </a:p>
          <a:p>
            <a:r>
              <a:rPr lang="en-GB" sz="1200" dirty="0">
                <a:solidFill>
                  <a:sysClr val="windowText" lastClr="000000"/>
                </a:solidFill>
                <a:latin typeface="Arial" panose="020B0604020202020204" pitchFamily="34" charset="0"/>
                <a:cs typeface="Arial" panose="020B0604020202020204" pitchFamily="34" charset="0"/>
              </a:rPr>
              <a:t>Indicator for transition source mix of energy for heating and cooling</a:t>
            </a:r>
          </a:p>
        </p:txBody>
      </p:sp>
      <p:sp>
        <p:nvSpPr>
          <p:cNvPr id="17" name="Wave 16">
            <a:extLst>
              <a:ext uri="{FF2B5EF4-FFF2-40B4-BE49-F238E27FC236}">
                <a16:creationId xmlns:a16="http://schemas.microsoft.com/office/drawing/2014/main" id="{E57DC7A2-DA84-F3EA-8AF0-A345918243A1}"/>
              </a:ext>
            </a:extLst>
          </p:cNvPr>
          <p:cNvSpPr/>
          <p:nvPr/>
        </p:nvSpPr>
        <p:spPr>
          <a:xfrm flipH="1">
            <a:off x="6391298" y="4637652"/>
            <a:ext cx="2570187" cy="1908786"/>
          </a:xfrm>
          <a:custGeom>
            <a:avLst/>
            <a:gdLst>
              <a:gd name="connsiteX0" fmla="*/ 0 w 2570187"/>
              <a:gd name="connsiteY0" fmla="*/ 33156 h 1908786"/>
              <a:gd name="connsiteX1" fmla="*/ 2570187 w 2570187"/>
              <a:gd name="connsiteY1" fmla="*/ 33156 h 1908786"/>
              <a:gd name="connsiteX2" fmla="*/ 2570187 w 2570187"/>
              <a:gd name="connsiteY2" fmla="*/ 1875630 h 1908786"/>
              <a:gd name="connsiteX3" fmla="*/ 0 w 2570187"/>
              <a:gd name="connsiteY3" fmla="*/ 1875630 h 1908786"/>
              <a:gd name="connsiteX4" fmla="*/ 0 w 2570187"/>
              <a:gd name="connsiteY4" fmla="*/ 33156 h 190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187" h="1908786" fill="none" extrusionOk="0">
                <a:moveTo>
                  <a:pt x="0" y="33156"/>
                </a:moveTo>
                <a:cubicBezTo>
                  <a:pt x="738790" y="21739"/>
                  <a:pt x="1749648" y="131782"/>
                  <a:pt x="2570187" y="33156"/>
                </a:cubicBezTo>
                <a:cubicBezTo>
                  <a:pt x="2696558" y="903559"/>
                  <a:pt x="2494398" y="1283052"/>
                  <a:pt x="2570187" y="1875630"/>
                </a:cubicBezTo>
                <a:cubicBezTo>
                  <a:pt x="1747885" y="2035818"/>
                  <a:pt x="829000" y="1721684"/>
                  <a:pt x="0" y="1875630"/>
                </a:cubicBezTo>
                <a:cubicBezTo>
                  <a:pt x="-118410" y="1006529"/>
                  <a:pt x="-23536" y="796440"/>
                  <a:pt x="0" y="33156"/>
                </a:cubicBezTo>
                <a:close/>
              </a:path>
              <a:path w="2570187" h="1908786" stroke="0" extrusionOk="0">
                <a:moveTo>
                  <a:pt x="0" y="33156"/>
                </a:moveTo>
                <a:cubicBezTo>
                  <a:pt x="766377" y="-158293"/>
                  <a:pt x="1746466" y="281288"/>
                  <a:pt x="2570187" y="33156"/>
                </a:cubicBezTo>
                <a:cubicBezTo>
                  <a:pt x="2638762" y="370034"/>
                  <a:pt x="2547137" y="1162749"/>
                  <a:pt x="2570187" y="1875630"/>
                </a:cubicBezTo>
                <a:cubicBezTo>
                  <a:pt x="1782758" y="2022543"/>
                  <a:pt x="865602" y="1738581"/>
                  <a:pt x="0" y="1875630"/>
                </a:cubicBezTo>
                <a:cubicBezTo>
                  <a:pt x="-9748" y="1533369"/>
                  <a:pt x="-71695" y="755722"/>
                  <a:pt x="0" y="331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Example </a:t>
            </a:r>
          </a:p>
          <a:p>
            <a:r>
              <a:rPr lang="en-GB" sz="1200" dirty="0">
                <a:solidFill>
                  <a:sysClr val="windowText" lastClr="000000"/>
                </a:solidFill>
                <a:latin typeface="Arial" panose="020B0604020202020204" pitchFamily="34" charset="0"/>
                <a:cs typeface="Arial" panose="020B0604020202020204" pitchFamily="34" charset="0"/>
              </a:rPr>
              <a:t>Sustainable energy transition is not usually an immediate and single-step transition; households in Mozambique and Togo without electricity access rely on multiple energy sources, including biomass, for different applications and to provide redundancy in supply.</a:t>
            </a:r>
          </a:p>
        </p:txBody>
      </p:sp>
      <p:sp>
        <p:nvSpPr>
          <p:cNvPr id="2" name="Teardrop 1">
            <a:extLst>
              <a:ext uri="{FF2B5EF4-FFF2-40B4-BE49-F238E27FC236}">
                <a16:creationId xmlns:a16="http://schemas.microsoft.com/office/drawing/2014/main" id="{EB9FF662-A01A-BDB4-218E-F87D41706011}"/>
              </a:ext>
            </a:extLst>
          </p:cNvPr>
          <p:cNvSpPr/>
          <p:nvPr/>
        </p:nvSpPr>
        <p:spPr>
          <a:xfrm>
            <a:off x="1331309" y="2627563"/>
            <a:ext cx="2290897" cy="2257233"/>
          </a:xfrm>
          <a:custGeom>
            <a:avLst/>
            <a:gdLst>
              <a:gd name="connsiteX0" fmla="*/ 0 w 2290897"/>
              <a:gd name="connsiteY0" fmla="*/ 1128617 h 2257233"/>
              <a:gd name="connsiteX1" fmla="*/ 1145449 w 2290897"/>
              <a:gd name="connsiteY1" fmla="*/ 0 h 2257233"/>
              <a:gd name="connsiteX2" fmla="*/ 2290897 w 2290897"/>
              <a:gd name="connsiteY2" fmla="*/ 0 h 2257233"/>
              <a:gd name="connsiteX3" fmla="*/ 2290897 w 2290897"/>
              <a:gd name="connsiteY3" fmla="*/ 1128617 h 2257233"/>
              <a:gd name="connsiteX4" fmla="*/ 1145448 w 2290897"/>
              <a:gd name="connsiteY4" fmla="*/ 2257234 h 2257233"/>
              <a:gd name="connsiteX5" fmla="*/ -1 w 2290897"/>
              <a:gd name="connsiteY5" fmla="*/ 1128617 h 2257233"/>
              <a:gd name="connsiteX6" fmla="*/ 0 w 2290897"/>
              <a:gd name="connsiteY6" fmla="*/ 1128617 h 225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897" h="2257233" fill="none" extrusionOk="0">
                <a:moveTo>
                  <a:pt x="0" y="1128617"/>
                </a:moveTo>
                <a:cubicBezTo>
                  <a:pt x="32266" y="439240"/>
                  <a:pt x="519262" y="-35196"/>
                  <a:pt x="1145449" y="0"/>
                </a:cubicBezTo>
                <a:cubicBezTo>
                  <a:pt x="1660964" y="49110"/>
                  <a:pt x="2062382" y="52342"/>
                  <a:pt x="2290897" y="0"/>
                </a:cubicBezTo>
                <a:cubicBezTo>
                  <a:pt x="2369662" y="237637"/>
                  <a:pt x="2303249" y="765570"/>
                  <a:pt x="2290897" y="1128617"/>
                </a:cubicBezTo>
                <a:cubicBezTo>
                  <a:pt x="2234919" y="1744885"/>
                  <a:pt x="1729951" y="2288011"/>
                  <a:pt x="1145448" y="2257234"/>
                </a:cubicBezTo>
                <a:cubicBezTo>
                  <a:pt x="528345" y="2347790"/>
                  <a:pt x="25859" y="1859450"/>
                  <a:pt x="-1" y="1128617"/>
                </a:cubicBezTo>
                <a:lnTo>
                  <a:pt x="0" y="1128617"/>
                </a:lnTo>
                <a:close/>
              </a:path>
              <a:path w="2290897" h="2257233" stroke="0" extrusionOk="0">
                <a:moveTo>
                  <a:pt x="0" y="1128617"/>
                </a:moveTo>
                <a:cubicBezTo>
                  <a:pt x="-25475" y="482481"/>
                  <a:pt x="516913" y="17002"/>
                  <a:pt x="1145449" y="0"/>
                </a:cubicBezTo>
                <a:cubicBezTo>
                  <a:pt x="1309844" y="28083"/>
                  <a:pt x="1734544" y="8124"/>
                  <a:pt x="2290897" y="0"/>
                </a:cubicBezTo>
                <a:cubicBezTo>
                  <a:pt x="2368690" y="492880"/>
                  <a:pt x="2240092" y="956952"/>
                  <a:pt x="2290897" y="1128617"/>
                </a:cubicBezTo>
                <a:cubicBezTo>
                  <a:pt x="2411528" y="1756651"/>
                  <a:pt x="1752407" y="2304238"/>
                  <a:pt x="1145448" y="2257234"/>
                </a:cubicBezTo>
                <a:cubicBezTo>
                  <a:pt x="470949" y="2292429"/>
                  <a:pt x="98239" y="1719654"/>
                  <a:pt x="-1" y="1128617"/>
                </a:cubicBezTo>
                <a:lnTo>
                  <a:pt x="0" y="1128617"/>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050" b="1" dirty="0">
                <a:solidFill>
                  <a:sysClr val="windowText" lastClr="000000"/>
                </a:solidFill>
                <a:latin typeface="Arial" panose="020B0604020202020204" pitchFamily="34" charset="0"/>
                <a:cs typeface="Arial" panose="020B0604020202020204" pitchFamily="34" charset="0"/>
              </a:rPr>
              <a:t>1a</a:t>
            </a:r>
          </a:p>
          <a:p>
            <a:pPr algn="r"/>
            <a:r>
              <a:rPr lang="en-SG" sz="1200" dirty="0">
                <a:solidFill>
                  <a:sysClr val="windowText" lastClr="000000"/>
                </a:solidFill>
                <a:latin typeface="Arial" panose="020B0604020202020204" pitchFamily="34" charset="0"/>
                <a:cs typeface="Arial" panose="020B0604020202020204" pitchFamily="34" charset="0"/>
              </a:rPr>
              <a:t>Note the data headlines that describe energy access challenges or energy poverty in your local government area</a:t>
            </a:r>
          </a:p>
          <a:p>
            <a:pPr algn="r"/>
            <a:r>
              <a:rPr lang="en-SG" sz="1200" i="1" dirty="0">
                <a:solidFill>
                  <a:sysClr val="windowText" lastClr="000000"/>
                </a:solidFill>
                <a:latin typeface="Arial" panose="020B0604020202020204" pitchFamily="34" charset="0"/>
                <a:cs typeface="Arial" panose="020B0604020202020204" pitchFamily="34" charset="0"/>
              </a:rPr>
              <a:t>(from Module 3 findings, if available)</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18" name="Wave 17">
            <a:extLst>
              <a:ext uri="{FF2B5EF4-FFF2-40B4-BE49-F238E27FC236}">
                <a16:creationId xmlns:a16="http://schemas.microsoft.com/office/drawing/2014/main" id="{72B9BA51-21FD-3EE1-5198-75F90B95F453}"/>
              </a:ext>
            </a:extLst>
          </p:cNvPr>
          <p:cNvSpPr/>
          <p:nvPr/>
        </p:nvSpPr>
        <p:spPr>
          <a:xfrm flipH="1">
            <a:off x="6439638" y="1198627"/>
            <a:ext cx="2290896" cy="913404"/>
          </a:xfrm>
          <a:custGeom>
            <a:avLst/>
            <a:gdLst>
              <a:gd name="connsiteX0" fmla="*/ 0 w 2290896"/>
              <a:gd name="connsiteY0" fmla="*/ 15866 h 913404"/>
              <a:gd name="connsiteX1" fmla="*/ 2290896 w 2290896"/>
              <a:gd name="connsiteY1" fmla="*/ 15866 h 913404"/>
              <a:gd name="connsiteX2" fmla="*/ 2290896 w 2290896"/>
              <a:gd name="connsiteY2" fmla="*/ 897538 h 913404"/>
              <a:gd name="connsiteX3" fmla="*/ 0 w 2290896"/>
              <a:gd name="connsiteY3" fmla="*/ 897538 h 913404"/>
              <a:gd name="connsiteX4" fmla="*/ 0 w 2290896"/>
              <a:gd name="connsiteY4" fmla="*/ 15866 h 91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96" h="913404" fill="none" extrusionOk="0">
                <a:moveTo>
                  <a:pt x="0" y="15866"/>
                </a:moveTo>
                <a:cubicBezTo>
                  <a:pt x="740294" y="-17410"/>
                  <a:pt x="1616966" y="39276"/>
                  <a:pt x="2290896" y="15866"/>
                </a:cubicBezTo>
                <a:cubicBezTo>
                  <a:pt x="2343323" y="366719"/>
                  <a:pt x="2255082" y="565323"/>
                  <a:pt x="2290896" y="897538"/>
                </a:cubicBezTo>
                <a:cubicBezTo>
                  <a:pt x="1570173" y="1012330"/>
                  <a:pt x="751293" y="825327"/>
                  <a:pt x="0" y="897538"/>
                </a:cubicBezTo>
                <a:cubicBezTo>
                  <a:pt x="55221" y="544679"/>
                  <a:pt x="-15147" y="153970"/>
                  <a:pt x="0" y="15866"/>
                </a:cubicBezTo>
                <a:close/>
              </a:path>
              <a:path w="2290896" h="913404" stroke="0" extrusionOk="0">
                <a:moveTo>
                  <a:pt x="0" y="15866"/>
                </a:moveTo>
                <a:cubicBezTo>
                  <a:pt x="751794" y="-47624"/>
                  <a:pt x="1533855" y="96229"/>
                  <a:pt x="2290896" y="15866"/>
                </a:cubicBezTo>
                <a:cubicBezTo>
                  <a:pt x="2352915" y="241131"/>
                  <a:pt x="2277888" y="623367"/>
                  <a:pt x="2290896" y="897538"/>
                </a:cubicBezTo>
                <a:cubicBezTo>
                  <a:pt x="1568765" y="972219"/>
                  <a:pt x="785094" y="780479"/>
                  <a:pt x="0" y="897538"/>
                </a:cubicBezTo>
                <a:cubicBezTo>
                  <a:pt x="11707" y="556136"/>
                  <a:pt x="69481" y="240035"/>
                  <a:pt x="0" y="1586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GB" sz="1200" dirty="0">
                <a:solidFill>
                  <a:sysClr val="windowText" lastClr="000000"/>
                </a:solidFill>
                <a:latin typeface="Arial" panose="020B0604020202020204" pitchFamily="34" charset="0"/>
                <a:cs typeface="Arial" panose="020B0604020202020204" pitchFamily="34" charset="0"/>
              </a:rPr>
              <a:t>Where possible, start grouping themes across data and stories during this discussion</a:t>
            </a:r>
          </a:p>
        </p:txBody>
      </p:sp>
      <p:sp>
        <p:nvSpPr>
          <p:cNvPr id="32" name="Oval 31">
            <a:hlinkClick r:id="rId4" action="ppaction://hlinksldjump"/>
            <a:extLst>
              <a:ext uri="{FF2B5EF4-FFF2-40B4-BE49-F238E27FC236}">
                <a16:creationId xmlns:a16="http://schemas.microsoft.com/office/drawing/2014/main" id="{7BD6607E-7221-47B4-B864-9F03FEC9FD18}"/>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27C9091F-D776-4D6D-ADE2-2EFF7C5C8232}"/>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6DA8318C-6973-48EE-8716-3F540B0636F3}"/>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7" action="ppaction://hlinksldjump"/>
            <a:extLst>
              <a:ext uri="{FF2B5EF4-FFF2-40B4-BE49-F238E27FC236}">
                <a16:creationId xmlns:a16="http://schemas.microsoft.com/office/drawing/2014/main" id="{AF5AA0DB-8655-4DC6-87AB-0313628AE35D}"/>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31B53492-2C3C-4D35-A174-D5934611F9FD}"/>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3F7C6C6B-4183-4E0A-A9FE-D5DA7A5C6FC9}"/>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217B7FE4-23BA-4CA2-81A0-C972CC86B06D}"/>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992E9619-EA46-4CD4-AC80-B20387920CCE}"/>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2" action="ppaction://hlinksldjump"/>
            <a:extLst>
              <a:ext uri="{FF2B5EF4-FFF2-40B4-BE49-F238E27FC236}">
                <a16:creationId xmlns:a16="http://schemas.microsoft.com/office/drawing/2014/main" id="{75C892C9-F026-4DC0-9EF2-54EF3D28DD88}"/>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6C5D545B-D1E9-45EB-992E-161B705A95F5}"/>
              </a:ext>
            </a:extLst>
          </p:cNvPr>
          <p:cNvGrpSpPr/>
          <p:nvPr/>
        </p:nvGrpSpPr>
        <p:grpSpPr>
          <a:xfrm>
            <a:off x="9573110" y="3065434"/>
            <a:ext cx="146522" cy="280390"/>
            <a:chOff x="5545138" y="625475"/>
            <a:chExt cx="1489075" cy="2849563"/>
          </a:xfrm>
        </p:grpSpPr>
        <p:sp>
          <p:nvSpPr>
            <p:cNvPr id="42" name="Freeform 117">
              <a:extLst>
                <a:ext uri="{FF2B5EF4-FFF2-40B4-BE49-F238E27FC236}">
                  <a16:creationId xmlns:a16="http://schemas.microsoft.com/office/drawing/2014/main" id="{62374187-13E6-4D10-8AB0-7D934E57D49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580C10C6-73F1-4B9B-8665-73416A59293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93765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91E0-C5EC-6EEC-DA2C-DAC5873CE1D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CEF31D-0406-9E55-45E8-E872AB569E54}"/>
              </a:ext>
            </a:extLst>
          </p:cNvPr>
          <p:cNvPicPr>
            <a:picLocks noChangeAspect="1"/>
          </p:cNvPicPr>
          <p:nvPr/>
        </p:nvPicPr>
        <p:blipFill>
          <a:blip r:embed="rId3">
            <a:alphaModFix amt="70000"/>
          </a:blip>
          <a:stretch>
            <a:fillRect/>
          </a:stretch>
        </p:blipFill>
        <p:spPr>
          <a:xfrm>
            <a:off x="1706033" y="1676400"/>
            <a:ext cx="6493934" cy="4495800"/>
          </a:xfrm>
          <a:prstGeom prst="rect">
            <a:avLst/>
          </a:prstGeom>
          <a:ln>
            <a:solidFill>
              <a:schemeClr val="accent2">
                <a:lumMod val="20000"/>
                <a:lumOff val="80000"/>
              </a:schemeClr>
            </a:solidFill>
          </a:ln>
        </p:spPr>
      </p:pic>
      <p:sp>
        <p:nvSpPr>
          <p:cNvPr id="3" name="Title 2">
            <a:extLst>
              <a:ext uri="{FF2B5EF4-FFF2-40B4-BE49-F238E27FC236}">
                <a16:creationId xmlns:a16="http://schemas.microsoft.com/office/drawing/2014/main" id="{62B2C729-63BB-8648-7933-0E5AB91AC22A}"/>
              </a:ext>
            </a:extLst>
          </p:cNvPr>
          <p:cNvSpPr>
            <a:spLocks noGrp="1"/>
          </p:cNvSpPr>
          <p:nvPr>
            <p:ph type="title"/>
          </p:nvPr>
        </p:nvSpPr>
        <p:spPr>
          <a:xfrm>
            <a:off x="681038" y="685800"/>
            <a:ext cx="8539152" cy="990600"/>
          </a:xfrm>
        </p:spPr>
        <p:txBody>
          <a:bodyPr>
            <a:normAutofit/>
          </a:bodyPr>
          <a:lstStyle/>
          <a:p>
            <a:r>
              <a:rPr kumimoji="0" lang="en-GB" sz="3200" b="1" i="0" u="none" strike="noStrike" kern="1200" cap="none" spc="0" normalizeH="0" baseline="0" noProof="0" dirty="0">
                <a:ln>
                  <a:noFill/>
                </a:ln>
                <a:solidFill>
                  <a:srgbClr val="038842"/>
                </a:solidFill>
                <a:effectLst/>
                <a:uLnTx/>
                <a:uFillTx/>
                <a:latin typeface="Arial" panose="020B0604020202020204" pitchFamily="34" charset="0"/>
                <a:ea typeface="+mj-ea"/>
                <a:cs typeface="Arial" panose="020B0604020202020204" pitchFamily="34" charset="0"/>
              </a:rPr>
              <a:t>Tool &amp; facilitation guide</a:t>
            </a:r>
            <a:br>
              <a:rPr kumimoji="0" lang="en-GB" sz="3200" b="1" i="0" u="none" strike="noStrike" kern="1200" cap="none" spc="0" normalizeH="0" baseline="0" noProof="0" dirty="0">
                <a:ln>
                  <a:noFill/>
                </a:ln>
                <a:solidFill>
                  <a:srgbClr val="038842"/>
                </a:solidFill>
                <a:effectLst/>
                <a:uLnTx/>
                <a:uFillTx/>
                <a:latin typeface="Arial" panose="020B0604020202020204" pitchFamily="34" charset="0"/>
                <a:ea typeface="+mj-ea"/>
                <a:cs typeface="Arial" panose="020B0604020202020204" pitchFamily="34" charset="0"/>
              </a:rPr>
            </a:br>
            <a:r>
              <a:rPr kumimoji="0" lang="en-GB" sz="2000" b="0" i="0" u="none" strike="noStrike" kern="1200" cap="none" spc="0" normalizeH="0" baseline="0" noProof="0" dirty="0">
                <a:ln>
                  <a:noFill/>
                </a:ln>
                <a:solidFill>
                  <a:srgbClr val="038842"/>
                </a:solidFill>
                <a:effectLst/>
                <a:uLnTx/>
                <a:uFillTx/>
                <a:latin typeface="Arial" panose="020B0604020202020204" pitchFamily="34" charset="0"/>
                <a:ea typeface="+mj-ea"/>
                <a:cs typeface="Arial" panose="020B0604020202020204" pitchFamily="34" charset="0"/>
              </a:rPr>
              <a:t>Collating stories &amp; quantitative data </a:t>
            </a:r>
            <a:endParaRPr lang="en-GB" b="0" dirty="0">
              <a:solidFill>
                <a:srgbClr val="038842"/>
              </a:solidFill>
            </a:endParaRPr>
          </a:p>
        </p:txBody>
      </p:sp>
      <p:sp>
        <p:nvSpPr>
          <p:cNvPr id="5" name="Content Placeholder 4">
            <a:extLst>
              <a:ext uri="{FF2B5EF4-FFF2-40B4-BE49-F238E27FC236}">
                <a16:creationId xmlns:a16="http://schemas.microsoft.com/office/drawing/2014/main" id="{E27285E0-28A8-D0AC-A685-17A8B0EEA7D4}"/>
              </a:ext>
            </a:extLst>
          </p:cNvPr>
          <p:cNvSpPr>
            <a:spLocks noGrp="1"/>
          </p:cNvSpPr>
          <p:nvPr>
            <p:ph idx="14"/>
          </p:nvPr>
        </p:nvSpPr>
        <p:spPr/>
        <p:txBody>
          <a:bodyPr/>
          <a:lstStyle/>
          <a:p>
            <a:r>
              <a:rPr lang="en-GB" dirty="0">
                <a:solidFill>
                  <a:srgbClr val="038842"/>
                </a:solidFill>
              </a:rPr>
              <a:t>Module 4 – Developing an EAP baseline</a:t>
            </a:r>
          </a:p>
        </p:txBody>
      </p:sp>
      <p:sp>
        <p:nvSpPr>
          <p:cNvPr id="4" name="Slide Number Placeholder 3">
            <a:extLst>
              <a:ext uri="{FF2B5EF4-FFF2-40B4-BE49-F238E27FC236}">
                <a16:creationId xmlns:a16="http://schemas.microsoft.com/office/drawing/2014/main" id="{1F7F8A6F-D056-4CFA-F66D-FC702545CB47}"/>
              </a:ext>
            </a:extLst>
          </p:cNvPr>
          <p:cNvSpPr>
            <a:spLocks noGrp="1"/>
          </p:cNvSpPr>
          <p:nvPr>
            <p:ph type="sldNum" sz="quarter" idx="12"/>
          </p:nvPr>
        </p:nvSpPr>
        <p:spPr/>
        <p:txBody>
          <a:bodyPr/>
          <a:lstStyle/>
          <a:p>
            <a:fld id="{CE97AC88-B9C7-4AEF-9990-0777AFA0136D}" type="slidenum">
              <a:rPr lang="en-US" smtClean="0"/>
              <a:pPr/>
              <a:t>64</a:t>
            </a:fld>
            <a:endParaRPr lang="en-US"/>
          </a:p>
        </p:txBody>
      </p:sp>
      <p:sp>
        <p:nvSpPr>
          <p:cNvPr id="19" name="Teardrop 18">
            <a:extLst>
              <a:ext uri="{FF2B5EF4-FFF2-40B4-BE49-F238E27FC236}">
                <a16:creationId xmlns:a16="http://schemas.microsoft.com/office/drawing/2014/main" id="{7BCA2250-11D6-12B8-0563-B2F63EA76181}"/>
              </a:ext>
            </a:extLst>
          </p:cNvPr>
          <p:cNvSpPr/>
          <p:nvPr/>
        </p:nvSpPr>
        <p:spPr>
          <a:xfrm flipH="1">
            <a:off x="3663365" y="4760001"/>
            <a:ext cx="4339184" cy="1349855"/>
          </a:xfrm>
          <a:custGeom>
            <a:avLst/>
            <a:gdLst>
              <a:gd name="connsiteX0" fmla="*/ 0 w 4339184"/>
              <a:gd name="connsiteY0" fmla="*/ 674928 h 1349855"/>
              <a:gd name="connsiteX1" fmla="*/ 2169592 w 4339184"/>
              <a:gd name="connsiteY1" fmla="*/ 0 h 1349855"/>
              <a:gd name="connsiteX2" fmla="*/ 4380254 w 4339184"/>
              <a:gd name="connsiteY2" fmla="*/ -12776 h 1349855"/>
              <a:gd name="connsiteX3" fmla="*/ 4339184 w 4339184"/>
              <a:gd name="connsiteY3" fmla="*/ 674928 h 1349855"/>
              <a:gd name="connsiteX4" fmla="*/ 2169592 w 4339184"/>
              <a:gd name="connsiteY4" fmla="*/ 1349856 h 1349855"/>
              <a:gd name="connsiteX5" fmla="*/ 0 w 4339184"/>
              <a:gd name="connsiteY5" fmla="*/ 674928 h 13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184" h="1349855" fill="none" extrusionOk="0">
                <a:moveTo>
                  <a:pt x="0" y="674928"/>
                </a:moveTo>
                <a:cubicBezTo>
                  <a:pt x="47033" y="205884"/>
                  <a:pt x="993503" y="-121275"/>
                  <a:pt x="2169592" y="0"/>
                </a:cubicBezTo>
                <a:cubicBezTo>
                  <a:pt x="3091992" y="110295"/>
                  <a:pt x="3404397" y="69169"/>
                  <a:pt x="4380254" y="-12776"/>
                </a:cubicBezTo>
                <a:cubicBezTo>
                  <a:pt x="4356050" y="218349"/>
                  <a:pt x="4339201" y="455083"/>
                  <a:pt x="4339184" y="674928"/>
                </a:cubicBezTo>
                <a:cubicBezTo>
                  <a:pt x="4199804" y="1030125"/>
                  <a:pt x="3325635" y="1376845"/>
                  <a:pt x="2169592" y="1349856"/>
                </a:cubicBezTo>
                <a:cubicBezTo>
                  <a:pt x="976113" y="1377608"/>
                  <a:pt x="10874" y="1092890"/>
                  <a:pt x="0" y="674928"/>
                </a:cubicBezTo>
                <a:close/>
              </a:path>
              <a:path w="4339184" h="1349855" stroke="0" extrusionOk="0">
                <a:moveTo>
                  <a:pt x="0" y="674928"/>
                </a:moveTo>
                <a:cubicBezTo>
                  <a:pt x="-123871" y="191222"/>
                  <a:pt x="1018612" y="197004"/>
                  <a:pt x="2169592" y="0"/>
                </a:cubicBezTo>
                <a:cubicBezTo>
                  <a:pt x="2450228" y="153626"/>
                  <a:pt x="3466059" y="77685"/>
                  <a:pt x="4380254" y="-12776"/>
                </a:cubicBezTo>
                <a:cubicBezTo>
                  <a:pt x="4387122" y="234445"/>
                  <a:pt x="4346687" y="423259"/>
                  <a:pt x="4339184" y="674928"/>
                </a:cubicBezTo>
                <a:cubicBezTo>
                  <a:pt x="4374875" y="1049075"/>
                  <a:pt x="3288297" y="1495563"/>
                  <a:pt x="2169592" y="1349856"/>
                </a:cubicBezTo>
                <a:cubicBezTo>
                  <a:pt x="915731" y="1396599"/>
                  <a:pt x="34191" y="1036445"/>
                  <a:pt x="0" y="674928"/>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3</a:t>
            </a:r>
          </a:p>
          <a:p>
            <a:r>
              <a:rPr lang="en-SG" sz="1200" dirty="0">
                <a:solidFill>
                  <a:sysClr val="windowText" lastClr="000000"/>
                </a:solidFill>
                <a:latin typeface="Arial" panose="020B0604020202020204" pitchFamily="34" charset="0"/>
                <a:cs typeface="Arial" panose="020B0604020202020204" pitchFamily="34" charset="0"/>
              </a:rPr>
              <a:t>Detail the social, economic, environmental, meteorological, governmental and/or political reasons for this form of energy poverty or lack of energy access</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1" name="Teardrop 20">
            <a:extLst>
              <a:ext uri="{FF2B5EF4-FFF2-40B4-BE49-F238E27FC236}">
                <a16:creationId xmlns:a16="http://schemas.microsoft.com/office/drawing/2014/main" id="{8706CD06-B0EE-A5C0-CC06-B886CBF9F095}"/>
              </a:ext>
            </a:extLst>
          </p:cNvPr>
          <p:cNvSpPr/>
          <p:nvPr/>
        </p:nvSpPr>
        <p:spPr>
          <a:xfrm>
            <a:off x="681038" y="3692930"/>
            <a:ext cx="2125421" cy="1093447"/>
          </a:xfrm>
          <a:custGeom>
            <a:avLst/>
            <a:gdLst>
              <a:gd name="connsiteX0" fmla="*/ 0 w 2125421"/>
              <a:gd name="connsiteY0" fmla="*/ 546724 h 1093447"/>
              <a:gd name="connsiteX1" fmla="*/ 1062711 w 2125421"/>
              <a:gd name="connsiteY1" fmla="*/ 0 h 1093447"/>
              <a:gd name="connsiteX2" fmla="*/ 2125421 w 2125421"/>
              <a:gd name="connsiteY2" fmla="*/ 0 h 1093447"/>
              <a:gd name="connsiteX3" fmla="*/ 2125421 w 2125421"/>
              <a:gd name="connsiteY3" fmla="*/ 546724 h 1093447"/>
              <a:gd name="connsiteX4" fmla="*/ 1062710 w 2125421"/>
              <a:gd name="connsiteY4" fmla="*/ 1093448 h 1093447"/>
              <a:gd name="connsiteX5" fmla="*/ -1 w 2125421"/>
              <a:gd name="connsiteY5" fmla="*/ 546724 h 1093447"/>
              <a:gd name="connsiteX6" fmla="*/ 0 w 2125421"/>
              <a:gd name="connsiteY6" fmla="*/ 546724 h 109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421" h="1093447" fill="none" extrusionOk="0">
                <a:moveTo>
                  <a:pt x="0" y="546724"/>
                </a:moveTo>
                <a:cubicBezTo>
                  <a:pt x="13130" y="217896"/>
                  <a:pt x="492581" y="-91945"/>
                  <a:pt x="1062711" y="0"/>
                </a:cubicBezTo>
                <a:cubicBezTo>
                  <a:pt x="1363273" y="93554"/>
                  <a:pt x="1619224" y="-27106"/>
                  <a:pt x="2125421" y="0"/>
                </a:cubicBezTo>
                <a:cubicBezTo>
                  <a:pt x="2149805" y="62336"/>
                  <a:pt x="2149526" y="442328"/>
                  <a:pt x="2125421" y="546724"/>
                </a:cubicBezTo>
                <a:cubicBezTo>
                  <a:pt x="2109772" y="846700"/>
                  <a:pt x="1563732" y="1148398"/>
                  <a:pt x="1062710" y="1093448"/>
                </a:cubicBezTo>
                <a:cubicBezTo>
                  <a:pt x="481557" y="1127112"/>
                  <a:pt x="3334" y="862535"/>
                  <a:pt x="-1" y="546724"/>
                </a:cubicBezTo>
                <a:lnTo>
                  <a:pt x="0" y="546724"/>
                </a:lnTo>
                <a:close/>
              </a:path>
              <a:path w="2125421" h="1093447" stroke="0" extrusionOk="0">
                <a:moveTo>
                  <a:pt x="0" y="546724"/>
                </a:moveTo>
                <a:cubicBezTo>
                  <a:pt x="-46171" y="203420"/>
                  <a:pt x="488305" y="52166"/>
                  <a:pt x="1062711" y="0"/>
                </a:cubicBezTo>
                <a:cubicBezTo>
                  <a:pt x="1233314" y="45045"/>
                  <a:pt x="1608476" y="869"/>
                  <a:pt x="2125421" y="0"/>
                </a:cubicBezTo>
                <a:cubicBezTo>
                  <a:pt x="2147413" y="232556"/>
                  <a:pt x="2154013" y="376907"/>
                  <a:pt x="2125421" y="546724"/>
                </a:cubicBezTo>
                <a:cubicBezTo>
                  <a:pt x="2226460" y="852621"/>
                  <a:pt x="1627850" y="1133350"/>
                  <a:pt x="1062710" y="1093448"/>
                </a:cubicBezTo>
                <a:cubicBezTo>
                  <a:pt x="463258" y="1103980"/>
                  <a:pt x="52110" y="831548"/>
                  <a:pt x="-1" y="546724"/>
                </a:cubicBezTo>
                <a:lnTo>
                  <a:pt x="0" y="54672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050" b="1" dirty="0">
                <a:solidFill>
                  <a:sysClr val="windowText" lastClr="000000"/>
                </a:solidFill>
                <a:latin typeface="Arial" panose="020B0604020202020204" pitchFamily="34" charset="0"/>
                <a:cs typeface="Arial" panose="020B0604020202020204" pitchFamily="34" charset="0"/>
              </a:rPr>
              <a:t>2</a:t>
            </a:r>
          </a:p>
          <a:p>
            <a:pPr algn="r"/>
            <a:r>
              <a:rPr lang="en-SG" sz="1200" dirty="0">
                <a:solidFill>
                  <a:sysClr val="windowText" lastClr="000000"/>
                </a:solidFill>
                <a:latin typeface="Arial" panose="020B0604020202020204" pitchFamily="34" charset="0"/>
                <a:cs typeface="Arial" panose="020B0604020202020204" pitchFamily="34" charset="0"/>
              </a:rPr>
              <a:t>Summarise the grouped themes as a title in the yellow box</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2" name="Wave 21">
            <a:extLst>
              <a:ext uri="{FF2B5EF4-FFF2-40B4-BE49-F238E27FC236}">
                <a16:creationId xmlns:a16="http://schemas.microsoft.com/office/drawing/2014/main" id="{F0C8DAA3-CED6-794E-E3B8-DCAC2F2D3933}"/>
              </a:ext>
            </a:extLst>
          </p:cNvPr>
          <p:cNvSpPr/>
          <p:nvPr/>
        </p:nvSpPr>
        <p:spPr>
          <a:xfrm flipH="1">
            <a:off x="5832957" y="1691872"/>
            <a:ext cx="3011638" cy="1468615"/>
          </a:xfrm>
          <a:custGeom>
            <a:avLst/>
            <a:gdLst>
              <a:gd name="connsiteX0" fmla="*/ 0 w 3011638"/>
              <a:gd name="connsiteY0" fmla="*/ 25510 h 1468615"/>
              <a:gd name="connsiteX1" fmla="*/ 3011638 w 3011638"/>
              <a:gd name="connsiteY1" fmla="*/ 25510 h 1468615"/>
              <a:gd name="connsiteX2" fmla="*/ 3011638 w 3011638"/>
              <a:gd name="connsiteY2" fmla="*/ 1443105 h 1468615"/>
              <a:gd name="connsiteX3" fmla="*/ 0 w 3011638"/>
              <a:gd name="connsiteY3" fmla="*/ 1443105 h 1468615"/>
              <a:gd name="connsiteX4" fmla="*/ 0 w 3011638"/>
              <a:gd name="connsiteY4" fmla="*/ 25510 h 1468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38" h="1468615" fill="none" extrusionOk="0">
                <a:moveTo>
                  <a:pt x="0" y="25510"/>
                </a:moveTo>
                <a:cubicBezTo>
                  <a:pt x="907851" y="21168"/>
                  <a:pt x="2098285" y="80796"/>
                  <a:pt x="3011638" y="25510"/>
                </a:cubicBezTo>
                <a:cubicBezTo>
                  <a:pt x="3064000" y="524523"/>
                  <a:pt x="2962851" y="1248722"/>
                  <a:pt x="3011638" y="1443105"/>
                </a:cubicBezTo>
                <a:cubicBezTo>
                  <a:pt x="2026584" y="1555297"/>
                  <a:pt x="965307" y="1297660"/>
                  <a:pt x="0" y="1443105"/>
                </a:cubicBezTo>
                <a:cubicBezTo>
                  <a:pt x="-51380" y="953812"/>
                  <a:pt x="-52809" y="597335"/>
                  <a:pt x="0" y="25510"/>
                </a:cubicBezTo>
                <a:close/>
              </a:path>
              <a:path w="3011638" h="1468615" stroke="0" extrusionOk="0">
                <a:moveTo>
                  <a:pt x="0" y="25510"/>
                </a:moveTo>
                <a:cubicBezTo>
                  <a:pt x="855904" y="-192068"/>
                  <a:pt x="2051050" y="291026"/>
                  <a:pt x="3011638" y="25510"/>
                </a:cubicBezTo>
                <a:cubicBezTo>
                  <a:pt x="3031993" y="190013"/>
                  <a:pt x="3103744" y="1130963"/>
                  <a:pt x="3011638" y="1443105"/>
                </a:cubicBezTo>
                <a:cubicBezTo>
                  <a:pt x="2080159" y="1566160"/>
                  <a:pt x="1036841" y="1259511"/>
                  <a:pt x="0" y="1443105"/>
                </a:cubicBezTo>
                <a:cubicBezTo>
                  <a:pt x="121592" y="1124572"/>
                  <a:pt x="90355" y="531001"/>
                  <a:pt x="0" y="25510"/>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GB" sz="1200" dirty="0">
                <a:solidFill>
                  <a:sysClr val="windowText" lastClr="000000"/>
                </a:solidFill>
                <a:latin typeface="Arial" panose="020B0604020202020204" pitchFamily="34" charset="0"/>
                <a:cs typeface="Arial" panose="020B0604020202020204" pitchFamily="34" charset="0"/>
              </a:rPr>
              <a:t>Multiple copies of this worksheet can be used to collate more experiences. However, we suggest keeping the definition short if possible and appropriate – for simpler communication and understanding by a wider audience.</a:t>
            </a:r>
          </a:p>
        </p:txBody>
      </p:sp>
      <p:sp>
        <p:nvSpPr>
          <p:cNvPr id="30" name="Oval 29">
            <a:hlinkClick r:id="rId4" action="ppaction://hlinksldjump"/>
            <a:extLst>
              <a:ext uri="{FF2B5EF4-FFF2-40B4-BE49-F238E27FC236}">
                <a16:creationId xmlns:a16="http://schemas.microsoft.com/office/drawing/2014/main" id="{B6CACE80-0185-4C85-B86D-43426D4F65CA}"/>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5B3F0B5A-D475-4C44-A70F-ADC2E6DF1844}"/>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5873F6F2-EF77-4693-A8C7-BB5006B170C8}"/>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7" action="ppaction://hlinksldjump"/>
            <a:extLst>
              <a:ext uri="{FF2B5EF4-FFF2-40B4-BE49-F238E27FC236}">
                <a16:creationId xmlns:a16="http://schemas.microsoft.com/office/drawing/2014/main" id="{E1A51A76-C1EB-404D-8625-3A00305E0DD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FA0D5BFB-DC71-4337-9148-CFBE46852A4F}"/>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0568ABF5-2EE0-4062-91FB-B45E191BEF7B}"/>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7596CC0B-D02A-4028-9F2F-DD028F87305C}"/>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BE4796E9-6AEA-4E21-9293-15D7F626A1C7}"/>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2" action="ppaction://hlinksldjump"/>
            <a:extLst>
              <a:ext uri="{FF2B5EF4-FFF2-40B4-BE49-F238E27FC236}">
                <a16:creationId xmlns:a16="http://schemas.microsoft.com/office/drawing/2014/main" id="{EAB97FA0-5351-443D-99FF-13AAFF6B34D1}"/>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3B6710DB-DA33-4D34-92D2-B5D1DFECFDC9}"/>
              </a:ext>
            </a:extLst>
          </p:cNvPr>
          <p:cNvGrpSpPr/>
          <p:nvPr/>
        </p:nvGrpSpPr>
        <p:grpSpPr>
          <a:xfrm>
            <a:off x="9573110" y="3065434"/>
            <a:ext cx="146522" cy="280390"/>
            <a:chOff x="5545138" y="625475"/>
            <a:chExt cx="1489075" cy="2849563"/>
          </a:xfrm>
        </p:grpSpPr>
        <p:sp>
          <p:nvSpPr>
            <p:cNvPr id="40" name="Freeform 117">
              <a:extLst>
                <a:ext uri="{FF2B5EF4-FFF2-40B4-BE49-F238E27FC236}">
                  <a16:creationId xmlns:a16="http://schemas.microsoft.com/office/drawing/2014/main" id="{BAFE1998-71D1-44A6-8CD4-C9F532B9C90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32F2E61B-FC96-471B-B390-6F439919352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9092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276836-3396-CB05-1F09-E00AB5D71AD2}"/>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76C76952-EA5A-6E9C-B9EC-E0DE0D249C45}"/>
              </a:ext>
            </a:extLst>
          </p:cNvPr>
          <p:cNvSpPr>
            <a:spLocks noGrp="1"/>
          </p:cNvSpPr>
          <p:nvPr>
            <p:ph idx="13"/>
          </p:nvPr>
        </p:nvSpPr>
        <p:spPr/>
        <p:txBody>
          <a:bodyPr/>
          <a:lstStyle/>
          <a:p>
            <a:r>
              <a:rPr lang="en-GB" dirty="0">
                <a:solidFill>
                  <a:srgbClr val="038842"/>
                </a:solidFill>
              </a:rPr>
              <a:t>Module 4 – Developing an EAP baseline</a:t>
            </a:r>
          </a:p>
        </p:txBody>
      </p:sp>
      <p:sp>
        <p:nvSpPr>
          <p:cNvPr id="4" name="Rectangle 3">
            <a:extLst>
              <a:ext uri="{FF2B5EF4-FFF2-40B4-BE49-F238E27FC236}">
                <a16:creationId xmlns:a16="http://schemas.microsoft.com/office/drawing/2014/main" id="{018698A6-504B-68AD-67B4-19E2DBAFD51D}"/>
              </a:ext>
            </a:extLst>
          </p:cNvPr>
          <p:cNvSpPr/>
          <p:nvPr/>
        </p:nvSpPr>
        <p:spPr>
          <a:xfrm>
            <a:off x="932136" y="1135193"/>
            <a:ext cx="3942180" cy="240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38842"/>
                </a:solidFill>
                <a:latin typeface="Arial" panose="020B0604020202020204" pitchFamily="34" charset="0"/>
                <a:cs typeface="Arial" panose="020B0604020202020204" pitchFamily="34" charset="0"/>
              </a:rPr>
              <a:t>Quantitative data</a:t>
            </a:r>
          </a:p>
        </p:txBody>
      </p:sp>
      <p:sp>
        <p:nvSpPr>
          <p:cNvPr id="7" name="Rectangle 6">
            <a:extLst>
              <a:ext uri="{FF2B5EF4-FFF2-40B4-BE49-F238E27FC236}">
                <a16:creationId xmlns:a16="http://schemas.microsoft.com/office/drawing/2014/main" id="{5635DA8E-0282-04DE-229F-DF329FBA5FB2}"/>
              </a:ext>
            </a:extLst>
          </p:cNvPr>
          <p:cNvSpPr/>
          <p:nvPr/>
        </p:nvSpPr>
        <p:spPr>
          <a:xfrm>
            <a:off x="5031684" y="1135192"/>
            <a:ext cx="3942180" cy="240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038842"/>
                </a:solidFill>
                <a:latin typeface="Arial" panose="020B0604020202020204" pitchFamily="34" charset="0"/>
                <a:cs typeface="Arial" panose="020B0604020202020204" pitchFamily="34" charset="0"/>
              </a:rPr>
              <a:t>Lived experience</a:t>
            </a:r>
          </a:p>
        </p:txBody>
      </p:sp>
      <p:sp>
        <p:nvSpPr>
          <p:cNvPr id="11" name="Rectangle: Rounded Corners 10">
            <a:extLst>
              <a:ext uri="{FF2B5EF4-FFF2-40B4-BE49-F238E27FC236}">
                <a16:creationId xmlns:a16="http://schemas.microsoft.com/office/drawing/2014/main" id="{4B70A18E-253E-7D85-2E20-3A604B941B90}"/>
              </a:ext>
            </a:extLst>
          </p:cNvPr>
          <p:cNvSpPr/>
          <p:nvPr/>
        </p:nvSpPr>
        <p:spPr>
          <a:xfrm>
            <a:off x="707271" y="1093863"/>
            <a:ext cx="8512919" cy="5078338"/>
          </a:xfrm>
          <a:prstGeom prst="roundRect">
            <a:avLst>
              <a:gd name="adj" fmla="val 519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
        <p:nvSpPr>
          <p:cNvPr id="12" name="Rectangle 11">
            <a:extLst>
              <a:ext uri="{FF2B5EF4-FFF2-40B4-BE49-F238E27FC236}">
                <a16:creationId xmlns:a16="http://schemas.microsoft.com/office/drawing/2014/main" id="{3AF4838B-77F5-6006-964E-7B0EF5AB6322}"/>
              </a:ext>
            </a:extLst>
          </p:cNvPr>
          <p:cNvSpPr/>
          <p:nvPr/>
        </p:nvSpPr>
        <p:spPr>
          <a:xfrm>
            <a:off x="685799" y="685800"/>
            <a:ext cx="8763001" cy="516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a:solidFill>
                  <a:schemeClr val="tx1"/>
                </a:solidFill>
                <a:latin typeface="Arial" panose="020B0604020202020204" pitchFamily="34" charset="0"/>
                <a:cs typeface="Arial" panose="020B0604020202020204" pitchFamily="34" charset="0"/>
              </a:rPr>
              <a:t>1. Brainstorming </a:t>
            </a:r>
            <a:r>
              <a:rPr lang="en-GB" sz="1200">
                <a:solidFill>
                  <a:schemeClr val="tx1"/>
                </a:solidFill>
                <a:latin typeface="Arial" panose="020B0604020202020204" pitchFamily="34" charset="0"/>
                <a:cs typeface="Arial" panose="020B0604020202020204" pitchFamily="34" charset="0"/>
              </a:rPr>
              <a:t>– </a:t>
            </a:r>
            <a:r>
              <a:rPr lang="en-GB" sz="1200">
                <a:solidFill>
                  <a:sysClr val="windowText" lastClr="000000"/>
                </a:solidFill>
                <a:latin typeface="Arial" panose="020B0604020202020204" pitchFamily="34" charset="0"/>
                <a:cs typeface="Arial" panose="020B0604020202020204" pitchFamily="34" charset="0"/>
              </a:rPr>
              <a:t>Use this space to record any quantitative data or lived experiences </a:t>
            </a:r>
            <a:endParaRPr lang="en-GB" sz="1200">
              <a:solidFill>
                <a:schemeClr val="tx1"/>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7AF7A9AA-7460-242F-11F7-05BA30D1E205}"/>
              </a:ext>
            </a:extLst>
          </p:cNvPr>
          <p:cNvCxnSpPr>
            <a:stCxn id="11" idx="0"/>
            <a:endCxn id="11" idx="2"/>
          </p:cNvCxnSpPr>
          <p:nvPr/>
        </p:nvCxnSpPr>
        <p:spPr>
          <a:xfrm>
            <a:off x="4963731" y="1093863"/>
            <a:ext cx="0" cy="507833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D69925D-5DF3-D0EB-A2BC-A620FD340E17}"/>
              </a:ext>
            </a:extLst>
          </p:cNvPr>
          <p:cNvSpPr/>
          <p:nvPr/>
        </p:nvSpPr>
        <p:spPr>
          <a:xfrm>
            <a:off x="707271" y="6233823"/>
            <a:ext cx="1312360"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358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B82-189D-1F69-1C5C-CB2D50432AE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F2D3F6E-D398-D463-C0A8-D5B46A9EFB49}"/>
              </a:ext>
            </a:extLst>
          </p:cNvPr>
          <p:cNvSpPr/>
          <p:nvPr/>
        </p:nvSpPr>
        <p:spPr>
          <a:xfrm>
            <a:off x="9330647" y="-123366"/>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1F5145B-5067-2646-A4D7-218A0601BF0B}"/>
              </a:ext>
            </a:extLst>
          </p:cNvPr>
          <p:cNvSpPr>
            <a:spLocks noGrp="1"/>
          </p:cNvSpPr>
          <p:nvPr>
            <p:ph idx="13"/>
          </p:nvPr>
        </p:nvSpPr>
        <p:spPr/>
        <p:txBody>
          <a:bodyPr/>
          <a:lstStyle/>
          <a:p>
            <a:r>
              <a:rPr lang="en-GB" dirty="0">
                <a:solidFill>
                  <a:srgbClr val="038842"/>
                </a:solidFill>
              </a:rPr>
              <a:t>Module 4 – Developing an EAP baseline</a:t>
            </a:r>
          </a:p>
        </p:txBody>
      </p:sp>
      <p:sp>
        <p:nvSpPr>
          <p:cNvPr id="4" name="Rectangle: Rounded Corners 3">
            <a:extLst>
              <a:ext uri="{FF2B5EF4-FFF2-40B4-BE49-F238E27FC236}">
                <a16:creationId xmlns:a16="http://schemas.microsoft.com/office/drawing/2014/main" id="{E6EF7E2F-9C24-14D5-53B3-464438B04E7A}"/>
              </a:ext>
            </a:extLst>
          </p:cNvPr>
          <p:cNvSpPr/>
          <p:nvPr/>
        </p:nvSpPr>
        <p:spPr>
          <a:xfrm>
            <a:off x="685800" y="1434147"/>
            <a:ext cx="8534400" cy="2356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38842"/>
                </a:solidFill>
                <a:latin typeface="Arial" panose="020B0604020202020204" pitchFamily="34" charset="0"/>
                <a:cs typeface="Arial" panose="020B0604020202020204" pitchFamily="34" charset="0"/>
              </a:rPr>
              <a:t>In _____________________________, energy poverty and/or lack of energy access occurs when:</a:t>
            </a:r>
          </a:p>
        </p:txBody>
      </p:sp>
      <p:sp>
        <p:nvSpPr>
          <p:cNvPr id="12" name="Rectangle 11">
            <a:extLst>
              <a:ext uri="{FF2B5EF4-FFF2-40B4-BE49-F238E27FC236}">
                <a16:creationId xmlns:a16="http://schemas.microsoft.com/office/drawing/2014/main" id="{90076CC0-E952-61B0-A9BD-FAC7BD8EF144}"/>
              </a:ext>
            </a:extLst>
          </p:cNvPr>
          <p:cNvSpPr/>
          <p:nvPr/>
        </p:nvSpPr>
        <p:spPr>
          <a:xfrm>
            <a:off x="685799" y="685800"/>
            <a:ext cx="8763001" cy="482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a:solidFill>
                  <a:schemeClr val="tx1"/>
                </a:solidFill>
                <a:latin typeface="Arial" panose="020B0604020202020204" pitchFamily="34" charset="0"/>
                <a:cs typeface="Arial" panose="020B0604020202020204" pitchFamily="34" charset="0"/>
              </a:rPr>
              <a:t>2. Drafting a baseline </a:t>
            </a:r>
            <a:r>
              <a:rPr lang="en-GB" sz="1200">
                <a:solidFill>
                  <a:schemeClr val="tx1"/>
                </a:solidFill>
                <a:latin typeface="Arial" panose="020B0604020202020204" pitchFamily="34" charset="0"/>
                <a:cs typeface="Arial" panose="020B0604020202020204" pitchFamily="34" charset="0"/>
              </a:rPr>
              <a:t>– </a:t>
            </a:r>
            <a:r>
              <a:rPr lang="en-GB" sz="1200">
                <a:solidFill>
                  <a:sysClr val="windowText" lastClr="000000"/>
                </a:solidFill>
                <a:latin typeface="Arial" panose="020B0604020202020204" pitchFamily="34" charset="0"/>
                <a:cs typeface="Arial" panose="020B0604020202020204" pitchFamily="34" charset="0"/>
              </a:rPr>
              <a:t>sort and consolidate the notes from the previous worksheet into storylines describing EAP challenges in your local government area, and why they occur.</a:t>
            </a:r>
            <a:endParaRPr lang="en-GB" sz="120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AAB0637-26ED-E164-A523-62419590DE0D}"/>
              </a:ext>
            </a:extLst>
          </p:cNvPr>
          <p:cNvSpPr/>
          <p:nvPr/>
        </p:nvSpPr>
        <p:spPr>
          <a:xfrm>
            <a:off x="707271" y="6233823"/>
            <a:ext cx="1312360"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82CA049-5F67-0FCF-9D55-62802C03614D}"/>
              </a:ext>
            </a:extLst>
          </p:cNvPr>
          <p:cNvSpPr/>
          <p:nvPr/>
        </p:nvSpPr>
        <p:spPr>
          <a:xfrm>
            <a:off x="685799" y="1810701"/>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Who</a:t>
            </a:r>
          </a:p>
        </p:txBody>
      </p:sp>
      <p:sp>
        <p:nvSpPr>
          <p:cNvPr id="6" name="Rectangle: Rounded Corners 5">
            <a:extLst>
              <a:ext uri="{FF2B5EF4-FFF2-40B4-BE49-F238E27FC236}">
                <a16:creationId xmlns:a16="http://schemas.microsoft.com/office/drawing/2014/main" id="{9817DC4E-7290-C24A-3AD7-70C2CF1CA34E}"/>
              </a:ext>
            </a:extLst>
          </p:cNvPr>
          <p:cNvSpPr/>
          <p:nvPr/>
        </p:nvSpPr>
        <p:spPr>
          <a:xfrm>
            <a:off x="685798" y="2587362"/>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dirty="0">
                <a:solidFill>
                  <a:srgbClr val="038842"/>
                </a:solidFill>
                <a:latin typeface="Arial" panose="020B0604020202020204" pitchFamily="34" charset="0"/>
                <a:cs typeface="Arial" panose="020B0604020202020204" pitchFamily="34" charset="0"/>
              </a:rPr>
              <a:t>Story </a:t>
            </a:r>
          </a:p>
        </p:txBody>
      </p:sp>
      <p:sp>
        <p:nvSpPr>
          <p:cNvPr id="8" name="Rectangle: Rounded Corners 7">
            <a:extLst>
              <a:ext uri="{FF2B5EF4-FFF2-40B4-BE49-F238E27FC236}">
                <a16:creationId xmlns:a16="http://schemas.microsoft.com/office/drawing/2014/main" id="{70007D57-4F72-6EF2-2F3D-455C9FE3AB52}"/>
              </a:ext>
            </a:extLst>
          </p:cNvPr>
          <p:cNvSpPr/>
          <p:nvPr/>
        </p:nvSpPr>
        <p:spPr>
          <a:xfrm>
            <a:off x="689872" y="3857120"/>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Socioeconomic reason</a:t>
            </a:r>
          </a:p>
        </p:txBody>
      </p:sp>
      <p:sp>
        <p:nvSpPr>
          <p:cNvPr id="10" name="Rectangle: Rounded Corners 9">
            <a:extLst>
              <a:ext uri="{FF2B5EF4-FFF2-40B4-BE49-F238E27FC236}">
                <a16:creationId xmlns:a16="http://schemas.microsoft.com/office/drawing/2014/main" id="{680201EF-6DEA-98AC-8F8C-666704ABAA2D}"/>
              </a:ext>
            </a:extLst>
          </p:cNvPr>
          <p:cNvSpPr/>
          <p:nvPr/>
        </p:nvSpPr>
        <p:spPr>
          <a:xfrm>
            <a:off x="689872" y="4759053"/>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Environmental reason</a:t>
            </a:r>
          </a:p>
        </p:txBody>
      </p:sp>
      <p:sp>
        <p:nvSpPr>
          <p:cNvPr id="13" name="Rectangle: Rounded Corners 12">
            <a:extLst>
              <a:ext uri="{FF2B5EF4-FFF2-40B4-BE49-F238E27FC236}">
                <a16:creationId xmlns:a16="http://schemas.microsoft.com/office/drawing/2014/main" id="{8C315CF3-D20F-524A-E9D0-C16900A34406}"/>
              </a:ext>
            </a:extLst>
          </p:cNvPr>
          <p:cNvSpPr/>
          <p:nvPr/>
        </p:nvSpPr>
        <p:spPr>
          <a:xfrm>
            <a:off x="685798" y="5660986"/>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Governmental reason</a:t>
            </a:r>
          </a:p>
        </p:txBody>
      </p:sp>
      <p:sp>
        <p:nvSpPr>
          <p:cNvPr id="16" name="Rectangle 15">
            <a:extLst>
              <a:ext uri="{FF2B5EF4-FFF2-40B4-BE49-F238E27FC236}">
                <a16:creationId xmlns:a16="http://schemas.microsoft.com/office/drawing/2014/main" id="{9760B903-70A5-5AAA-869B-479473FBE37F}"/>
              </a:ext>
            </a:extLst>
          </p:cNvPr>
          <p:cNvSpPr/>
          <p:nvPr/>
        </p:nvSpPr>
        <p:spPr>
          <a:xfrm>
            <a:off x="685798" y="2298715"/>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dirty="0">
                <a:solidFill>
                  <a:srgbClr val="038842"/>
                </a:solidFill>
                <a:latin typeface="Arial" panose="020B0604020202020204" pitchFamily="34" charset="0"/>
                <a:cs typeface="Arial" panose="020B0604020202020204" pitchFamily="34" charset="0"/>
              </a:rPr>
              <a:t>experience</a:t>
            </a:r>
            <a:endParaRPr lang="en-GB" sz="1200" dirty="0">
              <a:solidFill>
                <a:srgbClr val="03884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02FCF84-EBF4-A5CA-6E49-F6DA40EE72FE}"/>
              </a:ext>
            </a:extLst>
          </p:cNvPr>
          <p:cNvSpPr/>
          <p:nvPr/>
        </p:nvSpPr>
        <p:spPr>
          <a:xfrm>
            <a:off x="685800" y="3574248"/>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because of</a:t>
            </a:r>
            <a:endParaRPr lang="en-GB" sz="1200">
              <a:solidFill>
                <a:srgbClr val="038842"/>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AEABDD70-87A9-23C4-8936-E77E66A9194E}"/>
              </a:ext>
            </a:extLst>
          </p:cNvPr>
          <p:cNvSpPr/>
          <p:nvPr/>
        </p:nvSpPr>
        <p:spPr>
          <a:xfrm>
            <a:off x="6678892" y="1812713"/>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Who</a:t>
            </a:r>
          </a:p>
        </p:txBody>
      </p:sp>
      <p:sp>
        <p:nvSpPr>
          <p:cNvPr id="40" name="Rectangle: Rounded Corners 39">
            <a:extLst>
              <a:ext uri="{FF2B5EF4-FFF2-40B4-BE49-F238E27FC236}">
                <a16:creationId xmlns:a16="http://schemas.microsoft.com/office/drawing/2014/main" id="{D8FBF943-1834-3682-B287-1CFE19EAD0A7}"/>
              </a:ext>
            </a:extLst>
          </p:cNvPr>
          <p:cNvSpPr/>
          <p:nvPr/>
        </p:nvSpPr>
        <p:spPr>
          <a:xfrm>
            <a:off x="6678891" y="2589374"/>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rgbClr val="038842"/>
                </a:solidFill>
                <a:latin typeface="Arial" panose="020B0604020202020204" pitchFamily="34" charset="0"/>
                <a:cs typeface="Arial" panose="020B0604020202020204" pitchFamily="34" charset="0"/>
              </a:rPr>
              <a:t>Story </a:t>
            </a:r>
          </a:p>
        </p:txBody>
      </p:sp>
      <p:sp>
        <p:nvSpPr>
          <p:cNvPr id="41" name="Rectangle: Rounded Corners 40">
            <a:extLst>
              <a:ext uri="{FF2B5EF4-FFF2-40B4-BE49-F238E27FC236}">
                <a16:creationId xmlns:a16="http://schemas.microsoft.com/office/drawing/2014/main" id="{0F00FC8D-09B7-42EB-D15A-3D620A2B21EA}"/>
              </a:ext>
            </a:extLst>
          </p:cNvPr>
          <p:cNvSpPr/>
          <p:nvPr/>
        </p:nvSpPr>
        <p:spPr>
          <a:xfrm>
            <a:off x="6682965" y="3859132"/>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Socioeconomic reason</a:t>
            </a:r>
          </a:p>
        </p:txBody>
      </p:sp>
      <p:sp>
        <p:nvSpPr>
          <p:cNvPr id="42" name="Rectangle: Rounded Corners 41">
            <a:extLst>
              <a:ext uri="{FF2B5EF4-FFF2-40B4-BE49-F238E27FC236}">
                <a16:creationId xmlns:a16="http://schemas.microsoft.com/office/drawing/2014/main" id="{DA54F85E-05D3-78F2-9489-7AB25C7C37ED}"/>
              </a:ext>
            </a:extLst>
          </p:cNvPr>
          <p:cNvSpPr/>
          <p:nvPr/>
        </p:nvSpPr>
        <p:spPr>
          <a:xfrm>
            <a:off x="6682965" y="4761065"/>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Environmental reason</a:t>
            </a:r>
          </a:p>
        </p:txBody>
      </p:sp>
      <p:sp>
        <p:nvSpPr>
          <p:cNvPr id="43" name="Rectangle: Rounded Corners 42">
            <a:extLst>
              <a:ext uri="{FF2B5EF4-FFF2-40B4-BE49-F238E27FC236}">
                <a16:creationId xmlns:a16="http://schemas.microsoft.com/office/drawing/2014/main" id="{DF7A4739-4F75-C53F-4EFC-98ADA51F9477}"/>
              </a:ext>
            </a:extLst>
          </p:cNvPr>
          <p:cNvSpPr/>
          <p:nvPr/>
        </p:nvSpPr>
        <p:spPr>
          <a:xfrm>
            <a:off x="6678891" y="5662998"/>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Governmental reason</a:t>
            </a:r>
          </a:p>
        </p:txBody>
      </p:sp>
      <p:sp>
        <p:nvSpPr>
          <p:cNvPr id="44" name="Rectangle 43">
            <a:extLst>
              <a:ext uri="{FF2B5EF4-FFF2-40B4-BE49-F238E27FC236}">
                <a16:creationId xmlns:a16="http://schemas.microsoft.com/office/drawing/2014/main" id="{64435F7B-21E4-903A-6843-B1665C34EF13}"/>
              </a:ext>
            </a:extLst>
          </p:cNvPr>
          <p:cNvSpPr/>
          <p:nvPr/>
        </p:nvSpPr>
        <p:spPr>
          <a:xfrm>
            <a:off x="6678891" y="2300727"/>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experience</a:t>
            </a:r>
            <a:endParaRPr lang="en-GB" sz="1200">
              <a:solidFill>
                <a:srgbClr val="038842"/>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30A9883A-D318-CB82-A6EC-FBC8C419BE1F}"/>
              </a:ext>
            </a:extLst>
          </p:cNvPr>
          <p:cNvSpPr/>
          <p:nvPr/>
        </p:nvSpPr>
        <p:spPr>
          <a:xfrm>
            <a:off x="6678893" y="3576260"/>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because of</a:t>
            </a:r>
            <a:endParaRPr lang="en-GB" sz="1200">
              <a:solidFill>
                <a:srgbClr val="038842"/>
              </a:solidFill>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90016E7B-F4A2-F743-4CCE-E3385D7BF123}"/>
              </a:ext>
            </a:extLst>
          </p:cNvPr>
          <p:cNvSpPr/>
          <p:nvPr/>
        </p:nvSpPr>
        <p:spPr>
          <a:xfrm>
            <a:off x="3686421" y="1810700"/>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Who</a:t>
            </a:r>
          </a:p>
        </p:txBody>
      </p:sp>
      <p:sp>
        <p:nvSpPr>
          <p:cNvPr id="53" name="Rectangle: Rounded Corners 52">
            <a:extLst>
              <a:ext uri="{FF2B5EF4-FFF2-40B4-BE49-F238E27FC236}">
                <a16:creationId xmlns:a16="http://schemas.microsoft.com/office/drawing/2014/main" id="{E1C94146-30F4-E2E2-E492-5F89FC41D4D6}"/>
              </a:ext>
            </a:extLst>
          </p:cNvPr>
          <p:cNvSpPr/>
          <p:nvPr/>
        </p:nvSpPr>
        <p:spPr>
          <a:xfrm>
            <a:off x="3686420" y="2587361"/>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rgbClr val="038842"/>
                </a:solidFill>
                <a:latin typeface="Arial" panose="020B0604020202020204" pitchFamily="34" charset="0"/>
                <a:cs typeface="Arial" panose="020B0604020202020204" pitchFamily="34" charset="0"/>
              </a:rPr>
              <a:t>Story </a:t>
            </a:r>
          </a:p>
        </p:txBody>
      </p:sp>
      <p:sp>
        <p:nvSpPr>
          <p:cNvPr id="54" name="Rectangle: Rounded Corners 53">
            <a:extLst>
              <a:ext uri="{FF2B5EF4-FFF2-40B4-BE49-F238E27FC236}">
                <a16:creationId xmlns:a16="http://schemas.microsoft.com/office/drawing/2014/main" id="{E6AE0629-F74B-7DDC-62E1-E6F948C06EAF}"/>
              </a:ext>
            </a:extLst>
          </p:cNvPr>
          <p:cNvSpPr/>
          <p:nvPr/>
        </p:nvSpPr>
        <p:spPr>
          <a:xfrm>
            <a:off x="3690494" y="3857119"/>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Socioeconomic reason</a:t>
            </a:r>
          </a:p>
        </p:txBody>
      </p:sp>
      <p:sp>
        <p:nvSpPr>
          <p:cNvPr id="55" name="Rectangle: Rounded Corners 54">
            <a:extLst>
              <a:ext uri="{FF2B5EF4-FFF2-40B4-BE49-F238E27FC236}">
                <a16:creationId xmlns:a16="http://schemas.microsoft.com/office/drawing/2014/main" id="{E73EB567-0728-F6D9-5A06-FDB13059E304}"/>
              </a:ext>
            </a:extLst>
          </p:cNvPr>
          <p:cNvSpPr/>
          <p:nvPr/>
        </p:nvSpPr>
        <p:spPr>
          <a:xfrm>
            <a:off x="3690494" y="4759052"/>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Environmental reason</a:t>
            </a:r>
          </a:p>
        </p:txBody>
      </p:sp>
      <p:sp>
        <p:nvSpPr>
          <p:cNvPr id="56" name="Rectangle: Rounded Corners 55">
            <a:extLst>
              <a:ext uri="{FF2B5EF4-FFF2-40B4-BE49-F238E27FC236}">
                <a16:creationId xmlns:a16="http://schemas.microsoft.com/office/drawing/2014/main" id="{8507EEB3-713B-4A0F-E05D-DCA26FD83B7C}"/>
              </a:ext>
            </a:extLst>
          </p:cNvPr>
          <p:cNvSpPr/>
          <p:nvPr/>
        </p:nvSpPr>
        <p:spPr>
          <a:xfrm>
            <a:off x="3686420" y="5660985"/>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a:solidFill>
                  <a:schemeClr val="bg2"/>
                </a:solidFill>
                <a:latin typeface="Arial" panose="020B0604020202020204" pitchFamily="34" charset="0"/>
                <a:cs typeface="Arial" panose="020B0604020202020204" pitchFamily="34" charset="0"/>
              </a:rPr>
              <a:t>Governmental reason</a:t>
            </a:r>
          </a:p>
        </p:txBody>
      </p:sp>
      <p:sp>
        <p:nvSpPr>
          <p:cNvPr id="57" name="Rectangle 56">
            <a:extLst>
              <a:ext uri="{FF2B5EF4-FFF2-40B4-BE49-F238E27FC236}">
                <a16:creationId xmlns:a16="http://schemas.microsoft.com/office/drawing/2014/main" id="{7B38CF83-AD2E-8A7E-FB6F-90E455BF4F15}"/>
              </a:ext>
            </a:extLst>
          </p:cNvPr>
          <p:cNvSpPr/>
          <p:nvPr/>
        </p:nvSpPr>
        <p:spPr>
          <a:xfrm>
            <a:off x="3686420" y="2298714"/>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experience</a:t>
            </a:r>
            <a:endParaRPr lang="en-GB" sz="1200">
              <a:solidFill>
                <a:srgbClr val="038842"/>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97B58D2D-2CD9-42A1-904F-BEAAAB8A6ECD}"/>
              </a:ext>
            </a:extLst>
          </p:cNvPr>
          <p:cNvSpPr/>
          <p:nvPr/>
        </p:nvSpPr>
        <p:spPr>
          <a:xfrm>
            <a:off x="3686422" y="3574247"/>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a:solidFill>
                  <a:srgbClr val="038842"/>
                </a:solidFill>
                <a:latin typeface="Arial" panose="020B0604020202020204" pitchFamily="34" charset="0"/>
                <a:cs typeface="Arial" panose="020B0604020202020204" pitchFamily="34" charset="0"/>
              </a:rPr>
              <a:t>because of</a:t>
            </a:r>
            <a:endParaRPr lang="en-GB" sz="1200">
              <a:solidFill>
                <a:srgbClr val="038842"/>
              </a:solidFill>
              <a:latin typeface="Arial" panose="020B0604020202020204" pitchFamily="34" charset="0"/>
              <a:cs typeface="Arial" panose="020B0604020202020204" pitchFamily="34" charset="0"/>
            </a:endParaRPr>
          </a:p>
        </p:txBody>
      </p:sp>
      <p:sp>
        <p:nvSpPr>
          <p:cNvPr id="60" name="Rectangle: Rounded Corners 59">
            <a:extLst>
              <a:ext uri="{FF2B5EF4-FFF2-40B4-BE49-F238E27FC236}">
                <a16:creationId xmlns:a16="http://schemas.microsoft.com/office/drawing/2014/main" id="{AAA7753E-7397-C7CD-E469-255A5BC82712}"/>
              </a:ext>
            </a:extLst>
          </p:cNvPr>
          <p:cNvSpPr/>
          <p:nvPr/>
        </p:nvSpPr>
        <p:spPr>
          <a:xfrm>
            <a:off x="479835" y="1296009"/>
            <a:ext cx="8968966" cy="5303965"/>
          </a:xfrm>
          <a:prstGeom prst="roundRect">
            <a:avLst>
              <a:gd name="adj" fmla="val 519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Tree>
    <p:extLst>
      <p:ext uri="{BB962C8B-B14F-4D97-AF65-F5344CB8AC3E}">
        <p14:creationId xmlns:p14="http://schemas.microsoft.com/office/powerpoint/2010/main" val="1443682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8E25B6-59D5-BC09-771F-EF1D891A13BF}"/>
              </a:ext>
            </a:extLst>
          </p:cNvPr>
          <p:cNvSpPr>
            <a:spLocks noGrp="1"/>
          </p:cNvSpPr>
          <p:nvPr>
            <p:ph idx="13"/>
          </p:nvPr>
        </p:nvSpPr>
        <p:spPr/>
        <p:txBody>
          <a:bodyPr/>
          <a:lstStyle/>
          <a:p>
            <a:r>
              <a:rPr lang="en-GB" dirty="0">
                <a:solidFill>
                  <a:srgbClr val="038842"/>
                </a:solidFill>
              </a:rPr>
              <a:t>Module 4 – Developing an EAP baseline</a:t>
            </a:r>
          </a:p>
        </p:txBody>
      </p:sp>
      <p:sp>
        <p:nvSpPr>
          <p:cNvPr id="5" name="Title 2">
            <a:extLst>
              <a:ext uri="{FF2B5EF4-FFF2-40B4-BE49-F238E27FC236}">
                <a16:creationId xmlns:a16="http://schemas.microsoft.com/office/drawing/2014/main" id="{08753400-67D3-754B-8FFA-A56281BE8F1D}"/>
              </a:ext>
            </a:extLst>
          </p:cNvPr>
          <p:cNvSpPr>
            <a:spLocks noGrp="1"/>
          </p:cNvSpPr>
          <p:nvPr>
            <p:ph type="title"/>
          </p:nvPr>
        </p:nvSpPr>
        <p:spPr>
          <a:xfrm>
            <a:off x="681037" y="685800"/>
            <a:ext cx="8534389" cy="990600"/>
          </a:xfrm>
        </p:spPr>
        <p:txBody>
          <a:bodyPr>
            <a:normAutofit/>
          </a:bodyPr>
          <a:lstStyle/>
          <a:p>
            <a:r>
              <a:rPr lang="en-GB" sz="1400" b="0" dirty="0">
                <a:solidFill>
                  <a:srgbClr val="038842"/>
                </a:solidFill>
              </a:rPr>
              <a:t>Health-check worksheet</a:t>
            </a:r>
            <a:br>
              <a:rPr lang="en-GB" dirty="0">
                <a:solidFill>
                  <a:srgbClr val="038842"/>
                </a:solidFill>
              </a:rPr>
            </a:br>
            <a:r>
              <a:rPr lang="en-GB" dirty="0">
                <a:solidFill>
                  <a:srgbClr val="038842"/>
                </a:solidFill>
              </a:rPr>
              <a:t>Developing an EAP baseline</a:t>
            </a:r>
            <a:endParaRPr lang="en-GB" b="0" dirty="0">
              <a:solidFill>
                <a:srgbClr val="038842"/>
              </a:solidFill>
            </a:endParaRPr>
          </a:p>
        </p:txBody>
      </p:sp>
      <p:sp>
        <p:nvSpPr>
          <p:cNvPr id="7" name="Rectangle: Rounded Corners 6">
            <a:extLst>
              <a:ext uri="{FF2B5EF4-FFF2-40B4-BE49-F238E27FC236}">
                <a16:creationId xmlns:a16="http://schemas.microsoft.com/office/drawing/2014/main" id="{38582DE5-8092-B2FD-EA67-A6AD02C9B05D}"/>
              </a:ext>
            </a:extLst>
          </p:cNvPr>
          <p:cNvSpPr/>
          <p:nvPr/>
        </p:nvSpPr>
        <p:spPr>
          <a:xfrm>
            <a:off x="685800" y="1828801"/>
            <a:ext cx="8534390" cy="513708"/>
          </a:xfrm>
          <a:prstGeom prst="roundRect">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latin typeface="Arial" panose="020B0604020202020204" pitchFamily="34" charset="0"/>
                <a:cs typeface="Arial" panose="020B0604020202020204" pitchFamily="34" charset="0"/>
              </a:rPr>
              <a:t>What is your challenge area summary?</a:t>
            </a:r>
          </a:p>
        </p:txBody>
      </p:sp>
      <p:sp>
        <p:nvSpPr>
          <p:cNvPr id="8" name="Rectangle: Rounded Corners 7">
            <a:extLst>
              <a:ext uri="{FF2B5EF4-FFF2-40B4-BE49-F238E27FC236}">
                <a16:creationId xmlns:a16="http://schemas.microsoft.com/office/drawing/2014/main" id="{23ADBB21-8DF2-1066-1268-1A11AA7DE9D3}"/>
              </a:ext>
            </a:extLst>
          </p:cNvPr>
          <p:cNvSpPr/>
          <p:nvPr/>
        </p:nvSpPr>
        <p:spPr>
          <a:xfrm>
            <a:off x="693506" y="2342509"/>
            <a:ext cx="8526684" cy="3829691"/>
          </a:xfrm>
          <a:prstGeom prst="roundRect">
            <a:avLst>
              <a:gd name="adj" fmla="val 5759"/>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A8D6D70-3B0C-9D61-8CAD-9627AF30AF4A}"/>
              </a:ext>
            </a:extLst>
          </p:cNvPr>
          <p:cNvSpPr>
            <a:spLocks noGrp="1"/>
          </p:cNvSpPr>
          <p:nvPr>
            <p:ph type="sldNum" sz="quarter" idx="12"/>
          </p:nvPr>
        </p:nvSpPr>
        <p:spPr/>
        <p:txBody>
          <a:bodyPr/>
          <a:lstStyle/>
          <a:p>
            <a:fld id="{CE97AC88-B9C7-4AEF-9990-0777AFA0136D}" type="slidenum">
              <a:rPr lang="en-US" smtClean="0"/>
              <a:t>67</a:t>
            </a:fld>
            <a:endParaRPr lang="en-US"/>
          </a:p>
        </p:txBody>
      </p:sp>
      <p:sp>
        <p:nvSpPr>
          <p:cNvPr id="17" name="Oval 16">
            <a:hlinkClick r:id="rId2" action="ppaction://hlinksldjump"/>
            <a:extLst>
              <a:ext uri="{FF2B5EF4-FFF2-40B4-BE49-F238E27FC236}">
                <a16:creationId xmlns:a16="http://schemas.microsoft.com/office/drawing/2014/main" id="{3FEF05DC-FAA3-49FA-B154-311776D1BCC9}"/>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3" action="ppaction://hlinksldjump"/>
            <a:extLst>
              <a:ext uri="{FF2B5EF4-FFF2-40B4-BE49-F238E27FC236}">
                <a16:creationId xmlns:a16="http://schemas.microsoft.com/office/drawing/2014/main" id="{5F4F7B05-AE6E-44F8-BAF5-CF312B2B5DDA}"/>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4" action="ppaction://hlinksldjump"/>
            <a:extLst>
              <a:ext uri="{FF2B5EF4-FFF2-40B4-BE49-F238E27FC236}">
                <a16:creationId xmlns:a16="http://schemas.microsoft.com/office/drawing/2014/main" id="{61D99E2A-43CA-473B-9AA4-8FD9016B610C}"/>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5" action="ppaction://hlinksldjump"/>
            <a:extLst>
              <a:ext uri="{FF2B5EF4-FFF2-40B4-BE49-F238E27FC236}">
                <a16:creationId xmlns:a16="http://schemas.microsoft.com/office/drawing/2014/main" id="{EBA8C10A-5B05-44B1-9A96-443EF42787CA}"/>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6" action="ppaction://hlinksldjump"/>
            <a:extLst>
              <a:ext uri="{FF2B5EF4-FFF2-40B4-BE49-F238E27FC236}">
                <a16:creationId xmlns:a16="http://schemas.microsoft.com/office/drawing/2014/main" id="{FDCF61EF-3AF0-4188-81FF-AE9D182A1D41}"/>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7" action="ppaction://hlinksldjump"/>
            <a:extLst>
              <a:ext uri="{FF2B5EF4-FFF2-40B4-BE49-F238E27FC236}">
                <a16:creationId xmlns:a16="http://schemas.microsoft.com/office/drawing/2014/main" id="{418555B4-AC39-46D2-82D3-64946E3DE465}"/>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8" action="ppaction://hlinksldjump"/>
            <a:extLst>
              <a:ext uri="{FF2B5EF4-FFF2-40B4-BE49-F238E27FC236}">
                <a16:creationId xmlns:a16="http://schemas.microsoft.com/office/drawing/2014/main" id="{E39CA16C-4717-4A55-B999-A0AC7F62BFAD}"/>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9FC36DA5-C24C-4269-ABFE-F35523EE4E15}"/>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62E89C1A-3177-41C7-8995-AC5AAEDAADB2}"/>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09992D55-C178-45E7-9F31-0EC1101AF2AA}"/>
              </a:ext>
            </a:extLst>
          </p:cNvPr>
          <p:cNvGrpSpPr/>
          <p:nvPr/>
        </p:nvGrpSpPr>
        <p:grpSpPr>
          <a:xfrm>
            <a:off x="9573110" y="3065434"/>
            <a:ext cx="146522" cy="280390"/>
            <a:chOff x="5545138" y="625475"/>
            <a:chExt cx="1489075" cy="2849563"/>
          </a:xfrm>
        </p:grpSpPr>
        <p:sp>
          <p:nvSpPr>
            <p:cNvPr id="27" name="Freeform 117">
              <a:extLst>
                <a:ext uri="{FF2B5EF4-FFF2-40B4-BE49-F238E27FC236}">
                  <a16:creationId xmlns:a16="http://schemas.microsoft.com/office/drawing/2014/main" id="{6F13317F-21CF-4033-B7DC-9B400ED114F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0">
              <a:extLst>
                <a:ext uri="{FF2B5EF4-FFF2-40B4-BE49-F238E27FC236}">
                  <a16:creationId xmlns:a16="http://schemas.microsoft.com/office/drawing/2014/main" id="{5C1051EE-ECFD-4645-901B-112F26766D7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2730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dirty="0">
                <a:solidFill>
                  <a:schemeClr val="bg1"/>
                </a:solidFill>
              </a:rPr>
              <a:t>Module 5</a:t>
            </a:r>
            <a:br>
              <a:rPr lang="en-GB" dirty="0">
                <a:solidFill>
                  <a:schemeClr val="bg1"/>
                </a:solidFill>
              </a:rPr>
            </a:br>
            <a:r>
              <a:rPr lang="en-GB" dirty="0">
                <a:solidFill>
                  <a:schemeClr val="bg1"/>
                </a:solidFill>
              </a:rPr>
              <a:t>Understanding </a:t>
            </a:r>
            <a:br>
              <a:rPr lang="en-GB" dirty="0">
                <a:solidFill>
                  <a:schemeClr val="bg1"/>
                </a:solidFill>
              </a:rPr>
            </a:br>
            <a:r>
              <a:rPr lang="en-GB" dirty="0">
                <a:solidFill>
                  <a:schemeClr val="bg1"/>
                </a:solidFill>
              </a:rPr>
              <a:t>local barriers</a:t>
            </a:r>
          </a:p>
        </p:txBody>
      </p:sp>
      <p:sp>
        <p:nvSpPr>
          <p:cNvPr id="2" name="Subtitle 1">
            <a:extLst>
              <a:ext uri="{FF2B5EF4-FFF2-40B4-BE49-F238E27FC236}">
                <a16:creationId xmlns:a16="http://schemas.microsoft.com/office/drawing/2014/main" id="{805D4094-2219-B4C2-71E8-6EA27BAE4EC6}"/>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F65C9E4F-6BA9-EB2C-B85B-39FD741F38BE}"/>
              </a:ext>
            </a:extLst>
          </p:cNvPr>
          <p:cNvSpPr>
            <a:spLocks noGrp="1"/>
          </p:cNvSpPr>
          <p:nvPr>
            <p:ph type="sldNum" sz="quarter" idx="12"/>
          </p:nvPr>
        </p:nvSpPr>
        <p:spPr/>
        <p:txBody>
          <a:bodyPr/>
          <a:lstStyle/>
          <a:p>
            <a:fld id="{CE97AC88-B9C7-4AEF-9990-0777AFA0136D}" type="slidenum">
              <a:rPr lang="en-US" smtClean="0">
                <a:solidFill>
                  <a:schemeClr val="bg1"/>
                </a:solidFill>
              </a:rPr>
              <a:pPr/>
              <a:t>68</a:t>
            </a:fld>
            <a:endParaRPr lang="en-US">
              <a:solidFill>
                <a:schemeClr val="bg1"/>
              </a:solidFill>
            </a:endParaRPr>
          </a:p>
        </p:txBody>
      </p:sp>
      <p:grpSp>
        <p:nvGrpSpPr>
          <p:cNvPr id="30" name="Group 29">
            <a:extLst>
              <a:ext uri="{FF2B5EF4-FFF2-40B4-BE49-F238E27FC236}">
                <a16:creationId xmlns:a16="http://schemas.microsoft.com/office/drawing/2014/main" id="{6659A9AB-E0C5-4F90-9051-171E38B1256E}"/>
              </a:ext>
            </a:extLst>
          </p:cNvPr>
          <p:cNvGrpSpPr/>
          <p:nvPr/>
        </p:nvGrpSpPr>
        <p:grpSpPr>
          <a:xfrm>
            <a:off x="4722206" y="2829910"/>
            <a:ext cx="4289816" cy="3349911"/>
            <a:chOff x="3962400" y="3573464"/>
            <a:chExt cx="1130300" cy="882650"/>
          </a:xfrm>
        </p:grpSpPr>
        <p:sp>
          <p:nvSpPr>
            <p:cNvPr id="31" name="Freeform 2066">
              <a:extLst>
                <a:ext uri="{FF2B5EF4-FFF2-40B4-BE49-F238E27FC236}">
                  <a16:creationId xmlns:a16="http://schemas.microsoft.com/office/drawing/2014/main" id="{7A949577-16BF-48ED-90F7-2B82B0EFA858}"/>
                </a:ext>
              </a:extLst>
            </p:cNvPr>
            <p:cNvSpPr>
              <a:spLocks/>
            </p:cNvSpPr>
            <p:nvPr/>
          </p:nvSpPr>
          <p:spPr bwMode="auto">
            <a:xfrm>
              <a:off x="4937125" y="4349751"/>
              <a:ext cx="47625" cy="106363"/>
            </a:xfrm>
            <a:custGeom>
              <a:avLst/>
              <a:gdLst>
                <a:gd name="T0" fmla="*/ 140 w 141"/>
                <a:gd name="T1" fmla="*/ 204 h 315"/>
                <a:gd name="T2" fmla="*/ 141 w 141"/>
                <a:gd name="T3" fmla="*/ 217 h 315"/>
                <a:gd name="T4" fmla="*/ 112 w 141"/>
                <a:gd name="T5" fmla="*/ 280 h 315"/>
                <a:gd name="T6" fmla="*/ 89 w 141"/>
                <a:gd name="T7" fmla="*/ 300 h 315"/>
                <a:gd name="T8" fmla="*/ 9 w 141"/>
                <a:gd name="T9" fmla="*/ 259 h 315"/>
                <a:gd name="T10" fmla="*/ 0 w 141"/>
                <a:gd name="T11" fmla="*/ 211 h 315"/>
                <a:gd name="T12" fmla="*/ 10 w 141"/>
                <a:gd name="T13" fmla="*/ 158 h 315"/>
                <a:gd name="T14" fmla="*/ 12 w 141"/>
                <a:gd name="T15" fmla="*/ 82 h 315"/>
                <a:gd name="T16" fmla="*/ 48 w 141"/>
                <a:gd name="T17" fmla="*/ 21 h 315"/>
                <a:gd name="T18" fmla="*/ 74 w 141"/>
                <a:gd name="T19" fmla="*/ 0 h 315"/>
                <a:gd name="T20" fmla="*/ 87 w 141"/>
                <a:gd name="T21" fmla="*/ 3 h 315"/>
                <a:gd name="T22" fmla="*/ 121 w 141"/>
                <a:gd name="T23" fmla="*/ 40 h 315"/>
                <a:gd name="T24" fmla="*/ 128 w 141"/>
                <a:gd name="T25" fmla="*/ 156 h 315"/>
                <a:gd name="T26" fmla="*/ 140 w 141"/>
                <a:gd name="T27" fmla="*/ 2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15">
                  <a:moveTo>
                    <a:pt x="140" y="204"/>
                  </a:moveTo>
                  <a:cubicBezTo>
                    <a:pt x="141" y="208"/>
                    <a:pt x="141" y="212"/>
                    <a:pt x="141" y="217"/>
                  </a:cubicBezTo>
                  <a:cubicBezTo>
                    <a:pt x="139" y="241"/>
                    <a:pt x="128" y="263"/>
                    <a:pt x="112" y="280"/>
                  </a:cubicBezTo>
                  <a:cubicBezTo>
                    <a:pt x="106" y="288"/>
                    <a:pt x="98" y="295"/>
                    <a:pt x="89" y="300"/>
                  </a:cubicBezTo>
                  <a:cubicBezTo>
                    <a:pt x="55" y="315"/>
                    <a:pt x="17" y="295"/>
                    <a:pt x="9" y="259"/>
                  </a:cubicBezTo>
                  <a:cubicBezTo>
                    <a:pt x="5" y="244"/>
                    <a:pt x="2" y="228"/>
                    <a:pt x="0" y="211"/>
                  </a:cubicBezTo>
                  <a:cubicBezTo>
                    <a:pt x="2" y="193"/>
                    <a:pt x="5" y="175"/>
                    <a:pt x="10" y="158"/>
                  </a:cubicBezTo>
                  <a:cubicBezTo>
                    <a:pt x="14" y="132"/>
                    <a:pt x="6" y="107"/>
                    <a:pt x="12" y="82"/>
                  </a:cubicBezTo>
                  <a:cubicBezTo>
                    <a:pt x="21" y="60"/>
                    <a:pt x="33" y="39"/>
                    <a:pt x="48" y="21"/>
                  </a:cubicBezTo>
                  <a:cubicBezTo>
                    <a:pt x="54" y="11"/>
                    <a:pt x="63" y="0"/>
                    <a:pt x="74" y="0"/>
                  </a:cubicBezTo>
                  <a:cubicBezTo>
                    <a:pt x="79" y="0"/>
                    <a:pt x="83" y="1"/>
                    <a:pt x="87" y="3"/>
                  </a:cubicBezTo>
                  <a:cubicBezTo>
                    <a:pt x="102" y="11"/>
                    <a:pt x="115" y="24"/>
                    <a:pt x="121" y="40"/>
                  </a:cubicBezTo>
                  <a:cubicBezTo>
                    <a:pt x="135" y="77"/>
                    <a:pt x="123" y="119"/>
                    <a:pt x="128" y="156"/>
                  </a:cubicBezTo>
                  <a:cubicBezTo>
                    <a:pt x="131" y="173"/>
                    <a:pt x="138" y="187"/>
                    <a:pt x="140"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67">
              <a:extLst>
                <a:ext uri="{FF2B5EF4-FFF2-40B4-BE49-F238E27FC236}">
                  <a16:creationId xmlns:a16="http://schemas.microsoft.com/office/drawing/2014/main" id="{A52A3B73-3FF6-4B6D-8528-8A01DB36E394}"/>
                </a:ext>
              </a:extLst>
            </p:cNvPr>
            <p:cNvSpPr>
              <a:spLocks/>
            </p:cNvSpPr>
            <p:nvPr/>
          </p:nvSpPr>
          <p:spPr bwMode="auto">
            <a:xfrm>
              <a:off x="4946650" y="4357689"/>
              <a:ext cx="30162" cy="63500"/>
            </a:xfrm>
            <a:custGeom>
              <a:avLst/>
              <a:gdLst>
                <a:gd name="T0" fmla="*/ 87 w 91"/>
                <a:gd name="T1" fmla="*/ 110 h 190"/>
                <a:gd name="T2" fmla="*/ 70 w 91"/>
                <a:gd name="T3" fmla="*/ 169 h 190"/>
                <a:gd name="T4" fmla="*/ 46 w 91"/>
                <a:gd name="T5" fmla="*/ 187 h 190"/>
                <a:gd name="T6" fmla="*/ 0 w 91"/>
                <a:gd name="T7" fmla="*/ 85 h 190"/>
                <a:gd name="T8" fmla="*/ 49 w 91"/>
                <a:gd name="T9" fmla="*/ 3 h 190"/>
                <a:gd name="T10" fmla="*/ 88 w 91"/>
                <a:gd name="T11" fmla="*/ 25 h 190"/>
                <a:gd name="T12" fmla="*/ 86 w 91"/>
                <a:gd name="T13" fmla="*/ 66 h 190"/>
                <a:gd name="T14" fmla="*/ 87 w 91"/>
                <a:gd name="T15" fmla="*/ 11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90">
                  <a:moveTo>
                    <a:pt x="87" y="110"/>
                  </a:moveTo>
                  <a:cubicBezTo>
                    <a:pt x="87" y="131"/>
                    <a:pt x="81" y="152"/>
                    <a:pt x="70" y="169"/>
                  </a:cubicBezTo>
                  <a:cubicBezTo>
                    <a:pt x="65" y="179"/>
                    <a:pt x="56" y="185"/>
                    <a:pt x="46" y="187"/>
                  </a:cubicBezTo>
                  <a:cubicBezTo>
                    <a:pt x="3" y="190"/>
                    <a:pt x="0" y="112"/>
                    <a:pt x="0" y="85"/>
                  </a:cubicBezTo>
                  <a:cubicBezTo>
                    <a:pt x="1" y="53"/>
                    <a:pt x="10" y="8"/>
                    <a:pt x="49" y="3"/>
                  </a:cubicBezTo>
                  <a:cubicBezTo>
                    <a:pt x="66" y="0"/>
                    <a:pt x="82" y="9"/>
                    <a:pt x="88" y="25"/>
                  </a:cubicBezTo>
                  <a:cubicBezTo>
                    <a:pt x="91" y="37"/>
                    <a:pt x="85" y="53"/>
                    <a:pt x="86" y="66"/>
                  </a:cubicBezTo>
                  <a:cubicBezTo>
                    <a:pt x="87" y="81"/>
                    <a:pt x="88" y="96"/>
                    <a:pt x="87" y="1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68">
              <a:extLst>
                <a:ext uri="{FF2B5EF4-FFF2-40B4-BE49-F238E27FC236}">
                  <a16:creationId xmlns:a16="http://schemas.microsoft.com/office/drawing/2014/main" id="{427DE852-77CE-4984-A8DB-850724E5452F}"/>
                </a:ext>
              </a:extLst>
            </p:cNvPr>
            <p:cNvSpPr>
              <a:spLocks/>
            </p:cNvSpPr>
            <p:nvPr/>
          </p:nvSpPr>
          <p:spPr bwMode="auto">
            <a:xfrm>
              <a:off x="4951413" y="4276726"/>
              <a:ext cx="39687" cy="112713"/>
            </a:xfrm>
            <a:custGeom>
              <a:avLst/>
              <a:gdLst>
                <a:gd name="T0" fmla="*/ 119 w 119"/>
                <a:gd name="T1" fmla="*/ 12 h 335"/>
                <a:gd name="T2" fmla="*/ 71 w 119"/>
                <a:gd name="T3" fmla="*/ 335 h 335"/>
                <a:gd name="T4" fmla="*/ 0 w 119"/>
                <a:gd name="T5" fmla="*/ 335 h 335"/>
                <a:gd name="T6" fmla="*/ 9 w 119"/>
                <a:gd name="T7" fmla="*/ 0 h 335"/>
                <a:gd name="T8" fmla="*/ 119 w 119"/>
                <a:gd name="T9" fmla="*/ 12 h 335"/>
              </a:gdLst>
              <a:ahLst/>
              <a:cxnLst>
                <a:cxn ang="0">
                  <a:pos x="T0" y="T1"/>
                </a:cxn>
                <a:cxn ang="0">
                  <a:pos x="T2" y="T3"/>
                </a:cxn>
                <a:cxn ang="0">
                  <a:pos x="T4" y="T5"/>
                </a:cxn>
                <a:cxn ang="0">
                  <a:pos x="T6" y="T7"/>
                </a:cxn>
                <a:cxn ang="0">
                  <a:pos x="T8" y="T9"/>
                </a:cxn>
              </a:cxnLst>
              <a:rect l="0" t="0" r="r" b="b"/>
              <a:pathLst>
                <a:path w="119" h="335">
                  <a:moveTo>
                    <a:pt x="119" y="12"/>
                  </a:moveTo>
                  <a:cubicBezTo>
                    <a:pt x="119" y="22"/>
                    <a:pt x="71" y="335"/>
                    <a:pt x="71" y="335"/>
                  </a:cubicBezTo>
                  <a:lnTo>
                    <a:pt x="0" y="335"/>
                  </a:lnTo>
                  <a:lnTo>
                    <a:pt x="9" y="0"/>
                  </a:lnTo>
                  <a:lnTo>
                    <a:pt x="119"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69">
              <a:extLst>
                <a:ext uri="{FF2B5EF4-FFF2-40B4-BE49-F238E27FC236}">
                  <a16:creationId xmlns:a16="http://schemas.microsoft.com/office/drawing/2014/main" id="{52B8B434-4619-4750-BD2C-6D9145E2ABA1}"/>
                </a:ext>
              </a:extLst>
            </p:cNvPr>
            <p:cNvSpPr>
              <a:spLocks/>
            </p:cNvSpPr>
            <p:nvPr/>
          </p:nvSpPr>
          <p:spPr bwMode="auto">
            <a:xfrm>
              <a:off x="4737100" y="4327526"/>
              <a:ext cx="77787" cy="57150"/>
            </a:xfrm>
            <a:custGeom>
              <a:avLst/>
              <a:gdLst>
                <a:gd name="T0" fmla="*/ 11 w 234"/>
                <a:gd name="T1" fmla="*/ 95 h 172"/>
                <a:gd name="T2" fmla="*/ 15 w 234"/>
                <a:gd name="T3" fmla="*/ 91 h 172"/>
                <a:gd name="T4" fmla="*/ 45 w 234"/>
                <a:gd name="T5" fmla="*/ 70 h 172"/>
                <a:gd name="T6" fmla="*/ 91 w 234"/>
                <a:gd name="T7" fmla="*/ 34 h 172"/>
                <a:gd name="T8" fmla="*/ 134 w 234"/>
                <a:gd name="T9" fmla="*/ 7 h 172"/>
                <a:gd name="T10" fmla="*/ 143 w 234"/>
                <a:gd name="T11" fmla="*/ 1 h 172"/>
                <a:gd name="T12" fmla="*/ 150 w 234"/>
                <a:gd name="T13" fmla="*/ 0 h 172"/>
                <a:gd name="T14" fmla="*/ 216 w 234"/>
                <a:gd name="T15" fmla="*/ 6 h 172"/>
                <a:gd name="T16" fmla="*/ 222 w 234"/>
                <a:gd name="T17" fmla="*/ 8 h 172"/>
                <a:gd name="T18" fmla="*/ 228 w 234"/>
                <a:gd name="T19" fmla="*/ 71 h 172"/>
                <a:gd name="T20" fmla="*/ 203 w 234"/>
                <a:gd name="T21" fmla="*/ 116 h 172"/>
                <a:gd name="T22" fmla="*/ 152 w 234"/>
                <a:gd name="T23" fmla="*/ 138 h 172"/>
                <a:gd name="T24" fmla="*/ 125 w 234"/>
                <a:gd name="T25" fmla="*/ 158 h 172"/>
                <a:gd name="T26" fmla="*/ 33 w 234"/>
                <a:gd name="T27" fmla="*/ 158 h 172"/>
                <a:gd name="T28" fmla="*/ 1 w 234"/>
                <a:gd name="T29" fmla="*/ 124 h 172"/>
                <a:gd name="T30" fmla="*/ 11 w 234"/>
                <a:gd name="T31" fmla="*/ 9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2">
                  <a:moveTo>
                    <a:pt x="11" y="95"/>
                  </a:moveTo>
                  <a:cubicBezTo>
                    <a:pt x="12" y="94"/>
                    <a:pt x="14" y="93"/>
                    <a:pt x="15" y="91"/>
                  </a:cubicBezTo>
                  <a:cubicBezTo>
                    <a:pt x="24" y="83"/>
                    <a:pt x="35" y="76"/>
                    <a:pt x="45" y="70"/>
                  </a:cubicBezTo>
                  <a:cubicBezTo>
                    <a:pt x="62" y="60"/>
                    <a:pt x="75" y="44"/>
                    <a:pt x="91" y="34"/>
                  </a:cubicBezTo>
                  <a:cubicBezTo>
                    <a:pt x="106" y="26"/>
                    <a:pt x="121" y="17"/>
                    <a:pt x="134" y="7"/>
                  </a:cubicBezTo>
                  <a:cubicBezTo>
                    <a:pt x="136" y="5"/>
                    <a:pt x="139" y="3"/>
                    <a:pt x="143" y="1"/>
                  </a:cubicBezTo>
                  <a:cubicBezTo>
                    <a:pt x="145" y="1"/>
                    <a:pt x="148" y="0"/>
                    <a:pt x="150" y="0"/>
                  </a:cubicBezTo>
                  <a:cubicBezTo>
                    <a:pt x="172" y="0"/>
                    <a:pt x="194" y="2"/>
                    <a:pt x="216" y="6"/>
                  </a:cubicBezTo>
                  <a:cubicBezTo>
                    <a:pt x="218" y="6"/>
                    <a:pt x="220" y="7"/>
                    <a:pt x="222" y="8"/>
                  </a:cubicBezTo>
                  <a:cubicBezTo>
                    <a:pt x="234" y="19"/>
                    <a:pt x="230" y="57"/>
                    <a:pt x="228" y="71"/>
                  </a:cubicBezTo>
                  <a:cubicBezTo>
                    <a:pt x="226" y="89"/>
                    <a:pt x="217" y="105"/>
                    <a:pt x="203" y="116"/>
                  </a:cubicBezTo>
                  <a:cubicBezTo>
                    <a:pt x="187" y="125"/>
                    <a:pt x="170" y="132"/>
                    <a:pt x="152" y="138"/>
                  </a:cubicBezTo>
                  <a:cubicBezTo>
                    <a:pt x="142" y="144"/>
                    <a:pt x="134" y="152"/>
                    <a:pt x="125" y="158"/>
                  </a:cubicBezTo>
                  <a:cubicBezTo>
                    <a:pt x="96" y="172"/>
                    <a:pt x="62" y="172"/>
                    <a:pt x="33" y="158"/>
                  </a:cubicBezTo>
                  <a:cubicBezTo>
                    <a:pt x="17" y="152"/>
                    <a:pt x="5" y="140"/>
                    <a:pt x="1" y="124"/>
                  </a:cubicBezTo>
                  <a:cubicBezTo>
                    <a:pt x="0" y="113"/>
                    <a:pt x="4" y="103"/>
                    <a:pt x="11"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70">
              <a:extLst>
                <a:ext uri="{FF2B5EF4-FFF2-40B4-BE49-F238E27FC236}">
                  <a16:creationId xmlns:a16="http://schemas.microsoft.com/office/drawing/2014/main" id="{37268858-CB17-4E1C-ADAA-298F207171A6}"/>
                </a:ext>
              </a:extLst>
            </p:cNvPr>
            <p:cNvSpPr>
              <a:spLocks/>
            </p:cNvSpPr>
            <p:nvPr/>
          </p:nvSpPr>
          <p:spPr bwMode="auto">
            <a:xfrm>
              <a:off x="4757738" y="4314826"/>
              <a:ext cx="57150" cy="49213"/>
            </a:xfrm>
            <a:custGeom>
              <a:avLst/>
              <a:gdLst>
                <a:gd name="T0" fmla="*/ 109 w 173"/>
                <a:gd name="T1" fmla="*/ 125 h 145"/>
                <a:gd name="T2" fmla="*/ 58 w 173"/>
                <a:gd name="T3" fmla="*/ 141 h 145"/>
                <a:gd name="T4" fmla="*/ 19 w 173"/>
                <a:gd name="T5" fmla="*/ 139 h 145"/>
                <a:gd name="T6" fmla="*/ 4 w 173"/>
                <a:gd name="T7" fmla="*/ 107 h 145"/>
                <a:gd name="T8" fmla="*/ 14 w 173"/>
                <a:gd name="T9" fmla="*/ 96 h 145"/>
                <a:gd name="T10" fmla="*/ 60 w 173"/>
                <a:gd name="T11" fmla="*/ 56 h 145"/>
                <a:gd name="T12" fmla="*/ 153 w 173"/>
                <a:gd name="T13" fmla="*/ 37 h 145"/>
                <a:gd name="T14" fmla="*/ 109 w 173"/>
                <a:gd name="T15" fmla="*/ 12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5">
                  <a:moveTo>
                    <a:pt x="109" y="125"/>
                  </a:moveTo>
                  <a:cubicBezTo>
                    <a:pt x="93" y="132"/>
                    <a:pt x="75" y="138"/>
                    <a:pt x="58" y="141"/>
                  </a:cubicBezTo>
                  <a:cubicBezTo>
                    <a:pt x="45" y="145"/>
                    <a:pt x="31" y="144"/>
                    <a:pt x="19" y="139"/>
                  </a:cubicBezTo>
                  <a:cubicBezTo>
                    <a:pt x="6" y="134"/>
                    <a:pt x="0" y="120"/>
                    <a:pt x="4" y="107"/>
                  </a:cubicBezTo>
                  <a:cubicBezTo>
                    <a:pt x="7" y="103"/>
                    <a:pt x="10" y="99"/>
                    <a:pt x="14" y="96"/>
                  </a:cubicBezTo>
                  <a:lnTo>
                    <a:pt x="60" y="56"/>
                  </a:lnTo>
                  <a:cubicBezTo>
                    <a:pt x="81" y="37"/>
                    <a:pt x="130" y="0"/>
                    <a:pt x="153" y="37"/>
                  </a:cubicBezTo>
                  <a:cubicBezTo>
                    <a:pt x="173" y="70"/>
                    <a:pt x="138" y="112"/>
                    <a:pt x="109" y="12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71">
              <a:extLst>
                <a:ext uri="{FF2B5EF4-FFF2-40B4-BE49-F238E27FC236}">
                  <a16:creationId xmlns:a16="http://schemas.microsoft.com/office/drawing/2014/main" id="{10673DA1-4836-4C8C-AA35-B986AD5989D6}"/>
                </a:ext>
              </a:extLst>
            </p:cNvPr>
            <p:cNvSpPr>
              <a:spLocks/>
            </p:cNvSpPr>
            <p:nvPr/>
          </p:nvSpPr>
          <p:spPr bwMode="auto">
            <a:xfrm>
              <a:off x="4781550" y="4243389"/>
              <a:ext cx="66675" cy="87313"/>
            </a:xfrm>
            <a:custGeom>
              <a:avLst/>
              <a:gdLst>
                <a:gd name="T0" fmla="*/ 85 w 201"/>
                <a:gd name="T1" fmla="*/ 0 h 261"/>
                <a:gd name="T2" fmla="*/ 0 w 201"/>
                <a:gd name="T3" fmla="*/ 261 h 261"/>
                <a:gd name="T4" fmla="*/ 85 w 201"/>
                <a:gd name="T5" fmla="*/ 261 h 261"/>
                <a:gd name="T6" fmla="*/ 201 w 201"/>
                <a:gd name="T7" fmla="*/ 25 h 261"/>
                <a:gd name="T8" fmla="*/ 85 w 201"/>
                <a:gd name="T9" fmla="*/ 0 h 261"/>
              </a:gdLst>
              <a:ahLst/>
              <a:cxnLst>
                <a:cxn ang="0">
                  <a:pos x="T0" y="T1"/>
                </a:cxn>
                <a:cxn ang="0">
                  <a:pos x="T2" y="T3"/>
                </a:cxn>
                <a:cxn ang="0">
                  <a:pos x="T4" y="T5"/>
                </a:cxn>
                <a:cxn ang="0">
                  <a:pos x="T6" y="T7"/>
                </a:cxn>
                <a:cxn ang="0">
                  <a:pos x="T8" y="T9"/>
                </a:cxn>
              </a:cxnLst>
              <a:rect l="0" t="0" r="r" b="b"/>
              <a:pathLst>
                <a:path w="201" h="261">
                  <a:moveTo>
                    <a:pt x="85" y="0"/>
                  </a:moveTo>
                  <a:lnTo>
                    <a:pt x="0" y="261"/>
                  </a:lnTo>
                  <a:lnTo>
                    <a:pt x="85" y="261"/>
                  </a:lnTo>
                  <a:lnTo>
                    <a:pt x="201" y="25"/>
                  </a:lnTo>
                  <a:lnTo>
                    <a:pt x="8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072">
              <a:extLst>
                <a:ext uri="{FF2B5EF4-FFF2-40B4-BE49-F238E27FC236}">
                  <a16:creationId xmlns:a16="http://schemas.microsoft.com/office/drawing/2014/main" id="{8BE61F44-15BE-4FA3-B545-C2EBFC5415BF}"/>
                </a:ext>
              </a:extLst>
            </p:cNvPr>
            <p:cNvSpPr>
              <a:spLocks/>
            </p:cNvSpPr>
            <p:nvPr/>
          </p:nvSpPr>
          <p:spPr bwMode="auto">
            <a:xfrm>
              <a:off x="4792663" y="3890964"/>
              <a:ext cx="276225" cy="438150"/>
            </a:xfrm>
            <a:custGeom>
              <a:avLst/>
              <a:gdLst>
                <a:gd name="T0" fmla="*/ 234 w 831"/>
                <a:gd name="T1" fmla="*/ 146 h 1305"/>
                <a:gd name="T2" fmla="*/ 581 w 831"/>
                <a:gd name="T3" fmla="*/ 42 h 1305"/>
                <a:gd name="T4" fmla="*/ 599 w 831"/>
                <a:gd name="T5" fmla="*/ 1305 h 1305"/>
                <a:gd name="T6" fmla="*/ 466 w 831"/>
                <a:gd name="T7" fmla="*/ 1305 h 1305"/>
                <a:gd name="T8" fmla="*/ 408 w 831"/>
                <a:gd name="T9" fmla="*/ 515 h 1305"/>
                <a:gd name="T10" fmla="*/ 136 w 831"/>
                <a:gd name="T11" fmla="*/ 1194 h 1305"/>
                <a:gd name="T12" fmla="*/ 0 w 831"/>
                <a:gd name="T13" fmla="*/ 1193 h 1305"/>
                <a:gd name="T14" fmla="*/ 234 w 831"/>
                <a:gd name="T15" fmla="*/ 146 h 1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1305">
                  <a:moveTo>
                    <a:pt x="234" y="146"/>
                  </a:moveTo>
                  <a:cubicBezTo>
                    <a:pt x="236" y="125"/>
                    <a:pt x="503" y="55"/>
                    <a:pt x="581" y="42"/>
                  </a:cubicBezTo>
                  <a:cubicBezTo>
                    <a:pt x="831" y="0"/>
                    <a:pt x="694" y="878"/>
                    <a:pt x="599" y="1305"/>
                  </a:cubicBezTo>
                  <a:lnTo>
                    <a:pt x="466" y="1305"/>
                  </a:lnTo>
                  <a:cubicBezTo>
                    <a:pt x="485" y="986"/>
                    <a:pt x="426" y="834"/>
                    <a:pt x="408" y="515"/>
                  </a:cubicBezTo>
                  <a:cubicBezTo>
                    <a:pt x="408" y="515"/>
                    <a:pt x="158" y="1176"/>
                    <a:pt x="136" y="1194"/>
                  </a:cubicBezTo>
                  <a:cubicBezTo>
                    <a:pt x="114" y="1212"/>
                    <a:pt x="18" y="1216"/>
                    <a:pt x="0" y="1193"/>
                  </a:cubicBezTo>
                  <a:cubicBezTo>
                    <a:pt x="47" y="837"/>
                    <a:pt x="206" y="505"/>
                    <a:pt x="234" y="14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78">
              <a:extLst>
                <a:ext uri="{FF2B5EF4-FFF2-40B4-BE49-F238E27FC236}">
                  <a16:creationId xmlns:a16="http://schemas.microsoft.com/office/drawing/2014/main" id="{7AB7070E-1DDA-4E62-A226-E112F2C4A103}"/>
                </a:ext>
              </a:extLst>
            </p:cNvPr>
            <p:cNvSpPr>
              <a:spLocks/>
            </p:cNvSpPr>
            <p:nvPr/>
          </p:nvSpPr>
          <p:spPr bwMode="auto">
            <a:xfrm>
              <a:off x="4646613" y="3725864"/>
              <a:ext cx="163512" cy="107950"/>
            </a:xfrm>
            <a:custGeom>
              <a:avLst/>
              <a:gdLst>
                <a:gd name="T0" fmla="*/ 332 w 492"/>
                <a:gd name="T1" fmla="*/ 166 h 322"/>
                <a:gd name="T2" fmla="*/ 311 w 492"/>
                <a:gd name="T3" fmla="*/ 157 h 322"/>
                <a:gd name="T4" fmla="*/ 36 w 492"/>
                <a:gd name="T5" fmla="*/ 0 h 322"/>
                <a:gd name="T6" fmla="*/ 10 w 492"/>
                <a:gd name="T7" fmla="*/ 70 h 322"/>
                <a:gd name="T8" fmla="*/ 286 w 492"/>
                <a:gd name="T9" fmla="*/ 306 h 322"/>
                <a:gd name="T10" fmla="*/ 324 w 492"/>
                <a:gd name="T11" fmla="*/ 322 h 322"/>
                <a:gd name="T12" fmla="*/ 380 w 492"/>
                <a:gd name="T13" fmla="*/ 305 h 322"/>
                <a:gd name="T14" fmla="*/ 435 w 492"/>
                <a:gd name="T15" fmla="*/ 277 h 322"/>
                <a:gd name="T16" fmla="*/ 467 w 492"/>
                <a:gd name="T17" fmla="*/ 253 h 322"/>
                <a:gd name="T18" fmla="*/ 433 w 492"/>
                <a:gd name="T19" fmla="*/ 161 h 322"/>
                <a:gd name="T20" fmla="*/ 332 w 492"/>
                <a:gd name="T21" fmla="*/ 16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22">
                  <a:moveTo>
                    <a:pt x="332" y="166"/>
                  </a:moveTo>
                  <a:cubicBezTo>
                    <a:pt x="324" y="164"/>
                    <a:pt x="317" y="162"/>
                    <a:pt x="311" y="157"/>
                  </a:cubicBezTo>
                  <a:lnTo>
                    <a:pt x="36" y="0"/>
                  </a:lnTo>
                  <a:cubicBezTo>
                    <a:pt x="20" y="18"/>
                    <a:pt x="0" y="47"/>
                    <a:pt x="10" y="70"/>
                  </a:cubicBezTo>
                  <a:cubicBezTo>
                    <a:pt x="97" y="113"/>
                    <a:pt x="171" y="241"/>
                    <a:pt x="286" y="306"/>
                  </a:cubicBezTo>
                  <a:cubicBezTo>
                    <a:pt x="297" y="314"/>
                    <a:pt x="311" y="319"/>
                    <a:pt x="324" y="322"/>
                  </a:cubicBezTo>
                  <a:cubicBezTo>
                    <a:pt x="344" y="322"/>
                    <a:pt x="364" y="316"/>
                    <a:pt x="380" y="305"/>
                  </a:cubicBezTo>
                  <a:lnTo>
                    <a:pt x="435" y="277"/>
                  </a:lnTo>
                  <a:cubicBezTo>
                    <a:pt x="447" y="272"/>
                    <a:pt x="458" y="264"/>
                    <a:pt x="467" y="253"/>
                  </a:cubicBezTo>
                  <a:cubicBezTo>
                    <a:pt x="492" y="217"/>
                    <a:pt x="468" y="180"/>
                    <a:pt x="433" y="161"/>
                  </a:cubicBezTo>
                  <a:cubicBezTo>
                    <a:pt x="387" y="136"/>
                    <a:pt x="373" y="169"/>
                    <a:pt x="332" y="1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080">
              <a:extLst>
                <a:ext uri="{FF2B5EF4-FFF2-40B4-BE49-F238E27FC236}">
                  <a16:creationId xmlns:a16="http://schemas.microsoft.com/office/drawing/2014/main" id="{6A02FE09-AD83-4107-A8AF-A3ADDB063D99}"/>
                </a:ext>
              </a:extLst>
            </p:cNvPr>
            <p:cNvSpPr>
              <a:spLocks/>
            </p:cNvSpPr>
            <p:nvPr/>
          </p:nvSpPr>
          <p:spPr bwMode="auto">
            <a:xfrm>
              <a:off x="4743450" y="3725864"/>
              <a:ext cx="146050" cy="103188"/>
            </a:xfrm>
            <a:custGeom>
              <a:avLst/>
              <a:gdLst>
                <a:gd name="T0" fmla="*/ 158 w 439"/>
                <a:gd name="T1" fmla="*/ 116 h 308"/>
                <a:gd name="T2" fmla="*/ 85 w 439"/>
                <a:gd name="T3" fmla="*/ 137 h 308"/>
                <a:gd name="T4" fmla="*/ 22 w 439"/>
                <a:gd name="T5" fmla="*/ 176 h 308"/>
                <a:gd name="T6" fmla="*/ 44 w 439"/>
                <a:gd name="T7" fmla="*/ 273 h 308"/>
                <a:gd name="T8" fmla="*/ 83 w 439"/>
                <a:gd name="T9" fmla="*/ 297 h 308"/>
                <a:gd name="T10" fmla="*/ 198 w 439"/>
                <a:gd name="T11" fmla="*/ 271 h 308"/>
                <a:gd name="T12" fmla="*/ 338 w 439"/>
                <a:gd name="T13" fmla="*/ 260 h 308"/>
                <a:gd name="T14" fmla="*/ 396 w 439"/>
                <a:gd name="T15" fmla="*/ 202 h 308"/>
                <a:gd name="T16" fmla="*/ 422 w 439"/>
                <a:gd name="T17" fmla="*/ 162 h 308"/>
                <a:gd name="T18" fmla="*/ 383 w 439"/>
                <a:gd name="T19" fmla="*/ 10 h 308"/>
                <a:gd name="T20" fmla="*/ 158 w 439"/>
                <a:gd name="T21"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308">
                  <a:moveTo>
                    <a:pt x="158" y="116"/>
                  </a:moveTo>
                  <a:cubicBezTo>
                    <a:pt x="134" y="125"/>
                    <a:pt x="109" y="132"/>
                    <a:pt x="85" y="137"/>
                  </a:cubicBezTo>
                  <a:cubicBezTo>
                    <a:pt x="60" y="143"/>
                    <a:pt x="37" y="156"/>
                    <a:pt x="22" y="176"/>
                  </a:cubicBezTo>
                  <a:cubicBezTo>
                    <a:pt x="0" y="208"/>
                    <a:pt x="17" y="248"/>
                    <a:pt x="44" y="273"/>
                  </a:cubicBezTo>
                  <a:cubicBezTo>
                    <a:pt x="55" y="285"/>
                    <a:pt x="68" y="293"/>
                    <a:pt x="83" y="297"/>
                  </a:cubicBezTo>
                  <a:cubicBezTo>
                    <a:pt x="120" y="308"/>
                    <a:pt x="161" y="288"/>
                    <a:pt x="198" y="271"/>
                  </a:cubicBezTo>
                  <a:cubicBezTo>
                    <a:pt x="238" y="254"/>
                    <a:pt x="295" y="260"/>
                    <a:pt x="338" y="260"/>
                  </a:cubicBezTo>
                  <a:cubicBezTo>
                    <a:pt x="365" y="260"/>
                    <a:pt x="377" y="219"/>
                    <a:pt x="396" y="202"/>
                  </a:cubicBezTo>
                  <a:cubicBezTo>
                    <a:pt x="408" y="191"/>
                    <a:pt x="417" y="177"/>
                    <a:pt x="422" y="162"/>
                  </a:cubicBezTo>
                  <a:cubicBezTo>
                    <a:pt x="439" y="115"/>
                    <a:pt x="430" y="37"/>
                    <a:pt x="383" y="10"/>
                  </a:cubicBezTo>
                  <a:cubicBezTo>
                    <a:pt x="366" y="0"/>
                    <a:pt x="198" y="99"/>
                    <a:pt x="15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2081">
              <a:extLst>
                <a:ext uri="{FF2B5EF4-FFF2-40B4-BE49-F238E27FC236}">
                  <a16:creationId xmlns:a16="http://schemas.microsoft.com/office/drawing/2014/main" id="{E9212FEA-1605-4DE1-BAAE-E4BBDB93CB4C}"/>
                </a:ext>
              </a:extLst>
            </p:cNvPr>
            <p:cNvSpPr>
              <a:spLocks noChangeArrowheads="1"/>
            </p:cNvSpPr>
            <p:nvPr/>
          </p:nvSpPr>
          <p:spPr bwMode="auto">
            <a:xfrm>
              <a:off x="4827588" y="3659189"/>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82">
              <a:extLst>
                <a:ext uri="{FF2B5EF4-FFF2-40B4-BE49-F238E27FC236}">
                  <a16:creationId xmlns:a16="http://schemas.microsoft.com/office/drawing/2014/main" id="{29CA3FB3-28C6-41A2-BF3A-BC7DAA3826AC}"/>
                </a:ext>
              </a:extLst>
            </p:cNvPr>
            <p:cNvSpPr>
              <a:spLocks/>
            </p:cNvSpPr>
            <p:nvPr/>
          </p:nvSpPr>
          <p:spPr bwMode="auto">
            <a:xfrm>
              <a:off x="4841875" y="3690939"/>
              <a:ext cx="185737" cy="298450"/>
            </a:xfrm>
            <a:custGeom>
              <a:avLst/>
              <a:gdLst>
                <a:gd name="T0" fmla="*/ 13 w 560"/>
                <a:gd name="T1" fmla="*/ 178 h 887"/>
                <a:gd name="T2" fmla="*/ 89 w 560"/>
                <a:gd name="T3" fmla="*/ 109 h 887"/>
                <a:gd name="T4" fmla="*/ 189 w 560"/>
                <a:gd name="T5" fmla="*/ 4 h 887"/>
                <a:gd name="T6" fmla="*/ 264 w 560"/>
                <a:gd name="T7" fmla="*/ 84 h 887"/>
                <a:gd name="T8" fmla="*/ 398 w 560"/>
                <a:gd name="T9" fmla="*/ 133 h 887"/>
                <a:gd name="T10" fmla="*/ 411 w 560"/>
                <a:gd name="T11" fmla="*/ 164 h 887"/>
                <a:gd name="T12" fmla="*/ 460 w 560"/>
                <a:gd name="T13" fmla="*/ 521 h 887"/>
                <a:gd name="T14" fmla="*/ 536 w 560"/>
                <a:gd name="T15" fmla="*/ 742 h 887"/>
                <a:gd name="T16" fmla="*/ 492 w 560"/>
                <a:gd name="T17" fmla="*/ 804 h 887"/>
                <a:gd name="T18" fmla="*/ 243 w 560"/>
                <a:gd name="T19" fmla="*/ 883 h 887"/>
                <a:gd name="T20" fmla="*/ 192 w 560"/>
                <a:gd name="T21" fmla="*/ 754 h 887"/>
                <a:gd name="T22" fmla="*/ 159 w 560"/>
                <a:gd name="T23" fmla="*/ 874 h 887"/>
                <a:gd name="T24" fmla="*/ 78 w 560"/>
                <a:gd name="T25" fmla="*/ 770 h 887"/>
                <a:gd name="T26" fmla="*/ 93 w 560"/>
                <a:gd name="T27" fmla="*/ 704 h 887"/>
                <a:gd name="T28" fmla="*/ 84 w 560"/>
                <a:gd name="T29" fmla="*/ 572 h 887"/>
                <a:gd name="T30" fmla="*/ 12 w 560"/>
                <a:gd name="T31" fmla="*/ 461 h 887"/>
                <a:gd name="T32" fmla="*/ 2 w 560"/>
                <a:gd name="T33" fmla="*/ 394 h 887"/>
                <a:gd name="T34" fmla="*/ 16 w 560"/>
                <a:gd name="T35" fmla="*/ 331 h 887"/>
                <a:gd name="T36" fmla="*/ 13 w 560"/>
                <a:gd name="T37" fmla="*/ 17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887">
                  <a:moveTo>
                    <a:pt x="13" y="178"/>
                  </a:moveTo>
                  <a:cubicBezTo>
                    <a:pt x="20" y="143"/>
                    <a:pt x="89" y="109"/>
                    <a:pt x="89" y="109"/>
                  </a:cubicBezTo>
                  <a:cubicBezTo>
                    <a:pt x="123" y="69"/>
                    <a:pt x="131" y="0"/>
                    <a:pt x="189" y="4"/>
                  </a:cubicBezTo>
                  <a:cubicBezTo>
                    <a:pt x="242" y="7"/>
                    <a:pt x="226" y="51"/>
                    <a:pt x="264" y="84"/>
                  </a:cubicBezTo>
                  <a:cubicBezTo>
                    <a:pt x="272" y="91"/>
                    <a:pt x="392" y="124"/>
                    <a:pt x="398" y="133"/>
                  </a:cubicBezTo>
                  <a:cubicBezTo>
                    <a:pt x="404" y="143"/>
                    <a:pt x="408" y="153"/>
                    <a:pt x="411" y="164"/>
                  </a:cubicBezTo>
                  <a:cubicBezTo>
                    <a:pt x="495" y="335"/>
                    <a:pt x="438" y="404"/>
                    <a:pt x="460" y="521"/>
                  </a:cubicBezTo>
                  <a:cubicBezTo>
                    <a:pt x="474" y="596"/>
                    <a:pt x="560" y="672"/>
                    <a:pt x="536" y="742"/>
                  </a:cubicBezTo>
                  <a:cubicBezTo>
                    <a:pt x="528" y="767"/>
                    <a:pt x="512" y="788"/>
                    <a:pt x="492" y="804"/>
                  </a:cubicBezTo>
                  <a:cubicBezTo>
                    <a:pt x="421" y="859"/>
                    <a:pt x="332" y="887"/>
                    <a:pt x="243" y="883"/>
                  </a:cubicBezTo>
                  <a:cubicBezTo>
                    <a:pt x="243" y="883"/>
                    <a:pt x="212" y="804"/>
                    <a:pt x="192" y="754"/>
                  </a:cubicBezTo>
                  <a:cubicBezTo>
                    <a:pt x="177" y="795"/>
                    <a:pt x="174" y="834"/>
                    <a:pt x="159" y="874"/>
                  </a:cubicBezTo>
                  <a:cubicBezTo>
                    <a:pt x="124" y="880"/>
                    <a:pt x="77" y="838"/>
                    <a:pt x="78" y="770"/>
                  </a:cubicBezTo>
                  <a:cubicBezTo>
                    <a:pt x="80" y="747"/>
                    <a:pt x="85" y="725"/>
                    <a:pt x="93" y="704"/>
                  </a:cubicBezTo>
                  <a:cubicBezTo>
                    <a:pt x="105" y="660"/>
                    <a:pt x="102" y="613"/>
                    <a:pt x="84" y="572"/>
                  </a:cubicBezTo>
                  <a:cubicBezTo>
                    <a:pt x="65" y="532"/>
                    <a:pt x="29" y="502"/>
                    <a:pt x="12" y="461"/>
                  </a:cubicBezTo>
                  <a:cubicBezTo>
                    <a:pt x="3" y="440"/>
                    <a:pt x="0" y="417"/>
                    <a:pt x="2" y="394"/>
                  </a:cubicBezTo>
                  <a:cubicBezTo>
                    <a:pt x="5" y="372"/>
                    <a:pt x="13" y="352"/>
                    <a:pt x="16" y="331"/>
                  </a:cubicBezTo>
                  <a:cubicBezTo>
                    <a:pt x="24" y="280"/>
                    <a:pt x="3" y="229"/>
                    <a:pt x="13"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83">
              <a:extLst>
                <a:ext uri="{FF2B5EF4-FFF2-40B4-BE49-F238E27FC236}">
                  <a16:creationId xmlns:a16="http://schemas.microsoft.com/office/drawing/2014/main" id="{3E8E2ADF-10BF-4C3B-B4BC-D529337E1605}"/>
                </a:ext>
              </a:extLst>
            </p:cNvPr>
            <p:cNvSpPr>
              <a:spLocks/>
            </p:cNvSpPr>
            <p:nvPr/>
          </p:nvSpPr>
          <p:spPr bwMode="auto">
            <a:xfrm>
              <a:off x="4833938" y="3603626"/>
              <a:ext cx="88900" cy="176213"/>
            </a:xfrm>
            <a:custGeom>
              <a:avLst/>
              <a:gdLst>
                <a:gd name="T0" fmla="*/ 173 w 268"/>
                <a:gd name="T1" fmla="*/ 522 h 522"/>
                <a:gd name="T2" fmla="*/ 112 w 268"/>
                <a:gd name="T3" fmla="*/ 359 h 522"/>
                <a:gd name="T4" fmla="*/ 47 w 268"/>
                <a:gd name="T5" fmla="*/ 342 h 522"/>
                <a:gd name="T6" fmla="*/ 14 w 268"/>
                <a:gd name="T7" fmla="*/ 248 h 522"/>
                <a:gd name="T8" fmla="*/ 15 w 268"/>
                <a:gd name="T9" fmla="*/ 92 h 522"/>
                <a:gd name="T10" fmla="*/ 131 w 268"/>
                <a:gd name="T11" fmla="*/ 0 h 522"/>
                <a:gd name="T12" fmla="*/ 255 w 268"/>
                <a:gd name="T13" fmla="*/ 125 h 522"/>
                <a:gd name="T14" fmla="*/ 249 w 268"/>
                <a:gd name="T15" fmla="*/ 331 h 522"/>
                <a:gd name="T16" fmla="*/ 173 w 268"/>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22">
                  <a:moveTo>
                    <a:pt x="173" y="522"/>
                  </a:moveTo>
                  <a:cubicBezTo>
                    <a:pt x="148" y="470"/>
                    <a:pt x="127" y="415"/>
                    <a:pt x="112" y="359"/>
                  </a:cubicBezTo>
                  <a:cubicBezTo>
                    <a:pt x="89" y="368"/>
                    <a:pt x="63" y="361"/>
                    <a:pt x="47" y="342"/>
                  </a:cubicBezTo>
                  <a:cubicBezTo>
                    <a:pt x="31" y="313"/>
                    <a:pt x="20" y="281"/>
                    <a:pt x="14" y="248"/>
                  </a:cubicBezTo>
                  <a:cubicBezTo>
                    <a:pt x="0" y="197"/>
                    <a:pt x="0" y="143"/>
                    <a:pt x="15" y="92"/>
                  </a:cubicBezTo>
                  <a:cubicBezTo>
                    <a:pt x="31" y="40"/>
                    <a:pt x="77" y="4"/>
                    <a:pt x="131" y="0"/>
                  </a:cubicBezTo>
                  <a:cubicBezTo>
                    <a:pt x="194" y="1"/>
                    <a:pt x="242" y="63"/>
                    <a:pt x="255" y="125"/>
                  </a:cubicBezTo>
                  <a:cubicBezTo>
                    <a:pt x="268" y="193"/>
                    <a:pt x="266" y="264"/>
                    <a:pt x="249" y="331"/>
                  </a:cubicBezTo>
                  <a:cubicBezTo>
                    <a:pt x="264" y="468"/>
                    <a:pt x="173" y="522"/>
                    <a:pt x="173" y="5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84">
              <a:extLst>
                <a:ext uri="{FF2B5EF4-FFF2-40B4-BE49-F238E27FC236}">
                  <a16:creationId xmlns:a16="http://schemas.microsoft.com/office/drawing/2014/main" id="{F1CBB556-77DD-4557-ABB1-46B75DB578DD}"/>
                </a:ext>
              </a:extLst>
            </p:cNvPr>
            <p:cNvSpPr>
              <a:spLocks/>
            </p:cNvSpPr>
            <p:nvPr/>
          </p:nvSpPr>
          <p:spPr bwMode="auto">
            <a:xfrm>
              <a:off x="4833938" y="3603626"/>
              <a:ext cx="88900" cy="130175"/>
            </a:xfrm>
            <a:custGeom>
              <a:avLst/>
              <a:gdLst>
                <a:gd name="T0" fmla="*/ 234 w 265"/>
                <a:gd name="T1" fmla="*/ 68 h 386"/>
                <a:gd name="T2" fmla="*/ 102 w 265"/>
                <a:gd name="T3" fmla="*/ 11 h 386"/>
                <a:gd name="T4" fmla="*/ 16 w 265"/>
                <a:gd name="T5" fmla="*/ 163 h 386"/>
                <a:gd name="T6" fmla="*/ 28 w 265"/>
                <a:gd name="T7" fmla="*/ 202 h 386"/>
                <a:gd name="T8" fmla="*/ 1 w 265"/>
                <a:gd name="T9" fmla="*/ 257 h 386"/>
                <a:gd name="T10" fmla="*/ 6 w 265"/>
                <a:gd name="T11" fmla="*/ 270 h 386"/>
                <a:gd name="T12" fmla="*/ 32 w 265"/>
                <a:gd name="T13" fmla="*/ 276 h 386"/>
                <a:gd name="T14" fmla="*/ 35 w 265"/>
                <a:gd name="T15" fmla="*/ 312 h 386"/>
                <a:gd name="T16" fmla="*/ 49 w 265"/>
                <a:gd name="T17" fmla="*/ 337 h 386"/>
                <a:gd name="T18" fmla="*/ 53 w 265"/>
                <a:gd name="T19" fmla="*/ 354 h 386"/>
                <a:gd name="T20" fmla="*/ 81 w 265"/>
                <a:gd name="T21" fmla="*/ 374 h 386"/>
                <a:gd name="T22" fmla="*/ 115 w 265"/>
                <a:gd name="T23" fmla="*/ 381 h 386"/>
                <a:gd name="T24" fmla="*/ 126 w 265"/>
                <a:gd name="T25" fmla="*/ 386 h 386"/>
                <a:gd name="T26" fmla="*/ 248 w 265"/>
                <a:gd name="T27" fmla="*/ 226 h 386"/>
                <a:gd name="T28" fmla="*/ 234 w 265"/>
                <a:gd name="T29" fmla="*/ 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86">
                  <a:moveTo>
                    <a:pt x="234" y="68"/>
                  </a:moveTo>
                  <a:cubicBezTo>
                    <a:pt x="206" y="23"/>
                    <a:pt x="154" y="0"/>
                    <a:pt x="102" y="11"/>
                  </a:cubicBezTo>
                  <a:cubicBezTo>
                    <a:pt x="32" y="28"/>
                    <a:pt x="6" y="101"/>
                    <a:pt x="16" y="163"/>
                  </a:cubicBezTo>
                  <a:cubicBezTo>
                    <a:pt x="19" y="181"/>
                    <a:pt x="32" y="186"/>
                    <a:pt x="28" y="202"/>
                  </a:cubicBezTo>
                  <a:cubicBezTo>
                    <a:pt x="24" y="217"/>
                    <a:pt x="5" y="242"/>
                    <a:pt x="1" y="257"/>
                  </a:cubicBezTo>
                  <a:cubicBezTo>
                    <a:pt x="0" y="262"/>
                    <a:pt x="1" y="267"/>
                    <a:pt x="6" y="270"/>
                  </a:cubicBezTo>
                  <a:cubicBezTo>
                    <a:pt x="14" y="273"/>
                    <a:pt x="23" y="275"/>
                    <a:pt x="32" y="276"/>
                  </a:cubicBezTo>
                  <a:cubicBezTo>
                    <a:pt x="27" y="276"/>
                    <a:pt x="32" y="308"/>
                    <a:pt x="35" y="312"/>
                  </a:cubicBezTo>
                  <a:cubicBezTo>
                    <a:pt x="40" y="320"/>
                    <a:pt x="45" y="328"/>
                    <a:pt x="49" y="337"/>
                  </a:cubicBezTo>
                  <a:cubicBezTo>
                    <a:pt x="50" y="343"/>
                    <a:pt x="52" y="348"/>
                    <a:pt x="53" y="354"/>
                  </a:cubicBezTo>
                  <a:cubicBezTo>
                    <a:pt x="59" y="365"/>
                    <a:pt x="69" y="372"/>
                    <a:pt x="81" y="374"/>
                  </a:cubicBezTo>
                  <a:cubicBezTo>
                    <a:pt x="93" y="375"/>
                    <a:pt x="104" y="378"/>
                    <a:pt x="115" y="381"/>
                  </a:cubicBezTo>
                  <a:cubicBezTo>
                    <a:pt x="119" y="382"/>
                    <a:pt x="123" y="384"/>
                    <a:pt x="126" y="386"/>
                  </a:cubicBezTo>
                  <a:cubicBezTo>
                    <a:pt x="140" y="384"/>
                    <a:pt x="225" y="291"/>
                    <a:pt x="248" y="226"/>
                  </a:cubicBezTo>
                  <a:cubicBezTo>
                    <a:pt x="265" y="174"/>
                    <a:pt x="260" y="117"/>
                    <a:pt x="234" y="6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085">
              <a:extLst>
                <a:ext uri="{FF2B5EF4-FFF2-40B4-BE49-F238E27FC236}">
                  <a16:creationId xmlns:a16="http://schemas.microsoft.com/office/drawing/2014/main" id="{D9512657-AD1C-47D4-AED1-6EF8E5F54A92}"/>
                </a:ext>
              </a:extLst>
            </p:cNvPr>
            <p:cNvSpPr>
              <a:spLocks/>
            </p:cNvSpPr>
            <p:nvPr/>
          </p:nvSpPr>
          <p:spPr bwMode="auto">
            <a:xfrm>
              <a:off x="4838700" y="3598864"/>
              <a:ext cx="107950" cy="123825"/>
            </a:xfrm>
            <a:custGeom>
              <a:avLst/>
              <a:gdLst>
                <a:gd name="T0" fmla="*/ 30 w 325"/>
                <a:gd name="T1" fmla="*/ 101 h 368"/>
                <a:gd name="T2" fmla="*/ 51 w 325"/>
                <a:gd name="T3" fmla="*/ 107 h 368"/>
                <a:gd name="T4" fmla="*/ 98 w 325"/>
                <a:gd name="T5" fmla="*/ 132 h 368"/>
                <a:gd name="T6" fmla="*/ 165 w 325"/>
                <a:gd name="T7" fmla="*/ 147 h 368"/>
                <a:gd name="T8" fmla="*/ 198 w 325"/>
                <a:gd name="T9" fmla="*/ 234 h 368"/>
                <a:gd name="T10" fmla="*/ 209 w 325"/>
                <a:gd name="T11" fmla="*/ 243 h 368"/>
                <a:gd name="T12" fmla="*/ 223 w 325"/>
                <a:gd name="T13" fmla="*/ 274 h 368"/>
                <a:gd name="T14" fmla="*/ 224 w 325"/>
                <a:gd name="T15" fmla="*/ 329 h 368"/>
                <a:gd name="T16" fmla="*/ 295 w 325"/>
                <a:gd name="T17" fmla="*/ 340 h 368"/>
                <a:gd name="T18" fmla="*/ 319 w 325"/>
                <a:gd name="T19" fmla="*/ 272 h 368"/>
                <a:gd name="T20" fmla="*/ 293 w 325"/>
                <a:gd name="T21" fmla="*/ 229 h 368"/>
                <a:gd name="T22" fmla="*/ 279 w 325"/>
                <a:gd name="T23" fmla="*/ 115 h 368"/>
                <a:gd name="T24" fmla="*/ 223 w 325"/>
                <a:gd name="T25" fmla="*/ 40 h 368"/>
                <a:gd name="T26" fmla="*/ 180 w 325"/>
                <a:gd name="T27" fmla="*/ 26 h 368"/>
                <a:gd name="T28" fmla="*/ 140 w 325"/>
                <a:gd name="T29" fmla="*/ 14 h 368"/>
                <a:gd name="T30" fmla="*/ 69 w 325"/>
                <a:gd name="T31" fmla="*/ 3 h 368"/>
                <a:gd name="T32" fmla="*/ 12 w 325"/>
                <a:gd name="T33" fmla="*/ 38 h 368"/>
                <a:gd name="T34" fmla="*/ 26 w 325"/>
                <a:gd name="T35" fmla="*/ 99 h 368"/>
                <a:gd name="T36" fmla="*/ 30 w 325"/>
                <a:gd name="T37" fmla="*/ 10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368">
                  <a:moveTo>
                    <a:pt x="30" y="101"/>
                  </a:moveTo>
                  <a:cubicBezTo>
                    <a:pt x="37" y="104"/>
                    <a:pt x="45" y="105"/>
                    <a:pt x="51" y="107"/>
                  </a:cubicBezTo>
                  <a:cubicBezTo>
                    <a:pt x="67" y="115"/>
                    <a:pt x="83" y="123"/>
                    <a:pt x="98" y="132"/>
                  </a:cubicBezTo>
                  <a:cubicBezTo>
                    <a:pt x="119" y="141"/>
                    <a:pt x="142" y="146"/>
                    <a:pt x="165" y="147"/>
                  </a:cubicBezTo>
                  <a:cubicBezTo>
                    <a:pt x="156" y="180"/>
                    <a:pt x="169" y="215"/>
                    <a:pt x="198" y="234"/>
                  </a:cubicBezTo>
                  <a:cubicBezTo>
                    <a:pt x="202" y="236"/>
                    <a:pt x="206" y="239"/>
                    <a:pt x="209" y="243"/>
                  </a:cubicBezTo>
                  <a:cubicBezTo>
                    <a:pt x="216" y="252"/>
                    <a:pt x="226" y="263"/>
                    <a:pt x="223" y="274"/>
                  </a:cubicBezTo>
                  <a:cubicBezTo>
                    <a:pt x="218" y="292"/>
                    <a:pt x="218" y="311"/>
                    <a:pt x="224" y="329"/>
                  </a:cubicBezTo>
                  <a:cubicBezTo>
                    <a:pt x="239" y="368"/>
                    <a:pt x="268" y="362"/>
                    <a:pt x="295" y="340"/>
                  </a:cubicBezTo>
                  <a:cubicBezTo>
                    <a:pt x="316" y="324"/>
                    <a:pt x="325" y="297"/>
                    <a:pt x="319" y="272"/>
                  </a:cubicBezTo>
                  <a:cubicBezTo>
                    <a:pt x="312" y="257"/>
                    <a:pt x="303" y="242"/>
                    <a:pt x="293" y="229"/>
                  </a:cubicBezTo>
                  <a:cubicBezTo>
                    <a:pt x="274" y="196"/>
                    <a:pt x="286" y="151"/>
                    <a:pt x="279" y="115"/>
                  </a:cubicBezTo>
                  <a:cubicBezTo>
                    <a:pt x="271" y="84"/>
                    <a:pt x="251" y="57"/>
                    <a:pt x="223" y="40"/>
                  </a:cubicBezTo>
                  <a:cubicBezTo>
                    <a:pt x="211" y="31"/>
                    <a:pt x="196" y="26"/>
                    <a:pt x="180" y="26"/>
                  </a:cubicBezTo>
                  <a:cubicBezTo>
                    <a:pt x="166" y="25"/>
                    <a:pt x="152" y="21"/>
                    <a:pt x="140" y="14"/>
                  </a:cubicBezTo>
                  <a:cubicBezTo>
                    <a:pt x="118" y="3"/>
                    <a:pt x="93" y="0"/>
                    <a:pt x="69" y="3"/>
                  </a:cubicBezTo>
                  <a:cubicBezTo>
                    <a:pt x="46" y="6"/>
                    <a:pt x="25" y="18"/>
                    <a:pt x="12" y="38"/>
                  </a:cubicBezTo>
                  <a:cubicBezTo>
                    <a:pt x="0" y="59"/>
                    <a:pt x="6" y="86"/>
                    <a:pt x="26" y="99"/>
                  </a:cubicBezTo>
                  <a:cubicBezTo>
                    <a:pt x="27" y="100"/>
                    <a:pt x="29" y="101"/>
                    <a:pt x="30" y="10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86">
              <a:extLst>
                <a:ext uri="{FF2B5EF4-FFF2-40B4-BE49-F238E27FC236}">
                  <a16:creationId xmlns:a16="http://schemas.microsoft.com/office/drawing/2014/main" id="{D6F14723-2330-4753-89D7-630B07BC16D9}"/>
                </a:ext>
              </a:extLst>
            </p:cNvPr>
            <p:cNvSpPr>
              <a:spLocks/>
            </p:cNvSpPr>
            <p:nvPr/>
          </p:nvSpPr>
          <p:spPr bwMode="auto">
            <a:xfrm>
              <a:off x="4905375" y="3660776"/>
              <a:ext cx="22225" cy="33338"/>
            </a:xfrm>
            <a:custGeom>
              <a:avLst/>
              <a:gdLst>
                <a:gd name="T0" fmla="*/ 5 w 65"/>
                <a:gd name="T1" fmla="*/ 50 h 103"/>
                <a:gd name="T2" fmla="*/ 46 w 65"/>
                <a:gd name="T3" fmla="*/ 6 h 103"/>
                <a:gd name="T4" fmla="*/ 54 w 65"/>
                <a:gd name="T5" fmla="*/ 67 h 103"/>
                <a:gd name="T6" fmla="*/ 18 w 65"/>
                <a:gd name="T7" fmla="*/ 98 h 103"/>
                <a:gd name="T8" fmla="*/ 5 w 65"/>
                <a:gd name="T9" fmla="*/ 50 h 103"/>
              </a:gdLst>
              <a:ahLst/>
              <a:cxnLst>
                <a:cxn ang="0">
                  <a:pos x="T0" y="T1"/>
                </a:cxn>
                <a:cxn ang="0">
                  <a:pos x="T2" y="T3"/>
                </a:cxn>
                <a:cxn ang="0">
                  <a:pos x="T4" y="T5"/>
                </a:cxn>
                <a:cxn ang="0">
                  <a:pos x="T6" y="T7"/>
                </a:cxn>
                <a:cxn ang="0">
                  <a:pos x="T8" y="T9"/>
                </a:cxn>
              </a:cxnLst>
              <a:rect l="0" t="0" r="r" b="b"/>
              <a:pathLst>
                <a:path w="65" h="103">
                  <a:moveTo>
                    <a:pt x="5" y="50"/>
                  </a:moveTo>
                  <a:cubicBezTo>
                    <a:pt x="11" y="22"/>
                    <a:pt x="30" y="0"/>
                    <a:pt x="46" y="6"/>
                  </a:cubicBezTo>
                  <a:cubicBezTo>
                    <a:pt x="61" y="12"/>
                    <a:pt x="65" y="41"/>
                    <a:pt x="54" y="67"/>
                  </a:cubicBezTo>
                  <a:cubicBezTo>
                    <a:pt x="46" y="90"/>
                    <a:pt x="30" y="103"/>
                    <a:pt x="18" y="98"/>
                  </a:cubicBezTo>
                  <a:cubicBezTo>
                    <a:pt x="5" y="94"/>
                    <a:pt x="0" y="74"/>
                    <a:pt x="5" y="5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87">
              <a:extLst>
                <a:ext uri="{FF2B5EF4-FFF2-40B4-BE49-F238E27FC236}">
                  <a16:creationId xmlns:a16="http://schemas.microsoft.com/office/drawing/2014/main" id="{28E6B144-1EB2-421D-B482-08F87567E9DD}"/>
                </a:ext>
              </a:extLst>
            </p:cNvPr>
            <p:cNvSpPr>
              <a:spLocks/>
            </p:cNvSpPr>
            <p:nvPr/>
          </p:nvSpPr>
          <p:spPr bwMode="auto">
            <a:xfrm>
              <a:off x="4830763" y="3654426"/>
              <a:ext cx="19050" cy="28575"/>
            </a:xfrm>
            <a:custGeom>
              <a:avLst/>
              <a:gdLst>
                <a:gd name="T0" fmla="*/ 28 w 56"/>
                <a:gd name="T1" fmla="*/ 84 h 84"/>
                <a:gd name="T2" fmla="*/ 0 w 56"/>
                <a:gd name="T3" fmla="*/ 56 h 84"/>
                <a:gd name="T4" fmla="*/ 0 w 56"/>
                <a:gd name="T5" fmla="*/ 16 h 84"/>
                <a:gd name="T6" fmla="*/ 56 w 56"/>
                <a:gd name="T7" fmla="*/ 16 h 84"/>
                <a:gd name="T8" fmla="*/ 56 w 56"/>
                <a:gd name="T9" fmla="*/ 56 h 84"/>
                <a:gd name="T10" fmla="*/ 28 w 56"/>
                <a:gd name="T11" fmla="*/ 84 h 84"/>
              </a:gdLst>
              <a:ahLst/>
              <a:cxnLst>
                <a:cxn ang="0">
                  <a:pos x="T0" y="T1"/>
                </a:cxn>
                <a:cxn ang="0">
                  <a:pos x="T2" y="T3"/>
                </a:cxn>
                <a:cxn ang="0">
                  <a:pos x="T4" y="T5"/>
                </a:cxn>
                <a:cxn ang="0">
                  <a:pos x="T6" y="T7"/>
                </a:cxn>
                <a:cxn ang="0">
                  <a:pos x="T8" y="T9"/>
                </a:cxn>
                <a:cxn ang="0">
                  <a:pos x="T10" y="T11"/>
                </a:cxn>
              </a:cxnLst>
              <a:rect l="0" t="0" r="r" b="b"/>
              <a:pathLst>
                <a:path w="56" h="84">
                  <a:moveTo>
                    <a:pt x="28" y="84"/>
                  </a:moveTo>
                  <a:cubicBezTo>
                    <a:pt x="12" y="84"/>
                    <a:pt x="0" y="72"/>
                    <a:pt x="0" y="56"/>
                  </a:cubicBezTo>
                  <a:lnTo>
                    <a:pt x="0" y="16"/>
                  </a:lnTo>
                  <a:cubicBezTo>
                    <a:pt x="0" y="0"/>
                    <a:pt x="56" y="0"/>
                    <a:pt x="56" y="16"/>
                  </a:cubicBezTo>
                  <a:lnTo>
                    <a:pt x="56" y="56"/>
                  </a:lnTo>
                  <a:cubicBezTo>
                    <a:pt x="56" y="72"/>
                    <a:pt x="43"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88">
              <a:extLst>
                <a:ext uri="{FF2B5EF4-FFF2-40B4-BE49-F238E27FC236}">
                  <a16:creationId xmlns:a16="http://schemas.microsoft.com/office/drawing/2014/main" id="{FDA3CF1E-13E9-46C2-A7CF-F47026D38C97}"/>
                </a:ext>
              </a:extLst>
            </p:cNvPr>
            <p:cNvSpPr>
              <a:spLocks noEditPoints="1"/>
            </p:cNvSpPr>
            <p:nvPr/>
          </p:nvSpPr>
          <p:spPr bwMode="auto">
            <a:xfrm>
              <a:off x="4830763" y="3654426"/>
              <a:ext cx="20637" cy="30163"/>
            </a:xfrm>
            <a:custGeom>
              <a:avLst/>
              <a:gdLst>
                <a:gd name="T0" fmla="*/ 32 w 64"/>
                <a:gd name="T1" fmla="*/ 88 h 88"/>
                <a:gd name="T2" fmla="*/ 9 w 64"/>
                <a:gd name="T3" fmla="*/ 79 h 88"/>
                <a:gd name="T4" fmla="*/ 0 w 64"/>
                <a:gd name="T5" fmla="*/ 56 h 88"/>
                <a:gd name="T6" fmla="*/ 0 w 64"/>
                <a:gd name="T7" fmla="*/ 16 h 88"/>
                <a:gd name="T8" fmla="*/ 20 w 64"/>
                <a:gd name="T9" fmla="*/ 1 h 88"/>
                <a:gd name="T10" fmla="*/ 32 w 64"/>
                <a:gd name="T11" fmla="*/ 0 h 88"/>
                <a:gd name="T12" fmla="*/ 44 w 64"/>
                <a:gd name="T13" fmla="*/ 1 h 88"/>
                <a:gd name="T14" fmla="*/ 64 w 64"/>
                <a:gd name="T15" fmla="*/ 16 h 88"/>
                <a:gd name="T16" fmla="*/ 64 w 64"/>
                <a:gd name="T17" fmla="*/ 56 h 88"/>
                <a:gd name="T18" fmla="*/ 54 w 64"/>
                <a:gd name="T19" fmla="*/ 79 h 88"/>
                <a:gd name="T20" fmla="*/ 32 w 64"/>
                <a:gd name="T21" fmla="*/ 88 h 88"/>
                <a:gd name="T22" fmla="*/ 15 w 64"/>
                <a:gd name="T23" fmla="*/ 73 h 88"/>
                <a:gd name="T24" fmla="*/ 32 w 64"/>
                <a:gd name="T25" fmla="*/ 80 h 88"/>
                <a:gd name="T26" fmla="*/ 49 w 64"/>
                <a:gd name="T27" fmla="*/ 73 h 88"/>
                <a:gd name="T28" fmla="*/ 56 w 64"/>
                <a:gd name="T29" fmla="*/ 56 h 88"/>
                <a:gd name="T30" fmla="*/ 56 w 64"/>
                <a:gd name="T31" fmla="*/ 16 h 88"/>
                <a:gd name="T32" fmla="*/ 43 w 64"/>
                <a:gd name="T33" fmla="*/ 9 h 88"/>
                <a:gd name="T34" fmla="*/ 32 w 64"/>
                <a:gd name="T35" fmla="*/ 8 h 88"/>
                <a:gd name="T36" fmla="*/ 21 w 64"/>
                <a:gd name="T37" fmla="*/ 9 h 88"/>
                <a:gd name="T38" fmla="*/ 8 w 64"/>
                <a:gd name="T39" fmla="*/ 16 h 88"/>
                <a:gd name="T40" fmla="*/ 8 w 64"/>
                <a:gd name="T41" fmla="*/ 56 h 88"/>
                <a:gd name="T42" fmla="*/ 15 w 64"/>
                <a:gd name="T43"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8">
                  <a:moveTo>
                    <a:pt x="32" y="88"/>
                  </a:moveTo>
                  <a:cubicBezTo>
                    <a:pt x="23" y="88"/>
                    <a:pt x="15" y="85"/>
                    <a:pt x="9" y="79"/>
                  </a:cubicBezTo>
                  <a:cubicBezTo>
                    <a:pt x="3" y="73"/>
                    <a:pt x="0" y="65"/>
                    <a:pt x="0" y="56"/>
                  </a:cubicBezTo>
                  <a:lnTo>
                    <a:pt x="0" y="16"/>
                  </a:lnTo>
                  <a:cubicBezTo>
                    <a:pt x="0" y="8"/>
                    <a:pt x="8" y="3"/>
                    <a:pt x="20" y="1"/>
                  </a:cubicBezTo>
                  <a:cubicBezTo>
                    <a:pt x="23" y="1"/>
                    <a:pt x="28" y="0"/>
                    <a:pt x="32" y="0"/>
                  </a:cubicBezTo>
                  <a:cubicBezTo>
                    <a:pt x="36" y="0"/>
                    <a:pt x="40" y="1"/>
                    <a:pt x="44" y="1"/>
                  </a:cubicBezTo>
                  <a:cubicBezTo>
                    <a:pt x="55" y="3"/>
                    <a:pt x="64" y="8"/>
                    <a:pt x="64" y="16"/>
                  </a:cubicBezTo>
                  <a:lnTo>
                    <a:pt x="64" y="56"/>
                  </a:lnTo>
                  <a:cubicBezTo>
                    <a:pt x="64" y="65"/>
                    <a:pt x="60" y="73"/>
                    <a:pt x="54" y="79"/>
                  </a:cubicBezTo>
                  <a:cubicBezTo>
                    <a:pt x="49" y="85"/>
                    <a:pt x="41" y="88"/>
                    <a:pt x="32" y="88"/>
                  </a:cubicBezTo>
                  <a:close/>
                  <a:moveTo>
                    <a:pt x="15" y="73"/>
                  </a:moveTo>
                  <a:cubicBezTo>
                    <a:pt x="19" y="78"/>
                    <a:pt x="25" y="80"/>
                    <a:pt x="32" y="80"/>
                  </a:cubicBezTo>
                  <a:cubicBezTo>
                    <a:pt x="38" y="80"/>
                    <a:pt x="44" y="78"/>
                    <a:pt x="49" y="73"/>
                  </a:cubicBezTo>
                  <a:cubicBezTo>
                    <a:pt x="53" y="69"/>
                    <a:pt x="56" y="63"/>
                    <a:pt x="56" y="56"/>
                  </a:cubicBezTo>
                  <a:lnTo>
                    <a:pt x="56" y="16"/>
                  </a:lnTo>
                  <a:cubicBezTo>
                    <a:pt x="56" y="13"/>
                    <a:pt x="50" y="10"/>
                    <a:pt x="43" y="9"/>
                  </a:cubicBezTo>
                  <a:cubicBezTo>
                    <a:pt x="39" y="9"/>
                    <a:pt x="35" y="8"/>
                    <a:pt x="32" y="8"/>
                  </a:cubicBezTo>
                  <a:cubicBezTo>
                    <a:pt x="28" y="8"/>
                    <a:pt x="24" y="9"/>
                    <a:pt x="21" y="9"/>
                  </a:cubicBezTo>
                  <a:cubicBezTo>
                    <a:pt x="13" y="10"/>
                    <a:pt x="8" y="13"/>
                    <a:pt x="8" y="16"/>
                  </a:cubicBezTo>
                  <a:lnTo>
                    <a:pt x="8" y="56"/>
                  </a:lnTo>
                  <a:cubicBezTo>
                    <a:pt x="8" y="63"/>
                    <a:pt x="10" y="69"/>
                    <a:pt x="15" y="73"/>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89">
              <a:extLst>
                <a:ext uri="{FF2B5EF4-FFF2-40B4-BE49-F238E27FC236}">
                  <a16:creationId xmlns:a16="http://schemas.microsoft.com/office/drawing/2014/main" id="{CC648122-65BD-491C-A165-D821A7D2739C}"/>
                </a:ext>
              </a:extLst>
            </p:cNvPr>
            <p:cNvSpPr>
              <a:spLocks/>
            </p:cNvSpPr>
            <p:nvPr/>
          </p:nvSpPr>
          <p:spPr bwMode="auto">
            <a:xfrm>
              <a:off x="4856163" y="3654426"/>
              <a:ext cx="23812" cy="28575"/>
            </a:xfrm>
            <a:custGeom>
              <a:avLst/>
              <a:gdLst>
                <a:gd name="T0" fmla="*/ 37 w 73"/>
                <a:gd name="T1" fmla="*/ 84 h 84"/>
                <a:gd name="T2" fmla="*/ 0 w 73"/>
                <a:gd name="T3" fmla="*/ 48 h 84"/>
                <a:gd name="T4" fmla="*/ 0 w 73"/>
                <a:gd name="T5" fmla="*/ 16 h 84"/>
                <a:gd name="T6" fmla="*/ 73 w 73"/>
                <a:gd name="T7" fmla="*/ 16 h 84"/>
                <a:gd name="T8" fmla="*/ 73 w 73"/>
                <a:gd name="T9" fmla="*/ 48 h 84"/>
                <a:gd name="T10" fmla="*/ 37 w 73"/>
                <a:gd name="T11" fmla="*/ 84 h 84"/>
              </a:gdLst>
              <a:ahLst/>
              <a:cxnLst>
                <a:cxn ang="0">
                  <a:pos x="T0" y="T1"/>
                </a:cxn>
                <a:cxn ang="0">
                  <a:pos x="T2" y="T3"/>
                </a:cxn>
                <a:cxn ang="0">
                  <a:pos x="T4" y="T5"/>
                </a:cxn>
                <a:cxn ang="0">
                  <a:pos x="T6" y="T7"/>
                </a:cxn>
                <a:cxn ang="0">
                  <a:pos x="T8" y="T9"/>
                </a:cxn>
                <a:cxn ang="0">
                  <a:pos x="T10" y="T11"/>
                </a:cxn>
              </a:cxnLst>
              <a:rect l="0" t="0" r="r" b="b"/>
              <a:pathLst>
                <a:path w="73" h="84">
                  <a:moveTo>
                    <a:pt x="37" y="84"/>
                  </a:moveTo>
                  <a:cubicBezTo>
                    <a:pt x="16" y="84"/>
                    <a:pt x="0" y="68"/>
                    <a:pt x="0" y="48"/>
                  </a:cubicBezTo>
                  <a:lnTo>
                    <a:pt x="0" y="16"/>
                  </a:lnTo>
                  <a:cubicBezTo>
                    <a:pt x="0" y="0"/>
                    <a:pt x="73" y="0"/>
                    <a:pt x="73" y="16"/>
                  </a:cubicBezTo>
                  <a:lnTo>
                    <a:pt x="73" y="48"/>
                  </a:lnTo>
                  <a:cubicBezTo>
                    <a:pt x="73" y="68"/>
                    <a:pt x="57" y="84"/>
                    <a:pt x="3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90">
              <a:extLst>
                <a:ext uri="{FF2B5EF4-FFF2-40B4-BE49-F238E27FC236}">
                  <a16:creationId xmlns:a16="http://schemas.microsoft.com/office/drawing/2014/main" id="{B5745FB6-397E-4E50-9A41-D8EA02DCDAD3}"/>
                </a:ext>
              </a:extLst>
            </p:cNvPr>
            <p:cNvSpPr>
              <a:spLocks noEditPoints="1"/>
            </p:cNvSpPr>
            <p:nvPr/>
          </p:nvSpPr>
          <p:spPr bwMode="auto">
            <a:xfrm>
              <a:off x="4854575" y="3654426"/>
              <a:ext cx="26987" cy="30163"/>
            </a:xfrm>
            <a:custGeom>
              <a:avLst/>
              <a:gdLst>
                <a:gd name="T0" fmla="*/ 41 w 81"/>
                <a:gd name="T1" fmla="*/ 88 h 88"/>
                <a:gd name="T2" fmla="*/ 12 w 81"/>
                <a:gd name="T3" fmla="*/ 76 h 88"/>
                <a:gd name="T4" fmla="*/ 0 w 81"/>
                <a:gd name="T5" fmla="*/ 48 h 88"/>
                <a:gd name="T6" fmla="*/ 0 w 81"/>
                <a:gd name="T7" fmla="*/ 16 h 88"/>
                <a:gd name="T8" fmla="*/ 25 w 81"/>
                <a:gd name="T9" fmla="*/ 1 h 88"/>
                <a:gd name="T10" fmla="*/ 41 w 81"/>
                <a:gd name="T11" fmla="*/ 0 h 88"/>
                <a:gd name="T12" fmla="*/ 56 w 81"/>
                <a:gd name="T13" fmla="*/ 1 h 88"/>
                <a:gd name="T14" fmla="*/ 81 w 81"/>
                <a:gd name="T15" fmla="*/ 16 h 88"/>
                <a:gd name="T16" fmla="*/ 81 w 81"/>
                <a:gd name="T17" fmla="*/ 48 h 88"/>
                <a:gd name="T18" fmla="*/ 69 w 81"/>
                <a:gd name="T19" fmla="*/ 76 h 88"/>
                <a:gd name="T20" fmla="*/ 41 w 81"/>
                <a:gd name="T21" fmla="*/ 88 h 88"/>
                <a:gd name="T22" fmla="*/ 18 w 81"/>
                <a:gd name="T23" fmla="*/ 71 h 88"/>
                <a:gd name="T24" fmla="*/ 41 w 81"/>
                <a:gd name="T25" fmla="*/ 80 h 88"/>
                <a:gd name="T26" fmla="*/ 64 w 81"/>
                <a:gd name="T27" fmla="*/ 71 h 88"/>
                <a:gd name="T28" fmla="*/ 73 w 81"/>
                <a:gd name="T29" fmla="*/ 48 h 88"/>
                <a:gd name="T30" fmla="*/ 73 w 81"/>
                <a:gd name="T31" fmla="*/ 16 h 88"/>
                <a:gd name="T32" fmla="*/ 55 w 81"/>
                <a:gd name="T33" fmla="*/ 9 h 88"/>
                <a:gd name="T34" fmla="*/ 41 w 81"/>
                <a:gd name="T35" fmla="*/ 8 h 88"/>
                <a:gd name="T36" fmla="*/ 26 w 81"/>
                <a:gd name="T37" fmla="*/ 9 h 88"/>
                <a:gd name="T38" fmla="*/ 8 w 81"/>
                <a:gd name="T39" fmla="*/ 16 h 88"/>
                <a:gd name="T40" fmla="*/ 8 w 81"/>
                <a:gd name="T41" fmla="*/ 48 h 88"/>
                <a:gd name="T42" fmla="*/ 18 w 81"/>
                <a:gd name="T4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8">
                  <a:moveTo>
                    <a:pt x="41" y="88"/>
                  </a:moveTo>
                  <a:cubicBezTo>
                    <a:pt x="30" y="88"/>
                    <a:pt x="19" y="84"/>
                    <a:pt x="12" y="76"/>
                  </a:cubicBezTo>
                  <a:cubicBezTo>
                    <a:pt x="5" y="69"/>
                    <a:pt x="0" y="59"/>
                    <a:pt x="0" y="48"/>
                  </a:cubicBezTo>
                  <a:lnTo>
                    <a:pt x="0" y="16"/>
                  </a:lnTo>
                  <a:cubicBezTo>
                    <a:pt x="0" y="8"/>
                    <a:pt x="11" y="3"/>
                    <a:pt x="25" y="1"/>
                  </a:cubicBezTo>
                  <a:cubicBezTo>
                    <a:pt x="30" y="1"/>
                    <a:pt x="35" y="0"/>
                    <a:pt x="41" y="0"/>
                  </a:cubicBezTo>
                  <a:cubicBezTo>
                    <a:pt x="46" y="0"/>
                    <a:pt x="51" y="1"/>
                    <a:pt x="56" y="1"/>
                  </a:cubicBezTo>
                  <a:cubicBezTo>
                    <a:pt x="70" y="3"/>
                    <a:pt x="81" y="8"/>
                    <a:pt x="81" y="16"/>
                  </a:cubicBezTo>
                  <a:lnTo>
                    <a:pt x="81" y="48"/>
                  </a:lnTo>
                  <a:cubicBezTo>
                    <a:pt x="81" y="59"/>
                    <a:pt x="77" y="69"/>
                    <a:pt x="69" y="76"/>
                  </a:cubicBezTo>
                  <a:cubicBezTo>
                    <a:pt x="62" y="84"/>
                    <a:pt x="52" y="88"/>
                    <a:pt x="41" y="88"/>
                  </a:cubicBezTo>
                  <a:close/>
                  <a:moveTo>
                    <a:pt x="18" y="71"/>
                  </a:moveTo>
                  <a:cubicBezTo>
                    <a:pt x="23" y="77"/>
                    <a:pt x="32" y="80"/>
                    <a:pt x="41" y="80"/>
                  </a:cubicBezTo>
                  <a:cubicBezTo>
                    <a:pt x="50" y="80"/>
                    <a:pt x="58" y="77"/>
                    <a:pt x="64" y="71"/>
                  </a:cubicBezTo>
                  <a:cubicBezTo>
                    <a:pt x="70" y="65"/>
                    <a:pt x="73" y="57"/>
                    <a:pt x="73" y="48"/>
                  </a:cubicBezTo>
                  <a:lnTo>
                    <a:pt x="73" y="16"/>
                  </a:lnTo>
                  <a:cubicBezTo>
                    <a:pt x="73" y="13"/>
                    <a:pt x="65" y="10"/>
                    <a:pt x="55" y="9"/>
                  </a:cubicBezTo>
                  <a:cubicBezTo>
                    <a:pt x="51" y="9"/>
                    <a:pt x="46" y="8"/>
                    <a:pt x="41" y="8"/>
                  </a:cubicBezTo>
                  <a:cubicBezTo>
                    <a:pt x="36" y="8"/>
                    <a:pt x="31" y="9"/>
                    <a:pt x="26" y="9"/>
                  </a:cubicBezTo>
                  <a:cubicBezTo>
                    <a:pt x="16" y="10"/>
                    <a:pt x="8" y="13"/>
                    <a:pt x="8" y="16"/>
                  </a:cubicBezTo>
                  <a:lnTo>
                    <a:pt x="8" y="48"/>
                  </a:lnTo>
                  <a:cubicBezTo>
                    <a:pt x="8" y="57"/>
                    <a:pt x="12" y="65"/>
                    <a:pt x="18" y="7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91">
              <a:extLst>
                <a:ext uri="{FF2B5EF4-FFF2-40B4-BE49-F238E27FC236}">
                  <a16:creationId xmlns:a16="http://schemas.microsoft.com/office/drawing/2014/main" id="{4C2131F5-7416-402B-938F-2E88B0D198C2}"/>
                </a:ext>
              </a:extLst>
            </p:cNvPr>
            <p:cNvSpPr>
              <a:spLocks/>
            </p:cNvSpPr>
            <p:nvPr/>
          </p:nvSpPr>
          <p:spPr bwMode="auto">
            <a:xfrm>
              <a:off x="5003800" y="3808414"/>
              <a:ext cx="88900" cy="147638"/>
            </a:xfrm>
            <a:custGeom>
              <a:avLst/>
              <a:gdLst>
                <a:gd name="T0" fmla="*/ 49 w 267"/>
                <a:gd name="T1" fmla="*/ 426 h 443"/>
                <a:gd name="T2" fmla="*/ 19 w 267"/>
                <a:gd name="T3" fmla="*/ 443 h 443"/>
                <a:gd name="T4" fmla="*/ 20 w 267"/>
                <a:gd name="T5" fmla="*/ 349 h 443"/>
                <a:gd name="T6" fmla="*/ 119 w 267"/>
                <a:gd name="T7" fmla="*/ 162 h 443"/>
                <a:gd name="T8" fmla="*/ 53 w 267"/>
                <a:gd name="T9" fmla="*/ 87 h 443"/>
                <a:gd name="T10" fmla="*/ 99 w 267"/>
                <a:gd name="T11" fmla="*/ 11 h 443"/>
                <a:gd name="T12" fmla="*/ 111 w 267"/>
                <a:gd name="T13" fmla="*/ 1 h 443"/>
                <a:gd name="T14" fmla="*/ 131 w 267"/>
                <a:gd name="T15" fmla="*/ 9 h 443"/>
                <a:gd name="T16" fmla="*/ 247 w 267"/>
                <a:gd name="T17" fmla="*/ 110 h 443"/>
                <a:gd name="T18" fmla="*/ 262 w 267"/>
                <a:gd name="T19" fmla="*/ 129 h 443"/>
                <a:gd name="T20" fmla="*/ 261 w 267"/>
                <a:gd name="T21" fmla="*/ 173 h 443"/>
                <a:gd name="T22" fmla="*/ 49 w 267"/>
                <a:gd name="T23" fmla="*/ 42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3">
                  <a:moveTo>
                    <a:pt x="49" y="426"/>
                  </a:moveTo>
                  <a:cubicBezTo>
                    <a:pt x="48" y="426"/>
                    <a:pt x="19" y="443"/>
                    <a:pt x="19" y="443"/>
                  </a:cubicBezTo>
                  <a:cubicBezTo>
                    <a:pt x="0" y="415"/>
                    <a:pt x="0" y="377"/>
                    <a:pt x="20" y="349"/>
                  </a:cubicBezTo>
                  <a:cubicBezTo>
                    <a:pt x="59" y="291"/>
                    <a:pt x="93" y="228"/>
                    <a:pt x="119" y="162"/>
                  </a:cubicBezTo>
                  <a:cubicBezTo>
                    <a:pt x="75" y="137"/>
                    <a:pt x="48" y="98"/>
                    <a:pt x="53" y="87"/>
                  </a:cubicBezTo>
                  <a:cubicBezTo>
                    <a:pt x="66" y="60"/>
                    <a:pt x="82" y="35"/>
                    <a:pt x="99" y="11"/>
                  </a:cubicBezTo>
                  <a:cubicBezTo>
                    <a:pt x="102" y="6"/>
                    <a:pt x="106" y="3"/>
                    <a:pt x="111" y="1"/>
                  </a:cubicBezTo>
                  <a:cubicBezTo>
                    <a:pt x="118" y="0"/>
                    <a:pt x="126" y="3"/>
                    <a:pt x="131" y="9"/>
                  </a:cubicBezTo>
                  <a:cubicBezTo>
                    <a:pt x="173" y="38"/>
                    <a:pt x="212" y="72"/>
                    <a:pt x="247" y="110"/>
                  </a:cubicBezTo>
                  <a:cubicBezTo>
                    <a:pt x="253" y="115"/>
                    <a:pt x="258" y="122"/>
                    <a:pt x="262" y="129"/>
                  </a:cubicBezTo>
                  <a:cubicBezTo>
                    <a:pt x="267" y="143"/>
                    <a:pt x="266" y="159"/>
                    <a:pt x="261" y="173"/>
                  </a:cubicBezTo>
                  <a:cubicBezTo>
                    <a:pt x="239" y="251"/>
                    <a:pt x="126" y="328"/>
                    <a:pt x="49" y="42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92">
              <a:extLst>
                <a:ext uri="{FF2B5EF4-FFF2-40B4-BE49-F238E27FC236}">
                  <a16:creationId xmlns:a16="http://schemas.microsoft.com/office/drawing/2014/main" id="{D6E42E62-8A96-4498-A87E-2979780A172E}"/>
                </a:ext>
              </a:extLst>
            </p:cNvPr>
            <p:cNvSpPr>
              <a:spLocks/>
            </p:cNvSpPr>
            <p:nvPr/>
          </p:nvSpPr>
          <p:spPr bwMode="auto">
            <a:xfrm>
              <a:off x="4964113" y="3944939"/>
              <a:ext cx="41275" cy="25400"/>
            </a:xfrm>
            <a:custGeom>
              <a:avLst/>
              <a:gdLst>
                <a:gd name="T0" fmla="*/ 110 w 123"/>
                <a:gd name="T1" fmla="*/ 77 h 77"/>
                <a:gd name="T2" fmla="*/ 0 w 123"/>
                <a:gd name="T3" fmla="*/ 29 h 77"/>
                <a:gd name="T4" fmla="*/ 13 w 123"/>
                <a:gd name="T5" fmla="*/ 0 h 77"/>
                <a:gd name="T6" fmla="*/ 123 w 123"/>
                <a:gd name="T7" fmla="*/ 48 h 77"/>
                <a:gd name="T8" fmla="*/ 110 w 123"/>
                <a:gd name="T9" fmla="*/ 77 h 77"/>
              </a:gdLst>
              <a:ahLst/>
              <a:cxnLst>
                <a:cxn ang="0">
                  <a:pos x="T0" y="T1"/>
                </a:cxn>
                <a:cxn ang="0">
                  <a:pos x="T2" y="T3"/>
                </a:cxn>
                <a:cxn ang="0">
                  <a:pos x="T4" y="T5"/>
                </a:cxn>
                <a:cxn ang="0">
                  <a:pos x="T6" y="T7"/>
                </a:cxn>
                <a:cxn ang="0">
                  <a:pos x="T8" y="T9"/>
                </a:cxn>
              </a:cxnLst>
              <a:rect l="0" t="0" r="r" b="b"/>
              <a:pathLst>
                <a:path w="123" h="77">
                  <a:moveTo>
                    <a:pt x="110" y="77"/>
                  </a:moveTo>
                  <a:lnTo>
                    <a:pt x="0" y="29"/>
                  </a:lnTo>
                  <a:lnTo>
                    <a:pt x="13" y="0"/>
                  </a:lnTo>
                  <a:lnTo>
                    <a:pt x="123" y="48"/>
                  </a:lnTo>
                  <a:lnTo>
                    <a:pt x="110" y="77"/>
                  </a:lnTo>
                  <a:close/>
                </a:path>
              </a:pathLst>
            </a:custGeom>
            <a:solidFill>
              <a:srgbClr val="1C3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93">
              <a:extLst>
                <a:ext uri="{FF2B5EF4-FFF2-40B4-BE49-F238E27FC236}">
                  <a16:creationId xmlns:a16="http://schemas.microsoft.com/office/drawing/2014/main" id="{34B23DFC-9FB9-46E4-80DF-9A4225C2B51E}"/>
                </a:ext>
              </a:extLst>
            </p:cNvPr>
            <p:cNvSpPr>
              <a:spLocks/>
            </p:cNvSpPr>
            <p:nvPr/>
          </p:nvSpPr>
          <p:spPr bwMode="auto">
            <a:xfrm>
              <a:off x="4995863" y="3914776"/>
              <a:ext cx="42862" cy="74613"/>
            </a:xfrm>
            <a:custGeom>
              <a:avLst/>
              <a:gdLst>
                <a:gd name="T0" fmla="*/ 6 w 129"/>
                <a:gd name="T1" fmla="*/ 116 h 222"/>
                <a:gd name="T2" fmla="*/ 27 w 129"/>
                <a:gd name="T3" fmla="*/ 179 h 222"/>
                <a:gd name="T4" fmla="*/ 96 w 129"/>
                <a:gd name="T5" fmla="*/ 198 h 222"/>
                <a:gd name="T6" fmla="*/ 125 w 129"/>
                <a:gd name="T7" fmla="*/ 152 h 222"/>
                <a:gd name="T8" fmla="*/ 129 w 129"/>
                <a:gd name="T9" fmla="*/ 134 h 222"/>
                <a:gd name="T10" fmla="*/ 124 w 129"/>
                <a:gd name="T11" fmla="*/ 120 h 222"/>
                <a:gd name="T12" fmla="*/ 100 w 129"/>
                <a:gd name="T13" fmla="*/ 82 h 222"/>
                <a:gd name="T14" fmla="*/ 84 w 129"/>
                <a:gd name="T15" fmla="*/ 41 h 222"/>
                <a:gd name="T16" fmla="*/ 20 w 129"/>
                <a:gd name="T17" fmla="*/ 65 h 222"/>
                <a:gd name="T18" fmla="*/ 6 w 129"/>
                <a:gd name="T19" fmla="*/ 1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2">
                  <a:moveTo>
                    <a:pt x="6" y="116"/>
                  </a:moveTo>
                  <a:cubicBezTo>
                    <a:pt x="0" y="140"/>
                    <a:pt x="8" y="165"/>
                    <a:pt x="27" y="179"/>
                  </a:cubicBezTo>
                  <a:cubicBezTo>
                    <a:pt x="47" y="192"/>
                    <a:pt x="75" y="222"/>
                    <a:pt x="96" y="198"/>
                  </a:cubicBezTo>
                  <a:cubicBezTo>
                    <a:pt x="109" y="185"/>
                    <a:pt x="118" y="169"/>
                    <a:pt x="125" y="152"/>
                  </a:cubicBezTo>
                  <a:cubicBezTo>
                    <a:pt x="128" y="146"/>
                    <a:pt x="129" y="140"/>
                    <a:pt x="129" y="134"/>
                  </a:cubicBezTo>
                  <a:cubicBezTo>
                    <a:pt x="128" y="129"/>
                    <a:pt x="126" y="125"/>
                    <a:pt x="124" y="120"/>
                  </a:cubicBezTo>
                  <a:cubicBezTo>
                    <a:pt x="117" y="107"/>
                    <a:pt x="107" y="95"/>
                    <a:pt x="100" y="82"/>
                  </a:cubicBezTo>
                  <a:cubicBezTo>
                    <a:pt x="93" y="69"/>
                    <a:pt x="90" y="54"/>
                    <a:pt x="84" y="41"/>
                  </a:cubicBezTo>
                  <a:cubicBezTo>
                    <a:pt x="67" y="0"/>
                    <a:pt x="30" y="38"/>
                    <a:pt x="20" y="65"/>
                  </a:cubicBezTo>
                  <a:cubicBezTo>
                    <a:pt x="14" y="82"/>
                    <a:pt x="9" y="99"/>
                    <a:pt x="6" y="1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94">
              <a:extLst>
                <a:ext uri="{FF2B5EF4-FFF2-40B4-BE49-F238E27FC236}">
                  <a16:creationId xmlns:a16="http://schemas.microsoft.com/office/drawing/2014/main" id="{2D3745BA-2B96-43A4-8BD8-ADBE806CD860}"/>
                </a:ext>
              </a:extLst>
            </p:cNvPr>
            <p:cNvSpPr>
              <a:spLocks/>
            </p:cNvSpPr>
            <p:nvPr/>
          </p:nvSpPr>
          <p:spPr bwMode="auto">
            <a:xfrm>
              <a:off x="4949825" y="3721101"/>
              <a:ext cx="138112" cy="153988"/>
            </a:xfrm>
            <a:custGeom>
              <a:avLst/>
              <a:gdLst>
                <a:gd name="T0" fmla="*/ 122 w 413"/>
                <a:gd name="T1" fmla="*/ 335 h 457"/>
                <a:gd name="T2" fmla="*/ 41 w 413"/>
                <a:gd name="T3" fmla="*/ 254 h 457"/>
                <a:gd name="T4" fmla="*/ 8 w 413"/>
                <a:gd name="T5" fmla="*/ 181 h 457"/>
                <a:gd name="T6" fmla="*/ 37 w 413"/>
                <a:gd name="T7" fmla="*/ 43 h 457"/>
                <a:gd name="T8" fmla="*/ 390 w 413"/>
                <a:gd name="T9" fmla="*/ 332 h 457"/>
                <a:gd name="T10" fmla="*/ 369 w 413"/>
                <a:gd name="T11" fmla="*/ 417 h 457"/>
                <a:gd name="T12" fmla="*/ 232 w 413"/>
                <a:gd name="T13" fmla="*/ 409 h 457"/>
                <a:gd name="T14" fmla="*/ 122 w 413"/>
                <a:gd name="T15" fmla="*/ 335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57">
                  <a:moveTo>
                    <a:pt x="122" y="335"/>
                  </a:moveTo>
                  <a:cubicBezTo>
                    <a:pt x="90" y="313"/>
                    <a:pt x="62" y="286"/>
                    <a:pt x="41" y="254"/>
                  </a:cubicBezTo>
                  <a:cubicBezTo>
                    <a:pt x="25" y="232"/>
                    <a:pt x="14" y="207"/>
                    <a:pt x="8" y="181"/>
                  </a:cubicBezTo>
                  <a:cubicBezTo>
                    <a:pt x="0" y="143"/>
                    <a:pt x="11" y="72"/>
                    <a:pt x="37" y="43"/>
                  </a:cubicBezTo>
                  <a:cubicBezTo>
                    <a:pt x="75" y="0"/>
                    <a:pt x="362" y="300"/>
                    <a:pt x="390" y="332"/>
                  </a:cubicBezTo>
                  <a:cubicBezTo>
                    <a:pt x="413" y="359"/>
                    <a:pt x="395" y="399"/>
                    <a:pt x="369" y="417"/>
                  </a:cubicBezTo>
                  <a:cubicBezTo>
                    <a:pt x="313" y="457"/>
                    <a:pt x="280" y="448"/>
                    <a:pt x="232" y="409"/>
                  </a:cubicBezTo>
                  <a:cubicBezTo>
                    <a:pt x="196" y="381"/>
                    <a:pt x="158" y="359"/>
                    <a:pt x="122" y="3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4" name="Group 53">
              <a:extLst>
                <a:ext uri="{FF2B5EF4-FFF2-40B4-BE49-F238E27FC236}">
                  <a16:creationId xmlns:a16="http://schemas.microsoft.com/office/drawing/2014/main" id="{AD758A98-7330-475E-AB39-3A7CFB5C5BDF}"/>
                </a:ext>
              </a:extLst>
            </p:cNvPr>
            <p:cNvGrpSpPr/>
            <p:nvPr/>
          </p:nvGrpSpPr>
          <p:grpSpPr>
            <a:xfrm>
              <a:off x="3962400" y="3573464"/>
              <a:ext cx="723900" cy="638175"/>
              <a:chOff x="3962400" y="3573464"/>
              <a:chExt cx="723900" cy="638175"/>
            </a:xfrm>
          </p:grpSpPr>
          <p:sp>
            <p:nvSpPr>
              <p:cNvPr id="55" name="Freeform 1933">
                <a:extLst>
                  <a:ext uri="{FF2B5EF4-FFF2-40B4-BE49-F238E27FC236}">
                    <a16:creationId xmlns:a16="http://schemas.microsoft.com/office/drawing/2014/main" id="{E1292936-6728-47D1-89D6-85CCFEC0788D}"/>
                  </a:ext>
                </a:extLst>
              </p:cNvPr>
              <p:cNvSpPr>
                <a:spLocks/>
              </p:cNvSpPr>
              <p:nvPr/>
            </p:nvSpPr>
            <p:spPr bwMode="auto">
              <a:xfrm>
                <a:off x="4149725" y="3884613"/>
                <a:ext cx="52387"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34">
                <a:extLst>
                  <a:ext uri="{FF2B5EF4-FFF2-40B4-BE49-F238E27FC236}">
                    <a16:creationId xmlns:a16="http://schemas.microsoft.com/office/drawing/2014/main" id="{F746B2C8-D3F1-427A-996B-6B8D5F7B081B}"/>
                  </a:ext>
                </a:extLst>
              </p:cNvPr>
              <p:cNvSpPr>
                <a:spLocks/>
              </p:cNvSpPr>
              <p:nvPr/>
            </p:nvSpPr>
            <p:spPr bwMode="auto">
              <a:xfrm>
                <a:off x="3962400" y="3884613"/>
                <a:ext cx="274637" cy="52388"/>
              </a:xfrm>
              <a:custGeom>
                <a:avLst/>
                <a:gdLst>
                  <a:gd name="T0" fmla="*/ 160 w 823"/>
                  <a:gd name="T1" fmla="*/ 160 h 160"/>
                  <a:gd name="T2" fmla="*/ 0 w 823"/>
                  <a:gd name="T3" fmla="*/ 0 h 160"/>
                  <a:gd name="T4" fmla="*/ 663 w 823"/>
                  <a:gd name="T5" fmla="*/ 0 h 160"/>
                  <a:gd name="T6" fmla="*/ 823 w 823"/>
                  <a:gd name="T7" fmla="*/ 160 h 160"/>
                  <a:gd name="T8" fmla="*/ 160 w 823"/>
                  <a:gd name="T9" fmla="*/ 160 h 160"/>
                </a:gdLst>
                <a:ahLst/>
                <a:cxnLst>
                  <a:cxn ang="0">
                    <a:pos x="T0" y="T1"/>
                  </a:cxn>
                  <a:cxn ang="0">
                    <a:pos x="T2" y="T3"/>
                  </a:cxn>
                  <a:cxn ang="0">
                    <a:pos x="T4" y="T5"/>
                  </a:cxn>
                  <a:cxn ang="0">
                    <a:pos x="T6" y="T7"/>
                  </a:cxn>
                  <a:cxn ang="0">
                    <a:pos x="T8" y="T9"/>
                  </a:cxn>
                </a:cxnLst>
                <a:rect l="0" t="0" r="r" b="b"/>
                <a:pathLst>
                  <a:path w="823" h="160">
                    <a:moveTo>
                      <a:pt x="160" y="160"/>
                    </a:moveTo>
                    <a:lnTo>
                      <a:pt x="0" y="0"/>
                    </a:lnTo>
                    <a:lnTo>
                      <a:pt x="663" y="0"/>
                    </a:lnTo>
                    <a:lnTo>
                      <a:pt x="823" y="160"/>
                    </a:lnTo>
                    <a:lnTo>
                      <a:pt x="160" y="160"/>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35">
                <a:extLst>
                  <a:ext uri="{FF2B5EF4-FFF2-40B4-BE49-F238E27FC236}">
                    <a16:creationId xmlns:a16="http://schemas.microsoft.com/office/drawing/2014/main" id="{E1E45EBB-4E9D-40E2-9A4B-0D47DF406BB6}"/>
                  </a:ext>
                </a:extLst>
              </p:cNvPr>
              <p:cNvSpPr>
                <a:spLocks/>
              </p:cNvSpPr>
              <p:nvPr/>
            </p:nvSpPr>
            <p:spPr bwMode="auto">
              <a:xfrm>
                <a:off x="3962400" y="3884613"/>
                <a:ext cx="53975"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36">
                <a:extLst>
                  <a:ext uri="{FF2B5EF4-FFF2-40B4-BE49-F238E27FC236}">
                    <a16:creationId xmlns:a16="http://schemas.microsoft.com/office/drawing/2014/main" id="{A2853819-A890-4DE7-9ACF-E0E33F58EB4E}"/>
                  </a:ext>
                </a:extLst>
              </p:cNvPr>
              <p:cNvSpPr>
                <a:spLocks/>
              </p:cNvSpPr>
              <p:nvPr/>
            </p:nvSpPr>
            <p:spPr bwMode="auto">
              <a:xfrm>
                <a:off x="4016375" y="3937001"/>
                <a:ext cx="220662" cy="93663"/>
              </a:xfrm>
              <a:custGeom>
                <a:avLst/>
                <a:gdLst>
                  <a:gd name="T0" fmla="*/ 0 w 663"/>
                  <a:gd name="T1" fmla="*/ 0 h 278"/>
                  <a:gd name="T2" fmla="*/ 0 w 663"/>
                  <a:gd name="T3" fmla="*/ 278 h 278"/>
                  <a:gd name="T4" fmla="*/ 103 w 663"/>
                  <a:gd name="T5" fmla="*/ 278 h 278"/>
                  <a:gd name="T6" fmla="*/ 170 w 663"/>
                  <a:gd name="T7" fmla="*/ 116 h 278"/>
                  <a:gd name="T8" fmla="*/ 331 w 663"/>
                  <a:gd name="T9" fmla="*/ 49 h 278"/>
                  <a:gd name="T10" fmla="*/ 493 w 663"/>
                  <a:gd name="T11" fmla="*/ 116 h 278"/>
                  <a:gd name="T12" fmla="*/ 560 w 663"/>
                  <a:gd name="T13" fmla="*/ 278 h 278"/>
                  <a:gd name="T14" fmla="*/ 663 w 663"/>
                  <a:gd name="T15" fmla="*/ 278 h 278"/>
                  <a:gd name="T16" fmla="*/ 663 w 663"/>
                  <a:gd name="T17" fmla="*/ 0 h 278"/>
                  <a:gd name="T18" fmla="*/ 0 w 663"/>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 h="278">
                    <a:moveTo>
                      <a:pt x="0" y="0"/>
                    </a:moveTo>
                    <a:lnTo>
                      <a:pt x="0" y="278"/>
                    </a:lnTo>
                    <a:lnTo>
                      <a:pt x="103" y="278"/>
                    </a:lnTo>
                    <a:cubicBezTo>
                      <a:pt x="103" y="217"/>
                      <a:pt x="127" y="159"/>
                      <a:pt x="170" y="116"/>
                    </a:cubicBezTo>
                    <a:cubicBezTo>
                      <a:pt x="213" y="73"/>
                      <a:pt x="271" y="49"/>
                      <a:pt x="331" y="49"/>
                    </a:cubicBezTo>
                    <a:cubicBezTo>
                      <a:pt x="392" y="49"/>
                      <a:pt x="450" y="73"/>
                      <a:pt x="493" y="116"/>
                    </a:cubicBezTo>
                    <a:cubicBezTo>
                      <a:pt x="536" y="159"/>
                      <a:pt x="560" y="217"/>
                      <a:pt x="560" y="278"/>
                    </a:cubicBezTo>
                    <a:lnTo>
                      <a:pt x="663" y="278"/>
                    </a:lnTo>
                    <a:lnTo>
                      <a:pt x="66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073">
                <a:extLst>
                  <a:ext uri="{FF2B5EF4-FFF2-40B4-BE49-F238E27FC236}">
                    <a16:creationId xmlns:a16="http://schemas.microsoft.com/office/drawing/2014/main" id="{43F28B8D-015F-40D0-9BCD-1C2E73DA2075}"/>
                  </a:ext>
                </a:extLst>
              </p:cNvPr>
              <p:cNvSpPr>
                <a:spLocks/>
              </p:cNvSpPr>
              <p:nvPr/>
            </p:nvSpPr>
            <p:spPr bwMode="auto">
              <a:xfrm>
                <a:off x="4545013" y="3656014"/>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074">
                <a:extLst>
                  <a:ext uri="{FF2B5EF4-FFF2-40B4-BE49-F238E27FC236}">
                    <a16:creationId xmlns:a16="http://schemas.microsoft.com/office/drawing/2014/main" id="{2C13991C-4244-402D-B1C8-5336B1B9834A}"/>
                  </a:ext>
                </a:extLst>
              </p:cNvPr>
              <p:cNvSpPr>
                <a:spLocks/>
              </p:cNvSpPr>
              <p:nvPr/>
            </p:nvSpPr>
            <p:spPr bwMode="auto">
              <a:xfrm>
                <a:off x="4460875" y="3778251"/>
                <a:ext cx="46037" cy="96838"/>
              </a:xfrm>
              <a:custGeom>
                <a:avLst/>
                <a:gdLst>
                  <a:gd name="T0" fmla="*/ 0 w 140"/>
                  <a:gd name="T1" fmla="*/ 289 h 289"/>
                  <a:gd name="T2" fmla="*/ 140 w 140"/>
                  <a:gd name="T3" fmla="*/ 233 h 289"/>
                  <a:gd name="T4" fmla="*/ 140 w 140"/>
                  <a:gd name="T5" fmla="*/ 0 h 289"/>
                  <a:gd name="T6" fmla="*/ 0 w 140"/>
                  <a:gd name="T7" fmla="*/ 55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3"/>
                    </a:lnTo>
                    <a:lnTo>
                      <a:pt x="140" y="0"/>
                    </a:lnTo>
                    <a:lnTo>
                      <a:pt x="0" y="55"/>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075">
                <a:extLst>
                  <a:ext uri="{FF2B5EF4-FFF2-40B4-BE49-F238E27FC236}">
                    <a16:creationId xmlns:a16="http://schemas.microsoft.com/office/drawing/2014/main" id="{A9C6A64C-E62C-4CB6-BE71-7693771ACDC7}"/>
                  </a:ext>
                </a:extLst>
              </p:cNvPr>
              <p:cNvSpPr>
                <a:spLocks/>
              </p:cNvSpPr>
              <p:nvPr/>
            </p:nvSpPr>
            <p:spPr bwMode="auto">
              <a:xfrm>
                <a:off x="4589463" y="3813176"/>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076">
                <a:extLst>
                  <a:ext uri="{FF2B5EF4-FFF2-40B4-BE49-F238E27FC236}">
                    <a16:creationId xmlns:a16="http://schemas.microsoft.com/office/drawing/2014/main" id="{7D326C35-2255-480A-ABE3-F619353220E5}"/>
                  </a:ext>
                </a:extLst>
              </p:cNvPr>
              <p:cNvSpPr>
                <a:spLocks/>
              </p:cNvSpPr>
              <p:nvPr/>
            </p:nvSpPr>
            <p:spPr bwMode="auto">
              <a:xfrm>
                <a:off x="4611688" y="3573464"/>
                <a:ext cx="74612" cy="96838"/>
              </a:xfrm>
              <a:custGeom>
                <a:avLst/>
                <a:gdLst>
                  <a:gd name="T0" fmla="*/ 140 w 224"/>
                  <a:gd name="T1" fmla="*/ 0 h 289"/>
                  <a:gd name="T2" fmla="*/ 224 w 224"/>
                  <a:gd name="T3" fmla="*/ 234 h 289"/>
                  <a:gd name="T4" fmla="*/ 84 w 224"/>
                  <a:gd name="T5" fmla="*/ 289 h 289"/>
                  <a:gd name="T6" fmla="*/ 0 w 224"/>
                  <a:gd name="T7" fmla="*/ 56 h 289"/>
                  <a:gd name="T8" fmla="*/ 140 w 224"/>
                  <a:gd name="T9" fmla="*/ 0 h 289"/>
                </a:gdLst>
                <a:ahLst/>
                <a:cxnLst>
                  <a:cxn ang="0">
                    <a:pos x="T0" y="T1"/>
                  </a:cxn>
                  <a:cxn ang="0">
                    <a:pos x="T2" y="T3"/>
                  </a:cxn>
                  <a:cxn ang="0">
                    <a:pos x="T4" y="T5"/>
                  </a:cxn>
                  <a:cxn ang="0">
                    <a:pos x="T6" y="T7"/>
                  </a:cxn>
                  <a:cxn ang="0">
                    <a:pos x="T8" y="T9"/>
                  </a:cxn>
                </a:cxnLst>
                <a:rect l="0" t="0" r="r" b="b"/>
                <a:pathLst>
                  <a:path w="224" h="289">
                    <a:moveTo>
                      <a:pt x="140" y="0"/>
                    </a:moveTo>
                    <a:cubicBezTo>
                      <a:pt x="140" y="0"/>
                      <a:pt x="153" y="163"/>
                      <a:pt x="224" y="234"/>
                    </a:cubicBezTo>
                    <a:lnTo>
                      <a:pt x="84" y="289"/>
                    </a:lnTo>
                    <a:cubicBezTo>
                      <a:pt x="13" y="218"/>
                      <a:pt x="0" y="56"/>
                      <a:pt x="0" y="56"/>
                    </a:cubicBezTo>
                    <a:lnTo>
                      <a:pt x="140"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077">
                <a:extLst>
                  <a:ext uri="{FF2B5EF4-FFF2-40B4-BE49-F238E27FC236}">
                    <a16:creationId xmlns:a16="http://schemas.microsoft.com/office/drawing/2014/main" id="{6982AFB1-6DFE-4123-86F2-0618669230B6}"/>
                  </a:ext>
                </a:extLst>
              </p:cNvPr>
              <p:cNvSpPr>
                <a:spLocks/>
              </p:cNvSpPr>
              <p:nvPr/>
            </p:nvSpPr>
            <p:spPr bwMode="auto">
              <a:xfrm>
                <a:off x="4605338" y="3979864"/>
                <a:ext cx="74612" cy="98425"/>
              </a:xfrm>
              <a:custGeom>
                <a:avLst/>
                <a:gdLst>
                  <a:gd name="T0" fmla="*/ 141 w 225"/>
                  <a:gd name="T1" fmla="*/ 0 h 289"/>
                  <a:gd name="T2" fmla="*/ 225 w 225"/>
                  <a:gd name="T3" fmla="*/ 233 h 289"/>
                  <a:gd name="T4" fmla="*/ 84 w 225"/>
                  <a:gd name="T5" fmla="*/ 289 h 289"/>
                  <a:gd name="T6" fmla="*/ 0 w 225"/>
                  <a:gd name="T7" fmla="*/ 55 h 289"/>
                  <a:gd name="T8" fmla="*/ 141 w 225"/>
                  <a:gd name="T9" fmla="*/ 0 h 289"/>
                </a:gdLst>
                <a:ahLst/>
                <a:cxnLst>
                  <a:cxn ang="0">
                    <a:pos x="T0" y="T1"/>
                  </a:cxn>
                  <a:cxn ang="0">
                    <a:pos x="T2" y="T3"/>
                  </a:cxn>
                  <a:cxn ang="0">
                    <a:pos x="T4" y="T5"/>
                  </a:cxn>
                  <a:cxn ang="0">
                    <a:pos x="T6" y="T7"/>
                  </a:cxn>
                  <a:cxn ang="0">
                    <a:pos x="T8" y="T9"/>
                  </a:cxn>
                </a:cxnLst>
                <a:rect l="0" t="0" r="r" b="b"/>
                <a:pathLst>
                  <a:path w="225" h="289">
                    <a:moveTo>
                      <a:pt x="141" y="0"/>
                    </a:moveTo>
                    <a:cubicBezTo>
                      <a:pt x="141" y="0"/>
                      <a:pt x="154" y="162"/>
                      <a:pt x="225" y="233"/>
                    </a:cubicBezTo>
                    <a:lnTo>
                      <a:pt x="84" y="289"/>
                    </a:lnTo>
                    <a:cubicBezTo>
                      <a:pt x="13" y="218"/>
                      <a:pt x="0" y="55"/>
                      <a:pt x="0" y="55"/>
                    </a:cubicBezTo>
                    <a:lnTo>
                      <a:pt x="141"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079">
                <a:extLst>
                  <a:ext uri="{FF2B5EF4-FFF2-40B4-BE49-F238E27FC236}">
                    <a16:creationId xmlns:a16="http://schemas.microsoft.com/office/drawing/2014/main" id="{8643F96C-B491-4416-A2BF-459D2F0FDF7E}"/>
                  </a:ext>
                </a:extLst>
              </p:cNvPr>
              <p:cNvSpPr>
                <a:spLocks/>
              </p:cNvSpPr>
              <p:nvPr/>
            </p:nvSpPr>
            <p:spPr bwMode="auto">
              <a:xfrm>
                <a:off x="4598988" y="3708401"/>
                <a:ext cx="73025" cy="41275"/>
              </a:xfrm>
              <a:custGeom>
                <a:avLst/>
                <a:gdLst>
                  <a:gd name="T0" fmla="*/ 160 w 218"/>
                  <a:gd name="T1" fmla="*/ 19 h 122"/>
                  <a:gd name="T2" fmla="*/ 134 w 218"/>
                  <a:gd name="T3" fmla="*/ 0 h 122"/>
                  <a:gd name="T4" fmla="*/ 120 w 218"/>
                  <a:gd name="T5" fmla="*/ 2 h 122"/>
                  <a:gd name="T6" fmla="*/ 67 w 218"/>
                  <a:gd name="T7" fmla="*/ 9 h 122"/>
                  <a:gd name="T8" fmla="*/ 47 w 218"/>
                  <a:gd name="T9" fmla="*/ 16 h 122"/>
                  <a:gd name="T10" fmla="*/ 24 w 218"/>
                  <a:gd name="T11" fmla="*/ 22 h 122"/>
                  <a:gd name="T12" fmla="*/ 9 w 218"/>
                  <a:gd name="T13" fmla="*/ 24 h 122"/>
                  <a:gd name="T14" fmla="*/ 0 w 218"/>
                  <a:gd name="T15" fmla="*/ 35 h 122"/>
                  <a:gd name="T16" fmla="*/ 7 w 218"/>
                  <a:gd name="T17" fmla="*/ 47 h 122"/>
                  <a:gd name="T18" fmla="*/ 40 w 218"/>
                  <a:gd name="T19" fmla="*/ 62 h 122"/>
                  <a:gd name="T20" fmla="*/ 77 w 218"/>
                  <a:gd name="T21" fmla="*/ 67 h 122"/>
                  <a:gd name="T22" fmla="*/ 105 w 218"/>
                  <a:gd name="T23" fmla="*/ 86 h 122"/>
                  <a:gd name="T24" fmla="*/ 66 w 218"/>
                  <a:gd name="T25" fmla="*/ 88 h 122"/>
                  <a:gd name="T26" fmla="*/ 45 w 218"/>
                  <a:gd name="T27" fmla="*/ 103 h 122"/>
                  <a:gd name="T28" fmla="*/ 45 w 218"/>
                  <a:gd name="T29" fmla="*/ 109 h 122"/>
                  <a:gd name="T30" fmla="*/ 47 w 218"/>
                  <a:gd name="T31" fmla="*/ 113 h 122"/>
                  <a:gd name="T32" fmla="*/ 65 w 218"/>
                  <a:gd name="T33" fmla="*/ 119 h 122"/>
                  <a:gd name="T34" fmla="*/ 77 w 218"/>
                  <a:gd name="T35" fmla="*/ 116 h 122"/>
                  <a:gd name="T36" fmla="*/ 123 w 218"/>
                  <a:gd name="T37" fmla="*/ 118 h 122"/>
                  <a:gd name="T38" fmla="*/ 166 w 218"/>
                  <a:gd name="T39" fmla="*/ 120 h 122"/>
                  <a:gd name="T40" fmla="*/ 180 w 218"/>
                  <a:gd name="T41" fmla="*/ 116 h 122"/>
                  <a:gd name="T42" fmla="*/ 195 w 218"/>
                  <a:gd name="T43" fmla="*/ 105 h 122"/>
                  <a:gd name="T44" fmla="*/ 207 w 218"/>
                  <a:gd name="T45" fmla="*/ 75 h 122"/>
                  <a:gd name="T46" fmla="*/ 160 w 218"/>
                  <a:gd name="T4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22">
                    <a:moveTo>
                      <a:pt x="160" y="19"/>
                    </a:moveTo>
                    <a:cubicBezTo>
                      <a:pt x="154" y="10"/>
                      <a:pt x="145" y="3"/>
                      <a:pt x="134" y="0"/>
                    </a:cubicBezTo>
                    <a:cubicBezTo>
                      <a:pt x="129" y="0"/>
                      <a:pt x="125" y="0"/>
                      <a:pt x="120" y="2"/>
                    </a:cubicBezTo>
                    <a:cubicBezTo>
                      <a:pt x="103" y="6"/>
                      <a:pt x="85" y="8"/>
                      <a:pt x="67" y="9"/>
                    </a:cubicBezTo>
                    <a:cubicBezTo>
                      <a:pt x="60" y="11"/>
                      <a:pt x="53" y="13"/>
                      <a:pt x="47" y="16"/>
                    </a:cubicBezTo>
                    <a:cubicBezTo>
                      <a:pt x="39" y="19"/>
                      <a:pt x="31" y="21"/>
                      <a:pt x="24" y="22"/>
                    </a:cubicBezTo>
                    <a:cubicBezTo>
                      <a:pt x="19" y="22"/>
                      <a:pt x="14" y="23"/>
                      <a:pt x="9" y="24"/>
                    </a:cubicBezTo>
                    <a:cubicBezTo>
                      <a:pt x="4" y="26"/>
                      <a:pt x="1" y="30"/>
                      <a:pt x="0" y="35"/>
                    </a:cubicBezTo>
                    <a:cubicBezTo>
                      <a:pt x="1" y="40"/>
                      <a:pt x="3" y="44"/>
                      <a:pt x="7" y="47"/>
                    </a:cubicBezTo>
                    <a:cubicBezTo>
                      <a:pt x="17" y="55"/>
                      <a:pt x="28" y="60"/>
                      <a:pt x="40" y="62"/>
                    </a:cubicBezTo>
                    <a:cubicBezTo>
                      <a:pt x="52" y="63"/>
                      <a:pt x="65" y="65"/>
                      <a:pt x="77" y="67"/>
                    </a:cubicBezTo>
                    <a:cubicBezTo>
                      <a:pt x="87" y="72"/>
                      <a:pt x="97" y="78"/>
                      <a:pt x="105" y="86"/>
                    </a:cubicBezTo>
                    <a:cubicBezTo>
                      <a:pt x="92" y="84"/>
                      <a:pt x="79" y="85"/>
                      <a:pt x="66" y="88"/>
                    </a:cubicBezTo>
                    <a:cubicBezTo>
                      <a:pt x="57" y="89"/>
                      <a:pt x="49" y="95"/>
                      <a:pt x="45" y="103"/>
                    </a:cubicBezTo>
                    <a:cubicBezTo>
                      <a:pt x="44" y="105"/>
                      <a:pt x="44" y="107"/>
                      <a:pt x="45" y="109"/>
                    </a:cubicBezTo>
                    <a:cubicBezTo>
                      <a:pt x="45" y="110"/>
                      <a:pt x="46" y="112"/>
                      <a:pt x="47" y="113"/>
                    </a:cubicBezTo>
                    <a:cubicBezTo>
                      <a:pt x="52" y="117"/>
                      <a:pt x="58" y="120"/>
                      <a:pt x="65" y="119"/>
                    </a:cubicBezTo>
                    <a:cubicBezTo>
                      <a:pt x="69" y="118"/>
                      <a:pt x="73" y="117"/>
                      <a:pt x="77" y="116"/>
                    </a:cubicBezTo>
                    <a:cubicBezTo>
                      <a:pt x="92" y="113"/>
                      <a:pt x="108" y="113"/>
                      <a:pt x="123" y="118"/>
                    </a:cubicBezTo>
                    <a:cubicBezTo>
                      <a:pt x="137" y="121"/>
                      <a:pt x="152" y="122"/>
                      <a:pt x="166" y="120"/>
                    </a:cubicBezTo>
                    <a:cubicBezTo>
                      <a:pt x="171" y="120"/>
                      <a:pt x="176" y="119"/>
                      <a:pt x="180" y="116"/>
                    </a:cubicBezTo>
                    <a:cubicBezTo>
                      <a:pt x="183" y="114"/>
                      <a:pt x="194" y="109"/>
                      <a:pt x="195" y="105"/>
                    </a:cubicBezTo>
                    <a:cubicBezTo>
                      <a:pt x="199" y="95"/>
                      <a:pt x="218" y="83"/>
                      <a:pt x="207" y="75"/>
                    </a:cubicBezTo>
                    <a:cubicBezTo>
                      <a:pt x="198" y="68"/>
                      <a:pt x="168" y="28"/>
                      <a:pt x="160" y="1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095">
                <a:extLst>
                  <a:ext uri="{FF2B5EF4-FFF2-40B4-BE49-F238E27FC236}">
                    <a16:creationId xmlns:a16="http://schemas.microsoft.com/office/drawing/2014/main" id="{0CA7BFC2-75BB-447A-9B40-9FCA37C44F3B}"/>
                  </a:ext>
                </a:extLst>
              </p:cNvPr>
              <p:cNvSpPr>
                <a:spLocks/>
              </p:cNvSpPr>
              <p:nvPr/>
            </p:nvSpPr>
            <p:spPr bwMode="auto">
              <a:xfrm>
                <a:off x="3962400" y="4038601"/>
                <a:ext cx="146050" cy="101600"/>
              </a:xfrm>
              <a:custGeom>
                <a:avLst/>
                <a:gdLst>
                  <a:gd name="T0" fmla="*/ 49 w 443"/>
                  <a:gd name="T1" fmla="*/ 301 h 304"/>
                  <a:gd name="T2" fmla="*/ 8 w 443"/>
                  <a:gd name="T3" fmla="*/ 262 h 304"/>
                  <a:gd name="T4" fmla="*/ 18 w 443"/>
                  <a:gd name="T5" fmla="*/ 207 h 304"/>
                  <a:gd name="T6" fmla="*/ 263 w 443"/>
                  <a:gd name="T7" fmla="*/ 25 h 304"/>
                  <a:gd name="T8" fmla="*/ 281 w 443"/>
                  <a:gd name="T9" fmla="*/ 16 h 304"/>
                  <a:gd name="T10" fmla="*/ 418 w 443"/>
                  <a:gd name="T11" fmla="*/ 129 h 304"/>
                  <a:gd name="T12" fmla="*/ 374 w 443"/>
                  <a:gd name="T13" fmla="*/ 301 h 304"/>
                  <a:gd name="T14" fmla="*/ 354 w 443"/>
                  <a:gd name="T15" fmla="*/ 304 h 304"/>
                  <a:gd name="T16" fmla="*/ 49 w 443"/>
                  <a:gd name="T17"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04">
                    <a:moveTo>
                      <a:pt x="49" y="301"/>
                    </a:moveTo>
                    <a:cubicBezTo>
                      <a:pt x="33" y="302"/>
                      <a:pt x="16" y="286"/>
                      <a:pt x="8" y="262"/>
                    </a:cubicBezTo>
                    <a:cubicBezTo>
                      <a:pt x="0" y="243"/>
                      <a:pt x="4" y="221"/>
                      <a:pt x="18" y="207"/>
                    </a:cubicBezTo>
                    <a:lnTo>
                      <a:pt x="263" y="25"/>
                    </a:lnTo>
                    <a:cubicBezTo>
                      <a:pt x="269" y="21"/>
                      <a:pt x="275" y="18"/>
                      <a:pt x="281" y="16"/>
                    </a:cubicBezTo>
                    <a:cubicBezTo>
                      <a:pt x="331" y="0"/>
                      <a:pt x="392" y="50"/>
                      <a:pt x="418" y="129"/>
                    </a:cubicBezTo>
                    <a:cubicBezTo>
                      <a:pt x="443" y="208"/>
                      <a:pt x="423" y="284"/>
                      <a:pt x="374" y="301"/>
                    </a:cubicBezTo>
                    <a:cubicBezTo>
                      <a:pt x="367" y="303"/>
                      <a:pt x="360" y="304"/>
                      <a:pt x="354" y="304"/>
                    </a:cubicBezTo>
                    <a:lnTo>
                      <a:pt x="49"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096">
                <a:extLst>
                  <a:ext uri="{FF2B5EF4-FFF2-40B4-BE49-F238E27FC236}">
                    <a16:creationId xmlns:a16="http://schemas.microsoft.com/office/drawing/2014/main" id="{BA8CB11A-2D29-4014-BA9F-F48EBF50F05A}"/>
                  </a:ext>
                </a:extLst>
              </p:cNvPr>
              <p:cNvSpPr>
                <a:spLocks/>
              </p:cNvSpPr>
              <p:nvPr/>
            </p:nvSpPr>
            <p:spPr bwMode="auto">
              <a:xfrm>
                <a:off x="4032250" y="4038601"/>
                <a:ext cx="76200" cy="106363"/>
              </a:xfrm>
              <a:custGeom>
                <a:avLst/>
                <a:gdLst>
                  <a:gd name="T0" fmla="*/ 206 w 231"/>
                  <a:gd name="T1" fmla="*/ 129 h 317"/>
                  <a:gd name="T2" fmla="*/ 162 w 231"/>
                  <a:gd name="T3" fmla="*/ 301 h 317"/>
                  <a:gd name="T4" fmla="*/ 25 w 231"/>
                  <a:gd name="T5" fmla="*/ 187 h 317"/>
                  <a:gd name="T6" fmla="*/ 69 w 231"/>
                  <a:gd name="T7" fmla="*/ 16 h 317"/>
                  <a:gd name="T8" fmla="*/ 206 w 231"/>
                  <a:gd name="T9" fmla="*/ 129 h 317"/>
                </a:gdLst>
                <a:ahLst/>
                <a:cxnLst>
                  <a:cxn ang="0">
                    <a:pos x="T0" y="T1"/>
                  </a:cxn>
                  <a:cxn ang="0">
                    <a:pos x="T2" y="T3"/>
                  </a:cxn>
                  <a:cxn ang="0">
                    <a:pos x="T4" y="T5"/>
                  </a:cxn>
                  <a:cxn ang="0">
                    <a:pos x="T6" y="T7"/>
                  </a:cxn>
                  <a:cxn ang="0">
                    <a:pos x="T8" y="T9"/>
                  </a:cxn>
                </a:cxnLst>
                <a:rect l="0" t="0" r="r" b="b"/>
                <a:pathLst>
                  <a:path w="231" h="317">
                    <a:moveTo>
                      <a:pt x="206" y="129"/>
                    </a:moveTo>
                    <a:cubicBezTo>
                      <a:pt x="231" y="208"/>
                      <a:pt x="211" y="284"/>
                      <a:pt x="162" y="301"/>
                    </a:cubicBezTo>
                    <a:cubicBezTo>
                      <a:pt x="112" y="317"/>
                      <a:pt x="51" y="266"/>
                      <a:pt x="25" y="187"/>
                    </a:cubicBezTo>
                    <a:cubicBezTo>
                      <a:pt x="0" y="109"/>
                      <a:pt x="19" y="32"/>
                      <a:pt x="69" y="16"/>
                    </a:cubicBezTo>
                    <a:cubicBezTo>
                      <a:pt x="119" y="0"/>
                      <a:pt x="180" y="50"/>
                      <a:pt x="206" y="129"/>
                    </a:cubicBez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097">
                <a:extLst>
                  <a:ext uri="{FF2B5EF4-FFF2-40B4-BE49-F238E27FC236}">
                    <a16:creationId xmlns:a16="http://schemas.microsoft.com/office/drawing/2014/main" id="{BC530337-2CB0-4623-A908-BBFD5C99A9C2}"/>
                  </a:ext>
                </a:extLst>
              </p:cNvPr>
              <p:cNvSpPr>
                <a:spLocks/>
              </p:cNvSpPr>
              <p:nvPr/>
            </p:nvSpPr>
            <p:spPr bwMode="auto">
              <a:xfrm>
                <a:off x="3962400" y="4103689"/>
                <a:ext cx="25400" cy="36513"/>
              </a:xfrm>
              <a:custGeom>
                <a:avLst/>
                <a:gdLst>
                  <a:gd name="T0" fmla="*/ 69 w 78"/>
                  <a:gd name="T1" fmla="*/ 44 h 108"/>
                  <a:gd name="T2" fmla="*/ 55 w 78"/>
                  <a:gd name="T3" fmla="*/ 102 h 108"/>
                  <a:gd name="T4" fmla="*/ 8 w 78"/>
                  <a:gd name="T5" fmla="*/ 64 h 108"/>
                  <a:gd name="T6" fmla="*/ 23 w 78"/>
                  <a:gd name="T7" fmla="*/ 6 h 108"/>
                  <a:gd name="T8" fmla="*/ 69 w 78"/>
                  <a:gd name="T9" fmla="*/ 44 h 108"/>
                </a:gdLst>
                <a:ahLst/>
                <a:cxnLst>
                  <a:cxn ang="0">
                    <a:pos x="T0" y="T1"/>
                  </a:cxn>
                  <a:cxn ang="0">
                    <a:pos x="T2" y="T3"/>
                  </a:cxn>
                  <a:cxn ang="0">
                    <a:pos x="T4" y="T5"/>
                  </a:cxn>
                  <a:cxn ang="0">
                    <a:pos x="T6" y="T7"/>
                  </a:cxn>
                  <a:cxn ang="0">
                    <a:pos x="T8" y="T9"/>
                  </a:cxn>
                </a:cxnLst>
                <a:rect l="0" t="0" r="r" b="b"/>
                <a:pathLst>
                  <a:path w="78" h="108">
                    <a:moveTo>
                      <a:pt x="69" y="44"/>
                    </a:moveTo>
                    <a:cubicBezTo>
                      <a:pt x="78" y="71"/>
                      <a:pt x="71" y="97"/>
                      <a:pt x="55" y="102"/>
                    </a:cubicBezTo>
                    <a:cubicBezTo>
                      <a:pt x="38" y="108"/>
                      <a:pt x="17" y="91"/>
                      <a:pt x="8" y="64"/>
                    </a:cubicBezTo>
                    <a:cubicBezTo>
                      <a:pt x="0" y="37"/>
                      <a:pt x="6" y="11"/>
                      <a:pt x="23" y="6"/>
                    </a:cubicBezTo>
                    <a:cubicBezTo>
                      <a:pt x="40" y="0"/>
                      <a:pt x="61" y="1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098">
                <a:extLst>
                  <a:ext uri="{FF2B5EF4-FFF2-40B4-BE49-F238E27FC236}">
                    <a16:creationId xmlns:a16="http://schemas.microsoft.com/office/drawing/2014/main" id="{151DC8F6-6CE7-4086-A76B-1E57439E1B1F}"/>
                  </a:ext>
                </a:extLst>
              </p:cNvPr>
              <p:cNvSpPr>
                <a:spLocks/>
              </p:cNvSpPr>
              <p:nvPr/>
            </p:nvSpPr>
            <p:spPr bwMode="auto">
              <a:xfrm>
                <a:off x="4513263" y="4183064"/>
                <a:ext cx="112712" cy="28575"/>
              </a:xfrm>
              <a:custGeom>
                <a:avLst/>
                <a:gdLst>
                  <a:gd name="T0" fmla="*/ 252 w 338"/>
                  <a:gd name="T1" fmla="*/ 85 h 85"/>
                  <a:gd name="T2" fmla="*/ 338 w 338"/>
                  <a:gd name="T3" fmla="*/ 0 h 85"/>
                  <a:gd name="T4" fmla="*/ 85 w 338"/>
                  <a:gd name="T5" fmla="*/ 0 h 85"/>
                  <a:gd name="T6" fmla="*/ 0 w 338"/>
                  <a:gd name="T7" fmla="*/ 85 h 85"/>
                  <a:gd name="T8" fmla="*/ 252 w 338"/>
                  <a:gd name="T9" fmla="*/ 85 h 85"/>
                </a:gdLst>
                <a:ahLst/>
                <a:cxnLst>
                  <a:cxn ang="0">
                    <a:pos x="T0" y="T1"/>
                  </a:cxn>
                  <a:cxn ang="0">
                    <a:pos x="T2" y="T3"/>
                  </a:cxn>
                  <a:cxn ang="0">
                    <a:pos x="T4" y="T5"/>
                  </a:cxn>
                  <a:cxn ang="0">
                    <a:pos x="T6" y="T7"/>
                  </a:cxn>
                  <a:cxn ang="0">
                    <a:pos x="T8" y="T9"/>
                  </a:cxn>
                </a:cxnLst>
                <a:rect l="0" t="0" r="r" b="b"/>
                <a:pathLst>
                  <a:path w="338" h="85">
                    <a:moveTo>
                      <a:pt x="252" y="85"/>
                    </a:moveTo>
                    <a:lnTo>
                      <a:pt x="338" y="0"/>
                    </a:lnTo>
                    <a:lnTo>
                      <a:pt x="85" y="0"/>
                    </a:lnTo>
                    <a:lnTo>
                      <a:pt x="0" y="85"/>
                    </a:lnTo>
                    <a:lnTo>
                      <a:pt x="252" y="85"/>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099">
                <a:extLst>
                  <a:ext uri="{FF2B5EF4-FFF2-40B4-BE49-F238E27FC236}">
                    <a16:creationId xmlns:a16="http://schemas.microsoft.com/office/drawing/2014/main" id="{AAE02A31-06B1-47AF-8402-7BE3CAD718C3}"/>
                  </a:ext>
                </a:extLst>
              </p:cNvPr>
              <p:cNvSpPr>
                <a:spLocks/>
              </p:cNvSpPr>
              <p:nvPr/>
            </p:nvSpPr>
            <p:spPr bwMode="auto">
              <a:xfrm>
                <a:off x="4362450" y="4051301"/>
                <a:ext cx="100012" cy="147638"/>
              </a:xfrm>
              <a:custGeom>
                <a:avLst/>
                <a:gdLst>
                  <a:gd name="T0" fmla="*/ 100 w 299"/>
                  <a:gd name="T1" fmla="*/ 35 h 439"/>
                  <a:gd name="T2" fmla="*/ 199 w 299"/>
                  <a:gd name="T3" fmla="*/ 35 h 439"/>
                  <a:gd name="T4" fmla="*/ 296 w 299"/>
                  <a:gd name="T5" fmla="*/ 325 h 439"/>
                  <a:gd name="T6" fmla="*/ 299 w 299"/>
                  <a:gd name="T7" fmla="*/ 344 h 439"/>
                  <a:gd name="T8" fmla="*/ 150 w 299"/>
                  <a:gd name="T9" fmla="*/ 439 h 439"/>
                  <a:gd name="T10" fmla="*/ 0 w 299"/>
                  <a:gd name="T11" fmla="*/ 344 h 439"/>
                  <a:gd name="T12" fmla="*/ 3 w 299"/>
                  <a:gd name="T13" fmla="*/ 325 h 439"/>
                  <a:gd name="T14" fmla="*/ 100 w 299"/>
                  <a:gd name="T15" fmla="*/ 35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439">
                    <a:moveTo>
                      <a:pt x="100" y="35"/>
                    </a:moveTo>
                    <a:cubicBezTo>
                      <a:pt x="124" y="0"/>
                      <a:pt x="175" y="0"/>
                      <a:pt x="199" y="35"/>
                    </a:cubicBezTo>
                    <a:lnTo>
                      <a:pt x="296" y="325"/>
                    </a:lnTo>
                    <a:cubicBezTo>
                      <a:pt x="298" y="331"/>
                      <a:pt x="299" y="337"/>
                      <a:pt x="299" y="344"/>
                    </a:cubicBezTo>
                    <a:cubicBezTo>
                      <a:pt x="299" y="397"/>
                      <a:pt x="232" y="439"/>
                      <a:pt x="150" y="439"/>
                    </a:cubicBezTo>
                    <a:cubicBezTo>
                      <a:pt x="67" y="439"/>
                      <a:pt x="0" y="397"/>
                      <a:pt x="0" y="344"/>
                    </a:cubicBezTo>
                    <a:cubicBezTo>
                      <a:pt x="0" y="337"/>
                      <a:pt x="1" y="331"/>
                      <a:pt x="3" y="325"/>
                    </a:cubicBezTo>
                    <a:lnTo>
                      <a:pt x="10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100">
                <a:extLst>
                  <a:ext uri="{FF2B5EF4-FFF2-40B4-BE49-F238E27FC236}">
                    <a16:creationId xmlns:a16="http://schemas.microsoft.com/office/drawing/2014/main" id="{91AC3DA7-05DF-45D0-B3EA-AFFB63E6D16D}"/>
                  </a:ext>
                </a:extLst>
              </p:cNvPr>
              <p:cNvSpPr>
                <a:spLocks noChangeArrowheads="1"/>
              </p:cNvSpPr>
              <p:nvPr/>
            </p:nvSpPr>
            <p:spPr bwMode="auto">
              <a:xfrm>
                <a:off x="4362450" y="4133851"/>
                <a:ext cx="100012"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2101">
                <a:extLst>
                  <a:ext uri="{FF2B5EF4-FFF2-40B4-BE49-F238E27FC236}">
                    <a16:creationId xmlns:a16="http://schemas.microsoft.com/office/drawing/2014/main" id="{984D8455-CE16-4525-92AC-A74FC7CB6F48}"/>
                  </a:ext>
                </a:extLst>
              </p:cNvPr>
              <p:cNvSpPr>
                <a:spLocks noChangeArrowheads="1"/>
              </p:cNvSpPr>
              <p:nvPr/>
            </p:nvSpPr>
            <p:spPr bwMode="auto">
              <a:xfrm>
                <a:off x="4395788" y="4054476"/>
                <a:ext cx="33337" cy="20638"/>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2" name="Oval 71">
            <a:hlinkClick r:id="rId2" action="ppaction://hlinksldjump"/>
            <a:extLst>
              <a:ext uri="{FF2B5EF4-FFF2-40B4-BE49-F238E27FC236}">
                <a16:creationId xmlns:a16="http://schemas.microsoft.com/office/drawing/2014/main" id="{E521AA06-6691-4F44-97AA-240748CCB070}"/>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3" name="Oval 72">
            <a:hlinkClick r:id="rId3" action="ppaction://hlinksldjump"/>
            <a:extLst>
              <a:ext uri="{FF2B5EF4-FFF2-40B4-BE49-F238E27FC236}">
                <a16:creationId xmlns:a16="http://schemas.microsoft.com/office/drawing/2014/main" id="{0B636D30-5376-454A-B2B9-E1D52ADDC09C}"/>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4" name="Oval 73">
            <a:hlinkClick r:id="rId4" action="ppaction://hlinksldjump"/>
            <a:extLst>
              <a:ext uri="{FF2B5EF4-FFF2-40B4-BE49-F238E27FC236}">
                <a16:creationId xmlns:a16="http://schemas.microsoft.com/office/drawing/2014/main" id="{3E72C2E7-E481-43DB-95F8-FA8608712F41}"/>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5" action="ppaction://hlinksldjump"/>
            <a:extLst>
              <a:ext uri="{FF2B5EF4-FFF2-40B4-BE49-F238E27FC236}">
                <a16:creationId xmlns:a16="http://schemas.microsoft.com/office/drawing/2014/main" id="{162334FF-AD88-4DA8-92CF-F6AFCB189B47}"/>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hlinkClick r:id="rId6" action="ppaction://hlinksldjump"/>
            <a:extLst>
              <a:ext uri="{FF2B5EF4-FFF2-40B4-BE49-F238E27FC236}">
                <a16:creationId xmlns:a16="http://schemas.microsoft.com/office/drawing/2014/main" id="{B183F93C-EDFD-4C5F-828C-6120C6697481}"/>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hlinkClick r:id="rId7" action="ppaction://hlinksldjump"/>
            <a:extLst>
              <a:ext uri="{FF2B5EF4-FFF2-40B4-BE49-F238E27FC236}">
                <a16:creationId xmlns:a16="http://schemas.microsoft.com/office/drawing/2014/main" id="{F7DECD39-F54E-40E9-B47A-DB5918262D3C}"/>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hlinkClick r:id="rId8" action="ppaction://hlinksldjump"/>
            <a:extLst>
              <a:ext uri="{FF2B5EF4-FFF2-40B4-BE49-F238E27FC236}">
                <a16:creationId xmlns:a16="http://schemas.microsoft.com/office/drawing/2014/main" id="{CA18F668-D6A7-4B64-A8FB-3C945BB3CB8F}"/>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hlinkClick r:id="rId9" action="ppaction://hlinksldjump"/>
            <a:extLst>
              <a:ext uri="{FF2B5EF4-FFF2-40B4-BE49-F238E27FC236}">
                <a16:creationId xmlns:a16="http://schemas.microsoft.com/office/drawing/2014/main" id="{6E1DA027-CA92-43E5-A421-76A6377ED260}"/>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hlinkClick r:id="rId10" action="ppaction://hlinksldjump"/>
            <a:extLst>
              <a:ext uri="{FF2B5EF4-FFF2-40B4-BE49-F238E27FC236}">
                <a16:creationId xmlns:a16="http://schemas.microsoft.com/office/drawing/2014/main" id="{0E1D097E-DAEC-4156-845D-E498B1D28113}"/>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a:extLst>
              <a:ext uri="{FF2B5EF4-FFF2-40B4-BE49-F238E27FC236}">
                <a16:creationId xmlns:a16="http://schemas.microsoft.com/office/drawing/2014/main" id="{96E294A2-47C8-480D-B95E-F2B8E7A14771}"/>
              </a:ext>
            </a:extLst>
          </p:cNvPr>
          <p:cNvGrpSpPr/>
          <p:nvPr/>
        </p:nvGrpSpPr>
        <p:grpSpPr>
          <a:xfrm>
            <a:off x="9573110" y="3654247"/>
            <a:ext cx="146522" cy="280390"/>
            <a:chOff x="5545138" y="625475"/>
            <a:chExt cx="1489075" cy="2849563"/>
          </a:xfrm>
        </p:grpSpPr>
        <p:sp>
          <p:nvSpPr>
            <p:cNvPr id="82" name="Freeform 117">
              <a:extLst>
                <a:ext uri="{FF2B5EF4-FFF2-40B4-BE49-F238E27FC236}">
                  <a16:creationId xmlns:a16="http://schemas.microsoft.com/office/drawing/2014/main" id="{BCE3062C-EDCD-4B5A-914B-55EDCF8BD29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20">
              <a:extLst>
                <a:ext uri="{FF2B5EF4-FFF2-40B4-BE49-F238E27FC236}">
                  <a16:creationId xmlns:a16="http://schemas.microsoft.com/office/drawing/2014/main" id="{DA1BFD31-67BA-45F0-8678-4590B666737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9223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20000"/>
              </a:lnSpc>
            </a:pPr>
            <a:r>
              <a:rPr lang="en-GB" sz="1200" b="0">
                <a:solidFill>
                  <a:schemeClr val="bg1"/>
                </a:solidFill>
              </a:rPr>
              <a:t>Exploring local governments’ barriers and powers uncover the complexity they work within, as a starting point to map potential ways forward. Exposing such barriers can help to identify opportunities to innovate solutions; within their administrations or by collaborating with relevant community, private sector, regional and national stakeholders.</a:t>
            </a:r>
          </a:p>
          <a:p>
            <a:pPr>
              <a:lnSpc>
                <a:spcPct val="120000"/>
              </a:lnSpc>
            </a:pPr>
            <a:endParaRPr lang="en-GB" b="0">
              <a:solidFill>
                <a:schemeClr val="tx1"/>
              </a:solidFill>
            </a:endParaRP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a:solidFill>
                  <a:schemeClr val="bg1"/>
                </a:solidFill>
              </a:rPr>
              <a:t>Understanding </a:t>
            </a:r>
            <a:br>
              <a:rPr lang="en-GB">
                <a:solidFill>
                  <a:schemeClr val="bg1"/>
                </a:solidFill>
              </a:rPr>
            </a:br>
            <a:r>
              <a:rPr lang="en-GB">
                <a:solidFill>
                  <a:schemeClr val="bg1"/>
                </a:solidFill>
              </a:rPr>
              <a:t>local barriers</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normAutofit/>
          </a:bodyPr>
          <a:lstStyle/>
          <a:p>
            <a:r>
              <a:rPr lang="en-GB" dirty="0">
                <a:solidFill>
                  <a:schemeClr val="bg1"/>
                </a:solidFill>
              </a:rPr>
              <a:t>Module </a:t>
            </a:r>
            <a:r>
              <a:rPr lang="bg-BG" dirty="0">
                <a:solidFill>
                  <a:schemeClr val="bg1"/>
                </a:solidFill>
              </a:rPr>
              <a:t>5</a:t>
            </a:r>
            <a:r>
              <a:rPr lang="en-GB" dirty="0">
                <a:solidFill>
                  <a:schemeClr val="bg1"/>
                </a:solidFill>
              </a:rPr>
              <a:t> – Understanding local barriers</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800" y="1676401"/>
            <a:ext cx="3962390" cy="4502942"/>
          </a:xfrm>
          <a:prstGeom prst="roundRect">
            <a:avLst>
              <a:gd name="adj" fmla="val 3388"/>
            </a:avLst>
          </a:prstGeom>
          <a:solidFill>
            <a:schemeClr val="bg1"/>
          </a:solidFill>
          <a:ln>
            <a:noFill/>
          </a:ln>
        </p:spPr>
        <p:txBody>
          <a:bodyPr/>
          <a:lstStyle/>
          <a:p>
            <a:r>
              <a:rPr lang="en-GB" sz="1200" dirty="0">
                <a:solidFill>
                  <a:srgbClr val="6AB24D"/>
                </a:solidFill>
              </a:rPr>
              <a:t>Module objectives</a:t>
            </a:r>
          </a:p>
          <a:p>
            <a:pPr marL="285750" indent="-285750">
              <a:buFont typeface="Arial" panose="020B0604020202020204" pitchFamily="34" charset="0"/>
              <a:buChar char="•"/>
            </a:pPr>
            <a:r>
              <a:rPr lang="en-GB" sz="1200" b="0" dirty="0">
                <a:solidFill>
                  <a:srgbClr val="6AB24D"/>
                </a:solidFill>
              </a:rPr>
              <a:t>Self-identify what are the key barriers experienced as local government staff in addressing energy poverty or improving energy access</a:t>
            </a:r>
          </a:p>
          <a:p>
            <a:pPr marL="285750" indent="-285750">
              <a:buFont typeface="Arial" panose="020B0604020202020204" pitchFamily="34" charset="0"/>
              <a:buChar char="•"/>
            </a:pPr>
            <a:r>
              <a:rPr lang="en-GB" sz="1200" b="0" dirty="0">
                <a:solidFill>
                  <a:srgbClr val="6AB24D"/>
                </a:solidFill>
              </a:rPr>
              <a:t>Discuss which of these barriers are obvious and tangible, due to gatekeeping by other actors, and/or narrative blocks around what is possible for residents and communities</a:t>
            </a:r>
          </a:p>
          <a:p>
            <a:pPr marL="285750" indent="-285750">
              <a:buFont typeface="Arial" panose="020B0604020202020204" pitchFamily="34" charset="0"/>
              <a:buChar char="•"/>
            </a:pPr>
            <a:r>
              <a:rPr lang="en-GB" sz="1200" b="0" dirty="0">
                <a:solidFill>
                  <a:srgbClr val="6AB24D"/>
                </a:solidFill>
              </a:rPr>
              <a:t>Discuss which barriers are interrelated within EAP, or other local issues and forms of deprivation</a:t>
            </a:r>
          </a:p>
        </p:txBody>
      </p:sp>
      <p:sp>
        <p:nvSpPr>
          <p:cNvPr id="2" name="Slide Number Placeholder 1">
            <a:extLst>
              <a:ext uri="{FF2B5EF4-FFF2-40B4-BE49-F238E27FC236}">
                <a16:creationId xmlns:a16="http://schemas.microsoft.com/office/drawing/2014/main" id="{C63F7ADE-98EE-CEC8-55F8-F9C308E6E521}"/>
              </a:ext>
            </a:extLst>
          </p:cNvPr>
          <p:cNvSpPr>
            <a:spLocks noGrp="1"/>
          </p:cNvSpPr>
          <p:nvPr>
            <p:ph type="sldNum" sz="quarter" idx="12"/>
          </p:nvPr>
        </p:nvSpPr>
        <p:spPr/>
        <p:txBody>
          <a:bodyPr/>
          <a:lstStyle/>
          <a:p>
            <a:fld id="{CE97AC88-B9C7-4AEF-9990-0777AFA0136D}" type="slidenum">
              <a:rPr lang="en-US" smtClean="0"/>
              <a:pPr/>
              <a:t>69</a:t>
            </a:fld>
            <a:endParaRPr lang="en-US"/>
          </a:p>
        </p:txBody>
      </p:sp>
      <p:sp>
        <p:nvSpPr>
          <p:cNvPr id="27" name="Oval 26">
            <a:hlinkClick r:id="rId3" action="ppaction://hlinksldjump"/>
            <a:extLst>
              <a:ext uri="{FF2B5EF4-FFF2-40B4-BE49-F238E27FC236}">
                <a16:creationId xmlns:a16="http://schemas.microsoft.com/office/drawing/2014/main" id="{75FD9D0D-C6B9-4D19-AAA8-BE88E2688BEF}"/>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4" action="ppaction://hlinksldjump"/>
            <a:extLst>
              <a:ext uri="{FF2B5EF4-FFF2-40B4-BE49-F238E27FC236}">
                <a16:creationId xmlns:a16="http://schemas.microsoft.com/office/drawing/2014/main" id="{A08A2437-D9AD-4C21-A927-AA0EB5EE2D79}"/>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5" action="ppaction://hlinksldjump"/>
            <a:extLst>
              <a:ext uri="{FF2B5EF4-FFF2-40B4-BE49-F238E27FC236}">
                <a16:creationId xmlns:a16="http://schemas.microsoft.com/office/drawing/2014/main" id="{E8550EE3-86E1-404B-AB09-909FFF82199A}"/>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6" action="ppaction://hlinksldjump"/>
            <a:extLst>
              <a:ext uri="{FF2B5EF4-FFF2-40B4-BE49-F238E27FC236}">
                <a16:creationId xmlns:a16="http://schemas.microsoft.com/office/drawing/2014/main" id="{C15F1B3D-3537-40A8-847F-49A66599EB06}"/>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7" action="ppaction://hlinksldjump"/>
            <a:extLst>
              <a:ext uri="{FF2B5EF4-FFF2-40B4-BE49-F238E27FC236}">
                <a16:creationId xmlns:a16="http://schemas.microsoft.com/office/drawing/2014/main" id="{DB50171A-B3EA-4AF8-BDAB-1988B4F03F4A}"/>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8" action="ppaction://hlinksldjump"/>
            <a:extLst>
              <a:ext uri="{FF2B5EF4-FFF2-40B4-BE49-F238E27FC236}">
                <a16:creationId xmlns:a16="http://schemas.microsoft.com/office/drawing/2014/main" id="{704FE90A-482C-41FD-B46B-E1728C16A1EF}"/>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9" action="ppaction://hlinksldjump"/>
            <a:extLst>
              <a:ext uri="{FF2B5EF4-FFF2-40B4-BE49-F238E27FC236}">
                <a16:creationId xmlns:a16="http://schemas.microsoft.com/office/drawing/2014/main" id="{02FF0CB2-5AA4-45B4-8EAC-9041BAA76804}"/>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CA4BE076-C47D-41CB-8E4B-04BA41998DBA}"/>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08649FCA-D81F-4187-A47B-ADC6096F84A3}"/>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CEF83E63-648A-4510-9A4A-3DD234AEEB35}"/>
              </a:ext>
            </a:extLst>
          </p:cNvPr>
          <p:cNvGrpSpPr/>
          <p:nvPr/>
        </p:nvGrpSpPr>
        <p:grpSpPr>
          <a:xfrm>
            <a:off x="9573110" y="3654247"/>
            <a:ext cx="146522" cy="280390"/>
            <a:chOff x="5545138" y="625475"/>
            <a:chExt cx="1489075" cy="2849563"/>
          </a:xfrm>
        </p:grpSpPr>
        <p:sp>
          <p:nvSpPr>
            <p:cNvPr id="37" name="Freeform 117">
              <a:extLst>
                <a:ext uri="{FF2B5EF4-FFF2-40B4-BE49-F238E27FC236}">
                  <a16:creationId xmlns:a16="http://schemas.microsoft.com/office/drawing/2014/main" id="{7735E0C3-267E-47ED-8602-07398A29ABC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0">
              <a:extLst>
                <a:ext uri="{FF2B5EF4-FFF2-40B4-BE49-F238E27FC236}">
                  <a16:creationId xmlns:a16="http://schemas.microsoft.com/office/drawing/2014/main" id="{D84549B0-5909-43C8-B951-75EC1A156A9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0407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3366"/>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20000"/>
              </a:lnSpc>
            </a:pPr>
            <a:r>
              <a:rPr lang="en-GB" sz="1200" b="0" dirty="0">
                <a:solidFill>
                  <a:schemeClr val="bg1"/>
                </a:solidFill>
              </a:rPr>
              <a:t>Module 1 helps local governments understand key</a:t>
            </a:r>
            <a:br>
              <a:rPr lang="en-GB" sz="1200" b="0" dirty="0">
                <a:solidFill>
                  <a:schemeClr val="bg1"/>
                </a:solidFill>
              </a:rPr>
            </a:br>
            <a:r>
              <a:rPr lang="en-GB" sz="1200" b="0" dirty="0">
                <a:solidFill>
                  <a:schemeClr val="bg1"/>
                </a:solidFill>
              </a:rPr>
              <a:t>EAP stakeholders and how they enable the planning of interventions going forwards. In this module, we walk you through how Cape Town in South Africa used mapping and engagement of stakeholders to enable projects and solutions. </a:t>
            </a:r>
          </a:p>
          <a:p>
            <a:pPr>
              <a:lnSpc>
                <a:spcPct val="120000"/>
              </a:lnSpc>
            </a:pPr>
            <a:r>
              <a:rPr lang="en-GB" sz="1200" b="0" dirty="0">
                <a:solidFill>
                  <a:schemeClr val="bg1"/>
                </a:solidFill>
              </a:rPr>
              <a:t>The tool in module 1 will guide you to identify who the key stakeholders are, and it will also help you to understand where there may be other stakeholders to consider, and their roles.</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57802" y="1833562"/>
            <a:ext cx="3962399" cy="4505325"/>
          </a:xfrm>
          <a:prstGeom prst="roundRect">
            <a:avLst>
              <a:gd name="adj" fmla="val 2601"/>
            </a:avLst>
          </a:prstGeom>
          <a:noFill/>
        </p:spPr>
        <p:txBody>
          <a:bodyPr/>
          <a:lstStyle/>
          <a:p>
            <a:r>
              <a:rPr lang="en-GB" sz="1200" dirty="0">
                <a:solidFill>
                  <a:srgbClr val="193366"/>
                </a:solidFill>
              </a:rPr>
              <a:t>Module objectives</a:t>
            </a:r>
          </a:p>
          <a:p>
            <a:pPr marL="285750" indent="-285750">
              <a:buFont typeface="Arial" panose="020B0604020202020204" pitchFamily="34" charset="0"/>
              <a:buChar char="•"/>
            </a:pPr>
            <a:r>
              <a:rPr lang="en-GB" sz="1200" b="0" dirty="0">
                <a:solidFill>
                  <a:srgbClr val="193366"/>
                </a:solidFill>
              </a:rPr>
              <a:t>Identify which national, regional, municipal and community partners are relevant</a:t>
            </a:r>
          </a:p>
          <a:p>
            <a:pPr marL="285750" indent="-285750">
              <a:buFont typeface="Arial" panose="020B0604020202020204" pitchFamily="34" charset="0"/>
              <a:buChar char="•"/>
            </a:pPr>
            <a:r>
              <a:rPr lang="en-GB" sz="1200" b="0" dirty="0">
                <a:solidFill>
                  <a:srgbClr val="193366"/>
                </a:solidFill>
              </a:rPr>
              <a:t>Compare groups that are most involved against groups that should be given space to participate and lead interventions</a:t>
            </a:r>
          </a:p>
          <a:p>
            <a:pPr marL="285750" indent="-285750">
              <a:buFont typeface="Arial" panose="020B0604020202020204" pitchFamily="34" charset="0"/>
              <a:buChar char="•"/>
            </a:pPr>
            <a:endParaRPr lang="en-GB" b="0" dirty="0">
              <a:solidFill>
                <a:srgbClr val="193366"/>
              </a:solidFill>
            </a:endParaRPr>
          </a:p>
          <a:p>
            <a:pPr marL="285750" indent="-285750">
              <a:buFont typeface="Arial" panose="020B0604020202020204" pitchFamily="34" charset="0"/>
              <a:buChar char="•"/>
            </a:pPr>
            <a:endParaRPr lang="en-GB" b="0" dirty="0">
              <a:solidFill>
                <a:schemeClr val="tx1">
                  <a:lumMod val="65000"/>
                  <a:lumOff val="35000"/>
                </a:schemeClr>
              </a:solidFill>
            </a:endParaRPr>
          </a:p>
        </p:txBody>
      </p:sp>
      <p:sp>
        <p:nvSpPr>
          <p:cNvPr id="2" name="Slide Number Placeholder 1">
            <a:extLst>
              <a:ext uri="{FF2B5EF4-FFF2-40B4-BE49-F238E27FC236}">
                <a16:creationId xmlns:a16="http://schemas.microsoft.com/office/drawing/2014/main" id="{514A0387-1C09-0ACD-FC29-B02EB027B67E}"/>
              </a:ext>
            </a:extLst>
          </p:cNvPr>
          <p:cNvSpPr>
            <a:spLocks noGrp="1"/>
          </p:cNvSpPr>
          <p:nvPr>
            <p:ph type="sldNum" sz="quarter" idx="12"/>
          </p:nvPr>
        </p:nvSpPr>
        <p:spPr/>
        <p:txBody>
          <a:bodyPr/>
          <a:lstStyle/>
          <a:p>
            <a:fld id="{CE97AC88-B9C7-4AEF-9990-0777AFA0136D}" type="slidenum">
              <a:rPr lang="en-US" smtClean="0"/>
              <a:pPr/>
              <a:t>7</a:t>
            </a:fld>
            <a:endParaRPr lang="en-US"/>
          </a:p>
        </p:txBody>
      </p:sp>
      <p:sp>
        <p:nvSpPr>
          <p:cNvPr id="11" name="Title 2">
            <a:extLst>
              <a:ext uri="{FF2B5EF4-FFF2-40B4-BE49-F238E27FC236}">
                <a16:creationId xmlns:a16="http://schemas.microsoft.com/office/drawing/2014/main" id="{31D08213-090E-45F5-9636-47400F3828F3}"/>
              </a:ext>
            </a:extLst>
          </p:cNvPr>
          <p:cNvSpPr txBox="1">
            <a:spLocks/>
          </p:cNvSpPr>
          <p:nvPr/>
        </p:nvSpPr>
        <p:spPr>
          <a:xfrm>
            <a:off x="681038" y="685800"/>
            <a:ext cx="6035072" cy="990600"/>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2600" b="0" dirty="0"/>
              <a:t>Module 1 overview</a:t>
            </a:r>
            <a:br>
              <a:rPr lang="en-GB" dirty="0"/>
            </a:br>
            <a:r>
              <a:rPr lang="en-GB" dirty="0"/>
              <a:t>Knowing our EAP stakeholders</a:t>
            </a:r>
          </a:p>
        </p:txBody>
      </p:sp>
      <p:sp>
        <p:nvSpPr>
          <p:cNvPr id="13" name="Oval 12">
            <a:hlinkClick r:id="rId3" action="ppaction://hlinksldjump"/>
            <a:extLst>
              <a:ext uri="{FF2B5EF4-FFF2-40B4-BE49-F238E27FC236}">
                <a16:creationId xmlns:a16="http://schemas.microsoft.com/office/drawing/2014/main" id="{72AA9651-F2A2-4553-A418-501FD421CA14}"/>
              </a:ext>
            </a:extLst>
          </p:cNvPr>
          <p:cNvSpPr/>
          <p:nvPr/>
        </p:nvSpPr>
        <p:spPr>
          <a:xfrm>
            <a:off x="9384310" y="1405478"/>
            <a:ext cx="128979" cy="128979"/>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nvGrpSpPr>
          <p:cNvPr id="9" name="Group 8">
            <a:extLst>
              <a:ext uri="{FF2B5EF4-FFF2-40B4-BE49-F238E27FC236}">
                <a16:creationId xmlns:a16="http://schemas.microsoft.com/office/drawing/2014/main" id="{9351F258-C355-463A-90AD-A4028A24A922}"/>
              </a:ext>
            </a:extLst>
          </p:cNvPr>
          <p:cNvGrpSpPr/>
          <p:nvPr/>
        </p:nvGrpSpPr>
        <p:grpSpPr>
          <a:xfrm>
            <a:off x="9597323" y="1329772"/>
            <a:ext cx="146522" cy="280390"/>
            <a:chOff x="5545138" y="625475"/>
            <a:chExt cx="1489075" cy="2849563"/>
          </a:xfrm>
        </p:grpSpPr>
        <p:sp>
          <p:nvSpPr>
            <p:cNvPr id="12" name="Freeform 117">
              <a:extLst>
                <a:ext uri="{FF2B5EF4-FFF2-40B4-BE49-F238E27FC236}">
                  <a16:creationId xmlns:a16="http://schemas.microsoft.com/office/drawing/2014/main" id="{EA73B0A3-10EF-450B-A5C9-CD369EF5F6C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0">
              <a:extLst>
                <a:ext uri="{FF2B5EF4-FFF2-40B4-BE49-F238E27FC236}">
                  <a16:creationId xmlns:a16="http://schemas.microsoft.com/office/drawing/2014/main" id="{A8910F0A-8551-45EC-9119-668379CD501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86095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p:txBody>
          <a:bodyPr>
            <a:normAutofit/>
          </a:bodyPr>
          <a:lstStyle/>
          <a:p>
            <a:r>
              <a:rPr lang="en-GB" sz="1200" dirty="0">
                <a:solidFill>
                  <a:srgbClr val="B3DBC6"/>
                </a:solidFill>
              </a:rPr>
              <a:t>Make sense of every-day experiences of local government staff in progressing EAP solutions</a:t>
            </a:r>
          </a:p>
          <a:p>
            <a:pPr>
              <a:lnSpc>
                <a:spcPct val="120000"/>
              </a:lnSpc>
            </a:pPr>
            <a:r>
              <a:rPr lang="en-GB" sz="1200" b="0" dirty="0">
                <a:solidFill>
                  <a:schemeClr val="bg1"/>
                </a:solidFill>
              </a:rPr>
              <a:t>Despite being very aware of and committed to facilitating energy access and addressing energy poverty, many local governments face specific barriers in their planning and implementation. </a:t>
            </a:r>
          </a:p>
          <a:p>
            <a:pPr>
              <a:lnSpc>
                <a:spcPct val="120000"/>
              </a:lnSpc>
            </a:pPr>
            <a:r>
              <a:rPr lang="en-GB" sz="1200" b="0" dirty="0">
                <a:solidFill>
                  <a:schemeClr val="bg1"/>
                </a:solidFill>
              </a:rPr>
              <a:t>Understanding the local challenges experienced by local government staff in approaching EAP is crucial to understand where efforts need to be directed. Mapping and analysing barriers to EAP enable understanding as to how and why local governments’ planning – and the efficacy of their efforts – might be limited.</a:t>
            </a: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a:solidFill>
                  <a:schemeClr val="bg1"/>
                </a:solidFill>
              </a:rPr>
              <a:t>Why think about barriers?</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dirty="0">
                <a:solidFill>
                  <a:schemeClr val="bg1"/>
                </a:solidFill>
              </a:rPr>
              <a:t>Module 5 – Understanding local barriers</a:t>
            </a:r>
          </a:p>
        </p:txBody>
      </p:sp>
      <p:sp>
        <p:nvSpPr>
          <p:cNvPr id="4" name="Content Placeholder 1">
            <a:extLst>
              <a:ext uri="{FF2B5EF4-FFF2-40B4-BE49-F238E27FC236}">
                <a16:creationId xmlns:a16="http://schemas.microsoft.com/office/drawing/2014/main" id="{6B600530-203C-6F90-31A1-8DD836788303}"/>
              </a:ext>
            </a:extLst>
          </p:cNvPr>
          <p:cNvSpPr txBox="1">
            <a:spLocks/>
          </p:cNvSpPr>
          <p:nvPr/>
        </p:nvSpPr>
        <p:spPr>
          <a:xfrm>
            <a:off x="5257791"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rgbClr val="B3DBC6"/>
                </a:solidFill>
              </a:rPr>
              <a:t>Focus solutions and resources</a:t>
            </a:r>
          </a:p>
          <a:p>
            <a:pPr>
              <a:lnSpc>
                <a:spcPct val="120000"/>
              </a:lnSpc>
            </a:pPr>
            <a:r>
              <a:rPr lang="en-GB" sz="1200" b="0" dirty="0">
                <a:solidFill>
                  <a:schemeClr val="bg1"/>
                </a:solidFill>
              </a:rPr>
              <a:t>Exposing EAP barriers can help to identify opportunities to innovate solutions. This could be within local government administrations or by collaborating with relevant community, private sector, regional and national stakeholders.</a:t>
            </a:r>
          </a:p>
        </p:txBody>
      </p:sp>
      <p:sp>
        <p:nvSpPr>
          <p:cNvPr id="6" name="Slide Number Placeholder 5">
            <a:extLst>
              <a:ext uri="{FF2B5EF4-FFF2-40B4-BE49-F238E27FC236}">
                <a16:creationId xmlns:a16="http://schemas.microsoft.com/office/drawing/2014/main" id="{BAAB4EFE-5AC3-7A20-E7A1-196EAE3C5B39}"/>
              </a:ext>
            </a:extLst>
          </p:cNvPr>
          <p:cNvSpPr>
            <a:spLocks noGrp="1"/>
          </p:cNvSpPr>
          <p:nvPr>
            <p:ph type="sldNum" sz="quarter" idx="12"/>
          </p:nvPr>
        </p:nvSpPr>
        <p:spPr/>
        <p:txBody>
          <a:bodyPr/>
          <a:lstStyle/>
          <a:p>
            <a:fld id="{CE97AC88-B9C7-4AEF-9990-0777AFA0136D}" type="slidenum">
              <a:rPr lang="en-US" smtClean="0"/>
              <a:pPr/>
              <a:t>70</a:t>
            </a:fld>
            <a:endParaRPr lang="en-US"/>
          </a:p>
        </p:txBody>
      </p:sp>
      <p:sp>
        <p:nvSpPr>
          <p:cNvPr id="27" name="Oval 26">
            <a:hlinkClick r:id="rId2" action="ppaction://hlinksldjump"/>
            <a:extLst>
              <a:ext uri="{FF2B5EF4-FFF2-40B4-BE49-F238E27FC236}">
                <a16:creationId xmlns:a16="http://schemas.microsoft.com/office/drawing/2014/main" id="{9352D28B-EE9C-402A-8B93-EC0820A51AE0}"/>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3" action="ppaction://hlinksldjump"/>
            <a:extLst>
              <a:ext uri="{FF2B5EF4-FFF2-40B4-BE49-F238E27FC236}">
                <a16:creationId xmlns:a16="http://schemas.microsoft.com/office/drawing/2014/main" id="{7A6D8DD5-F08B-4BC5-8805-6880E2CE7784}"/>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4" action="ppaction://hlinksldjump"/>
            <a:extLst>
              <a:ext uri="{FF2B5EF4-FFF2-40B4-BE49-F238E27FC236}">
                <a16:creationId xmlns:a16="http://schemas.microsoft.com/office/drawing/2014/main" id="{C18297DC-DB30-4889-A4D0-1D18D325811E}"/>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5" action="ppaction://hlinksldjump"/>
            <a:extLst>
              <a:ext uri="{FF2B5EF4-FFF2-40B4-BE49-F238E27FC236}">
                <a16:creationId xmlns:a16="http://schemas.microsoft.com/office/drawing/2014/main" id="{5A612137-BA78-4382-9351-38867E32355F}"/>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6" action="ppaction://hlinksldjump"/>
            <a:extLst>
              <a:ext uri="{FF2B5EF4-FFF2-40B4-BE49-F238E27FC236}">
                <a16:creationId xmlns:a16="http://schemas.microsoft.com/office/drawing/2014/main" id="{17B0184D-F950-4612-99E9-0273B4660E37}"/>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7" action="ppaction://hlinksldjump"/>
            <a:extLst>
              <a:ext uri="{FF2B5EF4-FFF2-40B4-BE49-F238E27FC236}">
                <a16:creationId xmlns:a16="http://schemas.microsoft.com/office/drawing/2014/main" id="{B4BD20C1-85D2-40A4-946F-08D22D18468A}"/>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8" action="ppaction://hlinksldjump"/>
            <a:extLst>
              <a:ext uri="{FF2B5EF4-FFF2-40B4-BE49-F238E27FC236}">
                <a16:creationId xmlns:a16="http://schemas.microsoft.com/office/drawing/2014/main" id="{13623904-EAB1-4CEB-B786-306B3170747B}"/>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9" action="ppaction://hlinksldjump"/>
            <a:extLst>
              <a:ext uri="{FF2B5EF4-FFF2-40B4-BE49-F238E27FC236}">
                <a16:creationId xmlns:a16="http://schemas.microsoft.com/office/drawing/2014/main" id="{9EC934E9-5F46-4562-B6F9-E780FF5B45E5}"/>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0" action="ppaction://hlinksldjump"/>
            <a:extLst>
              <a:ext uri="{FF2B5EF4-FFF2-40B4-BE49-F238E27FC236}">
                <a16:creationId xmlns:a16="http://schemas.microsoft.com/office/drawing/2014/main" id="{8103F6FA-CA1F-408D-8E0A-934BBCF03A39}"/>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0CAD720C-44E0-4E2F-B2EF-E5CA6A378F41}"/>
              </a:ext>
            </a:extLst>
          </p:cNvPr>
          <p:cNvGrpSpPr/>
          <p:nvPr/>
        </p:nvGrpSpPr>
        <p:grpSpPr>
          <a:xfrm>
            <a:off x="9573110" y="3654247"/>
            <a:ext cx="146522" cy="280390"/>
            <a:chOff x="5545138" y="625475"/>
            <a:chExt cx="1489075" cy="2849563"/>
          </a:xfrm>
        </p:grpSpPr>
        <p:sp>
          <p:nvSpPr>
            <p:cNvPr id="37" name="Freeform 117">
              <a:extLst>
                <a:ext uri="{FF2B5EF4-FFF2-40B4-BE49-F238E27FC236}">
                  <a16:creationId xmlns:a16="http://schemas.microsoft.com/office/drawing/2014/main" id="{34EF1252-1F7A-4A17-99D8-D99DE5D3A70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0">
              <a:extLst>
                <a:ext uri="{FF2B5EF4-FFF2-40B4-BE49-F238E27FC236}">
                  <a16:creationId xmlns:a16="http://schemas.microsoft.com/office/drawing/2014/main" id="{40DF077A-339F-4226-8428-8E0ABD0187F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53296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a:xfrm>
            <a:off x="685802" y="1833562"/>
            <a:ext cx="4134774" cy="4609967"/>
          </a:xfrm>
        </p:spPr>
        <p:txBody>
          <a:bodyPr>
            <a:normAutofit/>
          </a:bodyPr>
          <a:lstStyle/>
          <a:p>
            <a:r>
              <a:rPr lang="en-GB" sz="1200" dirty="0">
                <a:solidFill>
                  <a:srgbClr val="B3DBC6"/>
                </a:solidFill>
              </a:rPr>
              <a:t>Barriers found in 2023 research </a:t>
            </a:r>
          </a:p>
          <a:p>
            <a:r>
              <a:rPr lang="en-GB" sz="1200" b="0" dirty="0">
                <a:solidFill>
                  <a:schemeClr val="bg1"/>
                </a:solidFill>
              </a:rPr>
              <a:t>There are seven categories of barriers identified by local governments on EAP:</a:t>
            </a:r>
          </a:p>
          <a:p>
            <a:endParaRPr lang="en-GB" sz="1200" b="0" dirty="0">
              <a:solidFill>
                <a:schemeClr val="bg1"/>
              </a:solidFill>
              <a:latin typeface="Arial" panose="020B0604020202020204" pitchFamily="34" charset="0"/>
              <a:cs typeface="Arial" panose="020B0604020202020204" pitchFamily="34" charset="0"/>
            </a:endParaRPr>
          </a:p>
          <a:p>
            <a:endParaRPr lang="en-GB" sz="1200" b="0" dirty="0">
              <a:solidFill>
                <a:schemeClr val="bg1"/>
              </a:solidFill>
            </a:endParaRPr>
          </a:p>
          <a:p>
            <a:endParaRPr lang="en-GB" sz="1200" b="0" dirty="0">
              <a:solidFill>
                <a:schemeClr val="bg1"/>
              </a:solidFill>
              <a:latin typeface="Arial" panose="020B0604020202020204" pitchFamily="34" charset="0"/>
              <a:cs typeface="Arial" panose="020B0604020202020204" pitchFamily="34" charset="0"/>
            </a:endParaRPr>
          </a:p>
          <a:p>
            <a:endParaRPr lang="en-GB" sz="1200" b="0" dirty="0">
              <a:solidFill>
                <a:schemeClr val="bg1"/>
              </a:solidFill>
            </a:endParaRPr>
          </a:p>
          <a:p>
            <a:endParaRPr lang="en-GB" sz="1200" b="0" dirty="0">
              <a:solidFill>
                <a:schemeClr val="bg1"/>
              </a:solidFill>
              <a:latin typeface="Arial" panose="020B0604020202020204" pitchFamily="34" charset="0"/>
              <a:cs typeface="Arial" panose="020B0604020202020204" pitchFamily="34" charset="0"/>
            </a:endParaRPr>
          </a:p>
          <a:p>
            <a:endParaRPr lang="en-GB" sz="1200" b="0" dirty="0">
              <a:solidFill>
                <a:schemeClr val="bg1"/>
              </a:solidFill>
              <a:latin typeface="Arial" panose="020B0604020202020204" pitchFamily="34" charset="0"/>
              <a:cs typeface="Arial" panose="020B0604020202020204" pitchFamily="34" charset="0"/>
            </a:endParaRPr>
          </a:p>
          <a:p>
            <a:endParaRPr lang="en-GB" sz="1200" b="0" dirty="0">
              <a:solidFill>
                <a:schemeClr val="bg1"/>
              </a:solidFill>
              <a:latin typeface="Arial" panose="020B0604020202020204" pitchFamily="34" charset="0"/>
              <a:cs typeface="Arial" panose="020B0604020202020204" pitchFamily="34" charset="0"/>
            </a:endParaRPr>
          </a:p>
          <a:p>
            <a:r>
              <a:rPr lang="en-GB" sz="1200" b="0" dirty="0">
                <a:solidFill>
                  <a:schemeClr val="bg1"/>
                </a:solidFill>
              </a:rPr>
              <a:t>Barrier types can change according to different areas of EAP. Some examples of EAP action areas can include renewable power generation, energy efficient housing stock, low carbon heating/cooling or electricity &amp; fuel </a:t>
            </a:r>
            <a:br>
              <a:rPr lang="en-GB" sz="1200" b="0" dirty="0">
                <a:solidFill>
                  <a:schemeClr val="bg1"/>
                </a:solidFill>
              </a:rPr>
            </a:br>
            <a:r>
              <a:rPr lang="en-GB" sz="1200" b="0" dirty="0">
                <a:solidFill>
                  <a:schemeClr val="bg1"/>
                </a:solidFill>
              </a:rPr>
              <a:t>price-setting just to name a few. Whilst finance could be </a:t>
            </a:r>
            <a:br>
              <a:rPr lang="en-GB" sz="1200" b="0" dirty="0">
                <a:solidFill>
                  <a:schemeClr val="bg1"/>
                </a:solidFill>
              </a:rPr>
            </a:br>
            <a:r>
              <a:rPr lang="en-GB" sz="1200" b="0" dirty="0">
                <a:solidFill>
                  <a:schemeClr val="bg1"/>
                </a:solidFill>
              </a:rPr>
              <a:t>a main driver for many of these action areas, other barriers such as data are more prevalent in EA aspects like electricity &amp; fuel price-setting. </a:t>
            </a: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a:solidFill>
                  <a:schemeClr val="bg1"/>
                </a:solidFill>
              </a:rPr>
              <a:t>Energy access barriers in cities</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dirty="0">
                <a:solidFill>
                  <a:schemeClr val="bg1"/>
                </a:solidFill>
              </a:rPr>
              <a:t>Module 5 – Understanding local barriers</a:t>
            </a:r>
          </a:p>
        </p:txBody>
      </p:sp>
      <p:sp>
        <p:nvSpPr>
          <p:cNvPr id="7" name="TextBox 6">
            <a:extLst>
              <a:ext uri="{FF2B5EF4-FFF2-40B4-BE49-F238E27FC236}">
                <a16:creationId xmlns:a16="http://schemas.microsoft.com/office/drawing/2014/main" id="{8A960C34-5B08-031E-B4AA-1DC335AA1361}"/>
              </a:ext>
            </a:extLst>
          </p:cNvPr>
          <p:cNvSpPr txBox="1"/>
          <p:nvPr/>
        </p:nvSpPr>
        <p:spPr>
          <a:xfrm>
            <a:off x="788894" y="2568960"/>
            <a:ext cx="3651113" cy="1938992"/>
          </a:xfrm>
          <a:prstGeom prst="rect">
            <a:avLst/>
          </a:prstGeom>
          <a:noFill/>
        </p:spPr>
        <p:txBody>
          <a:bodyPr wrap="square">
            <a:spAutoFit/>
          </a:bodyPr>
          <a:lstStyle/>
          <a:p>
            <a:pPr marL="342900" lvl="2" indent="-342900">
              <a:buClr>
                <a:schemeClr val="bg1"/>
              </a:buClr>
              <a:buAutoNum type="arabicPeriod"/>
            </a:pPr>
            <a:r>
              <a:rPr lang="en-GB" sz="1200" b="0">
                <a:solidFill>
                  <a:schemeClr val="bg1"/>
                </a:solidFill>
                <a:latin typeface="Arial" panose="020B0604020202020204" pitchFamily="34" charset="0"/>
                <a:cs typeface="Arial" panose="020B0604020202020204" pitchFamily="34" charset="0"/>
              </a:rPr>
              <a:t>Financing solutions </a:t>
            </a:r>
          </a:p>
          <a:p>
            <a:pPr marL="342900" lvl="2" indent="-342900">
              <a:buClr>
                <a:schemeClr val="bg1"/>
              </a:buClr>
              <a:buAutoNum type="arabicPeriod"/>
            </a:pPr>
            <a:r>
              <a:rPr lang="en-GB" sz="1200" b="0">
                <a:solidFill>
                  <a:schemeClr val="bg1"/>
                </a:solidFill>
                <a:latin typeface="Arial" panose="020B0604020202020204" pitchFamily="34" charset="0"/>
                <a:cs typeface="Arial" panose="020B0604020202020204" pitchFamily="34" charset="0"/>
              </a:rPr>
              <a:t>Institutional capacity and structure </a:t>
            </a:r>
            <a:br>
              <a:rPr lang="en-GB" sz="1200" b="0">
                <a:solidFill>
                  <a:schemeClr val="bg1"/>
                </a:solidFill>
                <a:latin typeface="Arial" panose="020B0604020202020204" pitchFamily="34" charset="0"/>
                <a:cs typeface="Arial" panose="020B0604020202020204" pitchFamily="34" charset="0"/>
              </a:rPr>
            </a:br>
            <a:r>
              <a:rPr lang="en-GB" sz="1200" b="0">
                <a:solidFill>
                  <a:schemeClr val="bg1"/>
                </a:solidFill>
                <a:latin typeface="Arial" panose="020B0604020202020204" pitchFamily="34" charset="0"/>
                <a:cs typeface="Arial" panose="020B0604020202020204" pitchFamily="34" charset="0"/>
              </a:rPr>
              <a:t>to deliver </a:t>
            </a:r>
          </a:p>
          <a:p>
            <a:pPr marL="342900" lvl="2" indent="-342900">
              <a:buClr>
                <a:schemeClr val="bg1"/>
              </a:buClr>
              <a:buAutoNum type="arabicPeriod"/>
            </a:pPr>
            <a:r>
              <a:rPr lang="en-GB" sz="1200" b="0">
                <a:solidFill>
                  <a:schemeClr val="bg1"/>
                </a:solidFill>
                <a:latin typeface="Arial" panose="020B0604020202020204" pitchFamily="34" charset="0"/>
                <a:cs typeface="Arial" panose="020B0604020202020204" pitchFamily="34" charset="0"/>
              </a:rPr>
              <a:t>Lack </a:t>
            </a:r>
            <a:r>
              <a:rPr lang="en-GB" sz="1200">
                <a:solidFill>
                  <a:schemeClr val="bg1"/>
                </a:solidFill>
                <a:latin typeface="Arial" panose="020B0604020202020204" pitchFamily="34" charset="0"/>
                <a:cs typeface="Arial" panose="020B0604020202020204" pitchFamily="34" charset="0"/>
              </a:rPr>
              <a:t>of knowledge and understanding of p</a:t>
            </a:r>
            <a:r>
              <a:rPr lang="en-GB" sz="1200" b="0">
                <a:solidFill>
                  <a:schemeClr val="bg1"/>
                </a:solidFill>
                <a:latin typeface="Arial" panose="020B0604020202020204" pitchFamily="34" charset="0"/>
                <a:cs typeface="Arial" panose="020B0604020202020204" pitchFamily="34" charset="0"/>
              </a:rPr>
              <a:t>hysical and human context </a:t>
            </a:r>
          </a:p>
          <a:p>
            <a:pPr marL="342900" lvl="2" indent="-342900">
              <a:buClr>
                <a:schemeClr val="bg1"/>
              </a:buClr>
              <a:buAutoNum type="arabicPeriod"/>
            </a:pPr>
            <a:r>
              <a:rPr lang="en-GB" sz="1200">
                <a:solidFill>
                  <a:schemeClr val="bg1"/>
                </a:solidFill>
                <a:latin typeface="Arial" panose="020B0604020202020204" pitchFamily="34" charset="0"/>
                <a:cs typeface="Arial" panose="020B0604020202020204" pitchFamily="34" charset="0"/>
              </a:rPr>
              <a:t>Navigating p</a:t>
            </a:r>
            <a:r>
              <a:rPr lang="en-GB" sz="1200" b="0">
                <a:solidFill>
                  <a:schemeClr val="bg1"/>
                </a:solidFill>
                <a:latin typeface="Arial" panose="020B0604020202020204" pitchFamily="34" charset="0"/>
                <a:cs typeface="Arial" panose="020B0604020202020204" pitchFamily="34" charset="0"/>
              </a:rPr>
              <a:t>olicy landscapes </a:t>
            </a:r>
          </a:p>
          <a:p>
            <a:pPr marL="342900" lvl="2" indent="-342900">
              <a:buClr>
                <a:schemeClr val="bg1"/>
              </a:buClr>
              <a:buAutoNum type="arabicPeriod"/>
            </a:pPr>
            <a:r>
              <a:rPr lang="en-GB" sz="1200" b="0">
                <a:solidFill>
                  <a:schemeClr val="bg1"/>
                </a:solidFill>
                <a:latin typeface="Arial" panose="020B0604020202020204" pitchFamily="34" charset="0"/>
                <a:cs typeface="Arial" panose="020B0604020202020204" pitchFamily="34" charset="0"/>
              </a:rPr>
              <a:t>Engagement and collaboration </a:t>
            </a:r>
            <a:br>
              <a:rPr lang="en-GB" sz="1200" b="0">
                <a:solidFill>
                  <a:schemeClr val="bg1"/>
                </a:solidFill>
                <a:latin typeface="Arial" panose="020B0604020202020204" pitchFamily="34" charset="0"/>
                <a:cs typeface="Arial" panose="020B0604020202020204" pitchFamily="34" charset="0"/>
              </a:rPr>
            </a:br>
            <a:r>
              <a:rPr lang="en-GB" sz="1200" b="0">
                <a:solidFill>
                  <a:schemeClr val="bg1"/>
                </a:solidFill>
                <a:latin typeface="Arial" panose="020B0604020202020204" pitchFamily="34" charset="0"/>
                <a:cs typeface="Arial" panose="020B0604020202020204" pitchFamily="34" charset="0"/>
              </a:rPr>
              <a:t>with stakeholders</a:t>
            </a:r>
          </a:p>
          <a:p>
            <a:pPr marL="342900" lvl="2" indent="-342900">
              <a:buClr>
                <a:schemeClr val="bg1"/>
              </a:buClr>
              <a:buAutoNum type="arabicPeriod"/>
            </a:pPr>
            <a:r>
              <a:rPr lang="en-GB" sz="1200" b="0">
                <a:solidFill>
                  <a:schemeClr val="bg1"/>
                </a:solidFill>
                <a:latin typeface="Arial" panose="020B0604020202020204" pitchFamily="34" charset="0"/>
                <a:cs typeface="Arial" panose="020B0604020202020204" pitchFamily="34" charset="0"/>
              </a:rPr>
              <a:t>Availability of data </a:t>
            </a:r>
          </a:p>
          <a:p>
            <a:pPr marL="342900" lvl="2" indent="-342900">
              <a:buClr>
                <a:schemeClr val="bg1"/>
              </a:buClr>
              <a:buAutoNum type="arabicPeriod"/>
            </a:pPr>
            <a:r>
              <a:rPr lang="en-GB" sz="1200" b="0">
                <a:solidFill>
                  <a:schemeClr val="bg1"/>
                </a:solidFill>
                <a:latin typeface="Arial" panose="020B0604020202020204" pitchFamily="34" charset="0"/>
                <a:cs typeface="Arial" panose="020B0604020202020204" pitchFamily="34" charset="0"/>
              </a:rPr>
              <a:t>Lack of political leadership </a:t>
            </a:r>
          </a:p>
        </p:txBody>
      </p:sp>
      <p:sp>
        <p:nvSpPr>
          <p:cNvPr id="8" name="Content Placeholder 1">
            <a:extLst>
              <a:ext uri="{FF2B5EF4-FFF2-40B4-BE49-F238E27FC236}">
                <a16:creationId xmlns:a16="http://schemas.microsoft.com/office/drawing/2014/main" id="{BCA3D146-5AEC-5AC0-8E91-0B408DC0F6DC}"/>
              </a:ext>
            </a:extLst>
          </p:cNvPr>
          <p:cNvSpPr txBox="1">
            <a:spLocks/>
          </p:cNvSpPr>
          <p:nvPr/>
        </p:nvSpPr>
        <p:spPr>
          <a:xfrm>
            <a:off x="5257799" y="1833562"/>
            <a:ext cx="3752317"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b="0" dirty="0">
              <a:solidFill>
                <a:schemeClr val="bg1"/>
              </a:solidFill>
            </a:endParaRPr>
          </a:p>
        </p:txBody>
      </p:sp>
      <p:grpSp>
        <p:nvGrpSpPr>
          <p:cNvPr id="9" name="Group 8">
            <a:extLst>
              <a:ext uri="{FF2B5EF4-FFF2-40B4-BE49-F238E27FC236}">
                <a16:creationId xmlns:a16="http://schemas.microsoft.com/office/drawing/2014/main" id="{FD531364-7983-447B-8813-EDF36233EFFB}"/>
              </a:ext>
            </a:extLst>
          </p:cNvPr>
          <p:cNvGrpSpPr/>
          <p:nvPr/>
        </p:nvGrpSpPr>
        <p:grpSpPr>
          <a:xfrm>
            <a:off x="5257799" y="1837863"/>
            <a:ext cx="3978481" cy="2187377"/>
            <a:chOff x="5257799" y="3654520"/>
            <a:chExt cx="3978481" cy="2187377"/>
          </a:xfrm>
        </p:grpSpPr>
        <p:sp>
          <p:nvSpPr>
            <p:cNvPr id="6" name="Rectangle 5">
              <a:extLst>
                <a:ext uri="{FF2B5EF4-FFF2-40B4-BE49-F238E27FC236}">
                  <a16:creationId xmlns:a16="http://schemas.microsoft.com/office/drawing/2014/main" id="{95FE7E3A-3C35-121F-9A55-7F7AA9682ED8}"/>
                </a:ext>
              </a:extLst>
            </p:cNvPr>
            <p:cNvSpPr/>
            <p:nvPr/>
          </p:nvSpPr>
          <p:spPr>
            <a:xfrm>
              <a:off x="5257799" y="3654520"/>
              <a:ext cx="3978481" cy="2187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19" name="Group 18">
              <a:extLst>
                <a:ext uri="{FF2B5EF4-FFF2-40B4-BE49-F238E27FC236}">
                  <a16:creationId xmlns:a16="http://schemas.microsoft.com/office/drawing/2014/main" id="{55F03F41-D852-AD73-ADB8-4DB171CF7487}"/>
                </a:ext>
              </a:extLst>
            </p:cNvPr>
            <p:cNvGrpSpPr/>
            <p:nvPr/>
          </p:nvGrpSpPr>
          <p:grpSpPr>
            <a:xfrm>
              <a:off x="5258303" y="3654520"/>
              <a:ext cx="3961897" cy="2187377"/>
              <a:chOff x="5102987" y="3744372"/>
              <a:chExt cx="3961897" cy="2187377"/>
            </a:xfrm>
          </p:grpSpPr>
          <p:grpSp>
            <p:nvGrpSpPr>
              <p:cNvPr id="13" name="Group 12">
                <a:extLst>
                  <a:ext uri="{FF2B5EF4-FFF2-40B4-BE49-F238E27FC236}">
                    <a16:creationId xmlns:a16="http://schemas.microsoft.com/office/drawing/2014/main" id="{6C2429FD-CFB4-FFC7-7464-F41D6661B7F1}"/>
                  </a:ext>
                </a:extLst>
              </p:cNvPr>
              <p:cNvGrpSpPr/>
              <p:nvPr/>
            </p:nvGrpSpPr>
            <p:grpSpPr>
              <a:xfrm>
                <a:off x="5346750" y="3916233"/>
                <a:ext cx="3486996" cy="1013779"/>
                <a:chOff x="5291983" y="4095695"/>
                <a:chExt cx="3486996" cy="1013779"/>
              </a:xfrm>
            </p:grpSpPr>
            <p:pic>
              <p:nvPicPr>
                <p:cNvPr id="10" name="Picture 9">
                  <a:extLst>
                    <a:ext uri="{FF2B5EF4-FFF2-40B4-BE49-F238E27FC236}">
                      <a16:creationId xmlns:a16="http://schemas.microsoft.com/office/drawing/2014/main" id="{D67F73E3-42CF-B68D-3CCC-EE98F860D011}"/>
                    </a:ext>
                  </a:extLst>
                </p:cNvPr>
                <p:cNvPicPr>
                  <a:picLocks noChangeAspect="1"/>
                </p:cNvPicPr>
                <p:nvPr/>
              </p:nvPicPr>
              <p:blipFill>
                <a:blip r:embed="rId2"/>
                <a:stretch>
                  <a:fillRect/>
                </a:stretch>
              </p:blipFill>
              <p:spPr>
                <a:xfrm>
                  <a:off x="6546618" y="4095695"/>
                  <a:ext cx="2232361" cy="1013779"/>
                </a:xfrm>
                <a:prstGeom prst="rect">
                  <a:avLst/>
                </a:prstGeom>
              </p:spPr>
            </p:pic>
            <p:pic>
              <p:nvPicPr>
                <p:cNvPr id="12" name="Picture 11">
                  <a:extLst>
                    <a:ext uri="{FF2B5EF4-FFF2-40B4-BE49-F238E27FC236}">
                      <a16:creationId xmlns:a16="http://schemas.microsoft.com/office/drawing/2014/main" id="{E27FAAA3-E1A1-D917-7F91-609103862336}"/>
                    </a:ext>
                  </a:extLst>
                </p:cNvPr>
                <p:cNvPicPr>
                  <a:picLocks noChangeAspect="1"/>
                </p:cNvPicPr>
                <p:nvPr/>
              </p:nvPicPr>
              <p:blipFill>
                <a:blip r:embed="rId3"/>
                <a:stretch>
                  <a:fillRect/>
                </a:stretch>
              </p:blipFill>
              <p:spPr>
                <a:xfrm>
                  <a:off x="5291983" y="4095695"/>
                  <a:ext cx="1063624" cy="988141"/>
                </a:xfrm>
                <a:prstGeom prst="rect">
                  <a:avLst/>
                </a:prstGeom>
              </p:spPr>
            </p:pic>
          </p:grpSp>
          <p:pic>
            <p:nvPicPr>
              <p:cNvPr id="15" name="Picture 14">
                <a:extLst>
                  <a:ext uri="{FF2B5EF4-FFF2-40B4-BE49-F238E27FC236}">
                    <a16:creationId xmlns:a16="http://schemas.microsoft.com/office/drawing/2014/main" id="{1DB9A00E-2CEE-B43E-C530-41AF803E7D48}"/>
                  </a:ext>
                </a:extLst>
              </p:cNvPr>
              <p:cNvPicPr>
                <a:picLocks noChangeAspect="1"/>
              </p:cNvPicPr>
              <p:nvPr/>
            </p:nvPicPr>
            <p:blipFill>
              <a:blip r:embed="rId4"/>
              <a:stretch>
                <a:fillRect/>
              </a:stretch>
            </p:blipFill>
            <p:spPr>
              <a:xfrm>
                <a:off x="5102987" y="3744372"/>
                <a:ext cx="209579" cy="1357500"/>
              </a:xfrm>
              <a:prstGeom prst="rect">
                <a:avLst/>
              </a:prstGeom>
            </p:spPr>
          </p:pic>
          <p:pic>
            <p:nvPicPr>
              <p:cNvPr id="17" name="Picture 16">
                <a:extLst>
                  <a:ext uri="{FF2B5EF4-FFF2-40B4-BE49-F238E27FC236}">
                    <a16:creationId xmlns:a16="http://schemas.microsoft.com/office/drawing/2014/main" id="{C931E81B-1842-8920-9C83-5C8019D02AB2}"/>
                  </a:ext>
                </a:extLst>
              </p:cNvPr>
              <p:cNvPicPr>
                <a:picLocks noChangeAspect="1"/>
              </p:cNvPicPr>
              <p:nvPr/>
            </p:nvPicPr>
            <p:blipFill rotWithShape="1">
              <a:blip r:embed="rId5"/>
              <a:srcRect l="57438"/>
              <a:stretch/>
            </p:blipFill>
            <p:spPr>
              <a:xfrm>
                <a:off x="5556843" y="5560308"/>
                <a:ext cx="2881307" cy="371441"/>
              </a:xfrm>
              <a:prstGeom prst="rect">
                <a:avLst/>
              </a:prstGeom>
            </p:spPr>
          </p:pic>
          <p:pic>
            <p:nvPicPr>
              <p:cNvPr id="18" name="Picture 17">
                <a:extLst>
                  <a:ext uri="{FF2B5EF4-FFF2-40B4-BE49-F238E27FC236}">
                    <a16:creationId xmlns:a16="http://schemas.microsoft.com/office/drawing/2014/main" id="{B255204B-8D01-A5EB-5866-C906B1DB8569}"/>
                  </a:ext>
                </a:extLst>
              </p:cNvPr>
              <p:cNvPicPr>
                <a:picLocks noChangeAspect="1"/>
              </p:cNvPicPr>
              <p:nvPr/>
            </p:nvPicPr>
            <p:blipFill rotWithShape="1">
              <a:blip r:embed="rId5"/>
              <a:srcRect r="42899"/>
              <a:stretch/>
            </p:blipFill>
            <p:spPr>
              <a:xfrm>
                <a:off x="5199352" y="5154193"/>
                <a:ext cx="3865532" cy="371441"/>
              </a:xfrm>
              <a:prstGeom prst="rect">
                <a:avLst/>
              </a:prstGeom>
            </p:spPr>
          </p:pic>
        </p:grpSp>
      </p:grpSp>
      <p:sp>
        <p:nvSpPr>
          <p:cNvPr id="20" name="TextBox 19">
            <a:extLst>
              <a:ext uri="{FF2B5EF4-FFF2-40B4-BE49-F238E27FC236}">
                <a16:creationId xmlns:a16="http://schemas.microsoft.com/office/drawing/2014/main" id="{0B805CE4-403A-1D2E-A5F8-B66F6B740FDB}"/>
              </a:ext>
            </a:extLst>
          </p:cNvPr>
          <p:cNvSpPr txBox="1"/>
          <p:nvPr/>
        </p:nvSpPr>
        <p:spPr>
          <a:xfrm>
            <a:off x="5257799" y="4221031"/>
            <a:ext cx="3978481" cy="923330"/>
          </a:xfrm>
          <a:prstGeom prst="rect">
            <a:avLst/>
          </a:prstGeom>
          <a:noFill/>
        </p:spPr>
        <p:txBody>
          <a:bodyPr wrap="square">
            <a:spAutoFit/>
          </a:bodyPr>
          <a:lstStyle/>
          <a:p>
            <a:pPr marL="0" lvl="2">
              <a:buClr>
                <a:schemeClr val="accent6">
                  <a:lumMod val="50000"/>
                </a:schemeClr>
              </a:buClr>
            </a:pPr>
            <a:r>
              <a:rPr lang="en-GB" sz="900" i="1" dirty="0">
                <a:solidFill>
                  <a:schemeClr val="bg1"/>
                </a:solidFill>
                <a:latin typeface="Arial" panose="020B0604020202020204" pitchFamily="34" charset="0"/>
                <a:cs typeface="Arial" panose="020B0604020202020204" pitchFamily="34" charset="0"/>
              </a:rPr>
              <a:t>The graph above is from the 2023 Research Report, </a:t>
            </a:r>
            <a:r>
              <a:rPr lang="en-GB" sz="900" i="1" dirty="0">
                <a:solidFill>
                  <a:schemeClr val="bg1">
                    <a:lumMod val="8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Unlocking Urban Energy Access and Poverty</a:t>
            </a:r>
            <a:r>
              <a:rPr lang="en-GB" sz="900" i="1" dirty="0">
                <a:solidFill>
                  <a:schemeClr val="bg1"/>
                </a:solidFill>
                <a:latin typeface="Arial" panose="020B0604020202020204" pitchFamily="34" charset="0"/>
                <a:cs typeface="Arial" panose="020B0604020202020204" pitchFamily="34" charset="0"/>
              </a:rPr>
              <a:t> where 74 GCoM signatories completed an online survey and data analysis on their barriers, local government powers and initiatives in improving energy access and alleviating energy poverty. This graph outlines the barriers named by respondents as most significant to different energy access action areas. </a:t>
            </a:r>
            <a:endParaRPr lang="en-GB" sz="900" b="0" i="1"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EB9EE1-B168-482B-5434-3F661A280E07}"/>
              </a:ext>
            </a:extLst>
          </p:cNvPr>
          <p:cNvSpPr>
            <a:spLocks noGrp="1"/>
          </p:cNvSpPr>
          <p:nvPr>
            <p:ph type="sldNum" sz="quarter" idx="12"/>
          </p:nvPr>
        </p:nvSpPr>
        <p:spPr/>
        <p:txBody>
          <a:bodyPr/>
          <a:lstStyle/>
          <a:p>
            <a:fld id="{CE97AC88-B9C7-4AEF-9990-0777AFA0136D}" type="slidenum">
              <a:rPr lang="en-US" smtClean="0">
                <a:solidFill>
                  <a:schemeClr val="bg1"/>
                </a:solidFill>
              </a:rPr>
              <a:pPr/>
              <a:t>71</a:t>
            </a:fld>
            <a:endParaRPr lang="en-US">
              <a:solidFill>
                <a:schemeClr val="bg1"/>
              </a:solidFill>
            </a:endParaRPr>
          </a:p>
        </p:txBody>
      </p:sp>
      <p:sp>
        <p:nvSpPr>
          <p:cNvPr id="37" name="Oval 36">
            <a:hlinkClick r:id="rId7" action="ppaction://hlinksldjump"/>
            <a:extLst>
              <a:ext uri="{FF2B5EF4-FFF2-40B4-BE49-F238E27FC236}">
                <a16:creationId xmlns:a16="http://schemas.microsoft.com/office/drawing/2014/main" id="{80E19FC8-A7AF-4684-A875-5325E2028A6F}"/>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8" action="ppaction://hlinksldjump"/>
            <a:extLst>
              <a:ext uri="{FF2B5EF4-FFF2-40B4-BE49-F238E27FC236}">
                <a16:creationId xmlns:a16="http://schemas.microsoft.com/office/drawing/2014/main" id="{6C5E98CB-99D5-4AA1-8046-1EE2A0C4A282}"/>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9" action="ppaction://hlinksldjump"/>
            <a:extLst>
              <a:ext uri="{FF2B5EF4-FFF2-40B4-BE49-F238E27FC236}">
                <a16:creationId xmlns:a16="http://schemas.microsoft.com/office/drawing/2014/main" id="{4470CEC8-473E-48B8-B63B-81B3ACF5986D}"/>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0BFE1D0D-D765-4AC1-B625-A31B9D60E1F4}"/>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11AF0564-1D3C-4075-8206-C204560D0445}"/>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2" action="ppaction://hlinksldjump"/>
            <a:extLst>
              <a:ext uri="{FF2B5EF4-FFF2-40B4-BE49-F238E27FC236}">
                <a16:creationId xmlns:a16="http://schemas.microsoft.com/office/drawing/2014/main" id="{EBA81755-142D-4A88-882B-2C253105B1FB}"/>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3" action="ppaction://hlinksldjump"/>
            <a:extLst>
              <a:ext uri="{FF2B5EF4-FFF2-40B4-BE49-F238E27FC236}">
                <a16:creationId xmlns:a16="http://schemas.microsoft.com/office/drawing/2014/main" id="{87F034FA-A6D2-40AB-99EB-70F8A7D0C63B}"/>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4" action="ppaction://hlinksldjump"/>
            <a:extLst>
              <a:ext uri="{FF2B5EF4-FFF2-40B4-BE49-F238E27FC236}">
                <a16:creationId xmlns:a16="http://schemas.microsoft.com/office/drawing/2014/main" id="{C57FE8DF-1D6E-40D3-8864-E84E9E1D6951}"/>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5" action="ppaction://hlinksldjump"/>
            <a:extLst>
              <a:ext uri="{FF2B5EF4-FFF2-40B4-BE49-F238E27FC236}">
                <a16:creationId xmlns:a16="http://schemas.microsoft.com/office/drawing/2014/main" id="{57C63CD0-99A6-4195-A52A-863691901159}"/>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7D0DFC36-3323-4D7C-A531-B4D8B6F9FBA1}"/>
              </a:ext>
            </a:extLst>
          </p:cNvPr>
          <p:cNvGrpSpPr/>
          <p:nvPr/>
        </p:nvGrpSpPr>
        <p:grpSpPr>
          <a:xfrm>
            <a:off x="9573110" y="3654247"/>
            <a:ext cx="146522" cy="280390"/>
            <a:chOff x="5545138" y="625475"/>
            <a:chExt cx="1489075" cy="2849563"/>
          </a:xfrm>
        </p:grpSpPr>
        <p:sp>
          <p:nvSpPr>
            <p:cNvPr id="47" name="Freeform 117">
              <a:extLst>
                <a:ext uri="{FF2B5EF4-FFF2-40B4-BE49-F238E27FC236}">
                  <a16:creationId xmlns:a16="http://schemas.microsoft.com/office/drawing/2014/main" id="{D5F1E469-7EDC-437E-A8BC-90AC717CE7D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0">
              <a:extLst>
                <a:ext uri="{FF2B5EF4-FFF2-40B4-BE49-F238E27FC236}">
                  <a16:creationId xmlns:a16="http://schemas.microsoft.com/office/drawing/2014/main" id="{5682E254-8F17-4AFB-8841-02751A725E1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78092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8C4FE38E-0328-A7F5-C44E-DB42FEEEEA80}"/>
              </a:ext>
            </a:extLst>
          </p:cNvPr>
          <p:cNvSpPr/>
          <p:nvPr/>
        </p:nvSpPr>
        <p:spPr>
          <a:xfrm>
            <a:off x="3307219" y="3946187"/>
            <a:ext cx="5703616" cy="540000"/>
          </a:xfrm>
          <a:prstGeom prst="roundRect">
            <a:avLst>
              <a:gd name="adj" fmla="val 12471"/>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Lack of effective engagement and collaboration with communities, private sector and other important stakeholders such as higher-tier government.</a:t>
            </a:r>
            <a:endParaRPr lang="en-GB" sz="1100" b="1">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a:xfrm>
            <a:off x="681038" y="583248"/>
            <a:ext cx="4576761" cy="624340"/>
          </a:xfrm>
        </p:spPr>
        <p:txBody>
          <a:bodyPr/>
          <a:lstStyle/>
          <a:p>
            <a:r>
              <a:rPr lang="en-GB">
                <a:solidFill>
                  <a:schemeClr val="bg1"/>
                </a:solidFill>
              </a:rPr>
              <a:t>Barrier types</a:t>
            </a:r>
          </a:p>
        </p:txBody>
      </p:sp>
      <p:sp>
        <p:nvSpPr>
          <p:cNvPr id="6" name="Content Placeholder 5">
            <a:extLst>
              <a:ext uri="{FF2B5EF4-FFF2-40B4-BE49-F238E27FC236}">
                <a16:creationId xmlns:a16="http://schemas.microsoft.com/office/drawing/2014/main" id="{74976611-22C2-9349-48BB-9D02159D1E2F}"/>
              </a:ext>
            </a:extLst>
          </p:cNvPr>
          <p:cNvSpPr>
            <a:spLocks noGrp="1"/>
          </p:cNvSpPr>
          <p:nvPr>
            <p:ph idx="13"/>
          </p:nvPr>
        </p:nvSpPr>
        <p:spPr/>
        <p:txBody>
          <a:bodyPr/>
          <a:lstStyle/>
          <a:p>
            <a:r>
              <a:rPr lang="en-GB" dirty="0">
                <a:solidFill>
                  <a:schemeClr val="bg1"/>
                </a:solidFill>
              </a:rPr>
              <a:t>Module 5 – Understanding local barriers</a:t>
            </a:r>
          </a:p>
        </p:txBody>
      </p:sp>
      <p:sp>
        <p:nvSpPr>
          <p:cNvPr id="17" name="Rectangle: Rounded Corners 16">
            <a:extLst>
              <a:ext uri="{FF2B5EF4-FFF2-40B4-BE49-F238E27FC236}">
                <a16:creationId xmlns:a16="http://schemas.microsoft.com/office/drawing/2014/main" id="{F5BC614A-6D18-E47E-6F26-2440451A1857}"/>
              </a:ext>
            </a:extLst>
          </p:cNvPr>
          <p:cNvSpPr/>
          <p:nvPr/>
        </p:nvSpPr>
        <p:spPr>
          <a:xfrm>
            <a:off x="681044" y="1327438"/>
            <a:ext cx="2626180" cy="540000"/>
          </a:xfrm>
          <a:prstGeom prst="roundRect">
            <a:avLst>
              <a:gd name="adj" fmla="val 12471"/>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Finance</a:t>
            </a:r>
          </a:p>
        </p:txBody>
      </p:sp>
      <p:sp>
        <p:nvSpPr>
          <p:cNvPr id="18" name="Rectangle: Rounded Corners 17">
            <a:extLst>
              <a:ext uri="{FF2B5EF4-FFF2-40B4-BE49-F238E27FC236}">
                <a16:creationId xmlns:a16="http://schemas.microsoft.com/office/drawing/2014/main" id="{796CCEC9-B33F-F836-A4C1-006EE400BA83}"/>
              </a:ext>
            </a:extLst>
          </p:cNvPr>
          <p:cNvSpPr/>
          <p:nvPr/>
        </p:nvSpPr>
        <p:spPr>
          <a:xfrm>
            <a:off x="681043" y="1982108"/>
            <a:ext cx="2626180" cy="540000"/>
          </a:xfrm>
          <a:prstGeom prst="roundRect">
            <a:avLst>
              <a:gd name="adj" fmla="val 1247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Institutional capacity and structure </a:t>
            </a:r>
          </a:p>
        </p:txBody>
      </p:sp>
      <p:sp>
        <p:nvSpPr>
          <p:cNvPr id="19" name="Rectangle: Rounded Corners 18">
            <a:extLst>
              <a:ext uri="{FF2B5EF4-FFF2-40B4-BE49-F238E27FC236}">
                <a16:creationId xmlns:a16="http://schemas.microsoft.com/office/drawing/2014/main" id="{1DA9EE77-5870-C92D-3A39-C77D48363C10}"/>
              </a:ext>
            </a:extLst>
          </p:cNvPr>
          <p:cNvSpPr/>
          <p:nvPr/>
        </p:nvSpPr>
        <p:spPr>
          <a:xfrm>
            <a:off x="681042" y="2636778"/>
            <a:ext cx="2626180" cy="540000"/>
          </a:xfrm>
          <a:prstGeom prst="roundRect">
            <a:avLst>
              <a:gd name="adj" fmla="val 12471"/>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Physical and human context</a:t>
            </a:r>
          </a:p>
        </p:txBody>
      </p:sp>
      <p:sp>
        <p:nvSpPr>
          <p:cNvPr id="20" name="Rectangle: Rounded Corners 19">
            <a:extLst>
              <a:ext uri="{FF2B5EF4-FFF2-40B4-BE49-F238E27FC236}">
                <a16:creationId xmlns:a16="http://schemas.microsoft.com/office/drawing/2014/main" id="{CC0EE2CD-2F1C-A264-8C31-B981E42B34C4}"/>
              </a:ext>
            </a:extLst>
          </p:cNvPr>
          <p:cNvSpPr/>
          <p:nvPr/>
        </p:nvSpPr>
        <p:spPr>
          <a:xfrm>
            <a:off x="681041" y="3291448"/>
            <a:ext cx="2626180" cy="540000"/>
          </a:xfrm>
          <a:prstGeom prst="roundRect">
            <a:avLst>
              <a:gd name="adj" fmla="val 12471"/>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Policy landscape</a:t>
            </a:r>
          </a:p>
        </p:txBody>
      </p:sp>
      <p:sp>
        <p:nvSpPr>
          <p:cNvPr id="22" name="Rectangle: Rounded Corners 21">
            <a:extLst>
              <a:ext uri="{FF2B5EF4-FFF2-40B4-BE49-F238E27FC236}">
                <a16:creationId xmlns:a16="http://schemas.microsoft.com/office/drawing/2014/main" id="{7414DCBF-6761-BFB8-9CF4-9498ED14A255}"/>
              </a:ext>
            </a:extLst>
          </p:cNvPr>
          <p:cNvSpPr/>
          <p:nvPr/>
        </p:nvSpPr>
        <p:spPr>
          <a:xfrm>
            <a:off x="681040" y="3946118"/>
            <a:ext cx="2626180" cy="540000"/>
          </a:xfrm>
          <a:prstGeom prst="roundRect">
            <a:avLst>
              <a:gd name="adj" fmla="val 1247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Engagement and collaboration</a:t>
            </a:r>
          </a:p>
        </p:txBody>
      </p:sp>
      <p:sp>
        <p:nvSpPr>
          <p:cNvPr id="23" name="Rectangle: Rounded Corners 22">
            <a:extLst>
              <a:ext uri="{FF2B5EF4-FFF2-40B4-BE49-F238E27FC236}">
                <a16:creationId xmlns:a16="http://schemas.microsoft.com/office/drawing/2014/main" id="{73023647-EF98-EB79-09AA-A80353BB7A97}"/>
              </a:ext>
            </a:extLst>
          </p:cNvPr>
          <p:cNvSpPr/>
          <p:nvPr/>
        </p:nvSpPr>
        <p:spPr>
          <a:xfrm>
            <a:off x="681040" y="4600788"/>
            <a:ext cx="2626180" cy="540000"/>
          </a:xfrm>
          <a:prstGeom prst="roundRect">
            <a:avLst>
              <a:gd name="adj" fmla="val 12471"/>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Data</a:t>
            </a:r>
          </a:p>
        </p:txBody>
      </p:sp>
      <p:sp>
        <p:nvSpPr>
          <p:cNvPr id="24" name="Rectangle: Rounded Corners 23">
            <a:extLst>
              <a:ext uri="{FF2B5EF4-FFF2-40B4-BE49-F238E27FC236}">
                <a16:creationId xmlns:a16="http://schemas.microsoft.com/office/drawing/2014/main" id="{9F36F0A9-CCEA-661A-C73C-D22793E0EA10}"/>
              </a:ext>
            </a:extLst>
          </p:cNvPr>
          <p:cNvSpPr/>
          <p:nvPr/>
        </p:nvSpPr>
        <p:spPr>
          <a:xfrm>
            <a:off x="681039" y="5255456"/>
            <a:ext cx="2626180" cy="540000"/>
          </a:xfrm>
          <a:prstGeom prst="roundRect">
            <a:avLst>
              <a:gd name="adj" fmla="val 12471"/>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Political and leadership</a:t>
            </a:r>
          </a:p>
        </p:txBody>
      </p:sp>
      <p:sp>
        <p:nvSpPr>
          <p:cNvPr id="27" name="Rectangle: Rounded Corners 26">
            <a:extLst>
              <a:ext uri="{FF2B5EF4-FFF2-40B4-BE49-F238E27FC236}">
                <a16:creationId xmlns:a16="http://schemas.microsoft.com/office/drawing/2014/main" id="{6B34FBE9-998D-6ED8-3C33-C08FD0CED899}"/>
              </a:ext>
            </a:extLst>
          </p:cNvPr>
          <p:cNvSpPr/>
          <p:nvPr/>
        </p:nvSpPr>
        <p:spPr>
          <a:xfrm>
            <a:off x="3307219" y="1327647"/>
            <a:ext cx="5703616" cy="540000"/>
          </a:xfrm>
          <a:prstGeom prst="roundRect">
            <a:avLst>
              <a:gd name="adj" fmla="val 12471"/>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Barriers relating to accessing funding and financing from public, private and IFI sources for the development and deployment of schemes to improve energy access. </a:t>
            </a:r>
            <a:endParaRPr lang="en-GB" sz="1100" b="1">
              <a:solidFill>
                <a:schemeClr val="bg1"/>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95D02A6B-CA70-EBA5-03A0-BD3E0D146A6F}"/>
              </a:ext>
            </a:extLst>
          </p:cNvPr>
          <p:cNvSpPr/>
          <p:nvPr/>
        </p:nvSpPr>
        <p:spPr>
          <a:xfrm>
            <a:off x="3307219" y="1982282"/>
            <a:ext cx="5703616" cy="540000"/>
          </a:xfrm>
          <a:prstGeom prst="roundRect">
            <a:avLst>
              <a:gd name="adj" fmla="val 1247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Challenges relating to limited capacity to provide policy and business services support to develop and manage schemes to improve energy access, as well as barriers created by the distribution/devolution of relevant powers amongst different levels of government. </a:t>
            </a:r>
            <a:endParaRPr lang="en-GB" sz="1100" b="1">
              <a:solidFill>
                <a:schemeClr val="bg1"/>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74E51E8-3217-0B47-9994-A10FD05FFE42}"/>
              </a:ext>
            </a:extLst>
          </p:cNvPr>
          <p:cNvSpPr/>
          <p:nvPr/>
        </p:nvSpPr>
        <p:spPr>
          <a:xfrm>
            <a:off x="3307219" y="2636917"/>
            <a:ext cx="5703616" cy="540000"/>
          </a:xfrm>
          <a:prstGeom prst="roundRect">
            <a:avLst>
              <a:gd name="adj" fmla="val 124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Challenges that relate to a city or community’s geographical location and demographic characteristics that can affect the viability of schemes to improve energy access, including historical land use planning.</a:t>
            </a:r>
            <a:endParaRPr lang="en-GB" sz="1100" b="1">
              <a:solidFill>
                <a:schemeClr val="bg1"/>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AA7301CE-FA77-D060-D78C-F86145098B67}"/>
              </a:ext>
            </a:extLst>
          </p:cNvPr>
          <p:cNvSpPr/>
          <p:nvPr/>
        </p:nvSpPr>
        <p:spPr>
          <a:xfrm>
            <a:off x="3307219" y="3291552"/>
            <a:ext cx="5703616" cy="540000"/>
          </a:xfrm>
          <a:prstGeom prst="roundRect">
            <a:avLst>
              <a:gd name="adj" fmla="val 12471"/>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Policies and regulations create barriers to market entry or do not create a supportive policy environment for improved energy access, for example limiting the ability of small-scale energy projects to establish economically viable schemes. </a:t>
            </a:r>
            <a:endParaRPr lang="en-GB" sz="1100" b="1">
              <a:solidFill>
                <a:schemeClr val="bg1"/>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B4308E8C-C0D9-51B9-03E2-14DF01C152E2}"/>
              </a:ext>
            </a:extLst>
          </p:cNvPr>
          <p:cNvSpPr/>
          <p:nvPr/>
        </p:nvSpPr>
        <p:spPr>
          <a:xfrm>
            <a:off x="3307219" y="4600822"/>
            <a:ext cx="5703616" cy="540000"/>
          </a:xfrm>
          <a:prstGeom prst="roundRect">
            <a:avLst>
              <a:gd name="adj" fmla="val 1247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Challenges that relate to a local government’s ability to access information and acquire knowledge required to take effective decisions.</a:t>
            </a:r>
            <a:endParaRPr lang="en-GB" sz="1100" b="1">
              <a:solidFill>
                <a:schemeClr val="bg1"/>
              </a:solidFill>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185B0E19-7142-6D22-8E7D-322009820D1A}"/>
              </a:ext>
            </a:extLst>
          </p:cNvPr>
          <p:cNvSpPr/>
          <p:nvPr/>
        </p:nvSpPr>
        <p:spPr>
          <a:xfrm>
            <a:off x="3307561" y="5255456"/>
            <a:ext cx="5699225" cy="540000"/>
          </a:xfrm>
          <a:prstGeom prst="roundRect">
            <a:avLst>
              <a:gd name="adj" fmla="val 12471"/>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Challenges related to prevailing political ideologies or priorities, governance typologies, or the strength of leadership from key actors. </a:t>
            </a:r>
            <a:endParaRPr lang="en-GB" sz="1100" b="1">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C8279D7-6166-5EEE-F3E6-61A69E073D67}"/>
              </a:ext>
            </a:extLst>
          </p:cNvPr>
          <p:cNvSpPr>
            <a:spLocks noGrp="1"/>
          </p:cNvSpPr>
          <p:nvPr>
            <p:ph type="sldNum" sz="quarter" idx="12"/>
          </p:nvPr>
        </p:nvSpPr>
        <p:spPr/>
        <p:txBody>
          <a:bodyPr/>
          <a:lstStyle/>
          <a:p>
            <a:fld id="{CE97AC88-B9C7-4AEF-9990-0777AFA0136D}" type="slidenum">
              <a:rPr lang="en-US" smtClean="0"/>
              <a:pPr/>
              <a:t>72</a:t>
            </a:fld>
            <a:endParaRPr lang="en-US"/>
          </a:p>
        </p:txBody>
      </p:sp>
      <p:sp>
        <p:nvSpPr>
          <p:cNvPr id="39" name="Oval 38">
            <a:hlinkClick r:id="rId3" action="ppaction://hlinksldjump"/>
            <a:extLst>
              <a:ext uri="{FF2B5EF4-FFF2-40B4-BE49-F238E27FC236}">
                <a16:creationId xmlns:a16="http://schemas.microsoft.com/office/drawing/2014/main" id="{960EA829-B575-4AA4-B08C-03F63674085C}"/>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4" action="ppaction://hlinksldjump"/>
            <a:extLst>
              <a:ext uri="{FF2B5EF4-FFF2-40B4-BE49-F238E27FC236}">
                <a16:creationId xmlns:a16="http://schemas.microsoft.com/office/drawing/2014/main" id="{1337E1CD-4FCD-4E5A-BBFB-71B0D0CE4748}"/>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5" action="ppaction://hlinksldjump"/>
            <a:extLst>
              <a:ext uri="{FF2B5EF4-FFF2-40B4-BE49-F238E27FC236}">
                <a16:creationId xmlns:a16="http://schemas.microsoft.com/office/drawing/2014/main" id="{C26AB052-B6AA-436D-9E15-3A6264769C66}"/>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6" action="ppaction://hlinksldjump"/>
            <a:extLst>
              <a:ext uri="{FF2B5EF4-FFF2-40B4-BE49-F238E27FC236}">
                <a16:creationId xmlns:a16="http://schemas.microsoft.com/office/drawing/2014/main" id="{FD62A5E7-7500-4672-B08B-4FE4CBF67FB0}"/>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7" action="ppaction://hlinksldjump"/>
            <a:extLst>
              <a:ext uri="{FF2B5EF4-FFF2-40B4-BE49-F238E27FC236}">
                <a16:creationId xmlns:a16="http://schemas.microsoft.com/office/drawing/2014/main" id="{83F76A1F-7D37-4406-BCBF-F405FA8287D2}"/>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8" action="ppaction://hlinksldjump"/>
            <a:extLst>
              <a:ext uri="{FF2B5EF4-FFF2-40B4-BE49-F238E27FC236}">
                <a16:creationId xmlns:a16="http://schemas.microsoft.com/office/drawing/2014/main" id="{FECFD4D4-2AA9-4BC8-A2EB-6E1D0BA3FBE1}"/>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9" action="ppaction://hlinksldjump"/>
            <a:extLst>
              <a:ext uri="{FF2B5EF4-FFF2-40B4-BE49-F238E27FC236}">
                <a16:creationId xmlns:a16="http://schemas.microsoft.com/office/drawing/2014/main" id="{426299B0-E361-473A-9D2A-9B4C5FF13487}"/>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10" action="ppaction://hlinksldjump"/>
            <a:extLst>
              <a:ext uri="{FF2B5EF4-FFF2-40B4-BE49-F238E27FC236}">
                <a16:creationId xmlns:a16="http://schemas.microsoft.com/office/drawing/2014/main" id="{CD26B380-5B1C-4DB5-996E-4E68FA09AAE1}"/>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1" action="ppaction://hlinksldjump"/>
            <a:extLst>
              <a:ext uri="{FF2B5EF4-FFF2-40B4-BE49-F238E27FC236}">
                <a16:creationId xmlns:a16="http://schemas.microsoft.com/office/drawing/2014/main" id="{0A3D1873-56E0-4B91-9742-C8B0CF1C3641}"/>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3D0DC6B5-C581-4E5F-BEC1-AAC830EDA3FD}"/>
              </a:ext>
            </a:extLst>
          </p:cNvPr>
          <p:cNvGrpSpPr/>
          <p:nvPr/>
        </p:nvGrpSpPr>
        <p:grpSpPr>
          <a:xfrm>
            <a:off x="9573110" y="3654247"/>
            <a:ext cx="146522" cy="280390"/>
            <a:chOff x="5545138" y="625475"/>
            <a:chExt cx="1489075" cy="2849563"/>
          </a:xfrm>
        </p:grpSpPr>
        <p:sp>
          <p:nvSpPr>
            <p:cNvPr id="49" name="Freeform 117">
              <a:extLst>
                <a:ext uri="{FF2B5EF4-FFF2-40B4-BE49-F238E27FC236}">
                  <a16:creationId xmlns:a16="http://schemas.microsoft.com/office/drawing/2014/main" id="{124C16F4-784A-4415-814E-7CA09D52BD2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0">
              <a:extLst>
                <a:ext uri="{FF2B5EF4-FFF2-40B4-BE49-F238E27FC236}">
                  <a16:creationId xmlns:a16="http://schemas.microsoft.com/office/drawing/2014/main" id="{CB5638FA-70A6-4FF6-8F1D-FB339CF9425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3287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a:lnSpc>
                <a:spcPct val="120000"/>
              </a:lnSpc>
            </a:pPr>
            <a:r>
              <a:rPr lang="en-GB" sz="1200" b="0" dirty="0">
                <a:solidFill>
                  <a:schemeClr val="tx1"/>
                </a:solidFill>
                <a:latin typeface="Arial"/>
                <a:cs typeface="Arial"/>
              </a:rPr>
              <a:t>This tool will guide you to identify the barriers to EAP in your local context, recognise the relationships and interconnectedness between these barriers, and note other issues in your context that are related.</a:t>
            </a:r>
          </a:p>
          <a:p>
            <a:pPr>
              <a:lnSpc>
                <a:spcPct val="120000"/>
              </a:lnSpc>
            </a:pPr>
            <a:r>
              <a:rPr lang="en-GB" sz="1200" b="0" dirty="0">
                <a:solidFill>
                  <a:schemeClr val="tx1"/>
                </a:solidFill>
                <a:latin typeface="Arial"/>
                <a:cs typeface="Arial"/>
              </a:rPr>
              <a:t>Understanding your barriers is important to select appropriate interventions and implement them effectively. In contrast to the stories of local experiences in Module 1, these are about the challenges in your every-day work as local government officers in policy and solution implementation to address EAP. </a:t>
            </a:r>
            <a:endParaRPr lang="en-GB" sz="1200" b="0" dirty="0">
              <a:solidFill>
                <a:schemeClr val="tx1"/>
              </a:solidFill>
            </a:endParaRPr>
          </a:p>
          <a:p>
            <a:pPr>
              <a:lnSpc>
                <a:spcPct val="120000"/>
              </a:lnSpc>
            </a:pPr>
            <a:r>
              <a:rPr lang="en-GB" sz="1200" b="0" dirty="0">
                <a:solidFill>
                  <a:schemeClr val="tx1"/>
                </a:solidFill>
                <a:latin typeface="Arial"/>
                <a:cs typeface="Arial"/>
              </a:rPr>
              <a:t>If you have completed previous modules it is useful to reflect back on the first module to revisit the stories you have found and understand why these stories are present, and what the barriers are that create these stories. </a:t>
            </a:r>
            <a:endParaRPr lang="en-GB" sz="1200" b="0" dirty="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dirty="0">
                <a:solidFill>
                  <a:srgbClr val="6AB24D"/>
                </a:solidFill>
              </a:rPr>
              <a:t>Identifying your barriers</a:t>
            </a:r>
            <a:endParaRPr lang="en-GB" b="0" dirty="0">
              <a:solidFill>
                <a:srgbClr val="6AB24D"/>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rgbClr val="038842"/>
                </a:solidFill>
              </a:rPr>
              <a:t>When to use this Tool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a:solidFill>
                  <a:schemeClr val="tx1"/>
                </a:solidFill>
              </a:rPr>
              <a:t>You can use this tool when you understand what EAP looks like in your context and are ready to identify which barriers you face. This should focus more on barriers in your EAP work, instead of barriers to access in the communities you work with.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a:solidFill>
                  <a:srgbClr val="038842"/>
                </a:solidFill>
              </a:rPr>
              <a:t>Who should be part of the conversation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a:solidFill>
                  <a:schemeClr val="tx1"/>
                </a:solidFill>
              </a:rPr>
              <a:t>Local government staff who have an overview of EAP in your city's context.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a:solidFill>
                  <a:srgbClr val="038842"/>
                </a:solidFill>
              </a:rPr>
              <a:t>Suggested set-up and logistics</a:t>
            </a:r>
          </a:p>
          <a:p>
            <a:pPr>
              <a:lnSpc>
                <a:spcPct val="120000"/>
              </a:lnSpc>
              <a:defRPr/>
            </a:pPr>
            <a:r>
              <a:rPr lang="en-GB" sz="1200" b="0" dirty="0">
                <a:solidFill>
                  <a:schemeClr val="tx1"/>
                </a:solidFill>
              </a:rPr>
              <a:t>The following pages can be printed as large posters. Use post-its or pens to complete the work sheets.</a:t>
            </a:r>
            <a:endParaRPr lang="en-GB" sz="1200" dirty="0"/>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6AB24D"/>
                </a:solidFill>
              </a:rPr>
              <a:t>Module 5 – Understanding local barriers</a:t>
            </a:r>
          </a:p>
        </p:txBody>
      </p:sp>
      <p:sp>
        <p:nvSpPr>
          <p:cNvPr id="4" name="Slide Number Placeholder 3">
            <a:extLst>
              <a:ext uri="{FF2B5EF4-FFF2-40B4-BE49-F238E27FC236}">
                <a16:creationId xmlns:a16="http://schemas.microsoft.com/office/drawing/2014/main" id="{ABAA4C52-15DB-C138-C041-6F7EAF2B2E9B}"/>
              </a:ext>
            </a:extLst>
          </p:cNvPr>
          <p:cNvSpPr>
            <a:spLocks noGrp="1"/>
          </p:cNvSpPr>
          <p:nvPr>
            <p:ph type="sldNum" sz="quarter" idx="12"/>
          </p:nvPr>
        </p:nvSpPr>
        <p:spPr/>
        <p:txBody>
          <a:bodyPr/>
          <a:lstStyle/>
          <a:p>
            <a:fld id="{CE97AC88-B9C7-4AEF-9990-0777AFA0136D}" type="slidenum">
              <a:rPr lang="en-US" smtClean="0"/>
              <a:pPr/>
              <a:t>73</a:t>
            </a:fld>
            <a:endParaRPr lang="en-US"/>
          </a:p>
        </p:txBody>
      </p:sp>
      <p:sp>
        <p:nvSpPr>
          <p:cNvPr id="17" name="Oval 16">
            <a:hlinkClick r:id="rId3" action="ppaction://hlinksldjump"/>
            <a:extLst>
              <a:ext uri="{FF2B5EF4-FFF2-40B4-BE49-F238E27FC236}">
                <a16:creationId xmlns:a16="http://schemas.microsoft.com/office/drawing/2014/main" id="{0F52DD01-5BB5-40E9-81D0-1EFD8E6394A7}"/>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4" action="ppaction://hlinksldjump"/>
            <a:extLst>
              <a:ext uri="{FF2B5EF4-FFF2-40B4-BE49-F238E27FC236}">
                <a16:creationId xmlns:a16="http://schemas.microsoft.com/office/drawing/2014/main" id="{72BEA8D3-C9A5-4A66-825B-85E4B51D2752}"/>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5" action="ppaction://hlinksldjump"/>
            <a:extLst>
              <a:ext uri="{FF2B5EF4-FFF2-40B4-BE49-F238E27FC236}">
                <a16:creationId xmlns:a16="http://schemas.microsoft.com/office/drawing/2014/main" id="{3026D856-47ED-474C-8825-79F1A629DD2F}"/>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6" action="ppaction://hlinksldjump"/>
            <a:extLst>
              <a:ext uri="{FF2B5EF4-FFF2-40B4-BE49-F238E27FC236}">
                <a16:creationId xmlns:a16="http://schemas.microsoft.com/office/drawing/2014/main" id="{C6BBDC45-1D25-4EDB-BAA3-3872C7BF0181}"/>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7" action="ppaction://hlinksldjump"/>
            <a:extLst>
              <a:ext uri="{FF2B5EF4-FFF2-40B4-BE49-F238E27FC236}">
                <a16:creationId xmlns:a16="http://schemas.microsoft.com/office/drawing/2014/main" id="{196B8346-5DDB-487A-A79D-F5789FC37389}"/>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8" action="ppaction://hlinksldjump"/>
            <a:extLst>
              <a:ext uri="{FF2B5EF4-FFF2-40B4-BE49-F238E27FC236}">
                <a16:creationId xmlns:a16="http://schemas.microsoft.com/office/drawing/2014/main" id="{294C535B-0EE6-42BC-A8AA-EF4E37F1AFC1}"/>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a:extLst>
              <a:ext uri="{FF2B5EF4-FFF2-40B4-BE49-F238E27FC236}">
                <a16:creationId xmlns:a16="http://schemas.microsoft.com/office/drawing/2014/main" id="{B3C9021F-9D23-4565-8AD6-684223425E2D}"/>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a:extLst>
              <a:ext uri="{FF2B5EF4-FFF2-40B4-BE49-F238E27FC236}">
                <a16:creationId xmlns:a16="http://schemas.microsoft.com/office/drawing/2014/main" id="{C8A91A8A-E335-49DB-80F7-4BBAC8E36F18}"/>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1" action="ppaction://hlinksldjump"/>
            <a:extLst>
              <a:ext uri="{FF2B5EF4-FFF2-40B4-BE49-F238E27FC236}">
                <a16:creationId xmlns:a16="http://schemas.microsoft.com/office/drawing/2014/main" id="{5FF2390D-AAE2-4EE0-954F-0BF27E3BCEBB}"/>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14381979-D385-42DD-A42A-9DB6464E3FFA}"/>
              </a:ext>
            </a:extLst>
          </p:cNvPr>
          <p:cNvGrpSpPr/>
          <p:nvPr/>
        </p:nvGrpSpPr>
        <p:grpSpPr>
          <a:xfrm>
            <a:off x="9573110" y="3654247"/>
            <a:ext cx="146522" cy="280390"/>
            <a:chOff x="5545138" y="625475"/>
            <a:chExt cx="1489075" cy="2849563"/>
          </a:xfrm>
        </p:grpSpPr>
        <p:sp>
          <p:nvSpPr>
            <p:cNvPr id="28" name="Freeform 117">
              <a:extLst>
                <a:ext uri="{FF2B5EF4-FFF2-40B4-BE49-F238E27FC236}">
                  <a16:creationId xmlns:a16="http://schemas.microsoft.com/office/drawing/2014/main" id="{ECB7E249-58AE-4AA3-904D-6CC5E2B5FE4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1E3BC014-815F-4F66-B475-B7E40E48F0A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20353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4F2D-FB8D-B9BE-91A8-FCC958E6EF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BEE138C-3F17-DEB8-2096-0A6BBA81B804}"/>
              </a:ext>
            </a:extLst>
          </p:cNvPr>
          <p:cNvPicPr>
            <a:picLocks noChangeAspect="1"/>
          </p:cNvPicPr>
          <p:nvPr/>
        </p:nvPicPr>
        <p:blipFill>
          <a:blip r:embed="rId3">
            <a:alphaModFix amt="70000"/>
          </a:blip>
          <a:stretch>
            <a:fillRect/>
          </a:stretch>
        </p:blipFill>
        <p:spPr>
          <a:xfrm>
            <a:off x="1713164" y="1686274"/>
            <a:ext cx="6479671" cy="4485926"/>
          </a:xfrm>
          <a:prstGeom prst="rect">
            <a:avLst/>
          </a:prstGeom>
          <a:ln>
            <a:solidFill>
              <a:schemeClr val="accent3">
                <a:lumMod val="20000"/>
                <a:lumOff val="80000"/>
              </a:schemeClr>
            </a:solidFill>
          </a:ln>
        </p:spPr>
      </p:pic>
      <p:sp>
        <p:nvSpPr>
          <p:cNvPr id="3" name="Title 2">
            <a:extLst>
              <a:ext uri="{FF2B5EF4-FFF2-40B4-BE49-F238E27FC236}">
                <a16:creationId xmlns:a16="http://schemas.microsoft.com/office/drawing/2014/main" id="{F10006F3-0A61-F3D4-FD12-F24F55B04822}"/>
              </a:ext>
            </a:extLst>
          </p:cNvPr>
          <p:cNvSpPr>
            <a:spLocks noGrp="1"/>
          </p:cNvSpPr>
          <p:nvPr>
            <p:ph type="title"/>
          </p:nvPr>
        </p:nvSpPr>
        <p:spPr>
          <a:xfrm>
            <a:off x="681038" y="685800"/>
            <a:ext cx="8555242" cy="990600"/>
          </a:xfrm>
        </p:spPr>
        <p:txBody>
          <a:bodyPr>
            <a:normAutofit/>
          </a:bodyPr>
          <a:lstStyle/>
          <a:p>
            <a:r>
              <a:rPr lang="en-GB" dirty="0">
                <a:solidFill>
                  <a:srgbClr val="6AB24D"/>
                </a:solidFill>
              </a:rPr>
              <a:t>Tool &amp; facilitation guide</a:t>
            </a:r>
            <a:br>
              <a:rPr lang="en-GB" dirty="0">
                <a:solidFill>
                  <a:srgbClr val="6AB24D"/>
                </a:solidFill>
              </a:rPr>
            </a:br>
            <a:r>
              <a:rPr lang="en-GB" sz="2000" b="0" dirty="0">
                <a:solidFill>
                  <a:srgbClr val="6AB24D"/>
                </a:solidFill>
              </a:rPr>
              <a:t>Identifying local government barriers</a:t>
            </a:r>
          </a:p>
        </p:txBody>
      </p:sp>
      <p:sp>
        <p:nvSpPr>
          <p:cNvPr id="5" name="Content Placeholder 4">
            <a:extLst>
              <a:ext uri="{FF2B5EF4-FFF2-40B4-BE49-F238E27FC236}">
                <a16:creationId xmlns:a16="http://schemas.microsoft.com/office/drawing/2014/main" id="{07C1FBD1-ADF6-510E-23D1-654A45DFAB28}"/>
              </a:ext>
            </a:extLst>
          </p:cNvPr>
          <p:cNvSpPr>
            <a:spLocks noGrp="1"/>
          </p:cNvSpPr>
          <p:nvPr>
            <p:ph idx="14"/>
          </p:nvPr>
        </p:nvSpPr>
        <p:spPr/>
        <p:txBody>
          <a:bodyPr/>
          <a:lstStyle/>
          <a:p>
            <a:r>
              <a:rPr lang="en-GB" dirty="0">
                <a:solidFill>
                  <a:srgbClr val="6AB24D"/>
                </a:solidFill>
              </a:rPr>
              <a:t>Module 5 – Understanding local barriers</a:t>
            </a:r>
          </a:p>
        </p:txBody>
      </p:sp>
      <p:sp>
        <p:nvSpPr>
          <p:cNvPr id="4" name="Slide Number Placeholder 3">
            <a:extLst>
              <a:ext uri="{FF2B5EF4-FFF2-40B4-BE49-F238E27FC236}">
                <a16:creationId xmlns:a16="http://schemas.microsoft.com/office/drawing/2014/main" id="{8C5747D1-8362-A4A6-D6E9-A07AD70181C5}"/>
              </a:ext>
            </a:extLst>
          </p:cNvPr>
          <p:cNvSpPr>
            <a:spLocks noGrp="1"/>
          </p:cNvSpPr>
          <p:nvPr>
            <p:ph type="sldNum" sz="quarter" idx="12"/>
          </p:nvPr>
        </p:nvSpPr>
        <p:spPr/>
        <p:txBody>
          <a:bodyPr/>
          <a:lstStyle/>
          <a:p>
            <a:fld id="{CE97AC88-B9C7-4AEF-9990-0777AFA0136D}" type="slidenum">
              <a:rPr lang="en-US" smtClean="0"/>
              <a:pPr/>
              <a:t>74</a:t>
            </a:fld>
            <a:endParaRPr lang="en-US"/>
          </a:p>
        </p:txBody>
      </p:sp>
      <p:sp>
        <p:nvSpPr>
          <p:cNvPr id="7" name="Teardrop 6">
            <a:extLst>
              <a:ext uri="{FF2B5EF4-FFF2-40B4-BE49-F238E27FC236}">
                <a16:creationId xmlns:a16="http://schemas.microsoft.com/office/drawing/2014/main" id="{2810BF25-5F46-25BB-1D4F-50943E4E9422}"/>
              </a:ext>
            </a:extLst>
          </p:cNvPr>
          <p:cNvSpPr/>
          <p:nvPr/>
        </p:nvSpPr>
        <p:spPr>
          <a:xfrm>
            <a:off x="951621" y="3034512"/>
            <a:ext cx="3441148" cy="799693"/>
          </a:xfrm>
          <a:custGeom>
            <a:avLst/>
            <a:gdLst>
              <a:gd name="connsiteX0" fmla="*/ 0 w 3441148"/>
              <a:gd name="connsiteY0" fmla="*/ 399847 h 799693"/>
              <a:gd name="connsiteX1" fmla="*/ 1720574 w 3441148"/>
              <a:gd name="connsiteY1" fmla="*/ 0 h 799693"/>
              <a:gd name="connsiteX2" fmla="*/ 3434730 w 3441148"/>
              <a:gd name="connsiteY2" fmla="*/ 1491 h 799693"/>
              <a:gd name="connsiteX3" fmla="*/ 3441148 w 3441148"/>
              <a:gd name="connsiteY3" fmla="*/ 399847 h 799693"/>
              <a:gd name="connsiteX4" fmla="*/ 1720574 w 3441148"/>
              <a:gd name="connsiteY4" fmla="*/ 799694 h 799693"/>
              <a:gd name="connsiteX5" fmla="*/ 0 w 3441148"/>
              <a:gd name="connsiteY5" fmla="*/ 399847 h 79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148" h="799693" fill="none" extrusionOk="0">
                <a:moveTo>
                  <a:pt x="0" y="399847"/>
                </a:moveTo>
                <a:cubicBezTo>
                  <a:pt x="37961" y="101299"/>
                  <a:pt x="779479" y="-50123"/>
                  <a:pt x="1720574" y="0"/>
                </a:cubicBezTo>
                <a:cubicBezTo>
                  <a:pt x="2200107" y="5682"/>
                  <a:pt x="3080120" y="23340"/>
                  <a:pt x="3434730" y="1491"/>
                </a:cubicBezTo>
                <a:cubicBezTo>
                  <a:pt x="3451314" y="141597"/>
                  <a:pt x="3441173" y="280936"/>
                  <a:pt x="3441148" y="399847"/>
                </a:cubicBezTo>
                <a:cubicBezTo>
                  <a:pt x="3306907" y="603769"/>
                  <a:pt x="2546892" y="878973"/>
                  <a:pt x="1720574" y="799694"/>
                </a:cubicBezTo>
                <a:cubicBezTo>
                  <a:pt x="772135" y="810252"/>
                  <a:pt x="4954" y="641273"/>
                  <a:pt x="0" y="399847"/>
                </a:cubicBezTo>
                <a:close/>
              </a:path>
              <a:path w="3441148" h="799693" stroke="0" extrusionOk="0">
                <a:moveTo>
                  <a:pt x="0" y="399847"/>
                </a:moveTo>
                <a:cubicBezTo>
                  <a:pt x="-82481" y="105138"/>
                  <a:pt x="795615" y="105428"/>
                  <a:pt x="1720574" y="0"/>
                </a:cubicBezTo>
                <a:cubicBezTo>
                  <a:pt x="1895215" y="-2800"/>
                  <a:pt x="2862369" y="15235"/>
                  <a:pt x="3434730" y="1491"/>
                </a:cubicBezTo>
                <a:cubicBezTo>
                  <a:pt x="3442787" y="136260"/>
                  <a:pt x="3445228" y="254863"/>
                  <a:pt x="3441148" y="399847"/>
                </a:cubicBezTo>
                <a:cubicBezTo>
                  <a:pt x="3574418" y="625887"/>
                  <a:pt x="2635931" y="863618"/>
                  <a:pt x="1720574" y="799694"/>
                </a:cubicBezTo>
                <a:cubicBezTo>
                  <a:pt x="744496" y="821399"/>
                  <a:pt x="33200" y="609766"/>
                  <a:pt x="0" y="399847"/>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962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200" dirty="0">
                <a:solidFill>
                  <a:sysClr val="windowText" lastClr="000000"/>
                </a:solidFill>
                <a:latin typeface="Arial" panose="020B0604020202020204" pitchFamily="34" charset="0"/>
                <a:cs typeface="Arial" panose="020B0604020202020204" pitchFamily="34" charset="0"/>
              </a:rPr>
              <a:t>Add sticky notes for each local government barrier that you and/or your team experience in EAP work</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17" name="Wave 16">
            <a:extLst>
              <a:ext uri="{FF2B5EF4-FFF2-40B4-BE49-F238E27FC236}">
                <a16:creationId xmlns:a16="http://schemas.microsoft.com/office/drawing/2014/main" id="{2060D58E-EE53-84CE-0C27-6F60A4AF18A1}"/>
              </a:ext>
            </a:extLst>
          </p:cNvPr>
          <p:cNvSpPr/>
          <p:nvPr/>
        </p:nvSpPr>
        <p:spPr>
          <a:xfrm flipH="1">
            <a:off x="951621" y="4425882"/>
            <a:ext cx="3441148" cy="1626225"/>
          </a:xfrm>
          <a:custGeom>
            <a:avLst/>
            <a:gdLst>
              <a:gd name="connsiteX0" fmla="*/ 0 w 3441148"/>
              <a:gd name="connsiteY0" fmla="*/ 28248 h 1626225"/>
              <a:gd name="connsiteX1" fmla="*/ 3441148 w 3441148"/>
              <a:gd name="connsiteY1" fmla="*/ 28248 h 1626225"/>
              <a:gd name="connsiteX2" fmla="*/ 3441148 w 3441148"/>
              <a:gd name="connsiteY2" fmla="*/ 1597977 h 1626225"/>
              <a:gd name="connsiteX3" fmla="*/ 0 w 3441148"/>
              <a:gd name="connsiteY3" fmla="*/ 1597977 h 1626225"/>
              <a:gd name="connsiteX4" fmla="*/ 0 w 3441148"/>
              <a:gd name="connsiteY4" fmla="*/ 28248 h 16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148" h="1626225" fill="none" extrusionOk="0">
                <a:moveTo>
                  <a:pt x="0" y="28248"/>
                </a:moveTo>
                <a:cubicBezTo>
                  <a:pt x="1091463" y="-19203"/>
                  <a:pt x="2454014" y="69858"/>
                  <a:pt x="3441148" y="28248"/>
                </a:cubicBezTo>
                <a:cubicBezTo>
                  <a:pt x="3384076" y="790416"/>
                  <a:pt x="3375158" y="1254628"/>
                  <a:pt x="3441148" y="1597977"/>
                </a:cubicBezTo>
                <a:cubicBezTo>
                  <a:pt x="2349242" y="1771692"/>
                  <a:pt x="1033633" y="1326186"/>
                  <a:pt x="0" y="1597977"/>
                </a:cubicBezTo>
                <a:cubicBezTo>
                  <a:pt x="46402" y="1182368"/>
                  <a:pt x="-23315" y="214441"/>
                  <a:pt x="0" y="28248"/>
                </a:cubicBezTo>
                <a:close/>
              </a:path>
              <a:path w="3441148" h="1626225" stroke="0" extrusionOk="0">
                <a:moveTo>
                  <a:pt x="0" y="28248"/>
                </a:moveTo>
                <a:cubicBezTo>
                  <a:pt x="1083837" y="-122532"/>
                  <a:pt x="2335743" y="296026"/>
                  <a:pt x="3441148" y="28248"/>
                </a:cubicBezTo>
                <a:cubicBezTo>
                  <a:pt x="3345297" y="413759"/>
                  <a:pt x="3467165" y="1094072"/>
                  <a:pt x="3441148" y="1597977"/>
                </a:cubicBezTo>
                <a:cubicBezTo>
                  <a:pt x="2486428" y="1793140"/>
                  <a:pt x="1210120" y="1315227"/>
                  <a:pt x="0" y="1597977"/>
                </a:cubicBezTo>
                <a:cubicBezTo>
                  <a:pt x="-42633" y="1170361"/>
                  <a:pt x="100969" y="676303"/>
                  <a:pt x="0" y="28248"/>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GB" sz="1200" dirty="0">
                <a:solidFill>
                  <a:sysClr val="windowText" lastClr="000000"/>
                </a:solidFill>
                <a:latin typeface="Arial" panose="020B0604020202020204" pitchFamily="34" charset="0"/>
                <a:cs typeface="Arial" panose="020B0604020202020204" pitchFamily="34" charset="0"/>
              </a:rPr>
              <a:t>When brainstorming barriers, it could be helpful to reflect about: </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What administrative barriers do we face? </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Are there any political barriers?</a:t>
            </a:r>
          </a:p>
          <a:p>
            <a:pPr marL="228600" indent="-228600">
              <a:buFont typeface="+mj-lt"/>
              <a:buAutoNum type="arabicPeriod"/>
            </a:pPr>
            <a:r>
              <a:rPr lang="en-GB" sz="1200" dirty="0">
                <a:solidFill>
                  <a:sysClr val="windowText" lastClr="000000"/>
                </a:solidFill>
                <a:latin typeface="Arial" panose="020B0604020202020204" pitchFamily="34" charset="0"/>
                <a:cs typeface="Arial" panose="020B0604020202020204" pitchFamily="34" charset="0"/>
              </a:rPr>
              <a:t>What are the everyday things that make us feel like a solution or policy is not possible? </a:t>
            </a:r>
          </a:p>
        </p:txBody>
      </p:sp>
      <p:sp>
        <p:nvSpPr>
          <p:cNvPr id="19" name="Wave 18">
            <a:extLst>
              <a:ext uri="{FF2B5EF4-FFF2-40B4-BE49-F238E27FC236}">
                <a16:creationId xmlns:a16="http://schemas.microsoft.com/office/drawing/2014/main" id="{AAA73A29-A479-6994-9E2A-E98571660A91}"/>
              </a:ext>
            </a:extLst>
          </p:cNvPr>
          <p:cNvSpPr/>
          <p:nvPr/>
        </p:nvSpPr>
        <p:spPr>
          <a:xfrm flipH="1">
            <a:off x="5950424" y="3144004"/>
            <a:ext cx="2812576" cy="1880564"/>
          </a:xfrm>
          <a:custGeom>
            <a:avLst/>
            <a:gdLst>
              <a:gd name="connsiteX0" fmla="*/ 0 w 2812576"/>
              <a:gd name="connsiteY0" fmla="*/ 32665 h 1880564"/>
              <a:gd name="connsiteX1" fmla="*/ 2812576 w 2812576"/>
              <a:gd name="connsiteY1" fmla="*/ 32665 h 1880564"/>
              <a:gd name="connsiteX2" fmla="*/ 2812576 w 2812576"/>
              <a:gd name="connsiteY2" fmla="*/ 1847899 h 1880564"/>
              <a:gd name="connsiteX3" fmla="*/ 0 w 2812576"/>
              <a:gd name="connsiteY3" fmla="*/ 1847899 h 1880564"/>
              <a:gd name="connsiteX4" fmla="*/ 0 w 2812576"/>
              <a:gd name="connsiteY4" fmla="*/ 32665 h 188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6" h="1880564" fill="none" extrusionOk="0">
                <a:moveTo>
                  <a:pt x="0" y="32665"/>
                </a:moveTo>
                <a:cubicBezTo>
                  <a:pt x="907913" y="-51336"/>
                  <a:pt x="2053907" y="82779"/>
                  <a:pt x="2812576" y="32665"/>
                </a:cubicBezTo>
                <a:cubicBezTo>
                  <a:pt x="2950550" y="318373"/>
                  <a:pt x="2664507" y="1118873"/>
                  <a:pt x="2812576" y="1847899"/>
                </a:cubicBezTo>
                <a:cubicBezTo>
                  <a:pt x="1910634" y="2008119"/>
                  <a:pt x="889463" y="1663739"/>
                  <a:pt x="0" y="1847899"/>
                </a:cubicBezTo>
                <a:cubicBezTo>
                  <a:pt x="35691" y="1339704"/>
                  <a:pt x="-41874" y="469813"/>
                  <a:pt x="0" y="32665"/>
                </a:cubicBezTo>
                <a:close/>
              </a:path>
              <a:path w="2812576" h="1880564" stroke="0" extrusionOk="0">
                <a:moveTo>
                  <a:pt x="0" y="32665"/>
                </a:moveTo>
                <a:cubicBezTo>
                  <a:pt x="910738" y="-100213"/>
                  <a:pt x="1891614" y="210604"/>
                  <a:pt x="2812576" y="32665"/>
                </a:cubicBezTo>
                <a:cubicBezTo>
                  <a:pt x="2670159" y="681985"/>
                  <a:pt x="2947693" y="1242590"/>
                  <a:pt x="2812576" y="1847899"/>
                </a:cubicBezTo>
                <a:cubicBezTo>
                  <a:pt x="1985523" y="2014799"/>
                  <a:pt x="979854" y="1612444"/>
                  <a:pt x="0" y="1847899"/>
                </a:cubicBezTo>
                <a:cubicBezTo>
                  <a:pt x="121431" y="1104294"/>
                  <a:pt x="-90564" y="720266"/>
                  <a:pt x="0" y="3266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GB" sz="1200" dirty="0">
                <a:solidFill>
                  <a:sysClr val="windowText" lastClr="000000"/>
                </a:solidFill>
                <a:latin typeface="Arial" panose="020B0604020202020204" pitchFamily="34" charset="0"/>
                <a:cs typeface="Arial" panose="020B0604020202020204" pitchFamily="34" charset="0"/>
              </a:rPr>
              <a:t>To help discussion, print extra copies of this worksheet to either: </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Allow colleagues to brainstorm </a:t>
            </a:r>
            <a:br>
              <a:rPr lang="en-GB" sz="1200" dirty="0">
                <a:solidFill>
                  <a:sysClr val="windowText" lastClr="000000"/>
                </a:solidFill>
                <a:latin typeface="Arial" panose="020B0604020202020204" pitchFamily="34" charset="0"/>
                <a:cs typeface="Arial" panose="020B0604020202020204" pitchFamily="34" charset="0"/>
              </a:rPr>
            </a:br>
            <a:r>
              <a:rPr lang="en-GB" sz="1200" dirty="0">
                <a:solidFill>
                  <a:sysClr val="windowText" lastClr="000000"/>
                </a:solidFill>
                <a:latin typeface="Arial" panose="020B0604020202020204" pitchFamily="34" charset="0"/>
                <a:cs typeface="Arial" panose="020B0604020202020204" pitchFamily="34" charset="0"/>
              </a:rPr>
              <a:t>on individual worksheets before </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a group discussion </a:t>
            </a:r>
          </a:p>
          <a:p>
            <a:pPr marL="171450" indent="-171450">
              <a:buFont typeface="Arial" panose="020B0604020202020204" pitchFamily="34" charset="0"/>
              <a:buChar char="•"/>
            </a:pPr>
            <a:r>
              <a:rPr lang="en-GB" sz="1200" dirty="0">
                <a:solidFill>
                  <a:sysClr val="windowText" lastClr="000000"/>
                </a:solidFill>
                <a:latin typeface="Arial" panose="020B0604020202020204" pitchFamily="34" charset="0"/>
                <a:cs typeface="Arial" panose="020B0604020202020204" pitchFamily="34" charset="0"/>
              </a:rPr>
              <a:t>A larger worksheet to discuss and summarise your local government’s barriers in each category</a:t>
            </a:r>
          </a:p>
        </p:txBody>
      </p:sp>
      <p:sp>
        <p:nvSpPr>
          <p:cNvPr id="30" name="Oval 29">
            <a:hlinkClick r:id="rId4" action="ppaction://hlinksldjump"/>
            <a:extLst>
              <a:ext uri="{FF2B5EF4-FFF2-40B4-BE49-F238E27FC236}">
                <a16:creationId xmlns:a16="http://schemas.microsoft.com/office/drawing/2014/main" id="{58B75827-6DA6-4CC9-B9C5-D99F9D536DAA}"/>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C8C0DA08-0AC3-4461-8F3A-3EDCE6C06BCA}"/>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8EEA15E4-127A-4D78-95B1-706C5570AF17}"/>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7" action="ppaction://hlinksldjump"/>
            <a:extLst>
              <a:ext uri="{FF2B5EF4-FFF2-40B4-BE49-F238E27FC236}">
                <a16:creationId xmlns:a16="http://schemas.microsoft.com/office/drawing/2014/main" id="{F9FC0EFE-EBA4-4FE7-886C-D63D5BFA5900}"/>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D5530C8F-58BC-4966-8D82-8A2E951F6CC3}"/>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947FF915-F863-4EA6-B4D6-8AC459DBA1A5}"/>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319CD032-0604-4ADD-A135-149664AC3953}"/>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561D4E9D-9233-4587-843F-02B14654A688}"/>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2" action="ppaction://hlinksldjump"/>
            <a:extLst>
              <a:ext uri="{FF2B5EF4-FFF2-40B4-BE49-F238E27FC236}">
                <a16:creationId xmlns:a16="http://schemas.microsoft.com/office/drawing/2014/main" id="{8A8569FE-583B-48CF-A0A4-E8E131771B4D}"/>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CB6E98AB-AB1D-4458-86EB-20916E39FFC0}"/>
              </a:ext>
            </a:extLst>
          </p:cNvPr>
          <p:cNvGrpSpPr/>
          <p:nvPr/>
        </p:nvGrpSpPr>
        <p:grpSpPr>
          <a:xfrm>
            <a:off x="9573110" y="3654247"/>
            <a:ext cx="146522" cy="280390"/>
            <a:chOff x="5545138" y="625475"/>
            <a:chExt cx="1489075" cy="2849563"/>
          </a:xfrm>
        </p:grpSpPr>
        <p:sp>
          <p:nvSpPr>
            <p:cNvPr id="40" name="Freeform 117">
              <a:extLst>
                <a:ext uri="{FF2B5EF4-FFF2-40B4-BE49-F238E27FC236}">
                  <a16:creationId xmlns:a16="http://schemas.microsoft.com/office/drawing/2014/main" id="{FA01C90F-CA68-4FF7-A1CB-128F98CB6E7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D96F0516-1C96-4ACE-9058-F5AA461F705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86456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1539CC-528E-A866-1AA6-D87A3E4110B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75895D9E-1D37-DC12-A264-0FF9017348FC}"/>
              </a:ext>
            </a:extLst>
          </p:cNvPr>
          <p:cNvSpPr>
            <a:spLocks noGrp="1"/>
          </p:cNvSpPr>
          <p:nvPr>
            <p:ph idx="13"/>
          </p:nvPr>
        </p:nvSpPr>
        <p:spPr/>
        <p:txBody>
          <a:bodyPr/>
          <a:lstStyle/>
          <a:p>
            <a:r>
              <a:rPr lang="en-GB" dirty="0">
                <a:solidFill>
                  <a:srgbClr val="6AB24D"/>
                </a:solidFill>
              </a:rPr>
              <a:t>Module 5 – Understanding local barriers</a:t>
            </a:r>
          </a:p>
        </p:txBody>
      </p:sp>
      <p:sp>
        <p:nvSpPr>
          <p:cNvPr id="3" name="Rectangle: Rounded Corners 2">
            <a:extLst>
              <a:ext uri="{FF2B5EF4-FFF2-40B4-BE49-F238E27FC236}">
                <a16:creationId xmlns:a16="http://schemas.microsoft.com/office/drawing/2014/main" id="{9BE99171-D03C-26D3-0978-35103F950F17}"/>
              </a:ext>
            </a:extLst>
          </p:cNvPr>
          <p:cNvSpPr/>
          <p:nvPr/>
        </p:nvSpPr>
        <p:spPr>
          <a:xfrm>
            <a:off x="5031496" y="1275015"/>
            <a:ext cx="2160971" cy="2595757"/>
          </a:xfrm>
          <a:prstGeom prst="roundRect">
            <a:avLst>
              <a:gd name="adj" fmla="val 12471"/>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Institutional capacity and structure </a:t>
            </a:r>
          </a:p>
        </p:txBody>
      </p:sp>
      <p:sp>
        <p:nvSpPr>
          <p:cNvPr id="4" name="Rectangle: Rounded Corners 3">
            <a:extLst>
              <a:ext uri="{FF2B5EF4-FFF2-40B4-BE49-F238E27FC236}">
                <a16:creationId xmlns:a16="http://schemas.microsoft.com/office/drawing/2014/main" id="{A031E6EF-122D-1003-5E11-A67E20A6F44C}"/>
              </a:ext>
            </a:extLst>
          </p:cNvPr>
          <p:cNvSpPr/>
          <p:nvPr/>
        </p:nvSpPr>
        <p:spPr>
          <a:xfrm>
            <a:off x="449918" y="1275015"/>
            <a:ext cx="2160971" cy="2595757"/>
          </a:xfrm>
          <a:prstGeom prst="roundRect">
            <a:avLst>
              <a:gd name="adj" fmla="val 12471"/>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Physical and human context</a:t>
            </a:r>
          </a:p>
        </p:txBody>
      </p:sp>
      <p:sp>
        <p:nvSpPr>
          <p:cNvPr id="5" name="Rectangle: Rounded Corners 4">
            <a:extLst>
              <a:ext uri="{FF2B5EF4-FFF2-40B4-BE49-F238E27FC236}">
                <a16:creationId xmlns:a16="http://schemas.microsoft.com/office/drawing/2014/main" id="{766A536A-1149-B087-3C40-3BBFD3E7127F}"/>
              </a:ext>
            </a:extLst>
          </p:cNvPr>
          <p:cNvSpPr/>
          <p:nvPr/>
        </p:nvSpPr>
        <p:spPr>
          <a:xfrm>
            <a:off x="2740707" y="1275015"/>
            <a:ext cx="2160971" cy="2595757"/>
          </a:xfrm>
          <a:prstGeom prst="roundRect">
            <a:avLst>
              <a:gd name="adj" fmla="val 12471"/>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Policy landscape</a:t>
            </a:r>
          </a:p>
        </p:txBody>
      </p:sp>
      <p:sp>
        <p:nvSpPr>
          <p:cNvPr id="10" name="Rectangle: Rounded Corners 9">
            <a:extLst>
              <a:ext uri="{FF2B5EF4-FFF2-40B4-BE49-F238E27FC236}">
                <a16:creationId xmlns:a16="http://schemas.microsoft.com/office/drawing/2014/main" id="{890E6B06-B649-1644-A753-BCC58A2663A7}"/>
              </a:ext>
            </a:extLst>
          </p:cNvPr>
          <p:cNvSpPr/>
          <p:nvPr/>
        </p:nvSpPr>
        <p:spPr>
          <a:xfrm>
            <a:off x="7322285" y="1275015"/>
            <a:ext cx="2160971" cy="2595757"/>
          </a:xfrm>
          <a:prstGeom prst="roundRect">
            <a:avLst>
              <a:gd name="adj" fmla="val 12471"/>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Political and leadership</a:t>
            </a:r>
          </a:p>
        </p:txBody>
      </p:sp>
      <p:sp>
        <p:nvSpPr>
          <p:cNvPr id="11" name="Rectangle 10">
            <a:extLst>
              <a:ext uri="{FF2B5EF4-FFF2-40B4-BE49-F238E27FC236}">
                <a16:creationId xmlns:a16="http://schemas.microsoft.com/office/drawing/2014/main" id="{57032A9E-E56A-56DC-CE7A-048B9E5FB5E1}"/>
              </a:ext>
            </a:extLst>
          </p:cNvPr>
          <p:cNvSpPr/>
          <p:nvPr/>
        </p:nvSpPr>
        <p:spPr>
          <a:xfrm>
            <a:off x="690081" y="693010"/>
            <a:ext cx="8554092" cy="564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tx1"/>
                </a:solidFill>
                <a:latin typeface="Arial" panose="020B0604020202020204" pitchFamily="34" charset="0"/>
                <a:cs typeface="Arial" panose="020B0604020202020204" pitchFamily="34" charset="0"/>
              </a:rPr>
              <a:t>1. Identifying your barriers</a:t>
            </a:r>
          </a:p>
          <a:p>
            <a:r>
              <a:rPr lang="en-GB" sz="1200">
                <a:solidFill>
                  <a:schemeClr val="tx1"/>
                </a:solidFill>
                <a:latin typeface="Arial" panose="020B0604020202020204" pitchFamily="34" charset="0"/>
                <a:cs typeface="Arial" panose="020B0604020202020204" pitchFamily="34" charset="0"/>
              </a:rPr>
              <a:t>Use the boxes on this page to identify which barriers you face when addressing EAP, given your understanding of EAP in your specific context.</a:t>
            </a:r>
          </a:p>
        </p:txBody>
      </p:sp>
      <p:sp>
        <p:nvSpPr>
          <p:cNvPr id="9" name="Rectangle: Rounded Corners 8">
            <a:extLst>
              <a:ext uri="{FF2B5EF4-FFF2-40B4-BE49-F238E27FC236}">
                <a16:creationId xmlns:a16="http://schemas.microsoft.com/office/drawing/2014/main" id="{75A19327-EAD1-2399-F51E-AC223DBC714D}"/>
              </a:ext>
            </a:extLst>
          </p:cNvPr>
          <p:cNvSpPr/>
          <p:nvPr/>
        </p:nvSpPr>
        <p:spPr>
          <a:xfrm>
            <a:off x="5994637" y="3993275"/>
            <a:ext cx="2160971" cy="2595757"/>
          </a:xfrm>
          <a:prstGeom prst="roundRect">
            <a:avLst>
              <a:gd name="adj" fmla="val 12471"/>
            </a:avLst>
          </a:prstGeom>
          <a:solidFill>
            <a:schemeClr val="bg1"/>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Data</a:t>
            </a:r>
            <a:endParaRPr lang="en-GB" sz="1600" b="1">
              <a:solidFill>
                <a:sysClr val="windowText" lastClr="00000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AEE43867-9244-A327-4ECB-D8CB7F4F3E21}"/>
              </a:ext>
            </a:extLst>
          </p:cNvPr>
          <p:cNvSpPr/>
          <p:nvPr/>
        </p:nvSpPr>
        <p:spPr>
          <a:xfrm>
            <a:off x="3694865" y="3993275"/>
            <a:ext cx="2160971" cy="2595757"/>
          </a:xfrm>
          <a:prstGeom prst="roundRect">
            <a:avLst>
              <a:gd name="adj" fmla="val 12471"/>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Engagement and collaboration</a:t>
            </a:r>
          </a:p>
        </p:txBody>
      </p:sp>
      <p:sp>
        <p:nvSpPr>
          <p:cNvPr id="28" name="Rectangle: Rounded Corners 27">
            <a:extLst>
              <a:ext uri="{FF2B5EF4-FFF2-40B4-BE49-F238E27FC236}">
                <a16:creationId xmlns:a16="http://schemas.microsoft.com/office/drawing/2014/main" id="{D9ACDFA6-34D7-8296-12E1-AF29D280F18A}"/>
              </a:ext>
            </a:extLst>
          </p:cNvPr>
          <p:cNvSpPr/>
          <p:nvPr/>
        </p:nvSpPr>
        <p:spPr>
          <a:xfrm>
            <a:off x="1395093" y="3993275"/>
            <a:ext cx="2160971" cy="2595757"/>
          </a:xfrm>
          <a:prstGeom prst="roundRect">
            <a:avLst>
              <a:gd name="adj" fmla="val 12471"/>
            </a:avLst>
          </a:prstGeom>
          <a:noFill/>
          <a:ln w="19050">
            <a:solidFill>
              <a:srgbClr val="19336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Arial" panose="020B0604020202020204" pitchFamily="34" charset="0"/>
                <a:cs typeface="Arial" panose="020B0604020202020204" pitchFamily="34" charset="0"/>
              </a:rPr>
              <a:t>Finance</a:t>
            </a:r>
            <a:endParaRPr lang="en-GB" sz="1600" b="1">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99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26E5A3-F400-C7ED-5665-EF4F7545480C}"/>
              </a:ext>
            </a:extLst>
          </p:cNvPr>
          <p:cNvSpPr>
            <a:spLocks noGrp="1"/>
          </p:cNvSpPr>
          <p:nvPr>
            <p:ph idx="13"/>
          </p:nvPr>
        </p:nvSpPr>
        <p:spPr/>
        <p:txBody>
          <a:bodyPr>
            <a:normAutofit/>
          </a:bodyPr>
          <a:lstStyle/>
          <a:p>
            <a:r>
              <a:rPr lang="en-GB" dirty="0">
                <a:solidFill>
                  <a:srgbClr val="6AB24D"/>
                </a:solidFill>
              </a:rPr>
              <a:t>Module 5 – Understanding local barriers</a:t>
            </a:r>
          </a:p>
        </p:txBody>
      </p:sp>
      <p:sp>
        <p:nvSpPr>
          <p:cNvPr id="10" name="Title 2">
            <a:extLst>
              <a:ext uri="{FF2B5EF4-FFF2-40B4-BE49-F238E27FC236}">
                <a16:creationId xmlns:a16="http://schemas.microsoft.com/office/drawing/2014/main" id="{34DA8B99-1FFA-4740-546F-B7570C3B3C15}"/>
              </a:ext>
            </a:extLst>
          </p:cNvPr>
          <p:cNvSpPr txBox="1">
            <a:spLocks/>
          </p:cNvSpPr>
          <p:nvPr/>
        </p:nvSpPr>
        <p:spPr>
          <a:xfrm>
            <a:off x="685800" y="685102"/>
            <a:ext cx="7472081" cy="990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a:lstStyle>
          <a:p>
            <a:r>
              <a:rPr lang="en-GB" sz="1400" b="0" dirty="0">
                <a:solidFill>
                  <a:srgbClr val="6AB24D"/>
                </a:solidFill>
              </a:rPr>
              <a:t>Health-check worksheet</a:t>
            </a:r>
            <a:br>
              <a:rPr lang="en-GB" dirty="0">
                <a:solidFill>
                  <a:srgbClr val="6AB24D"/>
                </a:solidFill>
              </a:rPr>
            </a:br>
            <a:r>
              <a:rPr lang="en-GB" sz="3300" dirty="0">
                <a:solidFill>
                  <a:srgbClr val="6AB24D"/>
                </a:solidFill>
              </a:rPr>
              <a:t>Understanding city barriers</a:t>
            </a:r>
            <a:endParaRPr lang="en-GB" sz="3300" b="0" dirty="0">
              <a:solidFill>
                <a:srgbClr val="6AB24D"/>
              </a:solidFill>
            </a:endParaRPr>
          </a:p>
        </p:txBody>
      </p:sp>
      <p:grpSp>
        <p:nvGrpSpPr>
          <p:cNvPr id="21" name="Group 20">
            <a:extLst>
              <a:ext uri="{FF2B5EF4-FFF2-40B4-BE49-F238E27FC236}">
                <a16:creationId xmlns:a16="http://schemas.microsoft.com/office/drawing/2014/main" id="{F4003F89-5764-FA53-4AE1-FD5A6718D1A8}"/>
              </a:ext>
            </a:extLst>
          </p:cNvPr>
          <p:cNvGrpSpPr/>
          <p:nvPr/>
        </p:nvGrpSpPr>
        <p:grpSpPr>
          <a:xfrm>
            <a:off x="685801" y="1828800"/>
            <a:ext cx="2749728" cy="4124472"/>
            <a:chOff x="352425" y="1795361"/>
            <a:chExt cx="2886075" cy="4124472"/>
          </a:xfrm>
        </p:grpSpPr>
        <p:sp>
          <p:nvSpPr>
            <p:cNvPr id="11" name="Rectangle: Rounded Corners 10">
              <a:extLst>
                <a:ext uri="{FF2B5EF4-FFF2-40B4-BE49-F238E27FC236}">
                  <a16:creationId xmlns:a16="http://schemas.microsoft.com/office/drawing/2014/main" id="{384BA6E4-1447-73D8-7964-39C140199B4D}"/>
                </a:ext>
              </a:extLst>
            </p:cNvPr>
            <p:cNvSpPr/>
            <p:nvPr/>
          </p:nvSpPr>
          <p:spPr>
            <a:xfrm>
              <a:off x="352425" y="1795361"/>
              <a:ext cx="2886075" cy="886193"/>
            </a:xfrm>
            <a:prstGeom prst="roundRect">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Arial" panose="020B0604020202020204" pitchFamily="34" charset="0"/>
                  <a:cs typeface="Arial" panose="020B0604020202020204" pitchFamily="34" charset="0"/>
                </a:rPr>
                <a:t>W</a:t>
              </a:r>
              <a:r>
                <a:rPr lang="en-GB" sz="1200" b="0">
                  <a:latin typeface="Arial" panose="020B0604020202020204" pitchFamily="34" charset="0"/>
                  <a:cs typeface="Arial" panose="020B0604020202020204" pitchFamily="34" charset="0"/>
                </a:rPr>
                <a:t>hat are the key barriers </a:t>
              </a:r>
            </a:p>
            <a:p>
              <a:r>
                <a:rPr lang="en-GB" sz="1200" b="0">
                  <a:latin typeface="Arial" panose="020B0604020202020204" pitchFamily="34" charset="0"/>
                  <a:cs typeface="Arial" panose="020B0604020202020204" pitchFamily="34" charset="0"/>
                </a:rPr>
                <a:t>you experience in addressing </a:t>
              </a:r>
              <a:br>
                <a:rPr lang="en-GB" sz="1200" b="0">
                  <a:latin typeface="Arial" panose="020B0604020202020204" pitchFamily="34" charset="0"/>
                  <a:cs typeface="Arial" panose="020B0604020202020204" pitchFamily="34" charset="0"/>
                </a:rPr>
              </a:br>
              <a:r>
                <a:rPr lang="en-GB" sz="1200" b="0">
                  <a:latin typeface="Arial" panose="020B0604020202020204" pitchFamily="34" charset="0"/>
                  <a:cs typeface="Arial" panose="020B0604020202020204" pitchFamily="34" charset="0"/>
                </a:rPr>
                <a:t>energy poverty or improving </a:t>
              </a:r>
            </a:p>
            <a:p>
              <a:r>
                <a:rPr lang="en-GB" sz="1200" b="0">
                  <a:latin typeface="Arial" panose="020B0604020202020204" pitchFamily="34" charset="0"/>
                  <a:cs typeface="Arial" panose="020B0604020202020204" pitchFamily="34" charset="0"/>
                </a:rPr>
                <a:t>energy access?</a:t>
              </a:r>
            </a:p>
          </p:txBody>
        </p:sp>
        <p:sp>
          <p:nvSpPr>
            <p:cNvPr id="12" name="Rectangle: Rounded Corners 11">
              <a:extLst>
                <a:ext uri="{FF2B5EF4-FFF2-40B4-BE49-F238E27FC236}">
                  <a16:creationId xmlns:a16="http://schemas.microsoft.com/office/drawing/2014/main" id="{998EB434-283E-7D46-E544-0B8A63ACEA24}"/>
                </a:ext>
              </a:extLst>
            </p:cNvPr>
            <p:cNvSpPr/>
            <p:nvPr/>
          </p:nvSpPr>
          <p:spPr>
            <a:xfrm>
              <a:off x="352425" y="2691827"/>
              <a:ext cx="2886075" cy="3228006"/>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grpSp>
      <p:sp>
        <p:nvSpPr>
          <p:cNvPr id="15" name="Rectangle: Rounded Corners 14">
            <a:extLst>
              <a:ext uri="{FF2B5EF4-FFF2-40B4-BE49-F238E27FC236}">
                <a16:creationId xmlns:a16="http://schemas.microsoft.com/office/drawing/2014/main" id="{CABDF242-FDED-5390-785F-23F9131E3019}"/>
              </a:ext>
            </a:extLst>
          </p:cNvPr>
          <p:cNvSpPr/>
          <p:nvPr/>
        </p:nvSpPr>
        <p:spPr>
          <a:xfrm>
            <a:off x="3578137" y="1828801"/>
            <a:ext cx="2749728" cy="886192"/>
          </a:xfrm>
          <a:prstGeom prst="roundRect">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Which is the most challenging barrier type for your local government?</a:t>
            </a:r>
            <a:endParaRPr lang="en-GB" sz="1200" b="0"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0AA85A98-24EB-2273-93A3-61C677E75809}"/>
              </a:ext>
            </a:extLst>
          </p:cNvPr>
          <p:cNvSpPr/>
          <p:nvPr/>
        </p:nvSpPr>
        <p:spPr>
          <a:xfrm>
            <a:off x="6470462" y="1828800"/>
            <a:ext cx="2749728" cy="886191"/>
          </a:xfrm>
          <a:prstGeom prst="roundRect">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Which barriers are related to other issues (or forms of deprivation) </a:t>
            </a:r>
          </a:p>
          <a:p>
            <a:r>
              <a:rPr lang="en-GB" sz="1200" dirty="0">
                <a:latin typeface="Arial" panose="020B0604020202020204" pitchFamily="34" charset="0"/>
                <a:cs typeface="Arial" panose="020B0604020202020204" pitchFamily="34" charset="0"/>
              </a:rPr>
              <a:t>in your context?</a:t>
            </a:r>
            <a:endParaRPr lang="en-GB" sz="1200" b="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3D49B5D2-7403-5FE9-6F1A-BEA2662B5FE5}"/>
              </a:ext>
            </a:extLst>
          </p:cNvPr>
          <p:cNvSpPr/>
          <p:nvPr/>
        </p:nvSpPr>
        <p:spPr>
          <a:xfrm>
            <a:off x="3578136" y="2725266"/>
            <a:ext cx="2749728" cy="3228006"/>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3" name="Rectangle: Rounded Corners 2">
            <a:extLst>
              <a:ext uri="{FF2B5EF4-FFF2-40B4-BE49-F238E27FC236}">
                <a16:creationId xmlns:a16="http://schemas.microsoft.com/office/drawing/2014/main" id="{5C46CA21-7C12-1238-6615-97D102F527E5}"/>
              </a:ext>
            </a:extLst>
          </p:cNvPr>
          <p:cNvSpPr/>
          <p:nvPr/>
        </p:nvSpPr>
        <p:spPr>
          <a:xfrm>
            <a:off x="6470460" y="2725266"/>
            <a:ext cx="2749728" cy="3228006"/>
          </a:xfrm>
          <a:prstGeom prst="roundRect">
            <a:avLst>
              <a:gd name="adj" fmla="val 6343"/>
            </a:avLst>
          </a:prstGeom>
          <a:solidFill>
            <a:srgbClr val="D2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4" name="Slide Number Placeholder 3">
            <a:extLst>
              <a:ext uri="{FF2B5EF4-FFF2-40B4-BE49-F238E27FC236}">
                <a16:creationId xmlns:a16="http://schemas.microsoft.com/office/drawing/2014/main" id="{4E1AE6B4-94EE-9998-84C2-D7FC6151C438}"/>
              </a:ext>
            </a:extLst>
          </p:cNvPr>
          <p:cNvSpPr>
            <a:spLocks noGrp="1"/>
          </p:cNvSpPr>
          <p:nvPr>
            <p:ph type="sldNum" sz="quarter" idx="12"/>
          </p:nvPr>
        </p:nvSpPr>
        <p:spPr/>
        <p:txBody>
          <a:bodyPr/>
          <a:lstStyle/>
          <a:p>
            <a:fld id="{CE97AC88-B9C7-4AEF-9990-0777AFA0136D}" type="slidenum">
              <a:rPr lang="en-US" smtClean="0"/>
              <a:pPr/>
              <a:t>76</a:t>
            </a:fld>
            <a:endParaRPr lang="en-US"/>
          </a:p>
        </p:txBody>
      </p:sp>
      <p:sp>
        <p:nvSpPr>
          <p:cNvPr id="22" name="Oval 21">
            <a:hlinkClick r:id="rId3" action="ppaction://hlinksldjump"/>
            <a:extLst>
              <a:ext uri="{FF2B5EF4-FFF2-40B4-BE49-F238E27FC236}">
                <a16:creationId xmlns:a16="http://schemas.microsoft.com/office/drawing/2014/main" id="{ABDC0468-4C4D-488B-8434-6DBA21943488}"/>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CD59D7D2-7D82-49F2-8858-A4C5B71B9B5E}"/>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5" action="ppaction://hlinksldjump"/>
            <a:extLst>
              <a:ext uri="{FF2B5EF4-FFF2-40B4-BE49-F238E27FC236}">
                <a16:creationId xmlns:a16="http://schemas.microsoft.com/office/drawing/2014/main" id="{C70D1B27-BF09-4053-9F22-F639B1884987}"/>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6" action="ppaction://hlinksldjump"/>
            <a:extLst>
              <a:ext uri="{FF2B5EF4-FFF2-40B4-BE49-F238E27FC236}">
                <a16:creationId xmlns:a16="http://schemas.microsoft.com/office/drawing/2014/main" id="{C69BFF1D-C2A8-43D6-B402-5051CB66CE6A}"/>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7" action="ppaction://hlinksldjump"/>
            <a:extLst>
              <a:ext uri="{FF2B5EF4-FFF2-40B4-BE49-F238E27FC236}">
                <a16:creationId xmlns:a16="http://schemas.microsoft.com/office/drawing/2014/main" id="{D3DDE220-0E9E-4B5C-BC8A-F61694BF4725}"/>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8" action="ppaction://hlinksldjump"/>
            <a:extLst>
              <a:ext uri="{FF2B5EF4-FFF2-40B4-BE49-F238E27FC236}">
                <a16:creationId xmlns:a16="http://schemas.microsoft.com/office/drawing/2014/main" id="{2169D862-87A5-488C-B682-46DC2CC94417}"/>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04265730-AD3B-410C-8AA6-631CA00BFE08}"/>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C414668A-1F63-4BCD-832C-B22F8EDDFEA5}"/>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1" action="ppaction://hlinksldjump"/>
            <a:extLst>
              <a:ext uri="{FF2B5EF4-FFF2-40B4-BE49-F238E27FC236}">
                <a16:creationId xmlns:a16="http://schemas.microsoft.com/office/drawing/2014/main" id="{072EA8D2-6C17-42F2-8757-02C1EFE6501F}"/>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F8E3A965-84A0-4D56-8D7C-20835ABC7625}"/>
              </a:ext>
            </a:extLst>
          </p:cNvPr>
          <p:cNvGrpSpPr/>
          <p:nvPr/>
        </p:nvGrpSpPr>
        <p:grpSpPr>
          <a:xfrm>
            <a:off x="9573110" y="3654247"/>
            <a:ext cx="146522" cy="280390"/>
            <a:chOff x="5545138" y="625475"/>
            <a:chExt cx="1489075" cy="2849563"/>
          </a:xfrm>
        </p:grpSpPr>
        <p:sp>
          <p:nvSpPr>
            <p:cNvPr id="32" name="Freeform 117">
              <a:extLst>
                <a:ext uri="{FF2B5EF4-FFF2-40B4-BE49-F238E27FC236}">
                  <a16:creationId xmlns:a16="http://schemas.microsoft.com/office/drawing/2014/main" id="{CEFA4423-594A-4EC8-A7C5-C2193A23CDA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EADDDCAF-3220-4A5A-AAF2-27AC6B3FDFE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0803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p:txBody>
          <a:bodyPr>
            <a:normAutofit fontScale="90000"/>
          </a:bodyPr>
          <a:lstStyle/>
          <a:p>
            <a:r>
              <a:rPr lang="en-GB" b="0" dirty="0">
                <a:solidFill>
                  <a:schemeClr val="bg1"/>
                </a:solidFill>
              </a:rPr>
              <a:t>Module 6</a:t>
            </a:r>
            <a:br>
              <a:rPr lang="en-GB" dirty="0">
                <a:solidFill>
                  <a:schemeClr val="bg1"/>
                </a:solidFill>
              </a:rPr>
            </a:br>
            <a:r>
              <a:rPr lang="en-GB" dirty="0">
                <a:solidFill>
                  <a:schemeClr val="bg1"/>
                </a:solidFill>
              </a:rPr>
              <a:t>Maximising available local powers</a:t>
            </a:r>
          </a:p>
        </p:txBody>
      </p:sp>
      <p:sp>
        <p:nvSpPr>
          <p:cNvPr id="3" name="Subtitle 2">
            <a:extLst>
              <a:ext uri="{FF2B5EF4-FFF2-40B4-BE49-F238E27FC236}">
                <a16:creationId xmlns:a16="http://schemas.microsoft.com/office/drawing/2014/main" id="{B8718BA1-4ECA-7EF6-0D52-A5FEAC50D01C}"/>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4A33758C-4BA0-BA15-FCDA-AA5558900E77}"/>
              </a:ext>
            </a:extLst>
          </p:cNvPr>
          <p:cNvSpPr>
            <a:spLocks noGrp="1"/>
          </p:cNvSpPr>
          <p:nvPr>
            <p:ph type="sldNum" sz="quarter" idx="12"/>
          </p:nvPr>
        </p:nvSpPr>
        <p:spPr/>
        <p:txBody>
          <a:bodyPr/>
          <a:lstStyle/>
          <a:p>
            <a:fld id="{CE97AC88-B9C7-4AEF-9990-0777AFA0136D}" type="slidenum">
              <a:rPr lang="en-US" smtClean="0"/>
              <a:pPr/>
              <a:t>77</a:t>
            </a:fld>
            <a:endParaRPr lang="en-US"/>
          </a:p>
        </p:txBody>
      </p:sp>
      <p:grpSp>
        <p:nvGrpSpPr>
          <p:cNvPr id="5" name="Group 4">
            <a:extLst>
              <a:ext uri="{FF2B5EF4-FFF2-40B4-BE49-F238E27FC236}">
                <a16:creationId xmlns:a16="http://schemas.microsoft.com/office/drawing/2014/main" id="{8F8FB06B-7161-4873-90E7-9BA759D38F6B}"/>
              </a:ext>
            </a:extLst>
          </p:cNvPr>
          <p:cNvGrpSpPr/>
          <p:nvPr/>
        </p:nvGrpSpPr>
        <p:grpSpPr>
          <a:xfrm>
            <a:off x="3799490" y="3355340"/>
            <a:ext cx="5213910" cy="2799832"/>
            <a:chOff x="4362366" y="4131690"/>
            <a:chExt cx="3768173" cy="2023482"/>
          </a:xfrm>
        </p:grpSpPr>
        <p:grpSp>
          <p:nvGrpSpPr>
            <p:cNvPr id="34" name="Group 33">
              <a:extLst>
                <a:ext uri="{FF2B5EF4-FFF2-40B4-BE49-F238E27FC236}">
                  <a16:creationId xmlns:a16="http://schemas.microsoft.com/office/drawing/2014/main" id="{3FFA2155-E278-4FC2-BFBC-2472249ECD08}"/>
                </a:ext>
              </a:extLst>
            </p:cNvPr>
            <p:cNvGrpSpPr/>
            <p:nvPr/>
          </p:nvGrpSpPr>
          <p:grpSpPr>
            <a:xfrm>
              <a:off x="4362366" y="5023799"/>
              <a:ext cx="1537846" cy="1002749"/>
              <a:chOff x="2601913" y="3706813"/>
              <a:chExt cx="542925" cy="354013"/>
            </a:xfrm>
          </p:grpSpPr>
          <p:sp>
            <p:nvSpPr>
              <p:cNvPr id="35" name="Freeform 1816">
                <a:extLst>
                  <a:ext uri="{FF2B5EF4-FFF2-40B4-BE49-F238E27FC236}">
                    <a16:creationId xmlns:a16="http://schemas.microsoft.com/office/drawing/2014/main" id="{E6AEEECE-2570-4A72-B6F6-F9D9570BA2C1}"/>
                  </a:ext>
                </a:extLst>
              </p:cNvPr>
              <p:cNvSpPr>
                <a:spLocks/>
              </p:cNvSpPr>
              <p:nvPr/>
            </p:nvSpPr>
            <p:spPr bwMode="auto">
              <a:xfrm>
                <a:off x="2601913" y="3706813"/>
                <a:ext cx="80962" cy="354013"/>
              </a:xfrm>
              <a:custGeom>
                <a:avLst/>
                <a:gdLst>
                  <a:gd name="T0" fmla="*/ 243 w 243"/>
                  <a:gd name="T1" fmla="*/ 0 h 1055"/>
                  <a:gd name="T2" fmla="*/ 77 w 243"/>
                  <a:gd name="T3" fmla="*/ 0 h 1055"/>
                  <a:gd name="T4" fmla="*/ 0 w 243"/>
                  <a:gd name="T5" fmla="*/ 77 h 1055"/>
                  <a:gd name="T6" fmla="*/ 0 w 243"/>
                  <a:gd name="T7" fmla="*/ 1055 h 1055"/>
                  <a:gd name="T8" fmla="*/ 166 w 243"/>
                  <a:gd name="T9" fmla="*/ 1055 h 1055"/>
                  <a:gd name="T10" fmla="*/ 243 w 243"/>
                  <a:gd name="T11" fmla="*/ 978 h 1055"/>
                  <a:gd name="T12" fmla="*/ 243 w 243"/>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243" h="1055">
                    <a:moveTo>
                      <a:pt x="243" y="0"/>
                    </a:moveTo>
                    <a:lnTo>
                      <a:pt x="77" y="0"/>
                    </a:lnTo>
                    <a:lnTo>
                      <a:pt x="0" y="77"/>
                    </a:lnTo>
                    <a:lnTo>
                      <a:pt x="0" y="1055"/>
                    </a:lnTo>
                    <a:lnTo>
                      <a:pt x="166" y="1055"/>
                    </a:lnTo>
                    <a:lnTo>
                      <a:pt x="243" y="978"/>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17">
                <a:extLst>
                  <a:ext uri="{FF2B5EF4-FFF2-40B4-BE49-F238E27FC236}">
                    <a16:creationId xmlns:a16="http://schemas.microsoft.com/office/drawing/2014/main" id="{77202AFE-7A43-450E-9871-D289568B9F7B}"/>
                  </a:ext>
                </a:extLst>
              </p:cNvPr>
              <p:cNvSpPr>
                <a:spLocks/>
              </p:cNvSpPr>
              <p:nvPr/>
            </p:nvSpPr>
            <p:spPr bwMode="auto">
              <a:xfrm>
                <a:off x="2601913" y="37068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818">
                <a:extLst>
                  <a:ext uri="{FF2B5EF4-FFF2-40B4-BE49-F238E27FC236}">
                    <a16:creationId xmlns:a16="http://schemas.microsoft.com/office/drawing/2014/main" id="{3B9DBAB4-AFA7-4B7B-AFEB-8023E7437549}"/>
                  </a:ext>
                </a:extLst>
              </p:cNvPr>
              <p:cNvSpPr>
                <a:spLocks/>
              </p:cNvSpPr>
              <p:nvPr/>
            </p:nvSpPr>
            <p:spPr bwMode="auto">
              <a:xfrm>
                <a:off x="2655888" y="3706813"/>
                <a:ext cx="26987" cy="354013"/>
              </a:xfrm>
              <a:custGeom>
                <a:avLst/>
                <a:gdLst>
                  <a:gd name="T0" fmla="*/ 0 w 77"/>
                  <a:gd name="T1" fmla="*/ 77 h 1055"/>
                  <a:gd name="T2" fmla="*/ 77 w 77"/>
                  <a:gd name="T3" fmla="*/ 0 h 1055"/>
                  <a:gd name="T4" fmla="*/ 77 w 77"/>
                  <a:gd name="T5" fmla="*/ 978 h 1055"/>
                  <a:gd name="T6" fmla="*/ 0 w 77"/>
                  <a:gd name="T7" fmla="*/ 1055 h 1055"/>
                  <a:gd name="T8" fmla="*/ 0 w 77"/>
                  <a:gd name="T9" fmla="*/ 77 h 1055"/>
                </a:gdLst>
                <a:ahLst/>
                <a:cxnLst>
                  <a:cxn ang="0">
                    <a:pos x="T0" y="T1"/>
                  </a:cxn>
                  <a:cxn ang="0">
                    <a:pos x="T2" y="T3"/>
                  </a:cxn>
                  <a:cxn ang="0">
                    <a:pos x="T4" y="T5"/>
                  </a:cxn>
                  <a:cxn ang="0">
                    <a:pos x="T6" y="T7"/>
                  </a:cxn>
                  <a:cxn ang="0">
                    <a:pos x="T8" y="T9"/>
                  </a:cxn>
                </a:cxnLst>
                <a:rect l="0" t="0" r="r" b="b"/>
                <a:pathLst>
                  <a:path w="77" h="1055">
                    <a:moveTo>
                      <a:pt x="0" y="77"/>
                    </a:moveTo>
                    <a:lnTo>
                      <a:pt x="77" y="0"/>
                    </a:lnTo>
                    <a:lnTo>
                      <a:pt x="77" y="978"/>
                    </a:lnTo>
                    <a:lnTo>
                      <a:pt x="0" y="1055"/>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819">
                <a:extLst>
                  <a:ext uri="{FF2B5EF4-FFF2-40B4-BE49-F238E27FC236}">
                    <a16:creationId xmlns:a16="http://schemas.microsoft.com/office/drawing/2014/main" id="{3A422D2E-546C-4B59-8ECD-915A9ACEF5D0}"/>
                  </a:ext>
                </a:extLst>
              </p:cNvPr>
              <p:cNvSpPr>
                <a:spLocks/>
              </p:cNvSpPr>
              <p:nvPr/>
            </p:nvSpPr>
            <p:spPr bwMode="auto">
              <a:xfrm>
                <a:off x="3063875" y="3979863"/>
                <a:ext cx="80962" cy="80963"/>
              </a:xfrm>
              <a:custGeom>
                <a:avLst/>
                <a:gdLst>
                  <a:gd name="T0" fmla="*/ 244 w 244"/>
                  <a:gd name="T1" fmla="*/ 0 h 240"/>
                  <a:gd name="T2" fmla="*/ 78 w 244"/>
                  <a:gd name="T3" fmla="*/ 0 h 240"/>
                  <a:gd name="T4" fmla="*/ 0 w 244"/>
                  <a:gd name="T5" fmla="*/ 78 h 240"/>
                  <a:gd name="T6" fmla="*/ 0 w 244"/>
                  <a:gd name="T7" fmla="*/ 240 h 240"/>
                  <a:gd name="T8" fmla="*/ 166 w 244"/>
                  <a:gd name="T9" fmla="*/ 240 h 240"/>
                  <a:gd name="T10" fmla="*/ 244 w 244"/>
                  <a:gd name="T11" fmla="*/ 163 h 240"/>
                  <a:gd name="T12" fmla="*/ 244 w 244"/>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4" h="240">
                    <a:moveTo>
                      <a:pt x="244" y="0"/>
                    </a:moveTo>
                    <a:lnTo>
                      <a:pt x="78" y="0"/>
                    </a:lnTo>
                    <a:lnTo>
                      <a:pt x="0" y="78"/>
                    </a:lnTo>
                    <a:lnTo>
                      <a:pt x="0" y="240"/>
                    </a:lnTo>
                    <a:lnTo>
                      <a:pt x="166" y="240"/>
                    </a:lnTo>
                    <a:lnTo>
                      <a:pt x="244" y="163"/>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20">
                <a:extLst>
                  <a:ext uri="{FF2B5EF4-FFF2-40B4-BE49-F238E27FC236}">
                    <a16:creationId xmlns:a16="http://schemas.microsoft.com/office/drawing/2014/main" id="{A51284BB-563B-42DA-90C6-29D5454552AC}"/>
                  </a:ext>
                </a:extLst>
              </p:cNvPr>
              <p:cNvSpPr>
                <a:spLocks/>
              </p:cNvSpPr>
              <p:nvPr/>
            </p:nvSpPr>
            <p:spPr bwMode="auto">
              <a:xfrm>
                <a:off x="3063875" y="3979863"/>
                <a:ext cx="80962" cy="26988"/>
              </a:xfrm>
              <a:custGeom>
                <a:avLst/>
                <a:gdLst>
                  <a:gd name="T0" fmla="*/ 244 w 244"/>
                  <a:gd name="T1" fmla="*/ 0 h 78"/>
                  <a:gd name="T2" fmla="*/ 166 w 244"/>
                  <a:gd name="T3" fmla="*/ 78 h 78"/>
                  <a:gd name="T4" fmla="*/ 0 w 244"/>
                  <a:gd name="T5" fmla="*/ 78 h 78"/>
                  <a:gd name="T6" fmla="*/ 78 w 244"/>
                  <a:gd name="T7" fmla="*/ 0 h 78"/>
                  <a:gd name="T8" fmla="*/ 244 w 244"/>
                  <a:gd name="T9" fmla="*/ 0 h 78"/>
                </a:gdLst>
                <a:ahLst/>
                <a:cxnLst>
                  <a:cxn ang="0">
                    <a:pos x="T0" y="T1"/>
                  </a:cxn>
                  <a:cxn ang="0">
                    <a:pos x="T2" y="T3"/>
                  </a:cxn>
                  <a:cxn ang="0">
                    <a:pos x="T4" y="T5"/>
                  </a:cxn>
                  <a:cxn ang="0">
                    <a:pos x="T6" y="T7"/>
                  </a:cxn>
                  <a:cxn ang="0">
                    <a:pos x="T8" y="T9"/>
                  </a:cxn>
                </a:cxnLst>
                <a:rect l="0" t="0" r="r" b="b"/>
                <a:pathLst>
                  <a:path w="244" h="78">
                    <a:moveTo>
                      <a:pt x="244" y="0"/>
                    </a:moveTo>
                    <a:lnTo>
                      <a:pt x="166" y="78"/>
                    </a:lnTo>
                    <a:lnTo>
                      <a:pt x="0" y="78"/>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21">
                <a:extLst>
                  <a:ext uri="{FF2B5EF4-FFF2-40B4-BE49-F238E27FC236}">
                    <a16:creationId xmlns:a16="http://schemas.microsoft.com/office/drawing/2014/main" id="{D1400093-203A-45E6-9E1B-0B92B040DC1B}"/>
                  </a:ext>
                </a:extLst>
              </p:cNvPr>
              <p:cNvSpPr>
                <a:spLocks/>
              </p:cNvSpPr>
              <p:nvPr/>
            </p:nvSpPr>
            <p:spPr bwMode="auto">
              <a:xfrm>
                <a:off x="3119438" y="3979863"/>
                <a:ext cx="25400" cy="80963"/>
              </a:xfrm>
              <a:custGeom>
                <a:avLst/>
                <a:gdLst>
                  <a:gd name="T0" fmla="*/ 0 w 78"/>
                  <a:gd name="T1" fmla="*/ 78 h 240"/>
                  <a:gd name="T2" fmla="*/ 78 w 78"/>
                  <a:gd name="T3" fmla="*/ 0 h 240"/>
                  <a:gd name="T4" fmla="*/ 78 w 78"/>
                  <a:gd name="T5" fmla="*/ 163 h 240"/>
                  <a:gd name="T6" fmla="*/ 0 w 78"/>
                  <a:gd name="T7" fmla="*/ 240 h 240"/>
                  <a:gd name="T8" fmla="*/ 0 w 78"/>
                  <a:gd name="T9" fmla="*/ 78 h 240"/>
                </a:gdLst>
                <a:ahLst/>
                <a:cxnLst>
                  <a:cxn ang="0">
                    <a:pos x="T0" y="T1"/>
                  </a:cxn>
                  <a:cxn ang="0">
                    <a:pos x="T2" y="T3"/>
                  </a:cxn>
                  <a:cxn ang="0">
                    <a:pos x="T4" y="T5"/>
                  </a:cxn>
                  <a:cxn ang="0">
                    <a:pos x="T6" y="T7"/>
                  </a:cxn>
                  <a:cxn ang="0">
                    <a:pos x="T8" y="T9"/>
                  </a:cxn>
                </a:cxnLst>
                <a:rect l="0" t="0" r="r" b="b"/>
                <a:pathLst>
                  <a:path w="78" h="240">
                    <a:moveTo>
                      <a:pt x="0" y="78"/>
                    </a:moveTo>
                    <a:lnTo>
                      <a:pt x="78" y="0"/>
                    </a:lnTo>
                    <a:lnTo>
                      <a:pt x="78" y="163"/>
                    </a:lnTo>
                    <a:lnTo>
                      <a:pt x="0" y="240"/>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22">
                <a:extLst>
                  <a:ext uri="{FF2B5EF4-FFF2-40B4-BE49-F238E27FC236}">
                    <a16:creationId xmlns:a16="http://schemas.microsoft.com/office/drawing/2014/main" id="{BD01E6FC-2C7D-4F50-95AB-71F6C78B041A}"/>
                  </a:ext>
                </a:extLst>
              </p:cNvPr>
              <p:cNvSpPr>
                <a:spLocks/>
              </p:cNvSpPr>
              <p:nvPr/>
            </p:nvSpPr>
            <p:spPr bwMode="auto">
              <a:xfrm>
                <a:off x="2971800" y="3925888"/>
                <a:ext cx="80962" cy="134938"/>
              </a:xfrm>
              <a:custGeom>
                <a:avLst/>
                <a:gdLst>
                  <a:gd name="T0" fmla="*/ 244 w 244"/>
                  <a:gd name="T1" fmla="*/ 0 h 403"/>
                  <a:gd name="T2" fmla="*/ 78 w 244"/>
                  <a:gd name="T3" fmla="*/ 0 h 403"/>
                  <a:gd name="T4" fmla="*/ 0 w 244"/>
                  <a:gd name="T5" fmla="*/ 77 h 403"/>
                  <a:gd name="T6" fmla="*/ 0 w 244"/>
                  <a:gd name="T7" fmla="*/ 403 h 403"/>
                  <a:gd name="T8" fmla="*/ 166 w 244"/>
                  <a:gd name="T9" fmla="*/ 403 h 403"/>
                  <a:gd name="T10" fmla="*/ 244 w 244"/>
                  <a:gd name="T11" fmla="*/ 326 h 403"/>
                  <a:gd name="T12" fmla="*/ 244 w 244"/>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244" h="403">
                    <a:moveTo>
                      <a:pt x="244" y="0"/>
                    </a:moveTo>
                    <a:lnTo>
                      <a:pt x="78" y="0"/>
                    </a:lnTo>
                    <a:lnTo>
                      <a:pt x="0" y="77"/>
                    </a:lnTo>
                    <a:lnTo>
                      <a:pt x="0" y="403"/>
                    </a:lnTo>
                    <a:lnTo>
                      <a:pt x="166" y="403"/>
                    </a:lnTo>
                    <a:lnTo>
                      <a:pt x="244" y="326"/>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23">
                <a:extLst>
                  <a:ext uri="{FF2B5EF4-FFF2-40B4-BE49-F238E27FC236}">
                    <a16:creationId xmlns:a16="http://schemas.microsoft.com/office/drawing/2014/main" id="{90C03E68-AD2A-4377-9AFE-8EF7243B9695}"/>
                  </a:ext>
                </a:extLst>
              </p:cNvPr>
              <p:cNvSpPr>
                <a:spLocks/>
              </p:cNvSpPr>
              <p:nvPr/>
            </p:nvSpPr>
            <p:spPr bwMode="auto">
              <a:xfrm>
                <a:off x="2971800" y="3925888"/>
                <a:ext cx="80962" cy="25400"/>
              </a:xfrm>
              <a:custGeom>
                <a:avLst/>
                <a:gdLst>
                  <a:gd name="T0" fmla="*/ 244 w 244"/>
                  <a:gd name="T1" fmla="*/ 0 h 77"/>
                  <a:gd name="T2" fmla="*/ 166 w 244"/>
                  <a:gd name="T3" fmla="*/ 77 h 77"/>
                  <a:gd name="T4" fmla="*/ 0 w 244"/>
                  <a:gd name="T5" fmla="*/ 77 h 77"/>
                  <a:gd name="T6" fmla="*/ 78 w 244"/>
                  <a:gd name="T7" fmla="*/ 0 h 77"/>
                  <a:gd name="T8" fmla="*/ 244 w 244"/>
                  <a:gd name="T9" fmla="*/ 0 h 77"/>
                </a:gdLst>
                <a:ahLst/>
                <a:cxnLst>
                  <a:cxn ang="0">
                    <a:pos x="T0" y="T1"/>
                  </a:cxn>
                  <a:cxn ang="0">
                    <a:pos x="T2" y="T3"/>
                  </a:cxn>
                  <a:cxn ang="0">
                    <a:pos x="T4" y="T5"/>
                  </a:cxn>
                  <a:cxn ang="0">
                    <a:pos x="T6" y="T7"/>
                  </a:cxn>
                  <a:cxn ang="0">
                    <a:pos x="T8" y="T9"/>
                  </a:cxn>
                </a:cxnLst>
                <a:rect l="0" t="0" r="r" b="b"/>
                <a:pathLst>
                  <a:path w="244" h="77">
                    <a:moveTo>
                      <a:pt x="244" y="0"/>
                    </a:moveTo>
                    <a:lnTo>
                      <a:pt x="166" y="77"/>
                    </a:lnTo>
                    <a:lnTo>
                      <a:pt x="0" y="77"/>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24">
                <a:extLst>
                  <a:ext uri="{FF2B5EF4-FFF2-40B4-BE49-F238E27FC236}">
                    <a16:creationId xmlns:a16="http://schemas.microsoft.com/office/drawing/2014/main" id="{B6FA9001-54DF-4E96-95BA-F99BBDB40252}"/>
                  </a:ext>
                </a:extLst>
              </p:cNvPr>
              <p:cNvSpPr>
                <a:spLocks/>
              </p:cNvSpPr>
              <p:nvPr/>
            </p:nvSpPr>
            <p:spPr bwMode="auto">
              <a:xfrm>
                <a:off x="3025775" y="3925888"/>
                <a:ext cx="26987" cy="134938"/>
              </a:xfrm>
              <a:custGeom>
                <a:avLst/>
                <a:gdLst>
                  <a:gd name="T0" fmla="*/ 0 w 78"/>
                  <a:gd name="T1" fmla="*/ 77 h 403"/>
                  <a:gd name="T2" fmla="*/ 78 w 78"/>
                  <a:gd name="T3" fmla="*/ 0 h 403"/>
                  <a:gd name="T4" fmla="*/ 78 w 78"/>
                  <a:gd name="T5" fmla="*/ 326 h 403"/>
                  <a:gd name="T6" fmla="*/ 0 w 78"/>
                  <a:gd name="T7" fmla="*/ 403 h 403"/>
                  <a:gd name="T8" fmla="*/ 0 w 78"/>
                  <a:gd name="T9" fmla="*/ 77 h 403"/>
                </a:gdLst>
                <a:ahLst/>
                <a:cxnLst>
                  <a:cxn ang="0">
                    <a:pos x="T0" y="T1"/>
                  </a:cxn>
                  <a:cxn ang="0">
                    <a:pos x="T2" y="T3"/>
                  </a:cxn>
                  <a:cxn ang="0">
                    <a:pos x="T4" y="T5"/>
                  </a:cxn>
                  <a:cxn ang="0">
                    <a:pos x="T6" y="T7"/>
                  </a:cxn>
                  <a:cxn ang="0">
                    <a:pos x="T8" y="T9"/>
                  </a:cxn>
                </a:cxnLst>
                <a:rect l="0" t="0" r="r" b="b"/>
                <a:pathLst>
                  <a:path w="78" h="403">
                    <a:moveTo>
                      <a:pt x="0" y="77"/>
                    </a:moveTo>
                    <a:lnTo>
                      <a:pt x="78" y="0"/>
                    </a:lnTo>
                    <a:lnTo>
                      <a:pt x="78" y="326"/>
                    </a:lnTo>
                    <a:lnTo>
                      <a:pt x="0" y="403"/>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25">
                <a:extLst>
                  <a:ext uri="{FF2B5EF4-FFF2-40B4-BE49-F238E27FC236}">
                    <a16:creationId xmlns:a16="http://schemas.microsoft.com/office/drawing/2014/main" id="{AADC2281-3195-4931-86E7-F72C77D80518}"/>
                  </a:ext>
                </a:extLst>
              </p:cNvPr>
              <p:cNvSpPr>
                <a:spLocks/>
              </p:cNvSpPr>
              <p:nvPr/>
            </p:nvSpPr>
            <p:spPr bwMode="auto">
              <a:xfrm>
                <a:off x="2879725" y="3870326"/>
                <a:ext cx="80962" cy="190500"/>
              </a:xfrm>
              <a:custGeom>
                <a:avLst/>
                <a:gdLst>
                  <a:gd name="T0" fmla="*/ 243 w 243"/>
                  <a:gd name="T1" fmla="*/ 0 h 566"/>
                  <a:gd name="T2" fmla="*/ 77 w 243"/>
                  <a:gd name="T3" fmla="*/ 0 h 566"/>
                  <a:gd name="T4" fmla="*/ 0 w 243"/>
                  <a:gd name="T5" fmla="*/ 78 h 566"/>
                  <a:gd name="T6" fmla="*/ 0 w 243"/>
                  <a:gd name="T7" fmla="*/ 566 h 566"/>
                  <a:gd name="T8" fmla="*/ 166 w 243"/>
                  <a:gd name="T9" fmla="*/ 566 h 566"/>
                  <a:gd name="T10" fmla="*/ 243 w 243"/>
                  <a:gd name="T11" fmla="*/ 489 h 566"/>
                  <a:gd name="T12" fmla="*/ 243 w 24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243" h="566">
                    <a:moveTo>
                      <a:pt x="243" y="0"/>
                    </a:moveTo>
                    <a:lnTo>
                      <a:pt x="77" y="0"/>
                    </a:lnTo>
                    <a:lnTo>
                      <a:pt x="0" y="78"/>
                    </a:lnTo>
                    <a:lnTo>
                      <a:pt x="0" y="566"/>
                    </a:lnTo>
                    <a:lnTo>
                      <a:pt x="166" y="566"/>
                    </a:lnTo>
                    <a:lnTo>
                      <a:pt x="243" y="489"/>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26">
                <a:extLst>
                  <a:ext uri="{FF2B5EF4-FFF2-40B4-BE49-F238E27FC236}">
                    <a16:creationId xmlns:a16="http://schemas.microsoft.com/office/drawing/2014/main" id="{B1DE65CB-25DC-4287-BAE7-E63A7F7F199F}"/>
                  </a:ext>
                </a:extLst>
              </p:cNvPr>
              <p:cNvSpPr>
                <a:spLocks/>
              </p:cNvSpPr>
              <p:nvPr/>
            </p:nvSpPr>
            <p:spPr bwMode="auto">
              <a:xfrm>
                <a:off x="2879725" y="3870326"/>
                <a:ext cx="80962" cy="26988"/>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27">
                <a:extLst>
                  <a:ext uri="{FF2B5EF4-FFF2-40B4-BE49-F238E27FC236}">
                    <a16:creationId xmlns:a16="http://schemas.microsoft.com/office/drawing/2014/main" id="{F700B98D-AC12-4FA0-86E0-1CE24480B51A}"/>
                  </a:ext>
                </a:extLst>
              </p:cNvPr>
              <p:cNvSpPr>
                <a:spLocks/>
              </p:cNvSpPr>
              <p:nvPr/>
            </p:nvSpPr>
            <p:spPr bwMode="auto">
              <a:xfrm>
                <a:off x="2933700" y="3870326"/>
                <a:ext cx="26987" cy="190500"/>
              </a:xfrm>
              <a:custGeom>
                <a:avLst/>
                <a:gdLst>
                  <a:gd name="T0" fmla="*/ 0 w 77"/>
                  <a:gd name="T1" fmla="*/ 78 h 566"/>
                  <a:gd name="T2" fmla="*/ 77 w 77"/>
                  <a:gd name="T3" fmla="*/ 0 h 566"/>
                  <a:gd name="T4" fmla="*/ 77 w 77"/>
                  <a:gd name="T5" fmla="*/ 489 h 566"/>
                  <a:gd name="T6" fmla="*/ 0 w 77"/>
                  <a:gd name="T7" fmla="*/ 566 h 566"/>
                  <a:gd name="T8" fmla="*/ 0 w 77"/>
                  <a:gd name="T9" fmla="*/ 78 h 566"/>
                </a:gdLst>
                <a:ahLst/>
                <a:cxnLst>
                  <a:cxn ang="0">
                    <a:pos x="T0" y="T1"/>
                  </a:cxn>
                  <a:cxn ang="0">
                    <a:pos x="T2" y="T3"/>
                  </a:cxn>
                  <a:cxn ang="0">
                    <a:pos x="T4" y="T5"/>
                  </a:cxn>
                  <a:cxn ang="0">
                    <a:pos x="T6" y="T7"/>
                  </a:cxn>
                  <a:cxn ang="0">
                    <a:pos x="T8" y="T9"/>
                  </a:cxn>
                </a:cxnLst>
                <a:rect l="0" t="0" r="r" b="b"/>
                <a:pathLst>
                  <a:path w="77" h="566">
                    <a:moveTo>
                      <a:pt x="0" y="78"/>
                    </a:moveTo>
                    <a:lnTo>
                      <a:pt x="77" y="0"/>
                    </a:lnTo>
                    <a:lnTo>
                      <a:pt x="77" y="489"/>
                    </a:lnTo>
                    <a:lnTo>
                      <a:pt x="0" y="566"/>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28">
                <a:extLst>
                  <a:ext uri="{FF2B5EF4-FFF2-40B4-BE49-F238E27FC236}">
                    <a16:creationId xmlns:a16="http://schemas.microsoft.com/office/drawing/2014/main" id="{EE2C127C-D831-4B78-8502-940C0BA7631C}"/>
                  </a:ext>
                </a:extLst>
              </p:cNvPr>
              <p:cNvSpPr>
                <a:spLocks/>
              </p:cNvSpPr>
              <p:nvPr/>
            </p:nvSpPr>
            <p:spPr bwMode="auto">
              <a:xfrm>
                <a:off x="2786063" y="3776663"/>
                <a:ext cx="80962" cy="284163"/>
              </a:xfrm>
              <a:custGeom>
                <a:avLst/>
                <a:gdLst>
                  <a:gd name="T0" fmla="*/ 243 w 243"/>
                  <a:gd name="T1" fmla="*/ 0 h 848"/>
                  <a:gd name="T2" fmla="*/ 77 w 243"/>
                  <a:gd name="T3" fmla="*/ 0 h 848"/>
                  <a:gd name="T4" fmla="*/ 0 w 243"/>
                  <a:gd name="T5" fmla="*/ 78 h 848"/>
                  <a:gd name="T6" fmla="*/ 0 w 243"/>
                  <a:gd name="T7" fmla="*/ 848 h 848"/>
                  <a:gd name="T8" fmla="*/ 166 w 243"/>
                  <a:gd name="T9" fmla="*/ 848 h 848"/>
                  <a:gd name="T10" fmla="*/ 243 w 243"/>
                  <a:gd name="T11" fmla="*/ 771 h 848"/>
                  <a:gd name="T12" fmla="*/ 243 w 243"/>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243" h="848">
                    <a:moveTo>
                      <a:pt x="243" y="0"/>
                    </a:moveTo>
                    <a:lnTo>
                      <a:pt x="77" y="0"/>
                    </a:lnTo>
                    <a:lnTo>
                      <a:pt x="0" y="78"/>
                    </a:lnTo>
                    <a:lnTo>
                      <a:pt x="0" y="848"/>
                    </a:lnTo>
                    <a:lnTo>
                      <a:pt x="166" y="848"/>
                    </a:lnTo>
                    <a:lnTo>
                      <a:pt x="243" y="771"/>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829">
                <a:extLst>
                  <a:ext uri="{FF2B5EF4-FFF2-40B4-BE49-F238E27FC236}">
                    <a16:creationId xmlns:a16="http://schemas.microsoft.com/office/drawing/2014/main" id="{6031034E-F376-4802-B8FA-D75913F87A3D}"/>
                  </a:ext>
                </a:extLst>
              </p:cNvPr>
              <p:cNvSpPr>
                <a:spLocks/>
              </p:cNvSpPr>
              <p:nvPr/>
            </p:nvSpPr>
            <p:spPr bwMode="auto">
              <a:xfrm>
                <a:off x="2786063" y="3776663"/>
                <a:ext cx="80962" cy="25400"/>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30">
                <a:extLst>
                  <a:ext uri="{FF2B5EF4-FFF2-40B4-BE49-F238E27FC236}">
                    <a16:creationId xmlns:a16="http://schemas.microsoft.com/office/drawing/2014/main" id="{BD2C7054-663F-4CF1-9ABA-E44F9078EEDD}"/>
                  </a:ext>
                </a:extLst>
              </p:cNvPr>
              <p:cNvSpPr>
                <a:spLocks/>
              </p:cNvSpPr>
              <p:nvPr/>
            </p:nvSpPr>
            <p:spPr bwMode="auto">
              <a:xfrm>
                <a:off x="2841625" y="3776663"/>
                <a:ext cx="25400" cy="284163"/>
              </a:xfrm>
              <a:custGeom>
                <a:avLst/>
                <a:gdLst>
                  <a:gd name="T0" fmla="*/ 0 w 77"/>
                  <a:gd name="T1" fmla="*/ 78 h 848"/>
                  <a:gd name="T2" fmla="*/ 77 w 77"/>
                  <a:gd name="T3" fmla="*/ 0 h 848"/>
                  <a:gd name="T4" fmla="*/ 77 w 77"/>
                  <a:gd name="T5" fmla="*/ 771 h 848"/>
                  <a:gd name="T6" fmla="*/ 0 w 77"/>
                  <a:gd name="T7" fmla="*/ 848 h 848"/>
                  <a:gd name="T8" fmla="*/ 0 w 77"/>
                  <a:gd name="T9" fmla="*/ 78 h 848"/>
                </a:gdLst>
                <a:ahLst/>
                <a:cxnLst>
                  <a:cxn ang="0">
                    <a:pos x="T0" y="T1"/>
                  </a:cxn>
                  <a:cxn ang="0">
                    <a:pos x="T2" y="T3"/>
                  </a:cxn>
                  <a:cxn ang="0">
                    <a:pos x="T4" y="T5"/>
                  </a:cxn>
                  <a:cxn ang="0">
                    <a:pos x="T6" y="T7"/>
                  </a:cxn>
                  <a:cxn ang="0">
                    <a:pos x="T8" y="T9"/>
                  </a:cxn>
                </a:cxnLst>
                <a:rect l="0" t="0" r="r" b="b"/>
                <a:pathLst>
                  <a:path w="77" h="848">
                    <a:moveTo>
                      <a:pt x="0" y="78"/>
                    </a:moveTo>
                    <a:lnTo>
                      <a:pt x="77" y="0"/>
                    </a:lnTo>
                    <a:lnTo>
                      <a:pt x="77" y="771"/>
                    </a:lnTo>
                    <a:lnTo>
                      <a:pt x="0" y="848"/>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831">
                <a:extLst>
                  <a:ext uri="{FF2B5EF4-FFF2-40B4-BE49-F238E27FC236}">
                    <a16:creationId xmlns:a16="http://schemas.microsoft.com/office/drawing/2014/main" id="{6E633A95-0265-48B2-860C-6F651FF12D22}"/>
                  </a:ext>
                </a:extLst>
              </p:cNvPr>
              <p:cNvSpPr>
                <a:spLocks/>
              </p:cNvSpPr>
              <p:nvPr/>
            </p:nvSpPr>
            <p:spPr bwMode="auto">
              <a:xfrm>
                <a:off x="2693988" y="3808413"/>
                <a:ext cx="80962" cy="252413"/>
              </a:xfrm>
              <a:custGeom>
                <a:avLst/>
                <a:gdLst>
                  <a:gd name="T0" fmla="*/ 243 w 243"/>
                  <a:gd name="T1" fmla="*/ 0 h 754"/>
                  <a:gd name="T2" fmla="*/ 77 w 243"/>
                  <a:gd name="T3" fmla="*/ 0 h 754"/>
                  <a:gd name="T4" fmla="*/ 0 w 243"/>
                  <a:gd name="T5" fmla="*/ 77 h 754"/>
                  <a:gd name="T6" fmla="*/ 0 w 243"/>
                  <a:gd name="T7" fmla="*/ 754 h 754"/>
                  <a:gd name="T8" fmla="*/ 166 w 243"/>
                  <a:gd name="T9" fmla="*/ 754 h 754"/>
                  <a:gd name="T10" fmla="*/ 243 w 243"/>
                  <a:gd name="T11" fmla="*/ 677 h 754"/>
                  <a:gd name="T12" fmla="*/ 243 w 243"/>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243" h="754">
                    <a:moveTo>
                      <a:pt x="243" y="0"/>
                    </a:moveTo>
                    <a:lnTo>
                      <a:pt x="77" y="0"/>
                    </a:lnTo>
                    <a:lnTo>
                      <a:pt x="0" y="77"/>
                    </a:lnTo>
                    <a:lnTo>
                      <a:pt x="0" y="754"/>
                    </a:lnTo>
                    <a:lnTo>
                      <a:pt x="166" y="754"/>
                    </a:lnTo>
                    <a:lnTo>
                      <a:pt x="243" y="677"/>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32">
                <a:extLst>
                  <a:ext uri="{FF2B5EF4-FFF2-40B4-BE49-F238E27FC236}">
                    <a16:creationId xmlns:a16="http://schemas.microsoft.com/office/drawing/2014/main" id="{D878B760-C6D9-48E9-8F1A-F6000AED26B1}"/>
                  </a:ext>
                </a:extLst>
              </p:cNvPr>
              <p:cNvSpPr>
                <a:spLocks/>
              </p:cNvSpPr>
              <p:nvPr/>
            </p:nvSpPr>
            <p:spPr bwMode="auto">
              <a:xfrm>
                <a:off x="2693988" y="38084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833">
                <a:extLst>
                  <a:ext uri="{FF2B5EF4-FFF2-40B4-BE49-F238E27FC236}">
                    <a16:creationId xmlns:a16="http://schemas.microsoft.com/office/drawing/2014/main" id="{191E0DB6-54CA-4D14-A186-6C06ABC0D363}"/>
                  </a:ext>
                </a:extLst>
              </p:cNvPr>
              <p:cNvSpPr>
                <a:spLocks/>
              </p:cNvSpPr>
              <p:nvPr/>
            </p:nvSpPr>
            <p:spPr bwMode="auto">
              <a:xfrm>
                <a:off x="2749550" y="3808413"/>
                <a:ext cx="25400" cy="252413"/>
              </a:xfrm>
              <a:custGeom>
                <a:avLst/>
                <a:gdLst>
                  <a:gd name="T0" fmla="*/ 0 w 77"/>
                  <a:gd name="T1" fmla="*/ 77 h 754"/>
                  <a:gd name="T2" fmla="*/ 77 w 77"/>
                  <a:gd name="T3" fmla="*/ 0 h 754"/>
                  <a:gd name="T4" fmla="*/ 77 w 77"/>
                  <a:gd name="T5" fmla="*/ 677 h 754"/>
                  <a:gd name="T6" fmla="*/ 0 w 77"/>
                  <a:gd name="T7" fmla="*/ 754 h 754"/>
                  <a:gd name="T8" fmla="*/ 0 w 77"/>
                  <a:gd name="T9" fmla="*/ 77 h 754"/>
                </a:gdLst>
                <a:ahLst/>
                <a:cxnLst>
                  <a:cxn ang="0">
                    <a:pos x="T0" y="T1"/>
                  </a:cxn>
                  <a:cxn ang="0">
                    <a:pos x="T2" y="T3"/>
                  </a:cxn>
                  <a:cxn ang="0">
                    <a:pos x="T4" y="T5"/>
                  </a:cxn>
                  <a:cxn ang="0">
                    <a:pos x="T6" y="T7"/>
                  </a:cxn>
                  <a:cxn ang="0">
                    <a:pos x="T8" y="T9"/>
                  </a:cxn>
                </a:cxnLst>
                <a:rect l="0" t="0" r="r" b="b"/>
                <a:pathLst>
                  <a:path w="77" h="754">
                    <a:moveTo>
                      <a:pt x="0" y="77"/>
                    </a:moveTo>
                    <a:lnTo>
                      <a:pt x="77" y="0"/>
                    </a:lnTo>
                    <a:lnTo>
                      <a:pt x="77" y="677"/>
                    </a:lnTo>
                    <a:lnTo>
                      <a:pt x="0" y="754"/>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033DFACE-52DC-4823-A75C-B82D99338834}"/>
                </a:ext>
              </a:extLst>
            </p:cNvPr>
            <p:cNvGrpSpPr/>
            <p:nvPr/>
          </p:nvGrpSpPr>
          <p:grpSpPr>
            <a:xfrm>
              <a:off x="6179006" y="4131690"/>
              <a:ext cx="1951533" cy="2023482"/>
              <a:chOff x="2017713" y="4791076"/>
              <a:chExt cx="688974" cy="714375"/>
            </a:xfrm>
          </p:grpSpPr>
          <p:sp>
            <p:nvSpPr>
              <p:cNvPr id="54" name="Oval 2132">
                <a:extLst>
                  <a:ext uri="{FF2B5EF4-FFF2-40B4-BE49-F238E27FC236}">
                    <a16:creationId xmlns:a16="http://schemas.microsoft.com/office/drawing/2014/main" id="{38973897-383E-4158-BEC3-A53AB62A1DCE}"/>
                  </a:ext>
                </a:extLst>
              </p:cNvPr>
              <p:cNvSpPr>
                <a:spLocks noChangeArrowheads="1"/>
              </p:cNvSpPr>
              <p:nvPr/>
            </p:nvSpPr>
            <p:spPr bwMode="auto">
              <a:xfrm>
                <a:off x="2062163" y="5170489"/>
                <a:ext cx="617537" cy="309563"/>
              </a:xfrm>
              <a:prstGeom prst="ellipse">
                <a:avLst/>
              </a:pr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33">
                <a:extLst>
                  <a:ext uri="{FF2B5EF4-FFF2-40B4-BE49-F238E27FC236}">
                    <a16:creationId xmlns:a16="http://schemas.microsoft.com/office/drawing/2014/main" id="{7C82DC23-816A-40FF-BC9C-783776D34A99}"/>
                  </a:ext>
                </a:extLst>
              </p:cNvPr>
              <p:cNvSpPr>
                <a:spLocks/>
              </p:cNvSpPr>
              <p:nvPr/>
            </p:nvSpPr>
            <p:spPr bwMode="auto">
              <a:xfrm>
                <a:off x="2017713" y="5087939"/>
                <a:ext cx="609600" cy="387350"/>
              </a:xfrm>
              <a:custGeom>
                <a:avLst/>
                <a:gdLst>
                  <a:gd name="T0" fmla="*/ 916 w 1832"/>
                  <a:gd name="T1" fmla="*/ 0 h 1149"/>
                  <a:gd name="T2" fmla="*/ 0 w 1832"/>
                  <a:gd name="T3" fmla="*/ 452 h 1149"/>
                  <a:gd name="T4" fmla="*/ 228 w 1832"/>
                  <a:gd name="T5" fmla="*/ 469 h 1149"/>
                  <a:gd name="T6" fmla="*/ 916 w 1832"/>
                  <a:gd name="T7" fmla="*/ 1149 h 1149"/>
                  <a:gd name="T8" fmla="*/ 1831 w 1832"/>
                  <a:gd name="T9" fmla="*/ 697 h 1149"/>
                  <a:gd name="T10" fmla="*/ 1831 w 1832"/>
                  <a:gd name="T11" fmla="*/ 452 h 1149"/>
                  <a:gd name="T12" fmla="*/ 916 w 1832"/>
                  <a:gd name="T13" fmla="*/ 0 h 1149"/>
                </a:gdLst>
                <a:ahLst/>
                <a:cxnLst>
                  <a:cxn ang="0">
                    <a:pos x="T0" y="T1"/>
                  </a:cxn>
                  <a:cxn ang="0">
                    <a:pos x="T2" y="T3"/>
                  </a:cxn>
                  <a:cxn ang="0">
                    <a:pos x="T4" y="T5"/>
                  </a:cxn>
                  <a:cxn ang="0">
                    <a:pos x="T6" y="T7"/>
                  </a:cxn>
                  <a:cxn ang="0">
                    <a:pos x="T8" y="T9"/>
                  </a:cxn>
                  <a:cxn ang="0">
                    <a:pos x="T10" y="T11"/>
                  </a:cxn>
                  <a:cxn ang="0">
                    <a:pos x="T12" y="T13"/>
                  </a:cxn>
                </a:cxnLst>
                <a:rect l="0" t="0" r="r" b="b"/>
                <a:pathLst>
                  <a:path w="1832" h="1149">
                    <a:moveTo>
                      <a:pt x="916" y="0"/>
                    </a:moveTo>
                    <a:cubicBezTo>
                      <a:pt x="410" y="0"/>
                      <a:pt x="0" y="202"/>
                      <a:pt x="0" y="452"/>
                    </a:cubicBezTo>
                    <a:lnTo>
                      <a:pt x="228" y="469"/>
                    </a:lnTo>
                    <a:cubicBezTo>
                      <a:pt x="228" y="719"/>
                      <a:pt x="410" y="1149"/>
                      <a:pt x="916" y="1149"/>
                    </a:cubicBezTo>
                    <a:cubicBezTo>
                      <a:pt x="1422" y="1149"/>
                      <a:pt x="1831" y="946"/>
                      <a:pt x="1831" y="697"/>
                    </a:cubicBezTo>
                    <a:lnTo>
                      <a:pt x="1831" y="452"/>
                    </a:lnTo>
                    <a:cubicBezTo>
                      <a:pt x="1832" y="202"/>
                      <a:pt x="1422" y="0"/>
                      <a:pt x="916" y="0"/>
                    </a:cubicBez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34">
                <a:extLst>
                  <a:ext uri="{FF2B5EF4-FFF2-40B4-BE49-F238E27FC236}">
                    <a16:creationId xmlns:a16="http://schemas.microsoft.com/office/drawing/2014/main" id="{D6F4DA11-A1F7-44E4-BF6F-706EC1257B82}"/>
                  </a:ext>
                </a:extLst>
              </p:cNvPr>
              <p:cNvSpPr>
                <a:spLocks/>
              </p:cNvSpPr>
              <p:nvPr/>
            </p:nvSpPr>
            <p:spPr bwMode="auto">
              <a:xfrm>
                <a:off x="2017713" y="5240339"/>
                <a:ext cx="325437" cy="234950"/>
              </a:xfrm>
              <a:custGeom>
                <a:avLst/>
                <a:gdLst>
                  <a:gd name="T0" fmla="*/ 0 w 980"/>
                  <a:gd name="T1" fmla="*/ 0 h 697"/>
                  <a:gd name="T2" fmla="*/ 0 w 980"/>
                  <a:gd name="T3" fmla="*/ 245 h 697"/>
                  <a:gd name="T4" fmla="*/ 916 w 980"/>
                  <a:gd name="T5" fmla="*/ 697 h 697"/>
                  <a:gd name="T6" fmla="*/ 980 w 980"/>
                  <a:gd name="T7" fmla="*/ 696 h 697"/>
                  <a:gd name="T8" fmla="*/ 980 w 980"/>
                  <a:gd name="T9" fmla="*/ 450 h 697"/>
                  <a:gd name="T10" fmla="*/ 0 w 980"/>
                  <a:gd name="T11" fmla="*/ 0 h 697"/>
                </a:gdLst>
                <a:ahLst/>
                <a:cxnLst>
                  <a:cxn ang="0">
                    <a:pos x="T0" y="T1"/>
                  </a:cxn>
                  <a:cxn ang="0">
                    <a:pos x="T2" y="T3"/>
                  </a:cxn>
                  <a:cxn ang="0">
                    <a:pos x="T4" y="T5"/>
                  </a:cxn>
                  <a:cxn ang="0">
                    <a:pos x="T6" y="T7"/>
                  </a:cxn>
                  <a:cxn ang="0">
                    <a:pos x="T8" y="T9"/>
                  </a:cxn>
                  <a:cxn ang="0">
                    <a:pos x="T10" y="T11"/>
                  </a:cxn>
                </a:cxnLst>
                <a:rect l="0" t="0" r="r" b="b"/>
                <a:pathLst>
                  <a:path w="980" h="697">
                    <a:moveTo>
                      <a:pt x="0" y="0"/>
                    </a:moveTo>
                    <a:lnTo>
                      <a:pt x="0" y="245"/>
                    </a:lnTo>
                    <a:cubicBezTo>
                      <a:pt x="0" y="494"/>
                      <a:pt x="410" y="697"/>
                      <a:pt x="916" y="697"/>
                    </a:cubicBezTo>
                    <a:cubicBezTo>
                      <a:pt x="937" y="697"/>
                      <a:pt x="959" y="696"/>
                      <a:pt x="980" y="696"/>
                    </a:cubicBezTo>
                    <a:lnTo>
                      <a:pt x="980" y="450"/>
                    </a:lnTo>
                    <a:cubicBezTo>
                      <a:pt x="980" y="450"/>
                      <a:pt x="242" y="268"/>
                      <a:pt x="0" y="0"/>
                    </a:cubicBez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2135">
                <a:extLst>
                  <a:ext uri="{FF2B5EF4-FFF2-40B4-BE49-F238E27FC236}">
                    <a16:creationId xmlns:a16="http://schemas.microsoft.com/office/drawing/2014/main" id="{74C22547-5886-4B3E-8B55-A3D5C3D8A7EA}"/>
                  </a:ext>
                </a:extLst>
              </p:cNvPr>
              <p:cNvSpPr>
                <a:spLocks noChangeArrowheads="1"/>
              </p:cNvSpPr>
              <p:nvPr/>
            </p:nvSpPr>
            <p:spPr bwMode="auto">
              <a:xfrm>
                <a:off x="2017713" y="5087939"/>
                <a:ext cx="609600" cy="304800"/>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36">
                <a:extLst>
                  <a:ext uri="{FF2B5EF4-FFF2-40B4-BE49-F238E27FC236}">
                    <a16:creationId xmlns:a16="http://schemas.microsoft.com/office/drawing/2014/main" id="{177C485F-57FB-426B-BDF4-3BE607973E50}"/>
                  </a:ext>
                </a:extLst>
              </p:cNvPr>
              <p:cNvSpPr>
                <a:spLocks/>
              </p:cNvSpPr>
              <p:nvPr/>
            </p:nvSpPr>
            <p:spPr bwMode="auto">
              <a:xfrm>
                <a:off x="2117725" y="5087939"/>
                <a:ext cx="204787" cy="152400"/>
              </a:xfrm>
              <a:custGeom>
                <a:avLst/>
                <a:gdLst>
                  <a:gd name="T0" fmla="*/ 615 w 615"/>
                  <a:gd name="T1" fmla="*/ 452 h 452"/>
                  <a:gd name="T2" fmla="*/ 589 w 615"/>
                  <a:gd name="T3" fmla="*/ 0 h 452"/>
                  <a:gd name="T4" fmla="*/ 0 w 615"/>
                  <a:gd name="T5" fmla="*/ 117 h 452"/>
                  <a:gd name="T6" fmla="*/ 615 w 615"/>
                  <a:gd name="T7" fmla="*/ 452 h 452"/>
                </a:gdLst>
                <a:ahLst/>
                <a:cxnLst>
                  <a:cxn ang="0">
                    <a:pos x="T0" y="T1"/>
                  </a:cxn>
                  <a:cxn ang="0">
                    <a:pos x="T2" y="T3"/>
                  </a:cxn>
                  <a:cxn ang="0">
                    <a:pos x="T4" y="T5"/>
                  </a:cxn>
                  <a:cxn ang="0">
                    <a:pos x="T6" y="T7"/>
                  </a:cxn>
                </a:cxnLst>
                <a:rect l="0" t="0" r="r" b="b"/>
                <a:pathLst>
                  <a:path w="615" h="452">
                    <a:moveTo>
                      <a:pt x="615" y="452"/>
                    </a:moveTo>
                    <a:lnTo>
                      <a:pt x="589" y="0"/>
                    </a:lnTo>
                    <a:cubicBezTo>
                      <a:pt x="362" y="3"/>
                      <a:pt x="156" y="47"/>
                      <a:pt x="0" y="117"/>
                    </a:cubicBezTo>
                    <a:lnTo>
                      <a:pt x="615" y="452"/>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137">
                <a:extLst>
                  <a:ext uri="{FF2B5EF4-FFF2-40B4-BE49-F238E27FC236}">
                    <a16:creationId xmlns:a16="http://schemas.microsoft.com/office/drawing/2014/main" id="{97B9E94C-5895-4FC3-9E2D-25C7D6DEB0C4}"/>
                  </a:ext>
                </a:extLst>
              </p:cNvPr>
              <p:cNvSpPr>
                <a:spLocks/>
              </p:cNvSpPr>
              <p:nvPr/>
            </p:nvSpPr>
            <p:spPr bwMode="auto">
              <a:xfrm>
                <a:off x="2017713" y="5127626"/>
                <a:ext cx="325437" cy="265113"/>
              </a:xfrm>
              <a:custGeom>
                <a:avLst/>
                <a:gdLst>
                  <a:gd name="T0" fmla="*/ 916 w 980"/>
                  <a:gd name="T1" fmla="*/ 335 h 786"/>
                  <a:gd name="T2" fmla="*/ 301 w 980"/>
                  <a:gd name="T3" fmla="*/ 0 h 786"/>
                  <a:gd name="T4" fmla="*/ 0 w 980"/>
                  <a:gd name="T5" fmla="*/ 335 h 786"/>
                  <a:gd name="T6" fmla="*/ 916 w 980"/>
                  <a:gd name="T7" fmla="*/ 786 h 786"/>
                  <a:gd name="T8" fmla="*/ 980 w 980"/>
                  <a:gd name="T9" fmla="*/ 785 h 786"/>
                  <a:gd name="T10" fmla="*/ 916 w 980"/>
                  <a:gd name="T11" fmla="*/ 335 h 786"/>
                </a:gdLst>
                <a:ahLst/>
                <a:cxnLst>
                  <a:cxn ang="0">
                    <a:pos x="T0" y="T1"/>
                  </a:cxn>
                  <a:cxn ang="0">
                    <a:pos x="T2" y="T3"/>
                  </a:cxn>
                  <a:cxn ang="0">
                    <a:pos x="T4" y="T5"/>
                  </a:cxn>
                  <a:cxn ang="0">
                    <a:pos x="T6" y="T7"/>
                  </a:cxn>
                  <a:cxn ang="0">
                    <a:pos x="T8" y="T9"/>
                  </a:cxn>
                  <a:cxn ang="0">
                    <a:pos x="T10" y="T11"/>
                  </a:cxn>
                </a:cxnLst>
                <a:rect l="0" t="0" r="r" b="b"/>
                <a:pathLst>
                  <a:path w="980" h="786">
                    <a:moveTo>
                      <a:pt x="916" y="335"/>
                    </a:moveTo>
                    <a:lnTo>
                      <a:pt x="301" y="0"/>
                    </a:lnTo>
                    <a:cubicBezTo>
                      <a:pt x="116" y="83"/>
                      <a:pt x="0" y="202"/>
                      <a:pt x="0" y="335"/>
                    </a:cubicBezTo>
                    <a:cubicBezTo>
                      <a:pt x="0" y="584"/>
                      <a:pt x="410" y="786"/>
                      <a:pt x="916" y="786"/>
                    </a:cubicBezTo>
                    <a:cubicBezTo>
                      <a:pt x="937" y="786"/>
                      <a:pt x="959" y="786"/>
                      <a:pt x="980" y="785"/>
                    </a:cubicBezTo>
                    <a:lnTo>
                      <a:pt x="916" y="335"/>
                    </a:lnTo>
                    <a:close/>
                  </a:path>
                </a:pathLst>
              </a:custGeom>
              <a:solidFill>
                <a:srgbClr val="A6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38">
                <a:extLst>
                  <a:ext uri="{FF2B5EF4-FFF2-40B4-BE49-F238E27FC236}">
                    <a16:creationId xmlns:a16="http://schemas.microsoft.com/office/drawing/2014/main" id="{878ED1C0-D1C4-4103-A0BC-EB2E786FB4A5}"/>
                  </a:ext>
                </a:extLst>
              </p:cNvPr>
              <p:cNvSpPr>
                <a:spLocks noEditPoints="1"/>
              </p:cNvSpPr>
              <p:nvPr/>
            </p:nvSpPr>
            <p:spPr bwMode="auto">
              <a:xfrm>
                <a:off x="2127250" y="5153026"/>
                <a:ext cx="42862" cy="155575"/>
              </a:xfrm>
              <a:custGeom>
                <a:avLst/>
                <a:gdLst>
                  <a:gd name="T0" fmla="*/ 65 w 129"/>
                  <a:gd name="T1" fmla="*/ 11 h 465"/>
                  <a:gd name="T2" fmla="*/ 96 w 129"/>
                  <a:gd name="T3" fmla="*/ 43 h 465"/>
                  <a:gd name="T4" fmla="*/ 96 w 129"/>
                  <a:gd name="T5" fmla="*/ 358 h 465"/>
                  <a:gd name="T6" fmla="*/ 118 w 129"/>
                  <a:gd name="T7" fmla="*/ 401 h 465"/>
                  <a:gd name="T8" fmla="*/ 65 w 129"/>
                  <a:gd name="T9" fmla="*/ 454 h 465"/>
                  <a:gd name="T10" fmla="*/ 12 w 129"/>
                  <a:gd name="T11" fmla="*/ 401 h 465"/>
                  <a:gd name="T12" fmla="*/ 33 w 129"/>
                  <a:gd name="T13" fmla="*/ 358 h 465"/>
                  <a:gd name="T14" fmla="*/ 33 w 129"/>
                  <a:gd name="T15" fmla="*/ 43 h 465"/>
                  <a:gd name="T16" fmla="*/ 65 w 129"/>
                  <a:gd name="T17" fmla="*/ 11 h 465"/>
                  <a:gd name="T18" fmla="*/ 65 w 129"/>
                  <a:gd name="T19" fmla="*/ 0 h 465"/>
                  <a:gd name="T20" fmla="*/ 22 w 129"/>
                  <a:gd name="T21" fmla="*/ 43 h 465"/>
                  <a:gd name="T22" fmla="*/ 22 w 129"/>
                  <a:gd name="T23" fmla="*/ 353 h 465"/>
                  <a:gd name="T24" fmla="*/ 0 w 129"/>
                  <a:gd name="T25" fmla="*/ 401 h 465"/>
                  <a:gd name="T26" fmla="*/ 0 w 129"/>
                  <a:gd name="T27" fmla="*/ 401 h 465"/>
                  <a:gd name="T28" fmla="*/ 65 w 129"/>
                  <a:gd name="T29" fmla="*/ 465 h 465"/>
                  <a:gd name="T30" fmla="*/ 129 w 129"/>
                  <a:gd name="T31" fmla="*/ 401 h 465"/>
                  <a:gd name="T32" fmla="*/ 129 w 129"/>
                  <a:gd name="T33" fmla="*/ 401 h 465"/>
                  <a:gd name="T34" fmla="*/ 108 w 129"/>
                  <a:gd name="T35" fmla="*/ 353 h 465"/>
                  <a:gd name="T36" fmla="*/ 108 w 129"/>
                  <a:gd name="T37" fmla="*/ 43 h 465"/>
                  <a:gd name="T38" fmla="*/ 65 w 129"/>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465">
                    <a:moveTo>
                      <a:pt x="65" y="11"/>
                    </a:moveTo>
                    <a:cubicBezTo>
                      <a:pt x="82" y="11"/>
                      <a:pt x="96" y="25"/>
                      <a:pt x="96" y="43"/>
                    </a:cubicBezTo>
                    <a:lnTo>
                      <a:pt x="96" y="358"/>
                    </a:lnTo>
                    <a:cubicBezTo>
                      <a:pt x="110" y="368"/>
                      <a:pt x="118" y="384"/>
                      <a:pt x="118" y="401"/>
                    </a:cubicBezTo>
                    <a:cubicBezTo>
                      <a:pt x="118" y="430"/>
                      <a:pt x="94" y="454"/>
                      <a:pt x="65" y="454"/>
                    </a:cubicBezTo>
                    <a:cubicBezTo>
                      <a:pt x="35" y="454"/>
                      <a:pt x="12" y="430"/>
                      <a:pt x="12" y="401"/>
                    </a:cubicBezTo>
                    <a:cubicBezTo>
                      <a:pt x="12" y="384"/>
                      <a:pt x="20" y="368"/>
                      <a:pt x="33" y="358"/>
                    </a:cubicBezTo>
                    <a:lnTo>
                      <a:pt x="33" y="43"/>
                    </a:lnTo>
                    <a:cubicBezTo>
                      <a:pt x="33" y="25"/>
                      <a:pt x="47" y="11"/>
                      <a:pt x="65" y="11"/>
                    </a:cubicBezTo>
                    <a:moveTo>
                      <a:pt x="65" y="0"/>
                    </a:moveTo>
                    <a:cubicBezTo>
                      <a:pt x="41" y="0"/>
                      <a:pt x="22" y="19"/>
                      <a:pt x="22" y="43"/>
                    </a:cubicBezTo>
                    <a:lnTo>
                      <a:pt x="22" y="353"/>
                    </a:lnTo>
                    <a:cubicBezTo>
                      <a:pt x="8" y="365"/>
                      <a:pt x="0" y="382"/>
                      <a:pt x="0" y="401"/>
                    </a:cubicBezTo>
                    <a:cubicBezTo>
                      <a:pt x="0" y="401"/>
                      <a:pt x="0" y="401"/>
                      <a:pt x="0" y="401"/>
                    </a:cubicBezTo>
                    <a:cubicBezTo>
                      <a:pt x="0" y="436"/>
                      <a:pt x="29" y="465"/>
                      <a:pt x="65" y="465"/>
                    </a:cubicBezTo>
                    <a:cubicBezTo>
                      <a:pt x="100" y="465"/>
                      <a:pt x="129" y="436"/>
                      <a:pt x="129" y="401"/>
                    </a:cubicBezTo>
                    <a:cubicBezTo>
                      <a:pt x="129" y="401"/>
                      <a:pt x="129" y="401"/>
                      <a:pt x="129" y="401"/>
                    </a:cubicBezTo>
                    <a:cubicBezTo>
                      <a:pt x="129" y="382"/>
                      <a:pt x="121" y="365"/>
                      <a:pt x="108" y="353"/>
                    </a:cubicBezTo>
                    <a:lnTo>
                      <a:pt x="108" y="43"/>
                    </a:lnTo>
                    <a:cubicBezTo>
                      <a:pt x="108" y="19"/>
                      <a:pt x="88"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39">
                <a:extLst>
                  <a:ext uri="{FF2B5EF4-FFF2-40B4-BE49-F238E27FC236}">
                    <a16:creationId xmlns:a16="http://schemas.microsoft.com/office/drawing/2014/main" id="{49C2E804-9B02-40A5-A146-61023EA66018}"/>
                  </a:ext>
                </a:extLst>
              </p:cNvPr>
              <p:cNvSpPr>
                <a:spLocks/>
              </p:cNvSpPr>
              <p:nvPr/>
            </p:nvSpPr>
            <p:spPr bwMode="auto">
              <a:xfrm>
                <a:off x="2144713" y="5184776"/>
                <a:ext cx="7937" cy="107950"/>
              </a:xfrm>
              <a:custGeom>
                <a:avLst/>
                <a:gdLst>
                  <a:gd name="T0" fmla="*/ 0 w 23"/>
                  <a:gd name="T1" fmla="*/ 11 h 317"/>
                  <a:gd name="T2" fmla="*/ 12 w 23"/>
                  <a:gd name="T3" fmla="*/ 0 h 317"/>
                  <a:gd name="T4" fmla="*/ 23 w 23"/>
                  <a:gd name="T5" fmla="*/ 11 h 317"/>
                  <a:gd name="T6" fmla="*/ 23 w 23"/>
                  <a:gd name="T7" fmla="*/ 305 h 317"/>
                  <a:gd name="T8" fmla="*/ 12 w 23"/>
                  <a:gd name="T9" fmla="*/ 317 h 317"/>
                  <a:gd name="T10" fmla="*/ 0 w 23"/>
                  <a:gd name="T11" fmla="*/ 305 h 317"/>
                  <a:gd name="T12" fmla="*/ 0 w 23"/>
                  <a:gd name="T13" fmla="*/ 11 h 317"/>
                </a:gdLst>
                <a:ahLst/>
                <a:cxnLst>
                  <a:cxn ang="0">
                    <a:pos x="T0" y="T1"/>
                  </a:cxn>
                  <a:cxn ang="0">
                    <a:pos x="T2" y="T3"/>
                  </a:cxn>
                  <a:cxn ang="0">
                    <a:pos x="T4" y="T5"/>
                  </a:cxn>
                  <a:cxn ang="0">
                    <a:pos x="T6" y="T7"/>
                  </a:cxn>
                  <a:cxn ang="0">
                    <a:pos x="T8" y="T9"/>
                  </a:cxn>
                  <a:cxn ang="0">
                    <a:pos x="T10" y="T11"/>
                  </a:cxn>
                  <a:cxn ang="0">
                    <a:pos x="T12" y="T13"/>
                  </a:cxn>
                </a:cxnLst>
                <a:rect l="0" t="0" r="r" b="b"/>
                <a:pathLst>
                  <a:path w="23" h="317">
                    <a:moveTo>
                      <a:pt x="0" y="11"/>
                    </a:moveTo>
                    <a:cubicBezTo>
                      <a:pt x="0" y="5"/>
                      <a:pt x="5" y="0"/>
                      <a:pt x="12" y="0"/>
                    </a:cubicBezTo>
                    <a:cubicBezTo>
                      <a:pt x="18" y="0"/>
                      <a:pt x="23" y="5"/>
                      <a:pt x="23" y="11"/>
                    </a:cubicBezTo>
                    <a:lnTo>
                      <a:pt x="23" y="305"/>
                    </a:lnTo>
                    <a:cubicBezTo>
                      <a:pt x="23" y="311"/>
                      <a:pt x="18" y="317"/>
                      <a:pt x="12" y="317"/>
                    </a:cubicBezTo>
                    <a:cubicBezTo>
                      <a:pt x="5" y="317"/>
                      <a:pt x="0" y="311"/>
                      <a:pt x="0" y="305"/>
                    </a:cubicBez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40">
                <a:extLst>
                  <a:ext uri="{FF2B5EF4-FFF2-40B4-BE49-F238E27FC236}">
                    <a16:creationId xmlns:a16="http://schemas.microsoft.com/office/drawing/2014/main" id="{320A1C2B-ACE9-45DB-9C40-8756A56EFDDA}"/>
                  </a:ext>
                </a:extLst>
              </p:cNvPr>
              <p:cNvSpPr>
                <a:spLocks/>
              </p:cNvSpPr>
              <p:nvPr/>
            </p:nvSpPr>
            <p:spPr bwMode="auto">
              <a:xfrm>
                <a:off x="2141538" y="5280026"/>
                <a:ext cx="14287" cy="15875"/>
              </a:xfrm>
              <a:custGeom>
                <a:avLst/>
                <a:gdLst>
                  <a:gd name="T0" fmla="*/ 0 w 45"/>
                  <a:gd name="T1" fmla="*/ 22 h 45"/>
                  <a:gd name="T2" fmla="*/ 0 w 45"/>
                  <a:gd name="T3" fmla="*/ 22 h 45"/>
                  <a:gd name="T4" fmla="*/ 23 w 45"/>
                  <a:gd name="T5" fmla="*/ 45 h 45"/>
                  <a:gd name="T6" fmla="*/ 45 w 45"/>
                  <a:gd name="T7" fmla="*/ 22 h 45"/>
                  <a:gd name="T8" fmla="*/ 23 w 45"/>
                  <a:gd name="T9" fmla="*/ 0 h 45"/>
                  <a:gd name="T10" fmla="*/ 23 w 45"/>
                  <a:gd name="T11" fmla="*/ 0 h 45"/>
                  <a:gd name="T12" fmla="*/ 0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2"/>
                    </a:moveTo>
                    <a:cubicBezTo>
                      <a:pt x="0" y="22"/>
                      <a:pt x="0" y="22"/>
                      <a:pt x="0" y="22"/>
                    </a:cubicBezTo>
                    <a:cubicBezTo>
                      <a:pt x="0" y="35"/>
                      <a:pt x="10" y="45"/>
                      <a:pt x="23" y="45"/>
                    </a:cubicBezTo>
                    <a:cubicBezTo>
                      <a:pt x="35" y="45"/>
                      <a:pt x="45" y="35"/>
                      <a:pt x="45" y="22"/>
                    </a:cubicBezTo>
                    <a:cubicBezTo>
                      <a:pt x="45" y="10"/>
                      <a:pt x="35" y="0"/>
                      <a:pt x="23" y="0"/>
                    </a:cubicBezTo>
                    <a:cubicBezTo>
                      <a:pt x="23" y="0"/>
                      <a:pt x="23" y="0"/>
                      <a:pt x="23" y="0"/>
                    </a:cubicBezTo>
                    <a:cubicBezTo>
                      <a:pt x="10" y="0"/>
                      <a:pt x="0" y="10"/>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141">
                <a:extLst>
                  <a:ext uri="{FF2B5EF4-FFF2-40B4-BE49-F238E27FC236}">
                    <a16:creationId xmlns:a16="http://schemas.microsoft.com/office/drawing/2014/main" id="{D96107E0-F7FD-4417-A26E-1CFF22EF6C55}"/>
                  </a:ext>
                </a:extLst>
              </p:cNvPr>
              <p:cNvSpPr>
                <a:spLocks noEditPoints="1"/>
              </p:cNvSpPr>
              <p:nvPr/>
            </p:nvSpPr>
            <p:spPr bwMode="auto">
              <a:xfrm>
                <a:off x="2114550" y="5162551"/>
                <a:ext cx="6350" cy="106363"/>
              </a:xfrm>
              <a:custGeom>
                <a:avLst/>
                <a:gdLst>
                  <a:gd name="T0" fmla="*/ 23 w 23"/>
                  <a:gd name="T1" fmla="*/ 319 h 319"/>
                  <a:gd name="T2" fmla="*/ 0 w 23"/>
                  <a:gd name="T3" fmla="*/ 319 h 319"/>
                  <a:gd name="T4" fmla="*/ 0 w 23"/>
                  <a:gd name="T5" fmla="*/ 307 h 319"/>
                  <a:gd name="T6" fmla="*/ 23 w 23"/>
                  <a:gd name="T7" fmla="*/ 307 h 319"/>
                  <a:gd name="T8" fmla="*/ 23 w 23"/>
                  <a:gd name="T9" fmla="*/ 319 h 319"/>
                  <a:gd name="T10" fmla="*/ 23 w 23"/>
                  <a:gd name="T11" fmla="*/ 284 h 319"/>
                  <a:gd name="T12" fmla="*/ 0 w 23"/>
                  <a:gd name="T13" fmla="*/ 284 h 319"/>
                  <a:gd name="T14" fmla="*/ 0 w 23"/>
                  <a:gd name="T15" fmla="*/ 273 h 319"/>
                  <a:gd name="T16" fmla="*/ 23 w 23"/>
                  <a:gd name="T17" fmla="*/ 273 h 319"/>
                  <a:gd name="T18" fmla="*/ 23 w 23"/>
                  <a:gd name="T19" fmla="*/ 284 h 319"/>
                  <a:gd name="T20" fmla="*/ 23 w 23"/>
                  <a:gd name="T21" fmla="*/ 250 h 319"/>
                  <a:gd name="T22" fmla="*/ 0 w 23"/>
                  <a:gd name="T23" fmla="*/ 250 h 319"/>
                  <a:gd name="T24" fmla="*/ 0 w 23"/>
                  <a:gd name="T25" fmla="*/ 239 h 319"/>
                  <a:gd name="T26" fmla="*/ 23 w 23"/>
                  <a:gd name="T27" fmla="*/ 239 h 319"/>
                  <a:gd name="T28" fmla="*/ 23 w 23"/>
                  <a:gd name="T29" fmla="*/ 250 h 319"/>
                  <a:gd name="T30" fmla="*/ 23 w 23"/>
                  <a:gd name="T31" fmla="*/ 216 h 319"/>
                  <a:gd name="T32" fmla="*/ 0 w 23"/>
                  <a:gd name="T33" fmla="*/ 216 h 319"/>
                  <a:gd name="T34" fmla="*/ 0 w 23"/>
                  <a:gd name="T35" fmla="*/ 205 h 319"/>
                  <a:gd name="T36" fmla="*/ 23 w 23"/>
                  <a:gd name="T37" fmla="*/ 205 h 319"/>
                  <a:gd name="T38" fmla="*/ 23 w 23"/>
                  <a:gd name="T39" fmla="*/ 216 h 319"/>
                  <a:gd name="T40" fmla="*/ 23 w 23"/>
                  <a:gd name="T41" fmla="*/ 182 h 319"/>
                  <a:gd name="T42" fmla="*/ 0 w 23"/>
                  <a:gd name="T43" fmla="*/ 182 h 319"/>
                  <a:gd name="T44" fmla="*/ 0 w 23"/>
                  <a:gd name="T45" fmla="*/ 171 h 319"/>
                  <a:gd name="T46" fmla="*/ 23 w 23"/>
                  <a:gd name="T47" fmla="*/ 171 h 319"/>
                  <a:gd name="T48" fmla="*/ 23 w 23"/>
                  <a:gd name="T49" fmla="*/ 182 h 319"/>
                  <a:gd name="T50" fmla="*/ 23 w 23"/>
                  <a:gd name="T51" fmla="*/ 148 h 319"/>
                  <a:gd name="T52" fmla="*/ 0 w 23"/>
                  <a:gd name="T53" fmla="*/ 148 h 319"/>
                  <a:gd name="T54" fmla="*/ 0 w 23"/>
                  <a:gd name="T55" fmla="*/ 136 h 319"/>
                  <a:gd name="T56" fmla="*/ 23 w 23"/>
                  <a:gd name="T57" fmla="*/ 136 h 319"/>
                  <a:gd name="T58" fmla="*/ 23 w 23"/>
                  <a:gd name="T59" fmla="*/ 148 h 319"/>
                  <a:gd name="T60" fmla="*/ 23 w 23"/>
                  <a:gd name="T61" fmla="*/ 114 h 319"/>
                  <a:gd name="T62" fmla="*/ 0 w 23"/>
                  <a:gd name="T63" fmla="*/ 114 h 319"/>
                  <a:gd name="T64" fmla="*/ 0 w 23"/>
                  <a:gd name="T65" fmla="*/ 102 h 319"/>
                  <a:gd name="T66" fmla="*/ 23 w 23"/>
                  <a:gd name="T67" fmla="*/ 102 h 319"/>
                  <a:gd name="T68" fmla="*/ 23 w 23"/>
                  <a:gd name="T69" fmla="*/ 114 h 319"/>
                  <a:gd name="T70" fmla="*/ 23 w 23"/>
                  <a:gd name="T71" fmla="*/ 79 h 319"/>
                  <a:gd name="T72" fmla="*/ 0 w 23"/>
                  <a:gd name="T73" fmla="*/ 79 h 319"/>
                  <a:gd name="T74" fmla="*/ 0 w 23"/>
                  <a:gd name="T75" fmla="*/ 68 h 319"/>
                  <a:gd name="T76" fmla="*/ 23 w 23"/>
                  <a:gd name="T77" fmla="*/ 68 h 319"/>
                  <a:gd name="T78" fmla="*/ 23 w 23"/>
                  <a:gd name="T79" fmla="*/ 79 h 319"/>
                  <a:gd name="T80" fmla="*/ 23 w 23"/>
                  <a:gd name="T81" fmla="*/ 45 h 319"/>
                  <a:gd name="T82" fmla="*/ 0 w 23"/>
                  <a:gd name="T83" fmla="*/ 45 h 319"/>
                  <a:gd name="T84" fmla="*/ 0 w 23"/>
                  <a:gd name="T85" fmla="*/ 34 h 319"/>
                  <a:gd name="T86" fmla="*/ 23 w 23"/>
                  <a:gd name="T87" fmla="*/ 34 h 319"/>
                  <a:gd name="T88" fmla="*/ 23 w 23"/>
                  <a:gd name="T89" fmla="*/ 45 h 319"/>
                  <a:gd name="T90" fmla="*/ 23 w 23"/>
                  <a:gd name="T91" fmla="*/ 11 h 319"/>
                  <a:gd name="T92" fmla="*/ 0 w 23"/>
                  <a:gd name="T93" fmla="*/ 11 h 319"/>
                  <a:gd name="T94" fmla="*/ 0 w 23"/>
                  <a:gd name="T95" fmla="*/ 0 h 319"/>
                  <a:gd name="T96" fmla="*/ 23 w 23"/>
                  <a:gd name="T97" fmla="*/ 0 h 319"/>
                  <a:gd name="T98" fmla="*/ 23 w 23"/>
                  <a:gd name="T99"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319">
                    <a:moveTo>
                      <a:pt x="23" y="319"/>
                    </a:moveTo>
                    <a:lnTo>
                      <a:pt x="0" y="319"/>
                    </a:lnTo>
                    <a:lnTo>
                      <a:pt x="0" y="307"/>
                    </a:lnTo>
                    <a:lnTo>
                      <a:pt x="23" y="307"/>
                    </a:lnTo>
                    <a:lnTo>
                      <a:pt x="23" y="319"/>
                    </a:lnTo>
                    <a:close/>
                    <a:moveTo>
                      <a:pt x="23" y="284"/>
                    </a:moveTo>
                    <a:lnTo>
                      <a:pt x="0" y="284"/>
                    </a:lnTo>
                    <a:lnTo>
                      <a:pt x="0" y="273"/>
                    </a:lnTo>
                    <a:lnTo>
                      <a:pt x="23" y="273"/>
                    </a:lnTo>
                    <a:lnTo>
                      <a:pt x="23" y="284"/>
                    </a:lnTo>
                    <a:close/>
                    <a:moveTo>
                      <a:pt x="23" y="250"/>
                    </a:moveTo>
                    <a:lnTo>
                      <a:pt x="0" y="250"/>
                    </a:lnTo>
                    <a:lnTo>
                      <a:pt x="0" y="239"/>
                    </a:lnTo>
                    <a:lnTo>
                      <a:pt x="23" y="239"/>
                    </a:lnTo>
                    <a:lnTo>
                      <a:pt x="23" y="250"/>
                    </a:lnTo>
                    <a:close/>
                    <a:moveTo>
                      <a:pt x="23" y="216"/>
                    </a:moveTo>
                    <a:lnTo>
                      <a:pt x="0" y="216"/>
                    </a:lnTo>
                    <a:lnTo>
                      <a:pt x="0" y="205"/>
                    </a:lnTo>
                    <a:lnTo>
                      <a:pt x="23" y="205"/>
                    </a:lnTo>
                    <a:lnTo>
                      <a:pt x="23" y="216"/>
                    </a:lnTo>
                    <a:close/>
                    <a:moveTo>
                      <a:pt x="23" y="182"/>
                    </a:moveTo>
                    <a:lnTo>
                      <a:pt x="0" y="182"/>
                    </a:lnTo>
                    <a:lnTo>
                      <a:pt x="0" y="171"/>
                    </a:lnTo>
                    <a:lnTo>
                      <a:pt x="23" y="171"/>
                    </a:lnTo>
                    <a:lnTo>
                      <a:pt x="23" y="182"/>
                    </a:lnTo>
                    <a:close/>
                    <a:moveTo>
                      <a:pt x="23" y="148"/>
                    </a:moveTo>
                    <a:lnTo>
                      <a:pt x="0" y="148"/>
                    </a:lnTo>
                    <a:lnTo>
                      <a:pt x="0" y="136"/>
                    </a:lnTo>
                    <a:lnTo>
                      <a:pt x="23" y="136"/>
                    </a:lnTo>
                    <a:lnTo>
                      <a:pt x="23" y="148"/>
                    </a:lnTo>
                    <a:close/>
                    <a:moveTo>
                      <a:pt x="23" y="114"/>
                    </a:moveTo>
                    <a:lnTo>
                      <a:pt x="0" y="114"/>
                    </a:lnTo>
                    <a:lnTo>
                      <a:pt x="0" y="102"/>
                    </a:lnTo>
                    <a:lnTo>
                      <a:pt x="23" y="102"/>
                    </a:lnTo>
                    <a:lnTo>
                      <a:pt x="23" y="114"/>
                    </a:lnTo>
                    <a:close/>
                    <a:moveTo>
                      <a:pt x="23" y="79"/>
                    </a:moveTo>
                    <a:lnTo>
                      <a:pt x="0" y="79"/>
                    </a:lnTo>
                    <a:lnTo>
                      <a:pt x="0" y="68"/>
                    </a:lnTo>
                    <a:lnTo>
                      <a:pt x="23" y="68"/>
                    </a:lnTo>
                    <a:lnTo>
                      <a:pt x="23" y="79"/>
                    </a:lnTo>
                    <a:close/>
                    <a:moveTo>
                      <a:pt x="23" y="45"/>
                    </a:moveTo>
                    <a:lnTo>
                      <a:pt x="0" y="45"/>
                    </a:lnTo>
                    <a:lnTo>
                      <a:pt x="0" y="34"/>
                    </a:lnTo>
                    <a:lnTo>
                      <a:pt x="23" y="34"/>
                    </a:lnTo>
                    <a:lnTo>
                      <a:pt x="23" y="45"/>
                    </a:lnTo>
                    <a:close/>
                    <a:moveTo>
                      <a:pt x="23" y="11"/>
                    </a:moveTo>
                    <a:lnTo>
                      <a:pt x="0" y="11"/>
                    </a:lnTo>
                    <a:lnTo>
                      <a:pt x="0" y="0"/>
                    </a:lnTo>
                    <a:lnTo>
                      <a:pt x="23" y="0"/>
                    </a:lnTo>
                    <a:lnTo>
                      <a:pt x="2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142">
                <a:extLst>
                  <a:ext uri="{FF2B5EF4-FFF2-40B4-BE49-F238E27FC236}">
                    <a16:creationId xmlns:a16="http://schemas.microsoft.com/office/drawing/2014/main" id="{580C1047-BFC2-459A-A766-76406C09BBB7}"/>
                  </a:ext>
                </a:extLst>
              </p:cNvPr>
              <p:cNvSpPr>
                <a:spLocks noEditPoints="1"/>
              </p:cNvSpPr>
              <p:nvPr/>
            </p:nvSpPr>
            <p:spPr bwMode="auto">
              <a:xfrm>
                <a:off x="2222500" y="5035551"/>
                <a:ext cx="55562" cy="96838"/>
              </a:xfrm>
              <a:custGeom>
                <a:avLst/>
                <a:gdLst>
                  <a:gd name="T0" fmla="*/ 138 w 165"/>
                  <a:gd name="T1" fmla="*/ 184 h 288"/>
                  <a:gd name="T2" fmla="*/ 82 w 165"/>
                  <a:gd name="T3" fmla="*/ 44 h 288"/>
                  <a:gd name="T4" fmla="*/ 27 w 165"/>
                  <a:gd name="T5" fmla="*/ 185 h 288"/>
                  <a:gd name="T6" fmla="*/ 24 w 165"/>
                  <a:gd name="T7" fmla="*/ 195 h 288"/>
                  <a:gd name="T8" fmla="*/ 24 w 165"/>
                  <a:gd name="T9" fmla="*/ 195 h 288"/>
                  <a:gd name="T10" fmla="*/ 23 w 165"/>
                  <a:gd name="T11" fmla="*/ 206 h 288"/>
                  <a:gd name="T12" fmla="*/ 40 w 165"/>
                  <a:gd name="T13" fmla="*/ 248 h 288"/>
                  <a:gd name="T14" fmla="*/ 82 w 165"/>
                  <a:gd name="T15" fmla="*/ 266 h 288"/>
                  <a:gd name="T16" fmla="*/ 124 w 165"/>
                  <a:gd name="T17" fmla="*/ 248 h 288"/>
                  <a:gd name="T18" fmla="*/ 142 w 165"/>
                  <a:gd name="T19" fmla="*/ 206 h 288"/>
                  <a:gd name="T20" fmla="*/ 141 w 165"/>
                  <a:gd name="T21" fmla="*/ 195 h 288"/>
                  <a:gd name="T22" fmla="*/ 138 w 165"/>
                  <a:gd name="T23" fmla="*/ 185 h 288"/>
                  <a:gd name="T24" fmla="*/ 138 w 165"/>
                  <a:gd name="T25" fmla="*/ 184 h 288"/>
                  <a:gd name="T26" fmla="*/ 93 w 165"/>
                  <a:gd name="T27" fmla="*/ 9 h 288"/>
                  <a:gd name="T28" fmla="*/ 159 w 165"/>
                  <a:gd name="T29" fmla="*/ 176 h 288"/>
                  <a:gd name="T30" fmla="*/ 163 w 165"/>
                  <a:gd name="T31" fmla="*/ 191 h 288"/>
                  <a:gd name="T32" fmla="*/ 165 w 165"/>
                  <a:gd name="T33" fmla="*/ 206 h 288"/>
                  <a:gd name="T34" fmla="*/ 140 w 165"/>
                  <a:gd name="T35" fmla="*/ 264 h 288"/>
                  <a:gd name="T36" fmla="*/ 82 w 165"/>
                  <a:gd name="T37" fmla="*/ 288 h 288"/>
                  <a:gd name="T38" fmla="*/ 24 w 165"/>
                  <a:gd name="T39" fmla="*/ 264 h 288"/>
                  <a:gd name="T40" fmla="*/ 0 w 165"/>
                  <a:gd name="T41" fmla="*/ 206 h 288"/>
                  <a:gd name="T42" fmla="*/ 1 w 165"/>
                  <a:gd name="T43" fmla="*/ 191 h 288"/>
                  <a:gd name="T44" fmla="*/ 1 w 165"/>
                  <a:gd name="T45" fmla="*/ 191 h 288"/>
                  <a:gd name="T46" fmla="*/ 6 w 165"/>
                  <a:gd name="T47" fmla="*/ 176 h 288"/>
                  <a:gd name="T48" fmla="*/ 72 w 165"/>
                  <a:gd name="T49" fmla="*/ 9 h 288"/>
                  <a:gd name="T50" fmla="*/ 78 w 165"/>
                  <a:gd name="T51" fmla="*/ 3 h 288"/>
                  <a:gd name="T52" fmla="*/ 93 w 165"/>
                  <a:gd name="T53"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288">
                    <a:moveTo>
                      <a:pt x="138" y="184"/>
                    </a:moveTo>
                    <a:lnTo>
                      <a:pt x="82" y="44"/>
                    </a:lnTo>
                    <a:lnTo>
                      <a:pt x="27" y="185"/>
                    </a:lnTo>
                    <a:cubicBezTo>
                      <a:pt x="25" y="188"/>
                      <a:pt x="24" y="191"/>
                      <a:pt x="24" y="195"/>
                    </a:cubicBezTo>
                    <a:lnTo>
                      <a:pt x="24" y="195"/>
                    </a:lnTo>
                    <a:cubicBezTo>
                      <a:pt x="23" y="199"/>
                      <a:pt x="23" y="202"/>
                      <a:pt x="23" y="206"/>
                    </a:cubicBezTo>
                    <a:cubicBezTo>
                      <a:pt x="23" y="223"/>
                      <a:pt x="29" y="237"/>
                      <a:pt x="40" y="248"/>
                    </a:cubicBezTo>
                    <a:cubicBezTo>
                      <a:pt x="51" y="259"/>
                      <a:pt x="66" y="266"/>
                      <a:pt x="82" y="266"/>
                    </a:cubicBezTo>
                    <a:cubicBezTo>
                      <a:pt x="99" y="266"/>
                      <a:pt x="114" y="259"/>
                      <a:pt x="124" y="248"/>
                    </a:cubicBezTo>
                    <a:cubicBezTo>
                      <a:pt x="135" y="237"/>
                      <a:pt x="142" y="223"/>
                      <a:pt x="142" y="206"/>
                    </a:cubicBezTo>
                    <a:cubicBezTo>
                      <a:pt x="142" y="202"/>
                      <a:pt x="141" y="198"/>
                      <a:pt x="141" y="195"/>
                    </a:cubicBezTo>
                    <a:cubicBezTo>
                      <a:pt x="140" y="192"/>
                      <a:pt x="139" y="188"/>
                      <a:pt x="138" y="185"/>
                    </a:cubicBezTo>
                    <a:lnTo>
                      <a:pt x="138" y="184"/>
                    </a:lnTo>
                    <a:close/>
                    <a:moveTo>
                      <a:pt x="93" y="9"/>
                    </a:moveTo>
                    <a:lnTo>
                      <a:pt x="159" y="176"/>
                    </a:lnTo>
                    <a:cubicBezTo>
                      <a:pt x="161" y="181"/>
                      <a:pt x="162" y="186"/>
                      <a:pt x="163" y="191"/>
                    </a:cubicBezTo>
                    <a:cubicBezTo>
                      <a:pt x="164" y="196"/>
                      <a:pt x="165" y="201"/>
                      <a:pt x="165" y="206"/>
                    </a:cubicBezTo>
                    <a:cubicBezTo>
                      <a:pt x="165" y="229"/>
                      <a:pt x="155" y="249"/>
                      <a:pt x="140" y="264"/>
                    </a:cubicBezTo>
                    <a:cubicBezTo>
                      <a:pt x="126" y="279"/>
                      <a:pt x="105" y="288"/>
                      <a:pt x="82" y="288"/>
                    </a:cubicBezTo>
                    <a:cubicBezTo>
                      <a:pt x="60" y="288"/>
                      <a:pt x="39" y="279"/>
                      <a:pt x="24" y="264"/>
                    </a:cubicBezTo>
                    <a:cubicBezTo>
                      <a:pt x="9" y="249"/>
                      <a:pt x="0" y="229"/>
                      <a:pt x="0" y="206"/>
                    </a:cubicBezTo>
                    <a:cubicBezTo>
                      <a:pt x="0" y="201"/>
                      <a:pt x="0" y="196"/>
                      <a:pt x="1" y="191"/>
                    </a:cubicBezTo>
                    <a:lnTo>
                      <a:pt x="1" y="191"/>
                    </a:lnTo>
                    <a:cubicBezTo>
                      <a:pt x="2" y="186"/>
                      <a:pt x="4" y="181"/>
                      <a:pt x="6" y="176"/>
                    </a:cubicBezTo>
                    <a:lnTo>
                      <a:pt x="72" y="9"/>
                    </a:lnTo>
                    <a:cubicBezTo>
                      <a:pt x="73" y="6"/>
                      <a:pt x="75" y="4"/>
                      <a:pt x="78" y="3"/>
                    </a:cubicBezTo>
                    <a:cubicBezTo>
                      <a:pt x="84" y="0"/>
                      <a:pt x="91" y="3"/>
                      <a:pt x="9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143">
                <a:extLst>
                  <a:ext uri="{FF2B5EF4-FFF2-40B4-BE49-F238E27FC236}">
                    <a16:creationId xmlns:a16="http://schemas.microsoft.com/office/drawing/2014/main" id="{EF3DD6B6-21D0-41BE-BC75-4A44D0FF4C43}"/>
                  </a:ext>
                </a:extLst>
              </p:cNvPr>
              <p:cNvSpPr>
                <a:spLocks/>
              </p:cNvSpPr>
              <p:nvPr/>
            </p:nvSpPr>
            <p:spPr bwMode="auto">
              <a:xfrm>
                <a:off x="2430463" y="5297489"/>
                <a:ext cx="34925" cy="85725"/>
              </a:xfrm>
              <a:custGeom>
                <a:avLst/>
                <a:gdLst>
                  <a:gd name="T0" fmla="*/ 1 w 105"/>
                  <a:gd name="T1" fmla="*/ 175 h 255"/>
                  <a:gd name="T2" fmla="*/ 0 w 105"/>
                  <a:gd name="T3" fmla="*/ 183 h 255"/>
                  <a:gd name="T4" fmla="*/ 12 w 105"/>
                  <a:gd name="T5" fmla="*/ 224 h 255"/>
                  <a:gd name="T6" fmla="*/ 30 w 105"/>
                  <a:gd name="T7" fmla="*/ 241 h 255"/>
                  <a:gd name="T8" fmla="*/ 69 w 105"/>
                  <a:gd name="T9" fmla="*/ 255 h 255"/>
                  <a:gd name="T10" fmla="*/ 72 w 105"/>
                  <a:gd name="T11" fmla="*/ 255 h 255"/>
                  <a:gd name="T12" fmla="*/ 82 w 105"/>
                  <a:gd name="T13" fmla="*/ 253 h 255"/>
                  <a:gd name="T14" fmla="*/ 91 w 105"/>
                  <a:gd name="T15" fmla="*/ 246 h 255"/>
                  <a:gd name="T16" fmla="*/ 103 w 105"/>
                  <a:gd name="T17" fmla="*/ 217 h 255"/>
                  <a:gd name="T18" fmla="*/ 95 w 105"/>
                  <a:gd name="T19" fmla="*/ 186 h 255"/>
                  <a:gd name="T20" fmla="*/ 84 w 105"/>
                  <a:gd name="T21" fmla="*/ 130 h 255"/>
                  <a:gd name="T22" fmla="*/ 86 w 105"/>
                  <a:gd name="T23" fmla="*/ 110 h 255"/>
                  <a:gd name="T24" fmla="*/ 98 w 105"/>
                  <a:gd name="T25" fmla="*/ 80 h 255"/>
                  <a:gd name="T26" fmla="*/ 105 w 105"/>
                  <a:gd name="T27" fmla="*/ 50 h 255"/>
                  <a:gd name="T28" fmla="*/ 105 w 105"/>
                  <a:gd name="T29" fmla="*/ 46 h 255"/>
                  <a:gd name="T30" fmla="*/ 44 w 105"/>
                  <a:gd name="T31" fmla="*/ 6 h 255"/>
                  <a:gd name="T32" fmla="*/ 16 w 105"/>
                  <a:gd name="T33" fmla="*/ 35 h 255"/>
                  <a:gd name="T34" fmla="*/ 9 w 105"/>
                  <a:gd name="T35" fmla="*/ 92 h 255"/>
                  <a:gd name="T36" fmla="*/ 10 w 105"/>
                  <a:gd name="T37" fmla="*/ 109 h 255"/>
                  <a:gd name="T38" fmla="*/ 8 w 105"/>
                  <a:gd name="T39" fmla="*/ 124 h 255"/>
                  <a:gd name="T40" fmla="*/ 1 w 105"/>
                  <a:gd name="T41" fmla="*/ 17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55">
                    <a:moveTo>
                      <a:pt x="1" y="175"/>
                    </a:moveTo>
                    <a:cubicBezTo>
                      <a:pt x="0" y="178"/>
                      <a:pt x="0" y="181"/>
                      <a:pt x="0" y="183"/>
                    </a:cubicBezTo>
                    <a:cubicBezTo>
                      <a:pt x="0" y="198"/>
                      <a:pt x="4" y="212"/>
                      <a:pt x="12" y="224"/>
                    </a:cubicBezTo>
                    <a:cubicBezTo>
                      <a:pt x="17" y="231"/>
                      <a:pt x="23" y="237"/>
                      <a:pt x="30" y="241"/>
                    </a:cubicBezTo>
                    <a:cubicBezTo>
                      <a:pt x="42" y="249"/>
                      <a:pt x="55" y="254"/>
                      <a:pt x="69" y="255"/>
                    </a:cubicBezTo>
                    <a:cubicBezTo>
                      <a:pt x="70" y="255"/>
                      <a:pt x="71" y="255"/>
                      <a:pt x="72" y="255"/>
                    </a:cubicBezTo>
                    <a:cubicBezTo>
                      <a:pt x="75" y="255"/>
                      <a:pt x="79" y="254"/>
                      <a:pt x="82" y="253"/>
                    </a:cubicBezTo>
                    <a:cubicBezTo>
                      <a:pt x="85" y="252"/>
                      <a:pt x="89" y="249"/>
                      <a:pt x="91" y="246"/>
                    </a:cubicBezTo>
                    <a:cubicBezTo>
                      <a:pt x="99" y="238"/>
                      <a:pt x="103" y="228"/>
                      <a:pt x="103" y="217"/>
                    </a:cubicBezTo>
                    <a:cubicBezTo>
                      <a:pt x="102" y="206"/>
                      <a:pt x="99" y="195"/>
                      <a:pt x="95" y="186"/>
                    </a:cubicBezTo>
                    <a:cubicBezTo>
                      <a:pt x="88" y="168"/>
                      <a:pt x="84" y="149"/>
                      <a:pt x="84" y="130"/>
                    </a:cubicBezTo>
                    <a:cubicBezTo>
                      <a:pt x="84" y="123"/>
                      <a:pt x="85" y="116"/>
                      <a:pt x="86" y="110"/>
                    </a:cubicBezTo>
                    <a:cubicBezTo>
                      <a:pt x="87" y="99"/>
                      <a:pt x="91" y="89"/>
                      <a:pt x="98" y="80"/>
                    </a:cubicBezTo>
                    <a:cubicBezTo>
                      <a:pt x="103" y="71"/>
                      <a:pt x="105" y="60"/>
                      <a:pt x="105" y="50"/>
                    </a:cubicBezTo>
                    <a:cubicBezTo>
                      <a:pt x="105" y="49"/>
                      <a:pt x="105" y="47"/>
                      <a:pt x="105" y="46"/>
                    </a:cubicBezTo>
                    <a:cubicBezTo>
                      <a:pt x="94" y="23"/>
                      <a:pt x="69" y="0"/>
                      <a:pt x="44" y="6"/>
                    </a:cubicBezTo>
                    <a:cubicBezTo>
                      <a:pt x="30" y="11"/>
                      <a:pt x="19" y="22"/>
                      <a:pt x="16" y="35"/>
                    </a:cubicBezTo>
                    <a:cubicBezTo>
                      <a:pt x="11" y="54"/>
                      <a:pt x="9" y="73"/>
                      <a:pt x="9" y="92"/>
                    </a:cubicBezTo>
                    <a:cubicBezTo>
                      <a:pt x="9" y="98"/>
                      <a:pt x="9" y="104"/>
                      <a:pt x="10" y="109"/>
                    </a:cubicBezTo>
                    <a:cubicBezTo>
                      <a:pt x="9" y="114"/>
                      <a:pt x="9" y="119"/>
                      <a:pt x="8" y="124"/>
                    </a:cubicBezTo>
                    <a:cubicBezTo>
                      <a:pt x="6" y="141"/>
                      <a:pt x="2" y="158"/>
                      <a:pt x="1" y="17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144">
                <a:extLst>
                  <a:ext uri="{FF2B5EF4-FFF2-40B4-BE49-F238E27FC236}">
                    <a16:creationId xmlns:a16="http://schemas.microsoft.com/office/drawing/2014/main" id="{66AF074E-482A-4533-A1F0-FEBDB1397254}"/>
                  </a:ext>
                </a:extLst>
              </p:cNvPr>
              <p:cNvSpPr>
                <a:spLocks/>
              </p:cNvSpPr>
              <p:nvPr/>
            </p:nvSpPr>
            <p:spPr bwMode="auto">
              <a:xfrm>
                <a:off x="2443163" y="5305426"/>
                <a:ext cx="31750" cy="53975"/>
              </a:xfrm>
              <a:custGeom>
                <a:avLst/>
                <a:gdLst>
                  <a:gd name="T0" fmla="*/ 1 w 97"/>
                  <a:gd name="T1" fmla="*/ 121 h 160"/>
                  <a:gd name="T2" fmla="*/ 12 w 97"/>
                  <a:gd name="T3" fmla="*/ 148 h 160"/>
                  <a:gd name="T4" fmla="*/ 26 w 97"/>
                  <a:gd name="T5" fmla="*/ 159 h 160"/>
                  <a:gd name="T6" fmla="*/ 31 w 97"/>
                  <a:gd name="T7" fmla="*/ 160 h 160"/>
                  <a:gd name="T8" fmla="*/ 43 w 97"/>
                  <a:gd name="T9" fmla="*/ 155 h 160"/>
                  <a:gd name="T10" fmla="*/ 47 w 97"/>
                  <a:gd name="T11" fmla="*/ 143 h 160"/>
                  <a:gd name="T12" fmla="*/ 47 w 97"/>
                  <a:gd name="T13" fmla="*/ 117 h 160"/>
                  <a:gd name="T14" fmla="*/ 54 w 97"/>
                  <a:gd name="T15" fmla="*/ 97 h 160"/>
                  <a:gd name="T16" fmla="*/ 90 w 97"/>
                  <a:gd name="T17" fmla="*/ 61 h 160"/>
                  <a:gd name="T18" fmla="*/ 85 w 97"/>
                  <a:gd name="T19" fmla="*/ 28 h 160"/>
                  <a:gd name="T20" fmla="*/ 75 w 97"/>
                  <a:gd name="T21" fmla="*/ 21 h 160"/>
                  <a:gd name="T22" fmla="*/ 40 w 97"/>
                  <a:gd name="T23" fmla="*/ 5 h 160"/>
                  <a:gd name="T24" fmla="*/ 14 w 97"/>
                  <a:gd name="T25" fmla="*/ 48 h 160"/>
                  <a:gd name="T26" fmla="*/ 0 w 97"/>
                  <a:gd name="T27" fmla="*/ 110 h 160"/>
                  <a:gd name="T28" fmla="*/ 1 w 97"/>
                  <a:gd name="T29" fmla="*/ 12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0">
                    <a:moveTo>
                      <a:pt x="1" y="121"/>
                    </a:moveTo>
                    <a:cubicBezTo>
                      <a:pt x="2" y="131"/>
                      <a:pt x="6" y="140"/>
                      <a:pt x="12" y="148"/>
                    </a:cubicBezTo>
                    <a:cubicBezTo>
                      <a:pt x="15" y="153"/>
                      <a:pt x="20" y="157"/>
                      <a:pt x="26" y="159"/>
                    </a:cubicBezTo>
                    <a:cubicBezTo>
                      <a:pt x="28" y="160"/>
                      <a:pt x="29" y="160"/>
                      <a:pt x="31" y="160"/>
                    </a:cubicBezTo>
                    <a:cubicBezTo>
                      <a:pt x="36" y="160"/>
                      <a:pt x="40" y="158"/>
                      <a:pt x="43" y="155"/>
                    </a:cubicBezTo>
                    <a:cubicBezTo>
                      <a:pt x="45" y="151"/>
                      <a:pt x="47" y="147"/>
                      <a:pt x="47" y="143"/>
                    </a:cubicBezTo>
                    <a:cubicBezTo>
                      <a:pt x="47" y="134"/>
                      <a:pt x="46" y="125"/>
                      <a:pt x="47" y="117"/>
                    </a:cubicBezTo>
                    <a:cubicBezTo>
                      <a:pt x="48" y="110"/>
                      <a:pt x="50" y="103"/>
                      <a:pt x="54" y="97"/>
                    </a:cubicBezTo>
                    <a:cubicBezTo>
                      <a:pt x="62" y="82"/>
                      <a:pt x="75" y="69"/>
                      <a:pt x="90" y="61"/>
                    </a:cubicBezTo>
                    <a:cubicBezTo>
                      <a:pt x="93" y="52"/>
                      <a:pt x="97" y="34"/>
                      <a:pt x="85" y="28"/>
                    </a:cubicBezTo>
                    <a:cubicBezTo>
                      <a:pt x="81" y="26"/>
                      <a:pt x="78" y="24"/>
                      <a:pt x="75" y="21"/>
                    </a:cubicBezTo>
                    <a:cubicBezTo>
                      <a:pt x="66" y="11"/>
                      <a:pt x="54" y="0"/>
                      <a:pt x="40" y="5"/>
                    </a:cubicBezTo>
                    <a:cubicBezTo>
                      <a:pt x="23" y="12"/>
                      <a:pt x="17" y="31"/>
                      <a:pt x="14" y="48"/>
                    </a:cubicBezTo>
                    <a:cubicBezTo>
                      <a:pt x="6" y="68"/>
                      <a:pt x="2" y="89"/>
                      <a:pt x="0" y="110"/>
                    </a:cubicBezTo>
                    <a:cubicBezTo>
                      <a:pt x="0" y="114"/>
                      <a:pt x="1" y="117"/>
                      <a:pt x="1" y="1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145">
                <a:extLst>
                  <a:ext uri="{FF2B5EF4-FFF2-40B4-BE49-F238E27FC236}">
                    <a16:creationId xmlns:a16="http://schemas.microsoft.com/office/drawing/2014/main" id="{21B54AD5-4706-4EA9-9485-BB73E6DB11FF}"/>
                  </a:ext>
                </a:extLst>
              </p:cNvPr>
              <p:cNvSpPr>
                <a:spLocks/>
              </p:cNvSpPr>
              <p:nvPr/>
            </p:nvSpPr>
            <p:spPr bwMode="auto">
              <a:xfrm>
                <a:off x="2557463" y="5438776"/>
                <a:ext cx="50800" cy="66675"/>
              </a:xfrm>
              <a:custGeom>
                <a:avLst/>
                <a:gdLst>
                  <a:gd name="T0" fmla="*/ 63 w 153"/>
                  <a:gd name="T1" fmla="*/ 12 h 196"/>
                  <a:gd name="T2" fmla="*/ 9 w 153"/>
                  <a:gd name="T3" fmla="*/ 18 h 196"/>
                  <a:gd name="T4" fmla="*/ 0 w 153"/>
                  <a:gd name="T5" fmla="*/ 65 h 196"/>
                  <a:gd name="T6" fmla="*/ 5 w 153"/>
                  <a:gd name="T7" fmla="*/ 101 h 196"/>
                  <a:gd name="T8" fmla="*/ 29 w 153"/>
                  <a:gd name="T9" fmla="*/ 122 h 196"/>
                  <a:gd name="T10" fmla="*/ 50 w 153"/>
                  <a:gd name="T11" fmla="*/ 162 h 196"/>
                  <a:gd name="T12" fmla="*/ 107 w 153"/>
                  <a:gd name="T13" fmla="*/ 196 h 196"/>
                  <a:gd name="T14" fmla="*/ 132 w 153"/>
                  <a:gd name="T15" fmla="*/ 191 h 196"/>
                  <a:gd name="T16" fmla="*/ 153 w 153"/>
                  <a:gd name="T17" fmla="*/ 168 h 196"/>
                  <a:gd name="T18" fmla="*/ 153 w 153"/>
                  <a:gd name="T19" fmla="*/ 167 h 196"/>
                  <a:gd name="T20" fmla="*/ 146 w 153"/>
                  <a:gd name="T21" fmla="*/ 146 h 196"/>
                  <a:gd name="T22" fmla="*/ 123 w 153"/>
                  <a:gd name="T23" fmla="*/ 116 h 196"/>
                  <a:gd name="T24" fmla="*/ 104 w 153"/>
                  <a:gd name="T25" fmla="*/ 86 h 196"/>
                  <a:gd name="T26" fmla="*/ 63 w 153"/>
                  <a:gd name="T27"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6">
                    <a:moveTo>
                      <a:pt x="63" y="12"/>
                    </a:moveTo>
                    <a:cubicBezTo>
                      <a:pt x="47" y="11"/>
                      <a:pt x="7" y="0"/>
                      <a:pt x="9" y="18"/>
                    </a:cubicBezTo>
                    <a:cubicBezTo>
                      <a:pt x="3" y="33"/>
                      <a:pt x="0" y="49"/>
                      <a:pt x="0" y="65"/>
                    </a:cubicBezTo>
                    <a:cubicBezTo>
                      <a:pt x="0" y="77"/>
                      <a:pt x="2" y="89"/>
                      <a:pt x="5" y="101"/>
                    </a:cubicBezTo>
                    <a:cubicBezTo>
                      <a:pt x="9" y="106"/>
                      <a:pt x="25" y="117"/>
                      <a:pt x="29" y="122"/>
                    </a:cubicBezTo>
                    <a:cubicBezTo>
                      <a:pt x="37" y="135"/>
                      <a:pt x="44" y="148"/>
                      <a:pt x="50" y="162"/>
                    </a:cubicBezTo>
                    <a:cubicBezTo>
                      <a:pt x="61" y="183"/>
                      <a:pt x="83" y="196"/>
                      <a:pt x="107" y="196"/>
                    </a:cubicBezTo>
                    <a:cubicBezTo>
                      <a:pt x="116" y="196"/>
                      <a:pt x="124" y="194"/>
                      <a:pt x="132" y="191"/>
                    </a:cubicBezTo>
                    <a:cubicBezTo>
                      <a:pt x="143" y="187"/>
                      <a:pt x="151" y="179"/>
                      <a:pt x="153" y="168"/>
                    </a:cubicBezTo>
                    <a:cubicBezTo>
                      <a:pt x="153" y="168"/>
                      <a:pt x="153" y="168"/>
                      <a:pt x="153" y="167"/>
                    </a:cubicBezTo>
                    <a:cubicBezTo>
                      <a:pt x="153" y="160"/>
                      <a:pt x="150" y="152"/>
                      <a:pt x="146" y="146"/>
                    </a:cubicBezTo>
                    <a:cubicBezTo>
                      <a:pt x="139" y="135"/>
                      <a:pt x="130" y="126"/>
                      <a:pt x="123" y="116"/>
                    </a:cubicBezTo>
                    <a:cubicBezTo>
                      <a:pt x="116" y="107"/>
                      <a:pt x="111" y="96"/>
                      <a:pt x="104" y="86"/>
                    </a:cubicBezTo>
                    <a:cubicBezTo>
                      <a:pt x="97" y="76"/>
                      <a:pt x="83" y="49"/>
                      <a:pt x="63"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146">
                <a:extLst>
                  <a:ext uri="{FF2B5EF4-FFF2-40B4-BE49-F238E27FC236}">
                    <a16:creationId xmlns:a16="http://schemas.microsoft.com/office/drawing/2014/main" id="{33E42E83-C37B-4355-84F6-E6FCF8C12A40}"/>
                  </a:ext>
                </a:extLst>
              </p:cNvPr>
              <p:cNvSpPr>
                <a:spLocks/>
              </p:cNvSpPr>
              <p:nvPr/>
            </p:nvSpPr>
            <p:spPr bwMode="auto">
              <a:xfrm>
                <a:off x="2559050" y="5424489"/>
                <a:ext cx="31750" cy="52388"/>
              </a:xfrm>
              <a:custGeom>
                <a:avLst/>
                <a:gdLst>
                  <a:gd name="T0" fmla="*/ 5 w 98"/>
                  <a:gd name="T1" fmla="*/ 74 h 156"/>
                  <a:gd name="T2" fmla="*/ 4 w 98"/>
                  <a:gd name="T3" fmla="*/ 84 h 156"/>
                  <a:gd name="T4" fmla="*/ 7 w 98"/>
                  <a:gd name="T5" fmla="*/ 101 h 156"/>
                  <a:gd name="T6" fmla="*/ 23 w 98"/>
                  <a:gd name="T7" fmla="*/ 120 h 156"/>
                  <a:gd name="T8" fmla="*/ 41 w 98"/>
                  <a:gd name="T9" fmla="*/ 141 h 156"/>
                  <a:gd name="T10" fmla="*/ 59 w 98"/>
                  <a:gd name="T11" fmla="*/ 153 h 156"/>
                  <a:gd name="T12" fmla="*/ 75 w 98"/>
                  <a:gd name="T13" fmla="*/ 156 h 156"/>
                  <a:gd name="T14" fmla="*/ 81 w 98"/>
                  <a:gd name="T15" fmla="*/ 155 h 156"/>
                  <a:gd name="T16" fmla="*/ 97 w 98"/>
                  <a:gd name="T17" fmla="*/ 142 h 156"/>
                  <a:gd name="T18" fmla="*/ 98 w 98"/>
                  <a:gd name="T19" fmla="*/ 137 h 156"/>
                  <a:gd name="T20" fmla="*/ 95 w 98"/>
                  <a:gd name="T21" fmla="*/ 123 h 156"/>
                  <a:gd name="T22" fmla="*/ 81 w 98"/>
                  <a:gd name="T23" fmla="*/ 93 h 156"/>
                  <a:gd name="T24" fmla="*/ 70 w 98"/>
                  <a:gd name="T25" fmla="*/ 66 h 156"/>
                  <a:gd name="T26" fmla="*/ 67 w 98"/>
                  <a:gd name="T27" fmla="*/ 38 h 156"/>
                  <a:gd name="T28" fmla="*/ 46 w 98"/>
                  <a:gd name="T29" fmla="*/ 12 h 156"/>
                  <a:gd name="T30" fmla="*/ 23 w 98"/>
                  <a:gd name="T31" fmla="*/ 0 h 156"/>
                  <a:gd name="T32" fmla="*/ 10 w 98"/>
                  <a:gd name="T33" fmla="*/ 3 h 156"/>
                  <a:gd name="T34" fmla="*/ 3 w 98"/>
                  <a:gd name="T35" fmla="*/ 45 h 156"/>
                  <a:gd name="T36" fmla="*/ 5 w 98"/>
                  <a:gd name="T37" fmla="*/ 71 h 156"/>
                  <a:gd name="T38" fmla="*/ 5 w 98"/>
                  <a:gd name="T39" fmla="*/ 73 h 156"/>
                  <a:gd name="T40" fmla="*/ 5 w 98"/>
                  <a:gd name="T41" fmla="*/ 7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56">
                    <a:moveTo>
                      <a:pt x="5" y="74"/>
                    </a:moveTo>
                    <a:cubicBezTo>
                      <a:pt x="4" y="77"/>
                      <a:pt x="4" y="80"/>
                      <a:pt x="4" y="84"/>
                    </a:cubicBezTo>
                    <a:cubicBezTo>
                      <a:pt x="4" y="90"/>
                      <a:pt x="5" y="96"/>
                      <a:pt x="7" y="101"/>
                    </a:cubicBezTo>
                    <a:cubicBezTo>
                      <a:pt x="11" y="108"/>
                      <a:pt x="17" y="114"/>
                      <a:pt x="23" y="120"/>
                    </a:cubicBezTo>
                    <a:cubicBezTo>
                      <a:pt x="29" y="127"/>
                      <a:pt x="34" y="135"/>
                      <a:pt x="41" y="141"/>
                    </a:cubicBezTo>
                    <a:cubicBezTo>
                      <a:pt x="46" y="146"/>
                      <a:pt x="52" y="150"/>
                      <a:pt x="59" y="153"/>
                    </a:cubicBezTo>
                    <a:cubicBezTo>
                      <a:pt x="64" y="155"/>
                      <a:pt x="70" y="156"/>
                      <a:pt x="75" y="156"/>
                    </a:cubicBezTo>
                    <a:cubicBezTo>
                      <a:pt x="77" y="156"/>
                      <a:pt x="79" y="156"/>
                      <a:pt x="81" y="155"/>
                    </a:cubicBezTo>
                    <a:cubicBezTo>
                      <a:pt x="89" y="154"/>
                      <a:pt x="95" y="149"/>
                      <a:pt x="97" y="142"/>
                    </a:cubicBezTo>
                    <a:cubicBezTo>
                      <a:pt x="98" y="140"/>
                      <a:pt x="98" y="138"/>
                      <a:pt x="98" y="137"/>
                    </a:cubicBezTo>
                    <a:cubicBezTo>
                      <a:pt x="98" y="132"/>
                      <a:pt x="97" y="127"/>
                      <a:pt x="95" y="123"/>
                    </a:cubicBezTo>
                    <a:cubicBezTo>
                      <a:pt x="91" y="113"/>
                      <a:pt x="86" y="103"/>
                      <a:pt x="81" y="93"/>
                    </a:cubicBezTo>
                    <a:cubicBezTo>
                      <a:pt x="76" y="85"/>
                      <a:pt x="72" y="76"/>
                      <a:pt x="70" y="66"/>
                    </a:cubicBezTo>
                    <a:cubicBezTo>
                      <a:pt x="69" y="62"/>
                      <a:pt x="67" y="43"/>
                      <a:pt x="67" y="38"/>
                    </a:cubicBezTo>
                    <a:cubicBezTo>
                      <a:pt x="67" y="29"/>
                      <a:pt x="51" y="20"/>
                      <a:pt x="46" y="12"/>
                    </a:cubicBezTo>
                    <a:cubicBezTo>
                      <a:pt x="41" y="5"/>
                      <a:pt x="32" y="0"/>
                      <a:pt x="23" y="0"/>
                    </a:cubicBezTo>
                    <a:cubicBezTo>
                      <a:pt x="18" y="0"/>
                      <a:pt x="14" y="1"/>
                      <a:pt x="10" y="3"/>
                    </a:cubicBezTo>
                    <a:cubicBezTo>
                      <a:pt x="0" y="8"/>
                      <a:pt x="1" y="33"/>
                      <a:pt x="3" y="45"/>
                    </a:cubicBezTo>
                    <a:cubicBezTo>
                      <a:pt x="4" y="54"/>
                      <a:pt x="5" y="62"/>
                      <a:pt x="5" y="71"/>
                    </a:cubicBezTo>
                    <a:cubicBezTo>
                      <a:pt x="5" y="72"/>
                      <a:pt x="5" y="72"/>
                      <a:pt x="5" y="73"/>
                    </a:cubicBezTo>
                    <a:lnTo>
                      <a:pt x="5" y="7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147">
                <a:extLst>
                  <a:ext uri="{FF2B5EF4-FFF2-40B4-BE49-F238E27FC236}">
                    <a16:creationId xmlns:a16="http://schemas.microsoft.com/office/drawing/2014/main" id="{7E441A77-7F9E-490B-AB7C-F82B82DDC124}"/>
                  </a:ext>
                </a:extLst>
              </p:cNvPr>
              <p:cNvSpPr>
                <a:spLocks/>
              </p:cNvSpPr>
              <p:nvPr/>
            </p:nvSpPr>
            <p:spPr bwMode="auto">
              <a:xfrm>
                <a:off x="2544763" y="5353051"/>
                <a:ext cx="36512" cy="88900"/>
              </a:xfrm>
              <a:custGeom>
                <a:avLst/>
                <a:gdLst>
                  <a:gd name="T0" fmla="*/ 101 w 112"/>
                  <a:gd name="T1" fmla="*/ 0 h 268"/>
                  <a:gd name="T2" fmla="*/ 112 w 112"/>
                  <a:gd name="T3" fmla="*/ 264 h 268"/>
                  <a:gd name="T4" fmla="*/ 48 w 112"/>
                  <a:gd name="T5" fmla="*/ 268 h 268"/>
                  <a:gd name="T6" fmla="*/ 0 w 112"/>
                  <a:gd name="T7" fmla="*/ 24 h 268"/>
                  <a:gd name="T8" fmla="*/ 101 w 112"/>
                  <a:gd name="T9" fmla="*/ 0 h 268"/>
                </a:gdLst>
                <a:ahLst/>
                <a:cxnLst>
                  <a:cxn ang="0">
                    <a:pos x="T0" y="T1"/>
                  </a:cxn>
                  <a:cxn ang="0">
                    <a:pos x="T2" y="T3"/>
                  </a:cxn>
                  <a:cxn ang="0">
                    <a:pos x="T4" y="T5"/>
                  </a:cxn>
                  <a:cxn ang="0">
                    <a:pos x="T6" y="T7"/>
                  </a:cxn>
                  <a:cxn ang="0">
                    <a:pos x="T8" y="T9"/>
                  </a:cxn>
                </a:cxnLst>
                <a:rect l="0" t="0" r="r" b="b"/>
                <a:pathLst>
                  <a:path w="112" h="268">
                    <a:moveTo>
                      <a:pt x="101" y="0"/>
                    </a:moveTo>
                    <a:lnTo>
                      <a:pt x="112" y="264"/>
                    </a:lnTo>
                    <a:lnTo>
                      <a:pt x="48" y="268"/>
                    </a:lnTo>
                    <a:lnTo>
                      <a:pt x="0" y="24"/>
                    </a:lnTo>
                    <a:lnTo>
                      <a:pt x="101"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148">
                <a:extLst>
                  <a:ext uri="{FF2B5EF4-FFF2-40B4-BE49-F238E27FC236}">
                    <a16:creationId xmlns:a16="http://schemas.microsoft.com/office/drawing/2014/main" id="{60B15BFE-62FE-459D-A1B1-E1AEE20DC60E}"/>
                  </a:ext>
                </a:extLst>
              </p:cNvPr>
              <p:cNvSpPr>
                <a:spLocks/>
              </p:cNvSpPr>
              <p:nvPr/>
            </p:nvSpPr>
            <p:spPr bwMode="auto">
              <a:xfrm>
                <a:off x="2500313" y="5038726"/>
                <a:ext cx="93662" cy="365125"/>
              </a:xfrm>
              <a:custGeom>
                <a:avLst/>
                <a:gdLst>
                  <a:gd name="T0" fmla="*/ 4 w 281"/>
                  <a:gd name="T1" fmla="*/ 353 h 1087"/>
                  <a:gd name="T2" fmla="*/ 108 w 281"/>
                  <a:gd name="T3" fmla="*/ 1087 h 1087"/>
                  <a:gd name="T4" fmla="*/ 242 w 281"/>
                  <a:gd name="T5" fmla="*/ 1045 h 1087"/>
                  <a:gd name="T6" fmla="*/ 188 w 281"/>
                  <a:gd name="T7" fmla="*/ 17 h 1087"/>
                  <a:gd name="T8" fmla="*/ 0 w 281"/>
                  <a:gd name="T9" fmla="*/ 55 h 1087"/>
                  <a:gd name="T10" fmla="*/ 4 w 281"/>
                  <a:gd name="T11" fmla="*/ 353 h 1087"/>
                </a:gdLst>
                <a:ahLst/>
                <a:cxnLst>
                  <a:cxn ang="0">
                    <a:pos x="T0" y="T1"/>
                  </a:cxn>
                  <a:cxn ang="0">
                    <a:pos x="T2" y="T3"/>
                  </a:cxn>
                  <a:cxn ang="0">
                    <a:pos x="T4" y="T5"/>
                  </a:cxn>
                  <a:cxn ang="0">
                    <a:pos x="T6" y="T7"/>
                  </a:cxn>
                  <a:cxn ang="0">
                    <a:pos x="T8" y="T9"/>
                  </a:cxn>
                  <a:cxn ang="0">
                    <a:pos x="T10" y="T11"/>
                  </a:cxn>
                </a:cxnLst>
                <a:rect l="0" t="0" r="r" b="b"/>
                <a:pathLst>
                  <a:path w="281" h="1087">
                    <a:moveTo>
                      <a:pt x="4" y="353"/>
                    </a:moveTo>
                    <a:lnTo>
                      <a:pt x="108" y="1087"/>
                    </a:lnTo>
                    <a:cubicBezTo>
                      <a:pt x="156" y="1087"/>
                      <a:pt x="202" y="1072"/>
                      <a:pt x="242" y="1045"/>
                    </a:cubicBezTo>
                    <a:cubicBezTo>
                      <a:pt x="281" y="1018"/>
                      <a:pt x="195" y="323"/>
                      <a:pt x="188" y="17"/>
                    </a:cubicBezTo>
                    <a:cubicBezTo>
                      <a:pt x="189" y="0"/>
                      <a:pt x="65" y="74"/>
                      <a:pt x="0" y="55"/>
                    </a:cubicBezTo>
                    <a:lnTo>
                      <a:pt x="4" y="35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149">
                <a:extLst>
                  <a:ext uri="{FF2B5EF4-FFF2-40B4-BE49-F238E27FC236}">
                    <a16:creationId xmlns:a16="http://schemas.microsoft.com/office/drawing/2014/main" id="{7380E0EB-DFF4-42FA-9CCE-29C1DE26833B}"/>
                  </a:ext>
                </a:extLst>
              </p:cNvPr>
              <p:cNvSpPr>
                <a:spLocks/>
              </p:cNvSpPr>
              <p:nvPr/>
            </p:nvSpPr>
            <p:spPr bwMode="auto">
              <a:xfrm>
                <a:off x="2454275" y="5276851"/>
                <a:ext cx="50800" cy="53975"/>
              </a:xfrm>
              <a:custGeom>
                <a:avLst/>
                <a:gdLst>
                  <a:gd name="T0" fmla="*/ 154 w 154"/>
                  <a:gd name="T1" fmla="*/ 81 h 160"/>
                  <a:gd name="T2" fmla="*/ 39 w 154"/>
                  <a:gd name="T3" fmla="*/ 160 h 160"/>
                  <a:gd name="T4" fmla="*/ 0 w 154"/>
                  <a:gd name="T5" fmla="*/ 96 h 160"/>
                  <a:gd name="T6" fmla="*/ 109 w 154"/>
                  <a:gd name="T7" fmla="*/ 0 h 160"/>
                  <a:gd name="T8" fmla="*/ 154 w 154"/>
                  <a:gd name="T9" fmla="*/ 81 h 160"/>
                </a:gdLst>
                <a:ahLst/>
                <a:cxnLst>
                  <a:cxn ang="0">
                    <a:pos x="T0" y="T1"/>
                  </a:cxn>
                  <a:cxn ang="0">
                    <a:pos x="T2" y="T3"/>
                  </a:cxn>
                  <a:cxn ang="0">
                    <a:pos x="T4" y="T5"/>
                  </a:cxn>
                  <a:cxn ang="0">
                    <a:pos x="T6" y="T7"/>
                  </a:cxn>
                  <a:cxn ang="0">
                    <a:pos x="T8" y="T9"/>
                  </a:cxn>
                </a:cxnLst>
                <a:rect l="0" t="0" r="r" b="b"/>
                <a:pathLst>
                  <a:path w="154" h="160">
                    <a:moveTo>
                      <a:pt x="154" y="81"/>
                    </a:moveTo>
                    <a:cubicBezTo>
                      <a:pt x="113" y="103"/>
                      <a:pt x="75" y="130"/>
                      <a:pt x="39" y="160"/>
                    </a:cubicBezTo>
                    <a:lnTo>
                      <a:pt x="0" y="96"/>
                    </a:lnTo>
                    <a:lnTo>
                      <a:pt x="109" y="0"/>
                    </a:lnTo>
                    <a:lnTo>
                      <a:pt x="154" y="8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150">
                <a:extLst>
                  <a:ext uri="{FF2B5EF4-FFF2-40B4-BE49-F238E27FC236}">
                    <a16:creationId xmlns:a16="http://schemas.microsoft.com/office/drawing/2014/main" id="{9FA09E38-3550-41CF-8C47-1996B3333173}"/>
                  </a:ext>
                </a:extLst>
              </p:cNvPr>
              <p:cNvSpPr>
                <a:spLocks/>
              </p:cNvSpPr>
              <p:nvPr/>
            </p:nvSpPr>
            <p:spPr bwMode="auto">
              <a:xfrm>
                <a:off x="2457450" y="5027614"/>
                <a:ext cx="136525" cy="298450"/>
              </a:xfrm>
              <a:custGeom>
                <a:avLst/>
                <a:gdLst>
                  <a:gd name="T0" fmla="*/ 64 w 410"/>
                  <a:gd name="T1" fmla="*/ 94 h 885"/>
                  <a:gd name="T2" fmla="*/ 115 w 410"/>
                  <a:gd name="T3" fmla="*/ 476 h 885"/>
                  <a:gd name="T4" fmla="*/ 140 w 410"/>
                  <a:gd name="T5" fmla="*/ 688 h 885"/>
                  <a:gd name="T6" fmla="*/ 9 w 410"/>
                  <a:gd name="T7" fmla="*/ 795 h 885"/>
                  <a:gd name="T8" fmla="*/ 80 w 410"/>
                  <a:gd name="T9" fmla="*/ 885 h 885"/>
                  <a:gd name="T10" fmla="*/ 239 w 410"/>
                  <a:gd name="T11" fmla="*/ 790 h 885"/>
                  <a:gd name="T12" fmla="*/ 410 w 410"/>
                  <a:gd name="T13" fmla="*/ 183 h 885"/>
                  <a:gd name="T14" fmla="*/ 64 w 410"/>
                  <a:gd name="T15" fmla="*/ 94 h 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85">
                    <a:moveTo>
                      <a:pt x="64" y="94"/>
                    </a:moveTo>
                    <a:cubicBezTo>
                      <a:pt x="0" y="325"/>
                      <a:pt x="90" y="356"/>
                      <a:pt x="115" y="476"/>
                    </a:cubicBezTo>
                    <a:cubicBezTo>
                      <a:pt x="104" y="522"/>
                      <a:pt x="140" y="688"/>
                      <a:pt x="140" y="688"/>
                    </a:cubicBezTo>
                    <a:lnTo>
                      <a:pt x="9" y="795"/>
                    </a:lnTo>
                    <a:lnTo>
                      <a:pt x="80" y="885"/>
                    </a:lnTo>
                    <a:lnTo>
                      <a:pt x="239" y="790"/>
                    </a:lnTo>
                    <a:cubicBezTo>
                      <a:pt x="239" y="790"/>
                      <a:pt x="379" y="445"/>
                      <a:pt x="410" y="183"/>
                    </a:cubicBezTo>
                    <a:cubicBezTo>
                      <a:pt x="410" y="183"/>
                      <a:pt x="372" y="0"/>
                      <a:pt x="64" y="9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151">
                <a:extLst>
                  <a:ext uri="{FF2B5EF4-FFF2-40B4-BE49-F238E27FC236}">
                    <a16:creationId xmlns:a16="http://schemas.microsoft.com/office/drawing/2014/main" id="{879232AC-78E2-49F7-B1A1-60D64170A673}"/>
                  </a:ext>
                </a:extLst>
              </p:cNvPr>
              <p:cNvSpPr>
                <a:spLocks/>
              </p:cNvSpPr>
              <p:nvPr/>
            </p:nvSpPr>
            <p:spPr bwMode="auto">
              <a:xfrm>
                <a:off x="2589213" y="4995864"/>
                <a:ext cx="53975" cy="71438"/>
              </a:xfrm>
              <a:custGeom>
                <a:avLst/>
                <a:gdLst>
                  <a:gd name="T0" fmla="*/ 161 w 161"/>
                  <a:gd name="T1" fmla="*/ 171 h 212"/>
                  <a:gd name="T2" fmla="*/ 109 w 161"/>
                  <a:gd name="T3" fmla="*/ 212 h 212"/>
                  <a:gd name="T4" fmla="*/ 18 w 161"/>
                  <a:gd name="T5" fmla="*/ 74 h 212"/>
                  <a:gd name="T6" fmla="*/ 135 w 161"/>
                  <a:gd name="T7" fmla="*/ 52 h 212"/>
                  <a:gd name="T8" fmla="*/ 161 w 161"/>
                  <a:gd name="T9" fmla="*/ 171 h 212"/>
                </a:gdLst>
                <a:ahLst/>
                <a:cxnLst>
                  <a:cxn ang="0">
                    <a:pos x="T0" y="T1"/>
                  </a:cxn>
                  <a:cxn ang="0">
                    <a:pos x="T2" y="T3"/>
                  </a:cxn>
                  <a:cxn ang="0">
                    <a:pos x="T4" y="T5"/>
                  </a:cxn>
                  <a:cxn ang="0">
                    <a:pos x="T6" y="T7"/>
                  </a:cxn>
                  <a:cxn ang="0">
                    <a:pos x="T8" y="T9"/>
                  </a:cxn>
                </a:cxnLst>
                <a:rect l="0" t="0" r="r" b="b"/>
                <a:pathLst>
                  <a:path w="161" h="212">
                    <a:moveTo>
                      <a:pt x="161" y="171"/>
                    </a:moveTo>
                    <a:cubicBezTo>
                      <a:pt x="150" y="191"/>
                      <a:pt x="131" y="206"/>
                      <a:pt x="109" y="212"/>
                    </a:cubicBezTo>
                    <a:cubicBezTo>
                      <a:pt x="50" y="212"/>
                      <a:pt x="24" y="84"/>
                      <a:pt x="18" y="74"/>
                    </a:cubicBezTo>
                    <a:cubicBezTo>
                      <a:pt x="0" y="40"/>
                      <a:pt x="110" y="0"/>
                      <a:pt x="135" y="52"/>
                    </a:cubicBezTo>
                    <a:lnTo>
                      <a:pt x="161" y="17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152">
                <a:extLst>
                  <a:ext uri="{FF2B5EF4-FFF2-40B4-BE49-F238E27FC236}">
                    <a16:creationId xmlns:a16="http://schemas.microsoft.com/office/drawing/2014/main" id="{DAAF6A96-1381-4BEC-8660-C3F19239334F}"/>
                  </a:ext>
                </a:extLst>
              </p:cNvPr>
              <p:cNvSpPr>
                <a:spLocks/>
              </p:cNvSpPr>
              <p:nvPr/>
            </p:nvSpPr>
            <p:spPr bwMode="auto">
              <a:xfrm>
                <a:off x="2552700" y="4899026"/>
                <a:ext cx="80962" cy="139700"/>
              </a:xfrm>
              <a:custGeom>
                <a:avLst/>
                <a:gdLst>
                  <a:gd name="T0" fmla="*/ 207 w 240"/>
                  <a:gd name="T1" fmla="*/ 232 h 414"/>
                  <a:gd name="T2" fmla="*/ 232 w 240"/>
                  <a:gd name="T3" fmla="*/ 318 h 414"/>
                  <a:gd name="T4" fmla="*/ 141 w 240"/>
                  <a:gd name="T5" fmla="*/ 405 h 414"/>
                  <a:gd name="T6" fmla="*/ 81 w 240"/>
                  <a:gd name="T7" fmla="*/ 287 h 414"/>
                  <a:gd name="T8" fmla="*/ 14 w 240"/>
                  <a:gd name="T9" fmla="*/ 187 h 414"/>
                  <a:gd name="T10" fmla="*/ 22 w 240"/>
                  <a:gd name="T11" fmla="*/ 116 h 414"/>
                  <a:gd name="T12" fmla="*/ 36 w 240"/>
                  <a:gd name="T13" fmla="*/ 78 h 414"/>
                  <a:gd name="T14" fmla="*/ 148 w 240"/>
                  <a:gd name="T15" fmla="*/ 17 h 414"/>
                  <a:gd name="T16" fmla="*/ 207 w 240"/>
                  <a:gd name="T17" fmla="*/ 23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4">
                    <a:moveTo>
                      <a:pt x="207" y="232"/>
                    </a:moveTo>
                    <a:cubicBezTo>
                      <a:pt x="213" y="253"/>
                      <a:pt x="224" y="298"/>
                      <a:pt x="232" y="318"/>
                    </a:cubicBezTo>
                    <a:cubicBezTo>
                      <a:pt x="240" y="339"/>
                      <a:pt x="152" y="414"/>
                      <a:pt x="141" y="405"/>
                    </a:cubicBezTo>
                    <a:cubicBezTo>
                      <a:pt x="114" y="386"/>
                      <a:pt x="106" y="331"/>
                      <a:pt x="81" y="287"/>
                    </a:cubicBezTo>
                    <a:cubicBezTo>
                      <a:pt x="72" y="251"/>
                      <a:pt x="38" y="216"/>
                      <a:pt x="14" y="187"/>
                    </a:cubicBezTo>
                    <a:cubicBezTo>
                      <a:pt x="0" y="168"/>
                      <a:pt x="21" y="139"/>
                      <a:pt x="22" y="116"/>
                    </a:cubicBezTo>
                    <a:cubicBezTo>
                      <a:pt x="23" y="103"/>
                      <a:pt x="28" y="89"/>
                      <a:pt x="36" y="78"/>
                    </a:cubicBezTo>
                    <a:cubicBezTo>
                      <a:pt x="59" y="41"/>
                      <a:pt x="105" y="0"/>
                      <a:pt x="148" y="17"/>
                    </a:cubicBezTo>
                    <a:cubicBezTo>
                      <a:pt x="201" y="54"/>
                      <a:pt x="198" y="196"/>
                      <a:pt x="207"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153">
                <a:extLst>
                  <a:ext uri="{FF2B5EF4-FFF2-40B4-BE49-F238E27FC236}">
                    <a16:creationId xmlns:a16="http://schemas.microsoft.com/office/drawing/2014/main" id="{78A5339B-DF8D-49CB-AB55-DDE23DE1742C}"/>
                  </a:ext>
                </a:extLst>
              </p:cNvPr>
              <p:cNvSpPr>
                <a:spLocks/>
              </p:cNvSpPr>
              <p:nvPr/>
            </p:nvSpPr>
            <p:spPr bwMode="auto">
              <a:xfrm>
                <a:off x="2673350" y="4933951"/>
                <a:ext cx="33337" cy="33338"/>
              </a:xfrm>
              <a:custGeom>
                <a:avLst/>
                <a:gdLst>
                  <a:gd name="T0" fmla="*/ 55 w 98"/>
                  <a:gd name="T1" fmla="*/ 60 h 96"/>
                  <a:gd name="T2" fmla="*/ 57 w 98"/>
                  <a:gd name="T3" fmla="*/ 56 h 96"/>
                  <a:gd name="T4" fmla="*/ 79 w 98"/>
                  <a:gd name="T5" fmla="*/ 26 h 96"/>
                  <a:gd name="T6" fmla="*/ 97 w 98"/>
                  <a:gd name="T7" fmla="*/ 12 h 96"/>
                  <a:gd name="T8" fmla="*/ 98 w 98"/>
                  <a:gd name="T9" fmla="*/ 8 h 96"/>
                  <a:gd name="T10" fmla="*/ 95 w 98"/>
                  <a:gd name="T11" fmla="*/ 4 h 96"/>
                  <a:gd name="T12" fmla="*/ 81 w 98"/>
                  <a:gd name="T13" fmla="*/ 0 h 96"/>
                  <a:gd name="T14" fmla="*/ 79 w 98"/>
                  <a:gd name="T15" fmla="*/ 0 h 96"/>
                  <a:gd name="T16" fmla="*/ 52 w 98"/>
                  <a:gd name="T17" fmla="*/ 9 h 96"/>
                  <a:gd name="T18" fmla="*/ 34 w 98"/>
                  <a:gd name="T19" fmla="*/ 29 h 96"/>
                  <a:gd name="T20" fmla="*/ 21 w 98"/>
                  <a:gd name="T21" fmla="*/ 41 h 96"/>
                  <a:gd name="T22" fmla="*/ 0 w 98"/>
                  <a:gd name="T23" fmla="*/ 75 h 96"/>
                  <a:gd name="T24" fmla="*/ 0 w 98"/>
                  <a:gd name="T25" fmla="*/ 78 h 96"/>
                  <a:gd name="T26" fmla="*/ 2 w 98"/>
                  <a:gd name="T27" fmla="*/ 85 h 96"/>
                  <a:gd name="T28" fmla="*/ 35 w 98"/>
                  <a:gd name="T29" fmla="*/ 82 h 96"/>
                  <a:gd name="T30" fmla="*/ 55 w 9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6">
                    <a:moveTo>
                      <a:pt x="55" y="60"/>
                    </a:moveTo>
                    <a:cubicBezTo>
                      <a:pt x="56" y="59"/>
                      <a:pt x="57" y="57"/>
                      <a:pt x="57" y="56"/>
                    </a:cubicBezTo>
                    <a:cubicBezTo>
                      <a:pt x="62" y="44"/>
                      <a:pt x="70" y="34"/>
                      <a:pt x="79" y="26"/>
                    </a:cubicBezTo>
                    <a:cubicBezTo>
                      <a:pt x="86" y="22"/>
                      <a:pt x="92" y="17"/>
                      <a:pt x="97" y="12"/>
                    </a:cubicBezTo>
                    <a:cubicBezTo>
                      <a:pt x="98" y="11"/>
                      <a:pt x="98" y="10"/>
                      <a:pt x="98" y="8"/>
                    </a:cubicBezTo>
                    <a:cubicBezTo>
                      <a:pt x="98" y="6"/>
                      <a:pt x="97" y="4"/>
                      <a:pt x="95" y="4"/>
                    </a:cubicBezTo>
                    <a:cubicBezTo>
                      <a:pt x="90" y="1"/>
                      <a:pt x="86" y="0"/>
                      <a:pt x="81" y="0"/>
                    </a:cubicBezTo>
                    <a:cubicBezTo>
                      <a:pt x="80" y="0"/>
                      <a:pt x="79" y="0"/>
                      <a:pt x="79" y="0"/>
                    </a:cubicBezTo>
                    <a:cubicBezTo>
                      <a:pt x="69" y="1"/>
                      <a:pt x="60" y="4"/>
                      <a:pt x="52" y="9"/>
                    </a:cubicBezTo>
                    <a:cubicBezTo>
                      <a:pt x="46" y="15"/>
                      <a:pt x="39" y="22"/>
                      <a:pt x="34" y="29"/>
                    </a:cubicBezTo>
                    <a:cubicBezTo>
                      <a:pt x="30" y="33"/>
                      <a:pt x="25" y="37"/>
                      <a:pt x="21" y="41"/>
                    </a:cubicBezTo>
                    <a:cubicBezTo>
                      <a:pt x="10" y="50"/>
                      <a:pt x="3" y="62"/>
                      <a:pt x="0" y="75"/>
                    </a:cubicBezTo>
                    <a:cubicBezTo>
                      <a:pt x="0" y="76"/>
                      <a:pt x="0" y="77"/>
                      <a:pt x="0" y="78"/>
                    </a:cubicBezTo>
                    <a:cubicBezTo>
                      <a:pt x="0" y="80"/>
                      <a:pt x="1" y="83"/>
                      <a:pt x="2" y="85"/>
                    </a:cubicBezTo>
                    <a:cubicBezTo>
                      <a:pt x="8" y="96"/>
                      <a:pt x="27" y="86"/>
                      <a:pt x="35" y="82"/>
                    </a:cubicBezTo>
                    <a:cubicBezTo>
                      <a:pt x="44" y="77"/>
                      <a:pt x="51" y="70"/>
                      <a:pt x="55" y="6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154">
                <a:extLst>
                  <a:ext uri="{FF2B5EF4-FFF2-40B4-BE49-F238E27FC236}">
                    <a16:creationId xmlns:a16="http://schemas.microsoft.com/office/drawing/2014/main" id="{CDF7B123-9A0D-429A-8944-5E3FAB7A8E56}"/>
                  </a:ext>
                </a:extLst>
              </p:cNvPr>
              <p:cNvSpPr>
                <a:spLocks/>
              </p:cNvSpPr>
              <p:nvPr/>
            </p:nvSpPr>
            <p:spPr bwMode="auto">
              <a:xfrm>
                <a:off x="2627313" y="4905376"/>
                <a:ext cx="76200" cy="68263"/>
              </a:xfrm>
              <a:custGeom>
                <a:avLst/>
                <a:gdLst>
                  <a:gd name="T0" fmla="*/ 99 w 230"/>
                  <a:gd name="T1" fmla="*/ 204 h 205"/>
                  <a:gd name="T2" fmla="*/ 20 w 230"/>
                  <a:gd name="T3" fmla="*/ 187 h 205"/>
                  <a:gd name="T4" fmla="*/ 0 w 230"/>
                  <a:gd name="T5" fmla="*/ 162 h 205"/>
                  <a:gd name="T6" fmla="*/ 5 w 230"/>
                  <a:gd name="T7" fmla="*/ 147 h 205"/>
                  <a:gd name="T8" fmla="*/ 106 w 230"/>
                  <a:gd name="T9" fmla="*/ 11 h 205"/>
                  <a:gd name="T10" fmla="*/ 126 w 230"/>
                  <a:gd name="T11" fmla="*/ 0 h 205"/>
                  <a:gd name="T12" fmla="*/ 132 w 230"/>
                  <a:gd name="T13" fmla="*/ 1 h 205"/>
                  <a:gd name="T14" fmla="*/ 210 w 230"/>
                  <a:gd name="T15" fmla="*/ 18 h 205"/>
                  <a:gd name="T16" fmla="*/ 230 w 230"/>
                  <a:gd name="T17" fmla="*/ 43 h 205"/>
                  <a:gd name="T18" fmla="*/ 225 w 230"/>
                  <a:gd name="T19" fmla="*/ 58 h 205"/>
                  <a:gd name="T20" fmla="*/ 125 w 230"/>
                  <a:gd name="T21" fmla="*/ 194 h 205"/>
                  <a:gd name="T22" fmla="*/ 104 w 230"/>
                  <a:gd name="T23" fmla="*/ 205 h 205"/>
                  <a:gd name="T24" fmla="*/ 99 w 230"/>
                  <a:gd name="T2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05">
                    <a:moveTo>
                      <a:pt x="99" y="204"/>
                    </a:moveTo>
                    <a:lnTo>
                      <a:pt x="20" y="187"/>
                    </a:lnTo>
                    <a:cubicBezTo>
                      <a:pt x="9" y="185"/>
                      <a:pt x="0" y="174"/>
                      <a:pt x="0" y="162"/>
                    </a:cubicBezTo>
                    <a:cubicBezTo>
                      <a:pt x="0" y="157"/>
                      <a:pt x="2" y="152"/>
                      <a:pt x="5" y="147"/>
                    </a:cubicBezTo>
                    <a:lnTo>
                      <a:pt x="106" y="11"/>
                    </a:lnTo>
                    <a:cubicBezTo>
                      <a:pt x="111" y="4"/>
                      <a:pt x="118" y="0"/>
                      <a:pt x="126" y="0"/>
                    </a:cubicBezTo>
                    <a:cubicBezTo>
                      <a:pt x="128" y="0"/>
                      <a:pt x="130" y="1"/>
                      <a:pt x="132" y="1"/>
                    </a:cubicBezTo>
                    <a:lnTo>
                      <a:pt x="210" y="18"/>
                    </a:lnTo>
                    <a:cubicBezTo>
                      <a:pt x="222" y="21"/>
                      <a:pt x="230" y="31"/>
                      <a:pt x="230" y="43"/>
                    </a:cubicBezTo>
                    <a:cubicBezTo>
                      <a:pt x="230" y="48"/>
                      <a:pt x="229" y="53"/>
                      <a:pt x="225" y="58"/>
                    </a:cubicBezTo>
                    <a:lnTo>
                      <a:pt x="125" y="194"/>
                    </a:lnTo>
                    <a:cubicBezTo>
                      <a:pt x="120" y="201"/>
                      <a:pt x="112" y="205"/>
                      <a:pt x="104" y="205"/>
                    </a:cubicBezTo>
                    <a:cubicBezTo>
                      <a:pt x="103" y="205"/>
                      <a:pt x="101" y="204"/>
                      <a:pt x="99"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156">
                <a:extLst>
                  <a:ext uri="{FF2B5EF4-FFF2-40B4-BE49-F238E27FC236}">
                    <a16:creationId xmlns:a16="http://schemas.microsoft.com/office/drawing/2014/main" id="{551CBEDA-3C15-443B-8C0A-4E1C90DEB6D1}"/>
                  </a:ext>
                </a:extLst>
              </p:cNvPr>
              <p:cNvSpPr>
                <a:spLocks/>
              </p:cNvSpPr>
              <p:nvPr/>
            </p:nvSpPr>
            <p:spPr bwMode="auto">
              <a:xfrm>
                <a:off x="2603500" y="4968876"/>
                <a:ext cx="63500" cy="95250"/>
              </a:xfrm>
              <a:custGeom>
                <a:avLst/>
                <a:gdLst>
                  <a:gd name="T0" fmla="*/ 17 w 189"/>
                  <a:gd name="T1" fmla="*/ 231 h 285"/>
                  <a:gd name="T2" fmla="*/ 63 w 189"/>
                  <a:gd name="T3" fmla="*/ 285 h 285"/>
                  <a:gd name="T4" fmla="*/ 67 w 189"/>
                  <a:gd name="T5" fmla="*/ 285 h 285"/>
                  <a:gd name="T6" fmla="*/ 107 w 189"/>
                  <a:gd name="T7" fmla="*/ 266 h 285"/>
                  <a:gd name="T8" fmla="*/ 177 w 189"/>
                  <a:gd name="T9" fmla="*/ 62 h 285"/>
                  <a:gd name="T10" fmla="*/ 188 w 189"/>
                  <a:gd name="T11" fmla="*/ 31 h 285"/>
                  <a:gd name="T12" fmla="*/ 189 w 189"/>
                  <a:gd name="T13" fmla="*/ 26 h 285"/>
                  <a:gd name="T14" fmla="*/ 177 w 189"/>
                  <a:gd name="T15" fmla="*/ 3 h 285"/>
                  <a:gd name="T16" fmla="*/ 164 w 189"/>
                  <a:gd name="T17" fmla="*/ 0 h 285"/>
                  <a:gd name="T18" fmla="*/ 148 w 189"/>
                  <a:gd name="T19" fmla="*/ 5 h 285"/>
                  <a:gd name="T20" fmla="*/ 137 w 189"/>
                  <a:gd name="T21" fmla="*/ 17 h 285"/>
                  <a:gd name="T22" fmla="*/ 17 w 189"/>
                  <a:gd name="T23" fmla="*/ 23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85">
                    <a:moveTo>
                      <a:pt x="17" y="231"/>
                    </a:moveTo>
                    <a:cubicBezTo>
                      <a:pt x="23" y="242"/>
                      <a:pt x="51" y="282"/>
                      <a:pt x="63" y="285"/>
                    </a:cubicBezTo>
                    <a:cubicBezTo>
                      <a:pt x="64" y="285"/>
                      <a:pt x="66" y="285"/>
                      <a:pt x="67" y="285"/>
                    </a:cubicBezTo>
                    <a:cubicBezTo>
                      <a:pt x="83" y="285"/>
                      <a:pt x="97" y="278"/>
                      <a:pt x="107" y="266"/>
                    </a:cubicBezTo>
                    <a:cubicBezTo>
                      <a:pt x="158" y="212"/>
                      <a:pt x="149" y="126"/>
                      <a:pt x="177" y="62"/>
                    </a:cubicBezTo>
                    <a:cubicBezTo>
                      <a:pt x="182" y="52"/>
                      <a:pt x="186" y="42"/>
                      <a:pt x="188" y="31"/>
                    </a:cubicBezTo>
                    <a:cubicBezTo>
                      <a:pt x="188" y="30"/>
                      <a:pt x="189" y="28"/>
                      <a:pt x="189" y="26"/>
                    </a:cubicBezTo>
                    <a:cubicBezTo>
                      <a:pt x="189" y="17"/>
                      <a:pt x="184" y="8"/>
                      <a:pt x="177" y="3"/>
                    </a:cubicBezTo>
                    <a:cubicBezTo>
                      <a:pt x="173" y="1"/>
                      <a:pt x="169" y="0"/>
                      <a:pt x="164" y="0"/>
                    </a:cubicBezTo>
                    <a:cubicBezTo>
                      <a:pt x="159" y="0"/>
                      <a:pt x="153" y="2"/>
                      <a:pt x="148" y="5"/>
                    </a:cubicBezTo>
                    <a:cubicBezTo>
                      <a:pt x="140" y="10"/>
                      <a:pt x="143" y="8"/>
                      <a:pt x="137" y="17"/>
                    </a:cubicBezTo>
                    <a:cubicBezTo>
                      <a:pt x="98" y="99"/>
                      <a:pt x="0" y="200"/>
                      <a:pt x="17" y="23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157">
                <a:extLst>
                  <a:ext uri="{FF2B5EF4-FFF2-40B4-BE49-F238E27FC236}">
                    <a16:creationId xmlns:a16="http://schemas.microsoft.com/office/drawing/2014/main" id="{A9753C00-FFAC-466C-A3F3-1BE2A92AF295}"/>
                  </a:ext>
                </a:extLst>
              </p:cNvPr>
              <p:cNvSpPr>
                <a:spLocks/>
              </p:cNvSpPr>
              <p:nvPr/>
            </p:nvSpPr>
            <p:spPr bwMode="auto">
              <a:xfrm>
                <a:off x="2593975" y="4805363"/>
                <a:ext cx="20637" cy="66675"/>
              </a:xfrm>
              <a:custGeom>
                <a:avLst/>
                <a:gdLst>
                  <a:gd name="T0" fmla="*/ 59 w 63"/>
                  <a:gd name="T1" fmla="*/ 174 h 199"/>
                  <a:gd name="T2" fmla="*/ 63 w 63"/>
                  <a:gd name="T3" fmla="*/ 96 h 199"/>
                  <a:gd name="T4" fmla="*/ 63 w 63"/>
                  <a:gd name="T5" fmla="*/ 90 h 199"/>
                  <a:gd name="T6" fmla="*/ 25 w 63"/>
                  <a:gd name="T7" fmla="*/ 0 h 199"/>
                  <a:gd name="T8" fmla="*/ 1 w 63"/>
                  <a:gd name="T9" fmla="*/ 105 h 199"/>
                  <a:gd name="T10" fmla="*/ 0 w 63"/>
                  <a:gd name="T11" fmla="*/ 123 h 199"/>
                  <a:gd name="T12" fmla="*/ 2 w 63"/>
                  <a:gd name="T13" fmla="*/ 145 h 199"/>
                  <a:gd name="T14" fmla="*/ 56 w 63"/>
                  <a:gd name="T15" fmla="*/ 199 h 199"/>
                  <a:gd name="T16" fmla="*/ 59 w 63"/>
                  <a:gd name="T17"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9">
                    <a:moveTo>
                      <a:pt x="59" y="174"/>
                    </a:moveTo>
                    <a:cubicBezTo>
                      <a:pt x="52" y="149"/>
                      <a:pt x="61" y="122"/>
                      <a:pt x="63" y="96"/>
                    </a:cubicBezTo>
                    <a:cubicBezTo>
                      <a:pt x="63" y="94"/>
                      <a:pt x="63" y="92"/>
                      <a:pt x="63" y="90"/>
                    </a:cubicBezTo>
                    <a:cubicBezTo>
                      <a:pt x="63" y="56"/>
                      <a:pt x="49" y="24"/>
                      <a:pt x="25" y="0"/>
                    </a:cubicBezTo>
                    <a:cubicBezTo>
                      <a:pt x="15" y="34"/>
                      <a:pt x="7" y="70"/>
                      <a:pt x="1" y="105"/>
                    </a:cubicBezTo>
                    <a:cubicBezTo>
                      <a:pt x="0" y="111"/>
                      <a:pt x="0" y="117"/>
                      <a:pt x="0" y="123"/>
                    </a:cubicBezTo>
                    <a:cubicBezTo>
                      <a:pt x="0" y="131"/>
                      <a:pt x="0" y="138"/>
                      <a:pt x="2" y="145"/>
                    </a:cubicBezTo>
                    <a:cubicBezTo>
                      <a:pt x="13" y="169"/>
                      <a:pt x="32" y="188"/>
                      <a:pt x="56" y="199"/>
                    </a:cubicBezTo>
                    <a:lnTo>
                      <a:pt x="59" y="1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2158">
                <a:extLst>
                  <a:ext uri="{FF2B5EF4-FFF2-40B4-BE49-F238E27FC236}">
                    <a16:creationId xmlns:a16="http://schemas.microsoft.com/office/drawing/2014/main" id="{E97835D7-5842-4721-91F0-B1648E6B2EC0}"/>
                  </a:ext>
                </a:extLst>
              </p:cNvPr>
              <p:cNvSpPr>
                <a:spLocks noChangeArrowheads="1"/>
              </p:cNvSpPr>
              <p:nvPr/>
            </p:nvSpPr>
            <p:spPr bwMode="auto">
              <a:xfrm>
                <a:off x="2565400" y="4848226"/>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59">
                <a:extLst>
                  <a:ext uri="{FF2B5EF4-FFF2-40B4-BE49-F238E27FC236}">
                    <a16:creationId xmlns:a16="http://schemas.microsoft.com/office/drawing/2014/main" id="{B1EA9778-7E20-4F04-936E-18CF8ED7DA12}"/>
                  </a:ext>
                </a:extLst>
              </p:cNvPr>
              <p:cNvSpPr>
                <a:spLocks/>
              </p:cNvSpPr>
              <p:nvPr/>
            </p:nvSpPr>
            <p:spPr bwMode="auto">
              <a:xfrm>
                <a:off x="2459038" y="4872038"/>
                <a:ext cx="152400" cy="249238"/>
              </a:xfrm>
              <a:custGeom>
                <a:avLst/>
                <a:gdLst>
                  <a:gd name="T0" fmla="*/ 435 w 456"/>
                  <a:gd name="T1" fmla="*/ 112 h 742"/>
                  <a:gd name="T2" fmla="*/ 366 w 456"/>
                  <a:gd name="T3" fmla="*/ 56 h 742"/>
                  <a:gd name="T4" fmla="*/ 252 w 456"/>
                  <a:gd name="T5" fmla="*/ 5 h 742"/>
                  <a:gd name="T6" fmla="*/ 191 w 456"/>
                  <a:gd name="T7" fmla="*/ 78 h 742"/>
                  <a:gd name="T8" fmla="*/ 79 w 456"/>
                  <a:gd name="T9" fmla="*/ 126 h 742"/>
                  <a:gd name="T10" fmla="*/ 69 w 456"/>
                  <a:gd name="T11" fmla="*/ 154 h 742"/>
                  <a:gd name="T12" fmla="*/ 63 w 456"/>
                  <a:gd name="T13" fmla="*/ 446 h 742"/>
                  <a:gd name="T14" fmla="*/ 35 w 456"/>
                  <a:gd name="T15" fmla="*/ 609 h 742"/>
                  <a:gd name="T16" fmla="*/ 271 w 456"/>
                  <a:gd name="T17" fmla="*/ 729 h 742"/>
                  <a:gd name="T18" fmla="*/ 308 w 456"/>
                  <a:gd name="T19" fmla="*/ 616 h 742"/>
                  <a:gd name="T20" fmla="*/ 342 w 456"/>
                  <a:gd name="T21" fmla="*/ 718 h 742"/>
                  <a:gd name="T22" fmla="*/ 407 w 456"/>
                  <a:gd name="T23" fmla="*/ 624 h 742"/>
                  <a:gd name="T24" fmla="*/ 392 w 456"/>
                  <a:gd name="T25" fmla="*/ 568 h 742"/>
                  <a:gd name="T26" fmla="*/ 382 w 456"/>
                  <a:gd name="T27" fmla="*/ 512 h 742"/>
                  <a:gd name="T28" fmla="*/ 392 w 456"/>
                  <a:gd name="T29" fmla="*/ 454 h 742"/>
                  <a:gd name="T30" fmla="*/ 449 w 456"/>
                  <a:gd name="T31" fmla="*/ 356 h 742"/>
                  <a:gd name="T32" fmla="*/ 456 w 456"/>
                  <a:gd name="T33" fmla="*/ 317 h 742"/>
                  <a:gd name="T34" fmla="*/ 454 w 456"/>
                  <a:gd name="T35" fmla="*/ 297 h 742"/>
                  <a:gd name="T36" fmla="*/ 439 w 456"/>
                  <a:gd name="T37" fmla="*/ 244 h 742"/>
                  <a:gd name="T38" fmla="*/ 435 w 456"/>
                  <a:gd name="T39" fmla="*/ 11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742">
                    <a:moveTo>
                      <a:pt x="435" y="112"/>
                    </a:moveTo>
                    <a:cubicBezTo>
                      <a:pt x="427" y="82"/>
                      <a:pt x="366" y="56"/>
                      <a:pt x="366" y="56"/>
                    </a:cubicBezTo>
                    <a:cubicBezTo>
                      <a:pt x="334" y="23"/>
                      <a:pt x="302" y="0"/>
                      <a:pt x="252" y="5"/>
                    </a:cubicBezTo>
                    <a:cubicBezTo>
                      <a:pt x="206" y="10"/>
                      <a:pt x="222" y="48"/>
                      <a:pt x="191" y="78"/>
                    </a:cubicBezTo>
                    <a:cubicBezTo>
                      <a:pt x="185" y="84"/>
                      <a:pt x="83" y="118"/>
                      <a:pt x="79" y="126"/>
                    </a:cubicBezTo>
                    <a:cubicBezTo>
                      <a:pt x="74" y="135"/>
                      <a:pt x="71" y="144"/>
                      <a:pt x="69" y="154"/>
                    </a:cubicBezTo>
                    <a:cubicBezTo>
                      <a:pt x="5" y="305"/>
                      <a:pt x="76" y="344"/>
                      <a:pt x="63" y="446"/>
                    </a:cubicBezTo>
                    <a:cubicBezTo>
                      <a:pt x="55" y="511"/>
                      <a:pt x="69" y="517"/>
                      <a:pt x="35" y="609"/>
                    </a:cubicBezTo>
                    <a:cubicBezTo>
                      <a:pt x="0" y="700"/>
                      <a:pt x="162" y="742"/>
                      <a:pt x="271" y="729"/>
                    </a:cubicBezTo>
                    <a:cubicBezTo>
                      <a:pt x="271" y="729"/>
                      <a:pt x="294" y="660"/>
                      <a:pt x="308" y="616"/>
                    </a:cubicBezTo>
                    <a:cubicBezTo>
                      <a:pt x="323" y="650"/>
                      <a:pt x="328" y="683"/>
                      <a:pt x="342" y="718"/>
                    </a:cubicBezTo>
                    <a:cubicBezTo>
                      <a:pt x="373" y="721"/>
                      <a:pt x="412" y="683"/>
                      <a:pt x="407" y="624"/>
                    </a:cubicBezTo>
                    <a:cubicBezTo>
                      <a:pt x="404" y="605"/>
                      <a:pt x="399" y="586"/>
                      <a:pt x="392" y="568"/>
                    </a:cubicBezTo>
                    <a:cubicBezTo>
                      <a:pt x="385" y="550"/>
                      <a:pt x="382" y="531"/>
                      <a:pt x="382" y="512"/>
                    </a:cubicBezTo>
                    <a:cubicBezTo>
                      <a:pt x="382" y="492"/>
                      <a:pt x="385" y="472"/>
                      <a:pt x="392" y="454"/>
                    </a:cubicBezTo>
                    <a:cubicBezTo>
                      <a:pt x="407" y="419"/>
                      <a:pt x="436" y="391"/>
                      <a:pt x="449" y="356"/>
                    </a:cubicBezTo>
                    <a:cubicBezTo>
                      <a:pt x="453" y="343"/>
                      <a:pt x="456" y="330"/>
                      <a:pt x="456" y="317"/>
                    </a:cubicBezTo>
                    <a:cubicBezTo>
                      <a:pt x="456" y="310"/>
                      <a:pt x="455" y="304"/>
                      <a:pt x="454" y="297"/>
                    </a:cubicBezTo>
                    <a:cubicBezTo>
                      <a:pt x="451" y="279"/>
                      <a:pt x="443" y="262"/>
                      <a:pt x="439" y="244"/>
                    </a:cubicBezTo>
                    <a:cubicBezTo>
                      <a:pt x="430" y="200"/>
                      <a:pt x="446" y="155"/>
                      <a:pt x="43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160">
                <a:extLst>
                  <a:ext uri="{FF2B5EF4-FFF2-40B4-BE49-F238E27FC236}">
                    <a16:creationId xmlns:a16="http://schemas.microsoft.com/office/drawing/2014/main" id="{59679525-0168-4262-847E-984D1C3935D4}"/>
                  </a:ext>
                </a:extLst>
              </p:cNvPr>
              <p:cNvSpPr>
                <a:spLocks/>
              </p:cNvSpPr>
              <p:nvPr/>
            </p:nvSpPr>
            <p:spPr bwMode="auto">
              <a:xfrm>
                <a:off x="2528888" y="4810126"/>
                <a:ext cx="61912" cy="141288"/>
              </a:xfrm>
              <a:custGeom>
                <a:avLst/>
                <a:gdLst>
                  <a:gd name="T0" fmla="*/ 95 w 185"/>
                  <a:gd name="T1" fmla="*/ 422 h 422"/>
                  <a:gd name="T2" fmla="*/ 25 w 185"/>
                  <a:gd name="T3" fmla="*/ 265 h 422"/>
                  <a:gd name="T4" fmla="*/ 19 w 185"/>
                  <a:gd name="T5" fmla="*/ 113 h 422"/>
                  <a:gd name="T6" fmla="*/ 92 w 185"/>
                  <a:gd name="T7" fmla="*/ 4 h 422"/>
                  <a:gd name="T8" fmla="*/ 185 w 185"/>
                  <a:gd name="T9" fmla="*/ 80 h 422"/>
                  <a:gd name="T10" fmla="*/ 185 w 185"/>
                  <a:gd name="T11" fmla="*/ 98 h 422"/>
                  <a:gd name="T12" fmla="*/ 154 w 185"/>
                  <a:gd name="T13" fmla="*/ 254 h 422"/>
                  <a:gd name="T14" fmla="*/ 95 w 185"/>
                  <a:gd name="T15" fmla="*/ 422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22">
                    <a:moveTo>
                      <a:pt x="95" y="422"/>
                    </a:moveTo>
                    <a:cubicBezTo>
                      <a:pt x="95" y="422"/>
                      <a:pt x="0" y="353"/>
                      <a:pt x="25" y="265"/>
                    </a:cubicBezTo>
                    <a:cubicBezTo>
                      <a:pt x="40" y="215"/>
                      <a:pt x="10" y="157"/>
                      <a:pt x="19" y="113"/>
                    </a:cubicBezTo>
                    <a:cubicBezTo>
                      <a:pt x="32" y="46"/>
                      <a:pt x="65" y="0"/>
                      <a:pt x="92" y="4"/>
                    </a:cubicBezTo>
                    <a:cubicBezTo>
                      <a:pt x="146" y="13"/>
                      <a:pt x="182" y="25"/>
                      <a:pt x="185" y="80"/>
                    </a:cubicBezTo>
                    <a:cubicBezTo>
                      <a:pt x="185" y="86"/>
                      <a:pt x="185" y="92"/>
                      <a:pt x="185" y="98"/>
                    </a:cubicBezTo>
                    <a:cubicBezTo>
                      <a:pt x="185" y="152"/>
                      <a:pt x="174" y="205"/>
                      <a:pt x="154" y="254"/>
                    </a:cubicBezTo>
                    <a:cubicBezTo>
                      <a:pt x="149" y="373"/>
                      <a:pt x="95" y="422"/>
                      <a:pt x="95" y="4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161">
                <a:extLst>
                  <a:ext uri="{FF2B5EF4-FFF2-40B4-BE49-F238E27FC236}">
                    <a16:creationId xmlns:a16="http://schemas.microsoft.com/office/drawing/2014/main" id="{5BA9D4DD-1957-4C46-97E2-D6126BF1807C}"/>
                  </a:ext>
                </a:extLst>
              </p:cNvPr>
              <p:cNvSpPr>
                <a:spLocks/>
              </p:cNvSpPr>
              <p:nvPr/>
            </p:nvSpPr>
            <p:spPr bwMode="auto">
              <a:xfrm>
                <a:off x="2597150" y="4846638"/>
                <a:ext cx="17462" cy="25400"/>
              </a:xfrm>
              <a:custGeom>
                <a:avLst/>
                <a:gdLst>
                  <a:gd name="T0" fmla="*/ 21 w 53"/>
                  <a:gd name="T1" fmla="*/ 74 h 75"/>
                  <a:gd name="T2" fmla="*/ 21 w 53"/>
                  <a:gd name="T3" fmla="*/ 74 h 75"/>
                  <a:gd name="T4" fmla="*/ 24 w 53"/>
                  <a:gd name="T5" fmla="*/ 75 h 75"/>
                  <a:gd name="T6" fmla="*/ 48 w 53"/>
                  <a:gd name="T7" fmla="*/ 53 h 75"/>
                  <a:gd name="T8" fmla="*/ 52 w 53"/>
                  <a:gd name="T9" fmla="*/ 19 h 75"/>
                  <a:gd name="T10" fmla="*/ 4 w 53"/>
                  <a:gd name="T11" fmla="*/ 13 h 75"/>
                  <a:gd name="T12" fmla="*/ 0 w 53"/>
                  <a:gd name="T13" fmla="*/ 48 h 75"/>
                  <a:gd name="T14" fmla="*/ 0 w 53"/>
                  <a:gd name="T15" fmla="*/ 50 h 75"/>
                  <a:gd name="T16" fmla="*/ 21 w 53"/>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5">
                    <a:moveTo>
                      <a:pt x="21" y="74"/>
                    </a:moveTo>
                    <a:lnTo>
                      <a:pt x="21" y="74"/>
                    </a:lnTo>
                    <a:cubicBezTo>
                      <a:pt x="22" y="74"/>
                      <a:pt x="23" y="75"/>
                      <a:pt x="24" y="75"/>
                    </a:cubicBezTo>
                    <a:cubicBezTo>
                      <a:pt x="36" y="75"/>
                      <a:pt x="46" y="65"/>
                      <a:pt x="48" y="53"/>
                    </a:cubicBezTo>
                    <a:lnTo>
                      <a:pt x="52" y="19"/>
                    </a:lnTo>
                    <a:cubicBezTo>
                      <a:pt x="53" y="5"/>
                      <a:pt x="5" y="0"/>
                      <a:pt x="4" y="13"/>
                    </a:cubicBezTo>
                    <a:lnTo>
                      <a:pt x="0" y="48"/>
                    </a:lnTo>
                    <a:cubicBezTo>
                      <a:pt x="0" y="49"/>
                      <a:pt x="0" y="49"/>
                      <a:pt x="0" y="50"/>
                    </a:cubicBezTo>
                    <a:cubicBezTo>
                      <a:pt x="0" y="63"/>
                      <a:pt x="9" y="73"/>
                      <a:pt x="2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162">
                <a:extLst>
                  <a:ext uri="{FF2B5EF4-FFF2-40B4-BE49-F238E27FC236}">
                    <a16:creationId xmlns:a16="http://schemas.microsoft.com/office/drawing/2014/main" id="{A47B019D-908A-41F2-9A3B-FC3FA3E7E2FD}"/>
                  </a:ext>
                </a:extLst>
              </p:cNvPr>
              <p:cNvSpPr>
                <a:spLocks noEditPoints="1"/>
              </p:cNvSpPr>
              <p:nvPr/>
            </p:nvSpPr>
            <p:spPr bwMode="auto">
              <a:xfrm>
                <a:off x="2595563" y="4846638"/>
                <a:ext cx="20637" cy="26988"/>
              </a:xfrm>
              <a:custGeom>
                <a:avLst/>
                <a:gdLst>
                  <a:gd name="T0" fmla="*/ 26 w 62"/>
                  <a:gd name="T1" fmla="*/ 69 h 78"/>
                  <a:gd name="T2" fmla="*/ 29 w 62"/>
                  <a:gd name="T3" fmla="*/ 69 h 78"/>
                  <a:gd name="T4" fmla="*/ 42 w 62"/>
                  <a:gd name="T5" fmla="*/ 64 h 78"/>
                  <a:gd name="T6" fmla="*/ 48 w 62"/>
                  <a:gd name="T7" fmla="*/ 52 h 78"/>
                  <a:gd name="T8" fmla="*/ 52 w 62"/>
                  <a:gd name="T9" fmla="*/ 17 h 78"/>
                  <a:gd name="T10" fmla="*/ 42 w 62"/>
                  <a:gd name="T11" fmla="*/ 11 h 78"/>
                  <a:gd name="T12" fmla="*/ 33 w 62"/>
                  <a:gd name="T13" fmla="*/ 10 h 78"/>
                  <a:gd name="T14" fmla="*/ 24 w 62"/>
                  <a:gd name="T15" fmla="*/ 9 h 78"/>
                  <a:gd name="T16" fmla="*/ 13 w 62"/>
                  <a:gd name="T17" fmla="*/ 13 h 78"/>
                  <a:gd name="T18" fmla="*/ 9 w 62"/>
                  <a:gd name="T19" fmla="*/ 49 h 78"/>
                  <a:gd name="T20" fmla="*/ 14 w 62"/>
                  <a:gd name="T21" fmla="*/ 62 h 78"/>
                  <a:gd name="T22" fmla="*/ 26 w 62"/>
                  <a:gd name="T23" fmla="*/ 69 h 78"/>
                  <a:gd name="T24" fmla="*/ 27 w 62"/>
                  <a:gd name="T25" fmla="*/ 78 h 78"/>
                  <a:gd name="T26" fmla="*/ 25 w 62"/>
                  <a:gd name="T27" fmla="*/ 78 h 78"/>
                  <a:gd name="T28" fmla="*/ 7 w 62"/>
                  <a:gd name="T29" fmla="*/ 69 h 78"/>
                  <a:gd name="T30" fmla="*/ 0 w 62"/>
                  <a:gd name="T31" fmla="*/ 49 h 78"/>
                  <a:gd name="T32" fmla="*/ 4 w 62"/>
                  <a:gd name="T33" fmla="*/ 12 h 78"/>
                  <a:gd name="T34" fmla="*/ 24 w 62"/>
                  <a:gd name="T35" fmla="*/ 0 h 78"/>
                  <a:gd name="T36" fmla="*/ 34 w 62"/>
                  <a:gd name="T37" fmla="*/ 0 h 78"/>
                  <a:gd name="T38" fmla="*/ 45 w 62"/>
                  <a:gd name="T39" fmla="*/ 2 h 78"/>
                  <a:gd name="T40" fmla="*/ 61 w 62"/>
                  <a:gd name="T41" fmla="*/ 18 h 78"/>
                  <a:gd name="T42" fmla="*/ 57 w 62"/>
                  <a:gd name="T43" fmla="*/ 53 h 78"/>
                  <a:gd name="T44" fmla="*/ 48 w 62"/>
                  <a:gd name="T45" fmla="*/ 71 h 78"/>
                  <a:gd name="T46" fmla="*/ 29 w 62"/>
                  <a:gd name="T47" fmla="*/ 78 h 78"/>
                  <a:gd name="T48" fmla="*/ 27 w 62"/>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8">
                    <a:moveTo>
                      <a:pt x="26" y="69"/>
                    </a:moveTo>
                    <a:lnTo>
                      <a:pt x="29" y="69"/>
                    </a:lnTo>
                    <a:cubicBezTo>
                      <a:pt x="34" y="69"/>
                      <a:pt x="38" y="67"/>
                      <a:pt x="42" y="64"/>
                    </a:cubicBezTo>
                    <a:cubicBezTo>
                      <a:pt x="45" y="61"/>
                      <a:pt x="47" y="56"/>
                      <a:pt x="48" y="52"/>
                    </a:cubicBezTo>
                    <a:lnTo>
                      <a:pt x="52" y="17"/>
                    </a:lnTo>
                    <a:cubicBezTo>
                      <a:pt x="52" y="15"/>
                      <a:pt x="48" y="13"/>
                      <a:pt x="42" y="11"/>
                    </a:cubicBezTo>
                    <a:cubicBezTo>
                      <a:pt x="39" y="11"/>
                      <a:pt x="36" y="10"/>
                      <a:pt x="33" y="10"/>
                    </a:cubicBezTo>
                    <a:cubicBezTo>
                      <a:pt x="30" y="9"/>
                      <a:pt x="27" y="9"/>
                      <a:pt x="24" y="9"/>
                    </a:cubicBezTo>
                    <a:cubicBezTo>
                      <a:pt x="18" y="10"/>
                      <a:pt x="14" y="11"/>
                      <a:pt x="13" y="13"/>
                    </a:cubicBezTo>
                    <a:cubicBezTo>
                      <a:pt x="12" y="24"/>
                      <a:pt x="10" y="38"/>
                      <a:pt x="9" y="49"/>
                    </a:cubicBezTo>
                    <a:cubicBezTo>
                      <a:pt x="9" y="54"/>
                      <a:pt x="11" y="59"/>
                      <a:pt x="14" y="62"/>
                    </a:cubicBezTo>
                    <a:cubicBezTo>
                      <a:pt x="17" y="66"/>
                      <a:pt x="22" y="68"/>
                      <a:pt x="26" y="69"/>
                    </a:cubicBezTo>
                    <a:close/>
                    <a:moveTo>
                      <a:pt x="27" y="78"/>
                    </a:moveTo>
                    <a:lnTo>
                      <a:pt x="25" y="78"/>
                    </a:lnTo>
                    <a:cubicBezTo>
                      <a:pt x="18" y="77"/>
                      <a:pt x="12" y="74"/>
                      <a:pt x="7" y="69"/>
                    </a:cubicBezTo>
                    <a:cubicBezTo>
                      <a:pt x="2" y="63"/>
                      <a:pt x="0" y="57"/>
                      <a:pt x="0" y="49"/>
                    </a:cubicBezTo>
                    <a:cubicBezTo>
                      <a:pt x="2" y="38"/>
                      <a:pt x="3" y="23"/>
                      <a:pt x="4" y="12"/>
                    </a:cubicBezTo>
                    <a:cubicBezTo>
                      <a:pt x="5" y="4"/>
                      <a:pt x="13" y="0"/>
                      <a:pt x="24" y="0"/>
                    </a:cubicBezTo>
                    <a:cubicBezTo>
                      <a:pt x="27" y="0"/>
                      <a:pt x="31" y="0"/>
                      <a:pt x="34" y="0"/>
                    </a:cubicBezTo>
                    <a:cubicBezTo>
                      <a:pt x="38" y="1"/>
                      <a:pt x="42" y="1"/>
                      <a:pt x="45" y="2"/>
                    </a:cubicBezTo>
                    <a:cubicBezTo>
                      <a:pt x="55" y="5"/>
                      <a:pt x="62" y="11"/>
                      <a:pt x="61" y="18"/>
                    </a:cubicBezTo>
                    <a:lnTo>
                      <a:pt x="57" y="53"/>
                    </a:lnTo>
                    <a:cubicBezTo>
                      <a:pt x="57" y="60"/>
                      <a:pt x="53" y="66"/>
                      <a:pt x="48" y="71"/>
                    </a:cubicBezTo>
                    <a:cubicBezTo>
                      <a:pt x="43" y="76"/>
                      <a:pt x="36" y="78"/>
                      <a:pt x="29" y="78"/>
                    </a:cubicBezTo>
                    <a:lnTo>
                      <a:pt x="27" y="78"/>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163">
                <a:extLst>
                  <a:ext uri="{FF2B5EF4-FFF2-40B4-BE49-F238E27FC236}">
                    <a16:creationId xmlns:a16="http://schemas.microsoft.com/office/drawing/2014/main" id="{4A9BD22C-A7CD-4B87-9CED-3C274DCAC9C9}"/>
                  </a:ext>
                </a:extLst>
              </p:cNvPr>
              <p:cNvSpPr>
                <a:spLocks/>
              </p:cNvSpPr>
              <p:nvPr/>
            </p:nvSpPr>
            <p:spPr bwMode="auto">
              <a:xfrm>
                <a:off x="2538413" y="4802188"/>
                <a:ext cx="73025" cy="107950"/>
              </a:xfrm>
              <a:custGeom>
                <a:avLst/>
                <a:gdLst>
                  <a:gd name="T0" fmla="*/ 31 w 218"/>
                  <a:gd name="T1" fmla="*/ 41 h 323"/>
                  <a:gd name="T2" fmla="*/ 116 w 218"/>
                  <a:gd name="T3" fmla="*/ 0 h 323"/>
                  <a:gd name="T4" fmla="*/ 149 w 218"/>
                  <a:gd name="T5" fmla="*/ 5 h 323"/>
                  <a:gd name="T6" fmla="*/ 218 w 218"/>
                  <a:gd name="T7" fmla="*/ 102 h 323"/>
                  <a:gd name="T8" fmla="*/ 212 w 218"/>
                  <a:gd name="T9" fmla="*/ 135 h 323"/>
                  <a:gd name="T10" fmla="*/ 194 w 218"/>
                  <a:gd name="T11" fmla="*/ 172 h 323"/>
                  <a:gd name="T12" fmla="*/ 194 w 218"/>
                  <a:gd name="T13" fmla="*/ 176 h 323"/>
                  <a:gd name="T14" fmla="*/ 203 w 218"/>
                  <a:gd name="T15" fmla="*/ 198 h 323"/>
                  <a:gd name="T16" fmla="*/ 216 w 218"/>
                  <a:gd name="T17" fmla="*/ 217 h 323"/>
                  <a:gd name="T18" fmla="*/ 217 w 218"/>
                  <a:gd name="T19" fmla="*/ 221 h 323"/>
                  <a:gd name="T20" fmla="*/ 213 w 218"/>
                  <a:gd name="T21" fmla="*/ 228 h 323"/>
                  <a:gd name="T22" fmla="*/ 196 w 218"/>
                  <a:gd name="T23" fmla="*/ 236 h 323"/>
                  <a:gd name="T24" fmla="*/ 191 w 218"/>
                  <a:gd name="T25" fmla="*/ 238 h 323"/>
                  <a:gd name="T26" fmla="*/ 187 w 218"/>
                  <a:gd name="T27" fmla="*/ 250 h 323"/>
                  <a:gd name="T28" fmla="*/ 177 w 218"/>
                  <a:gd name="T29" fmla="*/ 271 h 323"/>
                  <a:gd name="T30" fmla="*/ 163 w 218"/>
                  <a:gd name="T31" fmla="*/ 289 h 323"/>
                  <a:gd name="T32" fmla="*/ 158 w 218"/>
                  <a:gd name="T33" fmla="*/ 304 h 323"/>
                  <a:gd name="T34" fmla="*/ 132 w 218"/>
                  <a:gd name="T35" fmla="*/ 317 h 323"/>
                  <a:gd name="T36" fmla="*/ 91 w 218"/>
                  <a:gd name="T37" fmla="*/ 323 h 323"/>
                  <a:gd name="T38" fmla="*/ 4 w 218"/>
                  <a:gd name="T39" fmla="*/ 175 h 323"/>
                  <a:gd name="T40" fmla="*/ 0 w 218"/>
                  <a:gd name="T41" fmla="*/ 139 h 323"/>
                  <a:gd name="T42" fmla="*/ 31 w 218"/>
                  <a:gd name="T4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23">
                    <a:moveTo>
                      <a:pt x="31" y="41"/>
                    </a:moveTo>
                    <a:cubicBezTo>
                      <a:pt x="52" y="15"/>
                      <a:pt x="83" y="0"/>
                      <a:pt x="116" y="0"/>
                    </a:cubicBezTo>
                    <a:cubicBezTo>
                      <a:pt x="128" y="0"/>
                      <a:pt x="139" y="2"/>
                      <a:pt x="149" y="5"/>
                    </a:cubicBezTo>
                    <a:cubicBezTo>
                      <a:pt x="190" y="20"/>
                      <a:pt x="218" y="59"/>
                      <a:pt x="218" y="102"/>
                    </a:cubicBezTo>
                    <a:cubicBezTo>
                      <a:pt x="218" y="113"/>
                      <a:pt x="216" y="125"/>
                      <a:pt x="212" y="135"/>
                    </a:cubicBezTo>
                    <a:cubicBezTo>
                      <a:pt x="201" y="144"/>
                      <a:pt x="194" y="158"/>
                      <a:pt x="194" y="172"/>
                    </a:cubicBezTo>
                    <a:cubicBezTo>
                      <a:pt x="194" y="173"/>
                      <a:pt x="194" y="175"/>
                      <a:pt x="194" y="176"/>
                    </a:cubicBezTo>
                    <a:cubicBezTo>
                      <a:pt x="195" y="184"/>
                      <a:pt x="199" y="192"/>
                      <a:pt x="203" y="198"/>
                    </a:cubicBezTo>
                    <a:cubicBezTo>
                      <a:pt x="209" y="204"/>
                      <a:pt x="213" y="210"/>
                      <a:pt x="216" y="217"/>
                    </a:cubicBezTo>
                    <a:cubicBezTo>
                      <a:pt x="216" y="218"/>
                      <a:pt x="217" y="219"/>
                      <a:pt x="217" y="221"/>
                    </a:cubicBezTo>
                    <a:cubicBezTo>
                      <a:pt x="217" y="224"/>
                      <a:pt x="215" y="227"/>
                      <a:pt x="213" y="228"/>
                    </a:cubicBezTo>
                    <a:cubicBezTo>
                      <a:pt x="208" y="232"/>
                      <a:pt x="202" y="235"/>
                      <a:pt x="196" y="236"/>
                    </a:cubicBezTo>
                    <a:cubicBezTo>
                      <a:pt x="194" y="237"/>
                      <a:pt x="192" y="237"/>
                      <a:pt x="191" y="238"/>
                    </a:cubicBezTo>
                    <a:cubicBezTo>
                      <a:pt x="188" y="241"/>
                      <a:pt x="188" y="245"/>
                      <a:pt x="187" y="250"/>
                    </a:cubicBezTo>
                    <a:cubicBezTo>
                      <a:pt x="186" y="258"/>
                      <a:pt x="183" y="265"/>
                      <a:pt x="177" y="271"/>
                    </a:cubicBezTo>
                    <a:cubicBezTo>
                      <a:pt x="171" y="276"/>
                      <a:pt x="167" y="282"/>
                      <a:pt x="163" y="289"/>
                    </a:cubicBezTo>
                    <a:cubicBezTo>
                      <a:pt x="161" y="294"/>
                      <a:pt x="160" y="299"/>
                      <a:pt x="158" y="304"/>
                    </a:cubicBezTo>
                    <a:cubicBezTo>
                      <a:pt x="152" y="312"/>
                      <a:pt x="142" y="317"/>
                      <a:pt x="132" y="317"/>
                    </a:cubicBezTo>
                    <a:cubicBezTo>
                      <a:pt x="122" y="319"/>
                      <a:pt x="104" y="307"/>
                      <a:pt x="91" y="323"/>
                    </a:cubicBezTo>
                    <a:cubicBezTo>
                      <a:pt x="79" y="320"/>
                      <a:pt x="17" y="233"/>
                      <a:pt x="4" y="175"/>
                    </a:cubicBezTo>
                    <a:cubicBezTo>
                      <a:pt x="2" y="163"/>
                      <a:pt x="0" y="151"/>
                      <a:pt x="0" y="139"/>
                    </a:cubicBezTo>
                    <a:cubicBezTo>
                      <a:pt x="0" y="104"/>
                      <a:pt x="11" y="70"/>
                      <a:pt x="31" y="4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164">
                <a:extLst>
                  <a:ext uri="{FF2B5EF4-FFF2-40B4-BE49-F238E27FC236}">
                    <a16:creationId xmlns:a16="http://schemas.microsoft.com/office/drawing/2014/main" id="{09D93D32-A593-436F-92DE-A1AD7AD5DD99}"/>
                  </a:ext>
                </a:extLst>
              </p:cNvPr>
              <p:cNvSpPr>
                <a:spLocks/>
              </p:cNvSpPr>
              <p:nvPr/>
            </p:nvSpPr>
            <p:spPr bwMode="auto">
              <a:xfrm>
                <a:off x="2519363" y="4791076"/>
                <a:ext cx="98425" cy="103188"/>
              </a:xfrm>
              <a:custGeom>
                <a:avLst/>
                <a:gdLst>
                  <a:gd name="T0" fmla="*/ 247 w 295"/>
                  <a:gd name="T1" fmla="*/ 117 h 305"/>
                  <a:gd name="T2" fmla="*/ 215 w 295"/>
                  <a:gd name="T3" fmla="*/ 109 h 305"/>
                  <a:gd name="T4" fmla="*/ 184 w 295"/>
                  <a:gd name="T5" fmla="*/ 101 h 305"/>
                  <a:gd name="T6" fmla="*/ 175 w 295"/>
                  <a:gd name="T7" fmla="*/ 102 h 305"/>
                  <a:gd name="T8" fmla="*/ 142 w 295"/>
                  <a:gd name="T9" fmla="*/ 119 h 305"/>
                  <a:gd name="T10" fmla="*/ 118 w 295"/>
                  <a:gd name="T11" fmla="*/ 123 h 305"/>
                  <a:gd name="T12" fmla="*/ 114 w 295"/>
                  <a:gd name="T13" fmla="*/ 130 h 305"/>
                  <a:gd name="T14" fmla="*/ 112 w 295"/>
                  <a:gd name="T15" fmla="*/ 144 h 305"/>
                  <a:gd name="T16" fmla="*/ 113 w 295"/>
                  <a:gd name="T17" fmla="*/ 153 h 305"/>
                  <a:gd name="T18" fmla="*/ 113 w 295"/>
                  <a:gd name="T19" fmla="*/ 153 h 305"/>
                  <a:gd name="T20" fmla="*/ 82 w 295"/>
                  <a:gd name="T21" fmla="*/ 199 h 305"/>
                  <a:gd name="T22" fmla="*/ 57 w 295"/>
                  <a:gd name="T23" fmla="*/ 232 h 305"/>
                  <a:gd name="T24" fmla="*/ 56 w 295"/>
                  <a:gd name="T25" fmla="*/ 305 h 305"/>
                  <a:gd name="T26" fmla="*/ 0 w 295"/>
                  <a:gd name="T27" fmla="*/ 236 h 305"/>
                  <a:gd name="T28" fmla="*/ 4 w 295"/>
                  <a:gd name="T29" fmla="*/ 213 h 305"/>
                  <a:gd name="T30" fmla="*/ 14 w 295"/>
                  <a:gd name="T31" fmla="*/ 181 h 305"/>
                  <a:gd name="T32" fmla="*/ 12 w 295"/>
                  <a:gd name="T33" fmla="*/ 135 h 305"/>
                  <a:gd name="T34" fmla="*/ 21 w 295"/>
                  <a:gd name="T35" fmla="*/ 83 h 305"/>
                  <a:gd name="T36" fmla="*/ 79 w 295"/>
                  <a:gd name="T37" fmla="*/ 21 h 305"/>
                  <a:gd name="T38" fmla="*/ 113 w 295"/>
                  <a:gd name="T39" fmla="*/ 12 h 305"/>
                  <a:gd name="T40" fmla="*/ 119 w 295"/>
                  <a:gd name="T41" fmla="*/ 13 h 305"/>
                  <a:gd name="T42" fmla="*/ 123 w 295"/>
                  <a:gd name="T43" fmla="*/ 13 h 305"/>
                  <a:gd name="T44" fmla="*/ 157 w 295"/>
                  <a:gd name="T45" fmla="*/ 6 h 305"/>
                  <a:gd name="T46" fmla="*/ 193 w 295"/>
                  <a:gd name="T47" fmla="*/ 0 h 305"/>
                  <a:gd name="T48" fmla="*/ 222 w 295"/>
                  <a:gd name="T49" fmla="*/ 4 h 305"/>
                  <a:gd name="T50" fmla="*/ 247 w 295"/>
                  <a:gd name="T51" fmla="*/ 14 h 305"/>
                  <a:gd name="T52" fmla="*/ 265 w 295"/>
                  <a:gd name="T53" fmla="*/ 22 h 305"/>
                  <a:gd name="T54" fmla="*/ 293 w 295"/>
                  <a:gd name="T55" fmla="*/ 57 h 305"/>
                  <a:gd name="T56" fmla="*/ 295 w 295"/>
                  <a:gd name="T57" fmla="*/ 70 h 305"/>
                  <a:gd name="T58" fmla="*/ 271 w 295"/>
                  <a:gd name="T59" fmla="*/ 112 h 305"/>
                  <a:gd name="T60" fmla="*/ 250 w 295"/>
                  <a:gd name="T61" fmla="*/ 117 h 305"/>
                  <a:gd name="T62" fmla="*/ 247 w 295"/>
                  <a:gd name="T63" fmla="*/ 1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305">
                    <a:moveTo>
                      <a:pt x="247" y="117"/>
                    </a:moveTo>
                    <a:cubicBezTo>
                      <a:pt x="236" y="116"/>
                      <a:pt x="225" y="113"/>
                      <a:pt x="215" y="109"/>
                    </a:cubicBezTo>
                    <a:cubicBezTo>
                      <a:pt x="206" y="104"/>
                      <a:pt x="195" y="101"/>
                      <a:pt x="184" y="101"/>
                    </a:cubicBezTo>
                    <a:cubicBezTo>
                      <a:pt x="181" y="101"/>
                      <a:pt x="178" y="102"/>
                      <a:pt x="175" y="102"/>
                    </a:cubicBezTo>
                    <a:cubicBezTo>
                      <a:pt x="163" y="106"/>
                      <a:pt x="154" y="116"/>
                      <a:pt x="142" y="119"/>
                    </a:cubicBezTo>
                    <a:cubicBezTo>
                      <a:pt x="134" y="120"/>
                      <a:pt x="125" y="118"/>
                      <a:pt x="118" y="123"/>
                    </a:cubicBezTo>
                    <a:cubicBezTo>
                      <a:pt x="116" y="125"/>
                      <a:pt x="115" y="127"/>
                      <a:pt x="114" y="130"/>
                    </a:cubicBezTo>
                    <a:cubicBezTo>
                      <a:pt x="113" y="135"/>
                      <a:pt x="112" y="139"/>
                      <a:pt x="112" y="144"/>
                    </a:cubicBezTo>
                    <a:cubicBezTo>
                      <a:pt x="112" y="147"/>
                      <a:pt x="112" y="150"/>
                      <a:pt x="113" y="153"/>
                    </a:cubicBezTo>
                    <a:cubicBezTo>
                      <a:pt x="113" y="153"/>
                      <a:pt x="113" y="153"/>
                      <a:pt x="113" y="153"/>
                    </a:cubicBezTo>
                    <a:cubicBezTo>
                      <a:pt x="113" y="174"/>
                      <a:pt x="101" y="192"/>
                      <a:pt x="82" y="199"/>
                    </a:cubicBezTo>
                    <a:cubicBezTo>
                      <a:pt x="68" y="205"/>
                      <a:pt x="59" y="218"/>
                      <a:pt x="57" y="232"/>
                    </a:cubicBezTo>
                    <a:cubicBezTo>
                      <a:pt x="52" y="254"/>
                      <a:pt x="66" y="277"/>
                      <a:pt x="56" y="305"/>
                    </a:cubicBezTo>
                    <a:cubicBezTo>
                      <a:pt x="23" y="298"/>
                      <a:pt x="0" y="269"/>
                      <a:pt x="0" y="236"/>
                    </a:cubicBezTo>
                    <a:cubicBezTo>
                      <a:pt x="0" y="228"/>
                      <a:pt x="2" y="220"/>
                      <a:pt x="4" y="213"/>
                    </a:cubicBezTo>
                    <a:cubicBezTo>
                      <a:pt x="9" y="203"/>
                      <a:pt x="12" y="192"/>
                      <a:pt x="14" y="181"/>
                    </a:cubicBezTo>
                    <a:cubicBezTo>
                      <a:pt x="15" y="166"/>
                      <a:pt x="11" y="151"/>
                      <a:pt x="12" y="135"/>
                    </a:cubicBezTo>
                    <a:cubicBezTo>
                      <a:pt x="13" y="118"/>
                      <a:pt x="16" y="100"/>
                      <a:pt x="21" y="83"/>
                    </a:cubicBezTo>
                    <a:cubicBezTo>
                      <a:pt x="32" y="56"/>
                      <a:pt x="52" y="34"/>
                      <a:pt x="79" y="21"/>
                    </a:cubicBezTo>
                    <a:cubicBezTo>
                      <a:pt x="90" y="15"/>
                      <a:pt x="101" y="12"/>
                      <a:pt x="113" y="12"/>
                    </a:cubicBezTo>
                    <a:cubicBezTo>
                      <a:pt x="115" y="12"/>
                      <a:pt x="117" y="12"/>
                      <a:pt x="119" y="13"/>
                    </a:cubicBezTo>
                    <a:cubicBezTo>
                      <a:pt x="121" y="13"/>
                      <a:pt x="122" y="13"/>
                      <a:pt x="123" y="13"/>
                    </a:cubicBezTo>
                    <a:cubicBezTo>
                      <a:pt x="135" y="13"/>
                      <a:pt x="146" y="10"/>
                      <a:pt x="157" y="6"/>
                    </a:cubicBezTo>
                    <a:cubicBezTo>
                      <a:pt x="169" y="2"/>
                      <a:pt x="181" y="0"/>
                      <a:pt x="193" y="0"/>
                    </a:cubicBezTo>
                    <a:cubicBezTo>
                      <a:pt x="203" y="0"/>
                      <a:pt x="213" y="1"/>
                      <a:pt x="222" y="4"/>
                    </a:cubicBezTo>
                    <a:cubicBezTo>
                      <a:pt x="231" y="7"/>
                      <a:pt x="239" y="10"/>
                      <a:pt x="247" y="14"/>
                    </a:cubicBezTo>
                    <a:cubicBezTo>
                      <a:pt x="253" y="16"/>
                      <a:pt x="260" y="19"/>
                      <a:pt x="265" y="22"/>
                    </a:cubicBezTo>
                    <a:cubicBezTo>
                      <a:pt x="279" y="30"/>
                      <a:pt x="288" y="42"/>
                      <a:pt x="293" y="57"/>
                    </a:cubicBezTo>
                    <a:cubicBezTo>
                      <a:pt x="294" y="61"/>
                      <a:pt x="295" y="66"/>
                      <a:pt x="295" y="70"/>
                    </a:cubicBezTo>
                    <a:cubicBezTo>
                      <a:pt x="295" y="87"/>
                      <a:pt x="286" y="103"/>
                      <a:pt x="271" y="112"/>
                    </a:cubicBezTo>
                    <a:cubicBezTo>
                      <a:pt x="265" y="115"/>
                      <a:pt x="257" y="117"/>
                      <a:pt x="250" y="117"/>
                    </a:cubicBezTo>
                    <a:cubicBezTo>
                      <a:pt x="249" y="117"/>
                      <a:pt x="248" y="117"/>
                      <a:pt x="247" y="11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165">
                <a:extLst>
                  <a:ext uri="{FF2B5EF4-FFF2-40B4-BE49-F238E27FC236}">
                    <a16:creationId xmlns:a16="http://schemas.microsoft.com/office/drawing/2014/main" id="{86924CCB-0868-4B72-A83E-C9C15C863DCE}"/>
                  </a:ext>
                </a:extLst>
              </p:cNvPr>
              <p:cNvSpPr>
                <a:spLocks/>
              </p:cNvSpPr>
              <p:nvPr/>
            </p:nvSpPr>
            <p:spPr bwMode="auto">
              <a:xfrm>
                <a:off x="2528888" y="4843463"/>
                <a:ext cx="17462" cy="30163"/>
              </a:xfrm>
              <a:custGeom>
                <a:avLst/>
                <a:gdLst>
                  <a:gd name="T0" fmla="*/ 51 w 53"/>
                  <a:gd name="T1" fmla="*/ 45 h 88"/>
                  <a:gd name="T2" fmla="*/ 20 w 53"/>
                  <a:gd name="T3" fmla="*/ 3 h 88"/>
                  <a:gd name="T4" fmla="*/ 7 w 53"/>
                  <a:gd name="T5" fmla="*/ 55 h 88"/>
                  <a:gd name="T6" fmla="*/ 35 w 53"/>
                  <a:gd name="T7" fmla="*/ 85 h 88"/>
                  <a:gd name="T8" fmla="*/ 51 w 53"/>
                  <a:gd name="T9" fmla="*/ 45 h 88"/>
                </a:gdLst>
                <a:ahLst/>
                <a:cxnLst>
                  <a:cxn ang="0">
                    <a:pos x="T0" y="T1"/>
                  </a:cxn>
                  <a:cxn ang="0">
                    <a:pos x="T2" y="T3"/>
                  </a:cxn>
                  <a:cxn ang="0">
                    <a:pos x="T4" y="T5"/>
                  </a:cxn>
                  <a:cxn ang="0">
                    <a:pos x="T6" y="T7"/>
                  </a:cxn>
                  <a:cxn ang="0">
                    <a:pos x="T8" y="T9"/>
                  </a:cxn>
                </a:cxnLst>
                <a:rect l="0" t="0" r="r" b="b"/>
                <a:pathLst>
                  <a:path w="53" h="88">
                    <a:moveTo>
                      <a:pt x="51" y="45"/>
                    </a:moveTo>
                    <a:cubicBezTo>
                      <a:pt x="48" y="20"/>
                      <a:pt x="34" y="0"/>
                      <a:pt x="20" y="3"/>
                    </a:cubicBezTo>
                    <a:cubicBezTo>
                      <a:pt x="6" y="7"/>
                      <a:pt x="0" y="31"/>
                      <a:pt x="7" y="55"/>
                    </a:cubicBezTo>
                    <a:cubicBezTo>
                      <a:pt x="12" y="75"/>
                      <a:pt x="24" y="88"/>
                      <a:pt x="35" y="85"/>
                    </a:cubicBezTo>
                    <a:cubicBezTo>
                      <a:pt x="46" y="83"/>
                      <a:pt x="53" y="66"/>
                      <a:pt x="51"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166">
                <a:extLst>
                  <a:ext uri="{FF2B5EF4-FFF2-40B4-BE49-F238E27FC236}">
                    <a16:creationId xmlns:a16="http://schemas.microsoft.com/office/drawing/2014/main" id="{D1FBC195-A444-4ED9-8245-F181A66067B7}"/>
                  </a:ext>
                </a:extLst>
              </p:cNvPr>
              <p:cNvSpPr>
                <a:spLocks/>
              </p:cNvSpPr>
              <p:nvPr/>
            </p:nvSpPr>
            <p:spPr bwMode="auto">
              <a:xfrm>
                <a:off x="2573338" y="4843463"/>
                <a:ext cx="22225" cy="25400"/>
              </a:xfrm>
              <a:custGeom>
                <a:avLst/>
                <a:gdLst>
                  <a:gd name="T0" fmla="*/ 28 w 68"/>
                  <a:gd name="T1" fmla="*/ 76 h 76"/>
                  <a:gd name="T2" fmla="*/ 28 w 68"/>
                  <a:gd name="T3" fmla="*/ 76 h 76"/>
                  <a:gd name="T4" fmla="*/ 32 w 68"/>
                  <a:gd name="T5" fmla="*/ 76 h 76"/>
                  <a:gd name="T6" fmla="*/ 63 w 68"/>
                  <a:gd name="T7" fmla="*/ 48 h 76"/>
                  <a:gd name="T8" fmla="*/ 66 w 68"/>
                  <a:gd name="T9" fmla="*/ 21 h 76"/>
                  <a:gd name="T10" fmla="*/ 3 w 68"/>
                  <a:gd name="T11" fmla="*/ 14 h 76"/>
                  <a:gd name="T12" fmla="*/ 0 w 68"/>
                  <a:gd name="T13" fmla="*/ 41 h 76"/>
                  <a:gd name="T14" fmla="*/ 0 w 68"/>
                  <a:gd name="T15" fmla="*/ 44 h 76"/>
                  <a:gd name="T16" fmla="*/ 28 w 6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28" y="76"/>
                    </a:moveTo>
                    <a:lnTo>
                      <a:pt x="28" y="76"/>
                    </a:lnTo>
                    <a:cubicBezTo>
                      <a:pt x="29" y="76"/>
                      <a:pt x="30" y="76"/>
                      <a:pt x="32" y="76"/>
                    </a:cubicBezTo>
                    <a:cubicBezTo>
                      <a:pt x="48" y="76"/>
                      <a:pt x="61" y="64"/>
                      <a:pt x="63" y="48"/>
                    </a:cubicBezTo>
                    <a:lnTo>
                      <a:pt x="66" y="21"/>
                    </a:lnTo>
                    <a:cubicBezTo>
                      <a:pt x="68" y="8"/>
                      <a:pt x="5" y="0"/>
                      <a:pt x="3" y="14"/>
                    </a:cubicBezTo>
                    <a:lnTo>
                      <a:pt x="0" y="41"/>
                    </a:lnTo>
                    <a:cubicBezTo>
                      <a:pt x="0" y="42"/>
                      <a:pt x="0" y="43"/>
                      <a:pt x="0" y="44"/>
                    </a:cubicBezTo>
                    <a:cubicBezTo>
                      <a:pt x="0" y="60"/>
                      <a:pt x="12" y="74"/>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167">
                <a:extLst>
                  <a:ext uri="{FF2B5EF4-FFF2-40B4-BE49-F238E27FC236}">
                    <a16:creationId xmlns:a16="http://schemas.microsoft.com/office/drawing/2014/main" id="{6439E498-2D8F-4AD5-B9CE-0119351ED893}"/>
                  </a:ext>
                </a:extLst>
              </p:cNvPr>
              <p:cNvSpPr>
                <a:spLocks noEditPoints="1"/>
              </p:cNvSpPr>
              <p:nvPr/>
            </p:nvSpPr>
            <p:spPr bwMode="auto">
              <a:xfrm>
                <a:off x="2571750" y="4843463"/>
                <a:ext cx="25400" cy="26988"/>
              </a:xfrm>
              <a:custGeom>
                <a:avLst/>
                <a:gdLst>
                  <a:gd name="T0" fmla="*/ 33 w 77"/>
                  <a:gd name="T1" fmla="*/ 69 h 79"/>
                  <a:gd name="T2" fmla="*/ 37 w 77"/>
                  <a:gd name="T3" fmla="*/ 69 h 79"/>
                  <a:gd name="T4" fmla="*/ 54 w 77"/>
                  <a:gd name="T5" fmla="*/ 62 h 79"/>
                  <a:gd name="T6" fmla="*/ 63 w 77"/>
                  <a:gd name="T7" fmla="*/ 45 h 79"/>
                  <a:gd name="T8" fmla="*/ 66 w 77"/>
                  <a:gd name="T9" fmla="*/ 18 h 79"/>
                  <a:gd name="T10" fmla="*/ 52 w 77"/>
                  <a:gd name="T11" fmla="*/ 12 h 79"/>
                  <a:gd name="T12" fmla="*/ 40 w 77"/>
                  <a:gd name="T13" fmla="*/ 10 h 79"/>
                  <a:gd name="T14" fmla="*/ 28 w 77"/>
                  <a:gd name="T15" fmla="*/ 9 h 79"/>
                  <a:gd name="T16" fmla="*/ 13 w 77"/>
                  <a:gd name="T17" fmla="*/ 12 h 79"/>
                  <a:gd name="T18" fmla="*/ 10 w 77"/>
                  <a:gd name="T19" fmla="*/ 42 h 79"/>
                  <a:gd name="T20" fmla="*/ 17 w 77"/>
                  <a:gd name="T21" fmla="*/ 60 h 79"/>
                  <a:gd name="T22" fmla="*/ 33 w 77"/>
                  <a:gd name="T23" fmla="*/ 69 h 79"/>
                  <a:gd name="T24" fmla="*/ 34 w 77"/>
                  <a:gd name="T25" fmla="*/ 79 h 79"/>
                  <a:gd name="T26" fmla="*/ 32 w 77"/>
                  <a:gd name="T27" fmla="*/ 78 h 79"/>
                  <a:gd name="T28" fmla="*/ 9 w 77"/>
                  <a:gd name="T29" fmla="*/ 67 h 79"/>
                  <a:gd name="T30" fmla="*/ 0 w 77"/>
                  <a:gd name="T31" fmla="*/ 42 h 79"/>
                  <a:gd name="T32" fmla="*/ 4 w 77"/>
                  <a:gd name="T33" fmla="*/ 11 h 79"/>
                  <a:gd name="T34" fmla="*/ 28 w 77"/>
                  <a:gd name="T35" fmla="*/ 0 h 79"/>
                  <a:gd name="T36" fmla="*/ 41 w 77"/>
                  <a:gd name="T37" fmla="*/ 0 h 79"/>
                  <a:gd name="T38" fmla="*/ 55 w 77"/>
                  <a:gd name="T39" fmla="*/ 3 h 79"/>
                  <a:gd name="T40" fmla="*/ 76 w 77"/>
                  <a:gd name="T41" fmla="*/ 19 h 79"/>
                  <a:gd name="T42" fmla="*/ 73 w 77"/>
                  <a:gd name="T43" fmla="*/ 47 h 79"/>
                  <a:gd name="T44" fmla="*/ 61 w 77"/>
                  <a:gd name="T45" fmla="*/ 70 h 79"/>
                  <a:gd name="T46" fmla="*/ 37 w 77"/>
                  <a:gd name="T47" fmla="*/ 79 h 79"/>
                  <a:gd name="T48" fmla="*/ 34 w 77"/>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9">
                    <a:moveTo>
                      <a:pt x="33" y="69"/>
                    </a:moveTo>
                    <a:lnTo>
                      <a:pt x="37" y="69"/>
                    </a:lnTo>
                    <a:cubicBezTo>
                      <a:pt x="43" y="69"/>
                      <a:pt x="50" y="67"/>
                      <a:pt x="54" y="62"/>
                    </a:cubicBezTo>
                    <a:cubicBezTo>
                      <a:pt x="59" y="58"/>
                      <a:pt x="62" y="52"/>
                      <a:pt x="63" y="45"/>
                    </a:cubicBezTo>
                    <a:lnTo>
                      <a:pt x="66" y="18"/>
                    </a:lnTo>
                    <a:cubicBezTo>
                      <a:pt x="66" y="16"/>
                      <a:pt x="60" y="14"/>
                      <a:pt x="52" y="12"/>
                    </a:cubicBezTo>
                    <a:cubicBezTo>
                      <a:pt x="49" y="11"/>
                      <a:pt x="45" y="11"/>
                      <a:pt x="40" y="10"/>
                    </a:cubicBezTo>
                    <a:cubicBezTo>
                      <a:pt x="36" y="10"/>
                      <a:pt x="32" y="9"/>
                      <a:pt x="28" y="9"/>
                    </a:cubicBezTo>
                    <a:cubicBezTo>
                      <a:pt x="20" y="9"/>
                      <a:pt x="13" y="10"/>
                      <a:pt x="13" y="12"/>
                    </a:cubicBezTo>
                    <a:cubicBezTo>
                      <a:pt x="12" y="22"/>
                      <a:pt x="10" y="33"/>
                      <a:pt x="10" y="42"/>
                    </a:cubicBezTo>
                    <a:cubicBezTo>
                      <a:pt x="10" y="49"/>
                      <a:pt x="12" y="55"/>
                      <a:pt x="17" y="60"/>
                    </a:cubicBezTo>
                    <a:cubicBezTo>
                      <a:pt x="21" y="65"/>
                      <a:pt x="27" y="68"/>
                      <a:pt x="33" y="69"/>
                    </a:cubicBezTo>
                    <a:close/>
                    <a:moveTo>
                      <a:pt x="34" y="79"/>
                    </a:moveTo>
                    <a:lnTo>
                      <a:pt x="32" y="78"/>
                    </a:lnTo>
                    <a:cubicBezTo>
                      <a:pt x="23" y="77"/>
                      <a:pt x="15" y="73"/>
                      <a:pt x="9" y="67"/>
                    </a:cubicBezTo>
                    <a:cubicBezTo>
                      <a:pt x="4" y="60"/>
                      <a:pt x="0" y="52"/>
                      <a:pt x="0" y="42"/>
                    </a:cubicBezTo>
                    <a:cubicBezTo>
                      <a:pt x="2" y="32"/>
                      <a:pt x="2" y="21"/>
                      <a:pt x="4" y="11"/>
                    </a:cubicBezTo>
                    <a:cubicBezTo>
                      <a:pt x="5" y="3"/>
                      <a:pt x="15" y="0"/>
                      <a:pt x="28" y="0"/>
                    </a:cubicBezTo>
                    <a:cubicBezTo>
                      <a:pt x="32" y="0"/>
                      <a:pt x="37" y="0"/>
                      <a:pt x="41" y="0"/>
                    </a:cubicBezTo>
                    <a:cubicBezTo>
                      <a:pt x="46" y="1"/>
                      <a:pt x="51" y="2"/>
                      <a:pt x="55" y="3"/>
                    </a:cubicBezTo>
                    <a:cubicBezTo>
                      <a:pt x="67" y="6"/>
                      <a:pt x="77" y="12"/>
                      <a:pt x="76" y="19"/>
                    </a:cubicBezTo>
                    <a:lnTo>
                      <a:pt x="73" y="47"/>
                    </a:lnTo>
                    <a:cubicBezTo>
                      <a:pt x="72" y="56"/>
                      <a:pt x="67" y="64"/>
                      <a:pt x="61" y="70"/>
                    </a:cubicBezTo>
                    <a:cubicBezTo>
                      <a:pt x="54" y="75"/>
                      <a:pt x="46" y="79"/>
                      <a:pt x="37" y="79"/>
                    </a:cubicBezTo>
                    <a:lnTo>
                      <a:pt x="34" y="79"/>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168">
                <a:extLst>
                  <a:ext uri="{FF2B5EF4-FFF2-40B4-BE49-F238E27FC236}">
                    <a16:creationId xmlns:a16="http://schemas.microsoft.com/office/drawing/2014/main" id="{EF9ABB34-9C34-478D-BF23-9D0F9BB418CB}"/>
                  </a:ext>
                </a:extLst>
              </p:cNvPr>
              <p:cNvSpPr>
                <a:spLocks/>
              </p:cNvSpPr>
              <p:nvPr/>
            </p:nvSpPr>
            <p:spPr bwMode="auto">
              <a:xfrm>
                <a:off x="2312988" y="5005388"/>
                <a:ext cx="149225" cy="57150"/>
              </a:xfrm>
              <a:custGeom>
                <a:avLst/>
                <a:gdLst>
                  <a:gd name="T0" fmla="*/ 408 w 447"/>
                  <a:gd name="T1" fmla="*/ 130 h 171"/>
                  <a:gd name="T2" fmla="*/ 36 w 447"/>
                  <a:gd name="T3" fmla="*/ 162 h 171"/>
                  <a:gd name="T4" fmla="*/ 0 w 447"/>
                  <a:gd name="T5" fmla="*/ 152 h 171"/>
                  <a:gd name="T6" fmla="*/ 48 w 447"/>
                  <a:gd name="T7" fmla="*/ 89 h 171"/>
                  <a:gd name="T8" fmla="*/ 429 w 447"/>
                  <a:gd name="T9" fmla="*/ 0 h 171"/>
                  <a:gd name="T10" fmla="*/ 408 w 447"/>
                  <a:gd name="T11" fmla="*/ 130 h 171"/>
                </a:gdLst>
                <a:ahLst/>
                <a:cxnLst>
                  <a:cxn ang="0">
                    <a:pos x="T0" y="T1"/>
                  </a:cxn>
                  <a:cxn ang="0">
                    <a:pos x="T2" y="T3"/>
                  </a:cxn>
                  <a:cxn ang="0">
                    <a:pos x="T4" y="T5"/>
                  </a:cxn>
                  <a:cxn ang="0">
                    <a:pos x="T6" y="T7"/>
                  </a:cxn>
                  <a:cxn ang="0">
                    <a:pos x="T8" y="T9"/>
                  </a:cxn>
                  <a:cxn ang="0">
                    <a:pos x="T10" y="T11"/>
                  </a:cxn>
                </a:cxnLst>
                <a:rect l="0" t="0" r="r" b="b"/>
                <a:pathLst>
                  <a:path w="447" h="171">
                    <a:moveTo>
                      <a:pt x="408" y="130"/>
                    </a:moveTo>
                    <a:cubicBezTo>
                      <a:pt x="354" y="171"/>
                      <a:pt x="170" y="145"/>
                      <a:pt x="36" y="162"/>
                    </a:cubicBezTo>
                    <a:cubicBezTo>
                      <a:pt x="36" y="162"/>
                      <a:pt x="0" y="153"/>
                      <a:pt x="0" y="152"/>
                    </a:cubicBezTo>
                    <a:cubicBezTo>
                      <a:pt x="7" y="118"/>
                      <a:pt x="14" y="94"/>
                      <a:pt x="48" y="89"/>
                    </a:cubicBezTo>
                    <a:cubicBezTo>
                      <a:pt x="194" y="84"/>
                      <a:pt x="293" y="24"/>
                      <a:pt x="429" y="0"/>
                    </a:cubicBezTo>
                    <a:cubicBezTo>
                      <a:pt x="434" y="67"/>
                      <a:pt x="447" y="97"/>
                      <a:pt x="408"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169">
                <a:extLst>
                  <a:ext uri="{FF2B5EF4-FFF2-40B4-BE49-F238E27FC236}">
                    <a16:creationId xmlns:a16="http://schemas.microsoft.com/office/drawing/2014/main" id="{ACB0012A-6D9C-4B81-BC5E-703CDAB3C877}"/>
                  </a:ext>
                </a:extLst>
              </p:cNvPr>
              <p:cNvSpPr>
                <a:spLocks/>
              </p:cNvSpPr>
              <p:nvPr/>
            </p:nvSpPr>
            <p:spPr bwMode="auto">
              <a:xfrm>
                <a:off x="2282825" y="5026026"/>
                <a:ext cx="68262" cy="41275"/>
              </a:xfrm>
              <a:custGeom>
                <a:avLst/>
                <a:gdLst>
                  <a:gd name="T0" fmla="*/ 121 w 203"/>
                  <a:gd name="T1" fmla="*/ 108 h 121"/>
                  <a:gd name="T2" fmla="*/ 71 w 203"/>
                  <a:gd name="T3" fmla="*/ 104 h 121"/>
                  <a:gd name="T4" fmla="*/ 16 w 203"/>
                  <a:gd name="T5" fmla="*/ 43 h 121"/>
                  <a:gd name="T6" fmla="*/ 53 w 203"/>
                  <a:gd name="T7" fmla="*/ 7 h 121"/>
                  <a:gd name="T8" fmla="*/ 68 w 203"/>
                  <a:gd name="T9" fmla="*/ 0 h 121"/>
                  <a:gd name="T10" fmla="*/ 70 w 203"/>
                  <a:gd name="T11" fmla="*/ 0 h 121"/>
                  <a:gd name="T12" fmla="*/ 82 w 203"/>
                  <a:gd name="T13" fmla="*/ 2 h 121"/>
                  <a:gd name="T14" fmla="*/ 121 w 203"/>
                  <a:gd name="T15" fmla="*/ 16 h 121"/>
                  <a:gd name="T16" fmla="*/ 162 w 203"/>
                  <a:gd name="T17" fmla="*/ 21 h 121"/>
                  <a:gd name="T18" fmla="*/ 167 w 203"/>
                  <a:gd name="T19" fmla="*/ 82 h 121"/>
                  <a:gd name="T20" fmla="*/ 121 w 203"/>
                  <a:gd name="T21"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21">
                    <a:moveTo>
                      <a:pt x="121" y="108"/>
                    </a:moveTo>
                    <a:cubicBezTo>
                      <a:pt x="99" y="117"/>
                      <a:pt x="88" y="121"/>
                      <a:pt x="71" y="104"/>
                    </a:cubicBezTo>
                    <a:cubicBezTo>
                      <a:pt x="56" y="89"/>
                      <a:pt x="0" y="68"/>
                      <a:pt x="16" y="43"/>
                    </a:cubicBezTo>
                    <a:cubicBezTo>
                      <a:pt x="26" y="29"/>
                      <a:pt x="39" y="17"/>
                      <a:pt x="53" y="7"/>
                    </a:cubicBezTo>
                    <a:cubicBezTo>
                      <a:pt x="57" y="4"/>
                      <a:pt x="62" y="1"/>
                      <a:pt x="68" y="0"/>
                    </a:cubicBezTo>
                    <a:cubicBezTo>
                      <a:pt x="69" y="0"/>
                      <a:pt x="69" y="0"/>
                      <a:pt x="70" y="0"/>
                    </a:cubicBezTo>
                    <a:cubicBezTo>
                      <a:pt x="74" y="0"/>
                      <a:pt x="78" y="1"/>
                      <a:pt x="82" y="2"/>
                    </a:cubicBezTo>
                    <a:cubicBezTo>
                      <a:pt x="95" y="6"/>
                      <a:pt x="108" y="12"/>
                      <a:pt x="121" y="16"/>
                    </a:cubicBezTo>
                    <a:cubicBezTo>
                      <a:pt x="135" y="19"/>
                      <a:pt x="148" y="19"/>
                      <a:pt x="162" y="21"/>
                    </a:cubicBezTo>
                    <a:cubicBezTo>
                      <a:pt x="203" y="29"/>
                      <a:pt x="189" y="68"/>
                      <a:pt x="167" y="82"/>
                    </a:cubicBezTo>
                    <a:cubicBezTo>
                      <a:pt x="152" y="92"/>
                      <a:pt x="137" y="101"/>
                      <a:pt x="121" y="10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170">
                <a:extLst>
                  <a:ext uri="{FF2B5EF4-FFF2-40B4-BE49-F238E27FC236}">
                    <a16:creationId xmlns:a16="http://schemas.microsoft.com/office/drawing/2014/main" id="{B8783CFB-136F-4B1F-8FEE-D87D2951F268}"/>
                  </a:ext>
                </a:extLst>
              </p:cNvPr>
              <p:cNvSpPr>
                <a:spLocks/>
              </p:cNvSpPr>
              <p:nvPr/>
            </p:nvSpPr>
            <p:spPr bwMode="auto">
              <a:xfrm>
                <a:off x="2266950" y="5013326"/>
                <a:ext cx="46037" cy="25400"/>
              </a:xfrm>
              <a:custGeom>
                <a:avLst/>
                <a:gdLst>
                  <a:gd name="T0" fmla="*/ 7 w 138"/>
                  <a:gd name="T1" fmla="*/ 10 h 73"/>
                  <a:gd name="T2" fmla="*/ 49 w 138"/>
                  <a:gd name="T3" fmla="*/ 46 h 73"/>
                  <a:gd name="T4" fmla="*/ 110 w 138"/>
                  <a:gd name="T5" fmla="*/ 70 h 73"/>
                  <a:gd name="T6" fmla="*/ 124 w 138"/>
                  <a:gd name="T7" fmla="*/ 73 h 73"/>
                  <a:gd name="T8" fmla="*/ 129 w 138"/>
                  <a:gd name="T9" fmla="*/ 73 h 73"/>
                  <a:gd name="T10" fmla="*/ 130 w 138"/>
                  <a:gd name="T11" fmla="*/ 49 h 73"/>
                  <a:gd name="T12" fmla="*/ 116 w 138"/>
                  <a:gd name="T13" fmla="*/ 39 h 73"/>
                  <a:gd name="T14" fmla="*/ 7 w 138"/>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7" y="10"/>
                    </a:moveTo>
                    <a:cubicBezTo>
                      <a:pt x="6" y="16"/>
                      <a:pt x="0" y="27"/>
                      <a:pt x="49" y="46"/>
                    </a:cubicBezTo>
                    <a:cubicBezTo>
                      <a:pt x="68" y="55"/>
                      <a:pt x="89" y="63"/>
                      <a:pt x="110" y="70"/>
                    </a:cubicBezTo>
                    <a:cubicBezTo>
                      <a:pt x="114" y="72"/>
                      <a:pt x="119" y="73"/>
                      <a:pt x="124" y="73"/>
                    </a:cubicBezTo>
                    <a:cubicBezTo>
                      <a:pt x="126" y="73"/>
                      <a:pt x="127" y="73"/>
                      <a:pt x="129" y="73"/>
                    </a:cubicBezTo>
                    <a:cubicBezTo>
                      <a:pt x="138" y="69"/>
                      <a:pt x="135" y="57"/>
                      <a:pt x="130" y="49"/>
                    </a:cubicBezTo>
                    <a:cubicBezTo>
                      <a:pt x="124" y="37"/>
                      <a:pt x="128" y="41"/>
                      <a:pt x="116" y="39"/>
                    </a:cubicBezTo>
                    <a:cubicBezTo>
                      <a:pt x="55" y="31"/>
                      <a:pt x="11" y="0"/>
                      <a:pt x="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171">
                <a:extLst>
                  <a:ext uri="{FF2B5EF4-FFF2-40B4-BE49-F238E27FC236}">
                    <a16:creationId xmlns:a16="http://schemas.microsoft.com/office/drawing/2014/main" id="{D0753AA7-20AE-4B48-95FD-D661F3D98D82}"/>
                  </a:ext>
                </a:extLst>
              </p:cNvPr>
              <p:cNvSpPr>
                <a:spLocks/>
              </p:cNvSpPr>
              <p:nvPr/>
            </p:nvSpPr>
            <p:spPr bwMode="auto">
              <a:xfrm>
                <a:off x="2427288" y="4910138"/>
                <a:ext cx="92075" cy="139700"/>
              </a:xfrm>
              <a:custGeom>
                <a:avLst/>
                <a:gdLst>
                  <a:gd name="T0" fmla="*/ 221 w 278"/>
                  <a:gd name="T1" fmla="*/ 238 h 411"/>
                  <a:gd name="T2" fmla="*/ 268 w 278"/>
                  <a:gd name="T3" fmla="*/ 150 h 411"/>
                  <a:gd name="T4" fmla="*/ 278 w 278"/>
                  <a:gd name="T5" fmla="*/ 94 h 411"/>
                  <a:gd name="T6" fmla="*/ 277 w 278"/>
                  <a:gd name="T7" fmla="*/ 82 h 411"/>
                  <a:gd name="T8" fmla="*/ 201 w 278"/>
                  <a:gd name="T9" fmla="*/ 0 h 411"/>
                  <a:gd name="T10" fmla="*/ 0 w 278"/>
                  <a:gd name="T11" fmla="*/ 303 h 411"/>
                  <a:gd name="T12" fmla="*/ 111 w 278"/>
                  <a:gd name="T13" fmla="*/ 367 h 411"/>
                  <a:gd name="T14" fmla="*/ 221 w 278"/>
                  <a:gd name="T15" fmla="*/ 23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1">
                    <a:moveTo>
                      <a:pt x="221" y="238"/>
                    </a:moveTo>
                    <a:cubicBezTo>
                      <a:pt x="243" y="212"/>
                      <a:pt x="259" y="182"/>
                      <a:pt x="268" y="150"/>
                    </a:cubicBezTo>
                    <a:cubicBezTo>
                      <a:pt x="274" y="132"/>
                      <a:pt x="278" y="113"/>
                      <a:pt x="278" y="94"/>
                    </a:cubicBezTo>
                    <a:cubicBezTo>
                      <a:pt x="278" y="90"/>
                      <a:pt x="277" y="86"/>
                      <a:pt x="277" y="82"/>
                    </a:cubicBezTo>
                    <a:cubicBezTo>
                      <a:pt x="274" y="49"/>
                      <a:pt x="230" y="17"/>
                      <a:pt x="201" y="0"/>
                    </a:cubicBezTo>
                    <a:cubicBezTo>
                      <a:pt x="110" y="20"/>
                      <a:pt x="86" y="221"/>
                      <a:pt x="0" y="303"/>
                    </a:cubicBezTo>
                    <a:cubicBezTo>
                      <a:pt x="64" y="319"/>
                      <a:pt x="80" y="411"/>
                      <a:pt x="111" y="367"/>
                    </a:cubicBezTo>
                    <a:cubicBezTo>
                      <a:pt x="133" y="335"/>
                      <a:pt x="199" y="267"/>
                      <a:pt x="221" y="2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172">
                <a:extLst>
                  <a:ext uri="{FF2B5EF4-FFF2-40B4-BE49-F238E27FC236}">
                    <a16:creationId xmlns:a16="http://schemas.microsoft.com/office/drawing/2014/main" id="{3DBFA80C-4689-4F77-9DE7-EC1EB237821F}"/>
                  </a:ext>
                </a:extLst>
              </p:cNvPr>
              <p:cNvSpPr>
                <a:spLocks/>
              </p:cNvSpPr>
              <p:nvPr/>
            </p:nvSpPr>
            <p:spPr bwMode="auto">
              <a:xfrm>
                <a:off x="2651125" y="4922838"/>
                <a:ext cx="46037" cy="60325"/>
              </a:xfrm>
              <a:custGeom>
                <a:avLst/>
                <a:gdLst>
                  <a:gd name="T0" fmla="*/ 110 w 137"/>
                  <a:gd name="T1" fmla="*/ 113 h 179"/>
                  <a:gd name="T2" fmla="*/ 132 w 137"/>
                  <a:gd name="T3" fmla="*/ 97 h 179"/>
                  <a:gd name="T4" fmla="*/ 123 w 137"/>
                  <a:gd name="T5" fmla="*/ 65 h 179"/>
                  <a:gd name="T6" fmla="*/ 75 w 137"/>
                  <a:gd name="T7" fmla="*/ 6 h 179"/>
                  <a:gd name="T8" fmla="*/ 68 w 137"/>
                  <a:gd name="T9" fmla="*/ 1 h 179"/>
                  <a:gd name="T10" fmla="*/ 63 w 137"/>
                  <a:gd name="T11" fmla="*/ 0 h 179"/>
                  <a:gd name="T12" fmla="*/ 53 w 137"/>
                  <a:gd name="T13" fmla="*/ 5 h 179"/>
                  <a:gd name="T14" fmla="*/ 49 w 137"/>
                  <a:gd name="T15" fmla="*/ 19 h 179"/>
                  <a:gd name="T16" fmla="*/ 49 w 137"/>
                  <a:gd name="T17" fmla="*/ 21 h 179"/>
                  <a:gd name="T18" fmla="*/ 49 w 137"/>
                  <a:gd name="T19" fmla="*/ 44 h 179"/>
                  <a:gd name="T20" fmla="*/ 40 w 137"/>
                  <a:gd name="T21" fmla="*/ 41 h 179"/>
                  <a:gd name="T22" fmla="*/ 31 w 137"/>
                  <a:gd name="T23" fmla="*/ 45 h 179"/>
                  <a:gd name="T24" fmla="*/ 28 w 137"/>
                  <a:gd name="T25" fmla="*/ 55 h 179"/>
                  <a:gd name="T26" fmla="*/ 31 w 137"/>
                  <a:gd name="T27" fmla="*/ 65 h 179"/>
                  <a:gd name="T28" fmla="*/ 34 w 137"/>
                  <a:gd name="T29" fmla="*/ 75 h 179"/>
                  <a:gd name="T30" fmla="*/ 26 w 137"/>
                  <a:gd name="T31" fmla="*/ 90 h 179"/>
                  <a:gd name="T32" fmla="*/ 0 w 137"/>
                  <a:gd name="T33" fmla="*/ 140 h 179"/>
                  <a:gd name="T34" fmla="*/ 28 w 137"/>
                  <a:gd name="T35" fmla="*/ 177 h 179"/>
                  <a:gd name="T36" fmla="*/ 58 w 137"/>
                  <a:gd name="T37" fmla="*/ 158 h 179"/>
                  <a:gd name="T38" fmla="*/ 103 w 137"/>
                  <a:gd name="T39" fmla="*/ 138 h 179"/>
                  <a:gd name="T40" fmla="*/ 110 w 137"/>
                  <a:gd name="T41"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79">
                    <a:moveTo>
                      <a:pt x="110" y="113"/>
                    </a:moveTo>
                    <a:cubicBezTo>
                      <a:pt x="115" y="106"/>
                      <a:pt x="127" y="105"/>
                      <a:pt x="132" y="97"/>
                    </a:cubicBezTo>
                    <a:cubicBezTo>
                      <a:pt x="137" y="88"/>
                      <a:pt x="130" y="75"/>
                      <a:pt x="123" y="65"/>
                    </a:cubicBezTo>
                    <a:cubicBezTo>
                      <a:pt x="108" y="44"/>
                      <a:pt x="92" y="25"/>
                      <a:pt x="75" y="6"/>
                    </a:cubicBezTo>
                    <a:cubicBezTo>
                      <a:pt x="73" y="4"/>
                      <a:pt x="71" y="2"/>
                      <a:pt x="68" y="1"/>
                    </a:cubicBezTo>
                    <a:cubicBezTo>
                      <a:pt x="67" y="0"/>
                      <a:pt x="65" y="0"/>
                      <a:pt x="63" y="0"/>
                    </a:cubicBezTo>
                    <a:cubicBezTo>
                      <a:pt x="59" y="0"/>
                      <a:pt x="55" y="2"/>
                      <a:pt x="53" y="5"/>
                    </a:cubicBezTo>
                    <a:cubicBezTo>
                      <a:pt x="50" y="9"/>
                      <a:pt x="49" y="14"/>
                      <a:pt x="49" y="19"/>
                    </a:cubicBezTo>
                    <a:cubicBezTo>
                      <a:pt x="49" y="20"/>
                      <a:pt x="49" y="20"/>
                      <a:pt x="49" y="21"/>
                    </a:cubicBezTo>
                    <a:cubicBezTo>
                      <a:pt x="49" y="28"/>
                      <a:pt x="49" y="36"/>
                      <a:pt x="49" y="44"/>
                    </a:cubicBezTo>
                    <a:cubicBezTo>
                      <a:pt x="47" y="42"/>
                      <a:pt x="44" y="41"/>
                      <a:pt x="40" y="41"/>
                    </a:cubicBezTo>
                    <a:cubicBezTo>
                      <a:pt x="37" y="41"/>
                      <a:pt x="33" y="42"/>
                      <a:pt x="31" y="45"/>
                    </a:cubicBezTo>
                    <a:cubicBezTo>
                      <a:pt x="29" y="48"/>
                      <a:pt x="28" y="51"/>
                      <a:pt x="28" y="55"/>
                    </a:cubicBezTo>
                    <a:cubicBezTo>
                      <a:pt x="28" y="58"/>
                      <a:pt x="29" y="62"/>
                      <a:pt x="31" y="65"/>
                    </a:cubicBezTo>
                    <a:cubicBezTo>
                      <a:pt x="33" y="68"/>
                      <a:pt x="34" y="72"/>
                      <a:pt x="34" y="75"/>
                    </a:cubicBezTo>
                    <a:cubicBezTo>
                      <a:pt x="34" y="81"/>
                      <a:pt x="31" y="86"/>
                      <a:pt x="26" y="90"/>
                    </a:cubicBezTo>
                    <a:cubicBezTo>
                      <a:pt x="12" y="103"/>
                      <a:pt x="3" y="120"/>
                      <a:pt x="0" y="140"/>
                    </a:cubicBezTo>
                    <a:cubicBezTo>
                      <a:pt x="0" y="153"/>
                      <a:pt x="10" y="176"/>
                      <a:pt x="28" y="177"/>
                    </a:cubicBezTo>
                    <a:cubicBezTo>
                      <a:pt x="41" y="179"/>
                      <a:pt x="47" y="164"/>
                      <a:pt x="58" y="158"/>
                    </a:cubicBezTo>
                    <a:cubicBezTo>
                      <a:pt x="71" y="148"/>
                      <a:pt x="96" y="152"/>
                      <a:pt x="103" y="138"/>
                    </a:cubicBezTo>
                    <a:cubicBezTo>
                      <a:pt x="107" y="130"/>
                      <a:pt x="105" y="120"/>
                      <a:pt x="110"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224">
                <a:extLst>
                  <a:ext uri="{FF2B5EF4-FFF2-40B4-BE49-F238E27FC236}">
                    <a16:creationId xmlns:a16="http://schemas.microsoft.com/office/drawing/2014/main" id="{4BE700BF-37C4-4975-BE9A-B4295910194C}"/>
                  </a:ext>
                </a:extLst>
              </p:cNvPr>
              <p:cNvSpPr>
                <a:spLocks noEditPoints="1"/>
              </p:cNvSpPr>
              <p:nvPr/>
            </p:nvSpPr>
            <p:spPr bwMode="auto">
              <a:xfrm>
                <a:off x="2376488" y="5164138"/>
                <a:ext cx="82550" cy="130175"/>
              </a:xfrm>
              <a:custGeom>
                <a:avLst/>
                <a:gdLst>
                  <a:gd name="T0" fmla="*/ 84 w 249"/>
                  <a:gd name="T1" fmla="*/ 239 h 388"/>
                  <a:gd name="T2" fmla="*/ 18 w 249"/>
                  <a:gd name="T3" fmla="*/ 239 h 388"/>
                  <a:gd name="T4" fmla="*/ 8 w 249"/>
                  <a:gd name="T5" fmla="*/ 229 h 388"/>
                  <a:gd name="T6" fmla="*/ 12 w 249"/>
                  <a:gd name="T7" fmla="*/ 221 h 388"/>
                  <a:gd name="T8" fmla="*/ 231 w 249"/>
                  <a:gd name="T9" fmla="*/ 3 h 388"/>
                  <a:gd name="T10" fmla="*/ 245 w 249"/>
                  <a:gd name="T11" fmla="*/ 3 h 388"/>
                  <a:gd name="T12" fmla="*/ 247 w 249"/>
                  <a:gd name="T13" fmla="*/ 16 h 388"/>
                  <a:gd name="T14" fmla="*/ 165 w 249"/>
                  <a:gd name="T15" fmla="*/ 149 h 388"/>
                  <a:gd name="T16" fmla="*/ 231 w 249"/>
                  <a:gd name="T17" fmla="*/ 149 h 388"/>
                  <a:gd name="T18" fmla="*/ 241 w 249"/>
                  <a:gd name="T19" fmla="*/ 159 h 388"/>
                  <a:gd name="T20" fmla="*/ 237 w 249"/>
                  <a:gd name="T21" fmla="*/ 167 h 388"/>
                  <a:gd name="T22" fmla="*/ 18 w 249"/>
                  <a:gd name="T23" fmla="*/ 384 h 388"/>
                  <a:gd name="T24" fmla="*/ 4 w 249"/>
                  <a:gd name="T25" fmla="*/ 384 h 388"/>
                  <a:gd name="T26" fmla="*/ 2 w 249"/>
                  <a:gd name="T27" fmla="*/ 372 h 388"/>
                  <a:gd name="T28" fmla="*/ 84 w 249"/>
                  <a:gd name="T29" fmla="*/ 239 h 388"/>
                  <a:gd name="T30" fmla="*/ 43 w 249"/>
                  <a:gd name="T31" fmla="*/ 219 h 388"/>
                  <a:gd name="T32" fmla="*/ 101 w 249"/>
                  <a:gd name="T33" fmla="*/ 219 h 388"/>
                  <a:gd name="T34" fmla="*/ 107 w 249"/>
                  <a:gd name="T35" fmla="*/ 220 h 388"/>
                  <a:gd name="T36" fmla="*/ 110 w 249"/>
                  <a:gd name="T37" fmla="*/ 234 h 388"/>
                  <a:gd name="T38" fmla="*/ 62 w 249"/>
                  <a:gd name="T39" fmla="*/ 312 h 388"/>
                  <a:gd name="T40" fmla="*/ 206 w 249"/>
                  <a:gd name="T41" fmla="*/ 169 h 388"/>
                  <a:gd name="T42" fmla="*/ 148 w 249"/>
                  <a:gd name="T43" fmla="*/ 169 h 388"/>
                  <a:gd name="T44" fmla="*/ 142 w 249"/>
                  <a:gd name="T45" fmla="*/ 168 h 388"/>
                  <a:gd name="T46" fmla="*/ 139 w 249"/>
                  <a:gd name="T47" fmla="*/ 154 h 388"/>
                  <a:gd name="T48" fmla="*/ 187 w 249"/>
                  <a:gd name="T49" fmla="*/ 76 h 388"/>
                  <a:gd name="T50" fmla="*/ 43 w 249"/>
                  <a:gd name="T51" fmla="*/ 2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88">
                    <a:moveTo>
                      <a:pt x="84" y="239"/>
                    </a:moveTo>
                    <a:lnTo>
                      <a:pt x="18" y="239"/>
                    </a:lnTo>
                    <a:cubicBezTo>
                      <a:pt x="13" y="239"/>
                      <a:pt x="8" y="234"/>
                      <a:pt x="8" y="229"/>
                    </a:cubicBezTo>
                    <a:cubicBezTo>
                      <a:pt x="8" y="226"/>
                      <a:pt x="10" y="223"/>
                      <a:pt x="12" y="221"/>
                    </a:cubicBezTo>
                    <a:lnTo>
                      <a:pt x="231" y="3"/>
                    </a:lnTo>
                    <a:cubicBezTo>
                      <a:pt x="235" y="0"/>
                      <a:pt x="242" y="0"/>
                      <a:pt x="245" y="3"/>
                    </a:cubicBezTo>
                    <a:cubicBezTo>
                      <a:pt x="249" y="7"/>
                      <a:pt x="249" y="12"/>
                      <a:pt x="247" y="16"/>
                    </a:cubicBezTo>
                    <a:lnTo>
                      <a:pt x="165" y="149"/>
                    </a:lnTo>
                    <a:lnTo>
                      <a:pt x="231" y="149"/>
                    </a:lnTo>
                    <a:cubicBezTo>
                      <a:pt x="236" y="149"/>
                      <a:pt x="241" y="153"/>
                      <a:pt x="241" y="159"/>
                    </a:cubicBezTo>
                    <a:cubicBezTo>
                      <a:pt x="241" y="162"/>
                      <a:pt x="239" y="165"/>
                      <a:pt x="237" y="167"/>
                    </a:cubicBezTo>
                    <a:lnTo>
                      <a:pt x="18" y="384"/>
                    </a:lnTo>
                    <a:cubicBezTo>
                      <a:pt x="14" y="388"/>
                      <a:pt x="7" y="388"/>
                      <a:pt x="4" y="384"/>
                    </a:cubicBezTo>
                    <a:cubicBezTo>
                      <a:pt x="0" y="381"/>
                      <a:pt x="0" y="376"/>
                      <a:pt x="2" y="372"/>
                    </a:cubicBezTo>
                    <a:lnTo>
                      <a:pt x="84" y="239"/>
                    </a:lnTo>
                    <a:close/>
                    <a:moveTo>
                      <a:pt x="43" y="219"/>
                    </a:moveTo>
                    <a:lnTo>
                      <a:pt x="101" y="219"/>
                    </a:lnTo>
                    <a:cubicBezTo>
                      <a:pt x="103" y="219"/>
                      <a:pt x="105" y="219"/>
                      <a:pt x="107" y="220"/>
                    </a:cubicBezTo>
                    <a:cubicBezTo>
                      <a:pt x="111" y="223"/>
                      <a:pt x="113" y="229"/>
                      <a:pt x="110" y="234"/>
                    </a:cubicBezTo>
                    <a:lnTo>
                      <a:pt x="62" y="312"/>
                    </a:lnTo>
                    <a:lnTo>
                      <a:pt x="206" y="169"/>
                    </a:lnTo>
                    <a:lnTo>
                      <a:pt x="148" y="169"/>
                    </a:lnTo>
                    <a:cubicBezTo>
                      <a:pt x="146" y="169"/>
                      <a:pt x="144" y="169"/>
                      <a:pt x="142" y="168"/>
                    </a:cubicBezTo>
                    <a:cubicBezTo>
                      <a:pt x="138" y="165"/>
                      <a:pt x="136" y="159"/>
                      <a:pt x="139" y="154"/>
                    </a:cubicBezTo>
                    <a:lnTo>
                      <a:pt x="187" y="76"/>
                    </a:lnTo>
                    <a:lnTo>
                      <a:pt x="43"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5" name="Oval 94">
            <a:hlinkClick r:id="rId3" action="ppaction://hlinksldjump"/>
            <a:extLst>
              <a:ext uri="{FF2B5EF4-FFF2-40B4-BE49-F238E27FC236}">
                <a16:creationId xmlns:a16="http://schemas.microsoft.com/office/drawing/2014/main" id="{5A532440-B793-4D69-AD51-B817BC474E23}"/>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6" name="Oval 95">
            <a:hlinkClick r:id="rId4" action="ppaction://hlinksldjump"/>
            <a:extLst>
              <a:ext uri="{FF2B5EF4-FFF2-40B4-BE49-F238E27FC236}">
                <a16:creationId xmlns:a16="http://schemas.microsoft.com/office/drawing/2014/main" id="{4F22B2B8-418E-491F-BD48-78CB443A15B6}"/>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7" name="Oval 96">
            <a:hlinkClick r:id="rId5" action="ppaction://hlinksldjump"/>
            <a:extLst>
              <a:ext uri="{FF2B5EF4-FFF2-40B4-BE49-F238E27FC236}">
                <a16:creationId xmlns:a16="http://schemas.microsoft.com/office/drawing/2014/main" id="{CF906CBC-A20A-40C1-AEB1-C704E20D43E3}"/>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hlinkClick r:id="rId6" action="ppaction://hlinksldjump"/>
            <a:extLst>
              <a:ext uri="{FF2B5EF4-FFF2-40B4-BE49-F238E27FC236}">
                <a16:creationId xmlns:a16="http://schemas.microsoft.com/office/drawing/2014/main" id="{092D2E73-CCE8-4E15-9C4A-5C6CD006F46C}"/>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hlinkClick r:id="rId7" action="ppaction://hlinksldjump"/>
            <a:extLst>
              <a:ext uri="{FF2B5EF4-FFF2-40B4-BE49-F238E27FC236}">
                <a16:creationId xmlns:a16="http://schemas.microsoft.com/office/drawing/2014/main" id="{DD6454B8-9CB5-4FC4-95A7-9D8AB062F389}"/>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hlinkClick r:id="rId8" action="ppaction://hlinksldjump"/>
            <a:extLst>
              <a:ext uri="{FF2B5EF4-FFF2-40B4-BE49-F238E27FC236}">
                <a16:creationId xmlns:a16="http://schemas.microsoft.com/office/drawing/2014/main" id="{681617AA-3327-4973-97D7-5255A4A17C2B}"/>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hlinkClick r:id="rId9" action="ppaction://hlinksldjump"/>
            <a:extLst>
              <a:ext uri="{FF2B5EF4-FFF2-40B4-BE49-F238E27FC236}">
                <a16:creationId xmlns:a16="http://schemas.microsoft.com/office/drawing/2014/main" id="{654EFF0E-3D40-411E-9C91-6DE4CA671B96}"/>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hlinkClick r:id="rId10" action="ppaction://hlinksldjump"/>
            <a:extLst>
              <a:ext uri="{FF2B5EF4-FFF2-40B4-BE49-F238E27FC236}">
                <a16:creationId xmlns:a16="http://schemas.microsoft.com/office/drawing/2014/main" id="{1FE78574-2E46-4D20-9EBB-09A3D5E11867}"/>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hlinkClick r:id="rId11" action="ppaction://hlinksldjump"/>
            <a:extLst>
              <a:ext uri="{FF2B5EF4-FFF2-40B4-BE49-F238E27FC236}">
                <a16:creationId xmlns:a16="http://schemas.microsoft.com/office/drawing/2014/main" id="{F55D1C0B-512A-4C1F-9B13-519B022A5F9D}"/>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 name="Group 103">
            <a:extLst>
              <a:ext uri="{FF2B5EF4-FFF2-40B4-BE49-F238E27FC236}">
                <a16:creationId xmlns:a16="http://schemas.microsoft.com/office/drawing/2014/main" id="{259A2AB2-F060-4DDD-9E2C-FB8BA917E83F}"/>
              </a:ext>
            </a:extLst>
          </p:cNvPr>
          <p:cNvGrpSpPr/>
          <p:nvPr/>
        </p:nvGrpSpPr>
        <p:grpSpPr>
          <a:xfrm>
            <a:off x="9573110" y="4214701"/>
            <a:ext cx="146522" cy="280390"/>
            <a:chOff x="5545138" y="625475"/>
            <a:chExt cx="1489075" cy="2849563"/>
          </a:xfrm>
        </p:grpSpPr>
        <p:sp>
          <p:nvSpPr>
            <p:cNvPr id="105" name="Freeform 117">
              <a:extLst>
                <a:ext uri="{FF2B5EF4-FFF2-40B4-BE49-F238E27FC236}">
                  <a16:creationId xmlns:a16="http://schemas.microsoft.com/office/drawing/2014/main" id="{6E66EF30-A410-46D5-8735-4D318829108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20">
              <a:extLst>
                <a:ext uri="{FF2B5EF4-FFF2-40B4-BE49-F238E27FC236}">
                  <a16:creationId xmlns:a16="http://schemas.microsoft.com/office/drawing/2014/main" id="{13C0FC91-1F9E-405B-8191-E71D092A0A5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5799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dirty="0">
                <a:solidFill>
                  <a:schemeClr val="bg1"/>
                </a:solidFill>
              </a:rPr>
              <a:t>Module 6 – Maximising available local powers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681162"/>
            <a:ext cx="3962399" cy="4500563"/>
          </a:xfrm>
          <a:prstGeom prst="roundRect">
            <a:avLst>
              <a:gd name="adj" fmla="val 4151"/>
            </a:avLst>
          </a:prstGeom>
          <a:solidFill>
            <a:schemeClr val="bg1"/>
          </a:solidFill>
        </p:spPr>
        <p:txBody>
          <a:bodyPr/>
          <a:lstStyle/>
          <a:p>
            <a:r>
              <a:rPr lang="en-GB" sz="1100" dirty="0">
                <a:solidFill>
                  <a:srgbClr val="6AB24D"/>
                </a:solidFill>
              </a:rPr>
              <a:t>Module objectives</a:t>
            </a:r>
          </a:p>
          <a:p>
            <a:pPr marL="285750" indent="-285750">
              <a:buFont typeface="Arial" panose="020B0604020202020204" pitchFamily="34" charset="0"/>
              <a:buChar char="•"/>
            </a:pPr>
            <a:r>
              <a:rPr lang="en-GB" sz="1100" b="0" dirty="0">
                <a:solidFill>
                  <a:srgbClr val="6AB24D"/>
                </a:solidFill>
              </a:rPr>
              <a:t>Self-identify the EAP assets in which local governments have full, shared or no powers to influence policy and implement solutions</a:t>
            </a:r>
          </a:p>
          <a:p>
            <a:pPr marL="285750" indent="-285750">
              <a:buFont typeface="Arial" panose="020B0604020202020204" pitchFamily="34" charset="0"/>
              <a:buChar char="•"/>
            </a:pPr>
            <a:r>
              <a:rPr lang="en-GB" sz="1100" b="0" dirty="0">
                <a:solidFill>
                  <a:srgbClr val="6AB24D"/>
                </a:solidFill>
              </a:rPr>
              <a:t>Reflect and brainstorm how and where local governments have convening and advocacy powers</a:t>
            </a:r>
          </a:p>
          <a:p>
            <a:pPr marL="285750" indent="-285750">
              <a:buFont typeface="Arial" panose="020B0604020202020204" pitchFamily="34" charset="0"/>
              <a:buChar char="•"/>
            </a:pPr>
            <a:endParaRPr lang="en-GB" sz="1100" b="0" dirty="0">
              <a:solidFill>
                <a:srgbClr val="6AB24D"/>
              </a:solidFill>
            </a:endParaRPr>
          </a:p>
          <a:p>
            <a:pPr marR="0" lvl="0" algn="l" defTabSz="914400" rtl="0" eaLnBrk="1" fontAlgn="auto" latinLnBrk="0" hangingPunct="1">
              <a:lnSpc>
                <a:spcPct val="90000"/>
              </a:lnSpc>
              <a:spcBef>
                <a:spcPts val="1000"/>
              </a:spcBef>
              <a:spcAft>
                <a:spcPts val="0"/>
              </a:spcAft>
              <a:buClrTx/>
              <a:buSzTx/>
              <a:tabLst/>
              <a:defRPr/>
            </a:pPr>
            <a:r>
              <a:rPr lang="en-GB" sz="1100" dirty="0">
                <a:solidFill>
                  <a:srgbClr val="6AB24D"/>
                </a:solidFill>
              </a:rPr>
              <a:t>Other useful resources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u="none" strike="noStrike" kern="1200" cap="none" spc="0" normalizeH="0" baseline="0" noProof="0" dirty="0">
                <a:ln>
                  <a:noFill/>
                </a:ln>
                <a:solidFill>
                  <a:srgbClr val="6AB24D"/>
                </a:solidFill>
                <a:effectLst/>
                <a:uLnTx/>
                <a:uFillTx/>
                <a:latin typeface="Arial" panose="020B0604020202020204" pitchFamily="34" charset="0"/>
                <a:ea typeface="+mn-ea"/>
                <a:cs typeface="Arial" panose="020B0604020202020204" pitchFamily="34" charset="0"/>
              </a:rPr>
              <a:t>Resource pack on </a:t>
            </a:r>
            <a:r>
              <a:rPr kumimoji="0" lang="en-GB" sz="1100" b="0" u="none" strike="noStrike" kern="1200" cap="none" spc="0" normalizeH="0" baseline="0" noProof="0" dirty="0">
                <a:ln>
                  <a:noFill/>
                </a:ln>
                <a:solidFill>
                  <a:srgbClr val="6AB24D"/>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city powers to advance a just energy transition in Europe through relief, retrofits and renewables</a:t>
            </a:r>
            <a:r>
              <a:rPr kumimoji="0" lang="en-GB" sz="1100" b="0" u="none" strike="noStrike" kern="1200" cap="none" spc="0" normalizeH="0" baseline="0" noProof="0" dirty="0">
                <a:ln>
                  <a:noFill/>
                </a:ln>
                <a:solidFill>
                  <a:srgbClr val="6AB24D"/>
                </a:solidFill>
                <a:effectLst/>
                <a:uLnTx/>
                <a:uFillTx/>
                <a:latin typeface="Arial" panose="020B0604020202020204" pitchFamily="34" charset="0"/>
                <a:ea typeface="+mn-ea"/>
                <a:cs typeface="Arial" panose="020B0604020202020204" pitchFamily="34" charset="0"/>
              </a:rPr>
              <a:t> by C40 Cities</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dirty="0">
                <a:solidFill>
                  <a:schemeClr val="bg1"/>
                </a:solidFill>
              </a:rPr>
              <a:t>Targeting actions within available powers and resources</a:t>
            </a:r>
          </a:p>
          <a:p>
            <a:pPr>
              <a:lnSpc>
                <a:spcPct val="120000"/>
              </a:lnSpc>
            </a:pPr>
            <a:r>
              <a:rPr lang="en-GB" sz="1200" b="0" dirty="0">
                <a:solidFill>
                  <a:schemeClr val="bg1"/>
                </a:solidFill>
              </a:rPr>
              <a:t>Local governments often have limited direct powers to control the </a:t>
            </a:r>
            <a:r>
              <a:rPr lang="en-GB" sz="1200" b="0" dirty="0">
                <a:solidFill>
                  <a:schemeClr val="bg1"/>
                </a:solidFill>
                <a:hlinkClick r:id="rId4" action="ppaction://hlinksldjump">
                  <a:extLst>
                    <a:ext uri="{A12FA001-AC4F-418D-AE19-62706E023703}">
                      <ahyp:hlinkClr xmlns:ahyp="http://schemas.microsoft.com/office/drawing/2018/hyperlinkcolor" val="tx"/>
                    </a:ext>
                  </a:extLst>
                </a:hlinkClick>
              </a:rPr>
              <a:t>urban assets and functions that generate and supply energy</a:t>
            </a:r>
            <a:r>
              <a:rPr lang="en-GB" sz="1200" b="0" dirty="0">
                <a:solidFill>
                  <a:schemeClr val="bg1"/>
                </a:solidFill>
              </a:rPr>
              <a:t>. Understanding where different levels of government, utilities, and wider stakeholders </a:t>
            </a:r>
            <a:br>
              <a:rPr lang="en-GB" sz="1200" b="0" dirty="0">
                <a:solidFill>
                  <a:schemeClr val="bg1"/>
                </a:solidFill>
              </a:rPr>
            </a:br>
            <a:r>
              <a:rPr lang="en-GB" sz="1200" b="0" dirty="0">
                <a:solidFill>
                  <a:schemeClr val="bg1"/>
                </a:solidFill>
              </a:rPr>
              <a:t>do have powers can support local governments to take effective and efficient action through targeted collaboration. </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dirty="0">
                <a:solidFill>
                  <a:schemeClr val="bg1"/>
                </a:solidFill>
              </a:rPr>
              <a:t>Maximising available local powers</a:t>
            </a:r>
          </a:p>
        </p:txBody>
      </p:sp>
      <p:sp>
        <p:nvSpPr>
          <p:cNvPr id="6" name="Slide Number Placeholder 5">
            <a:extLst>
              <a:ext uri="{FF2B5EF4-FFF2-40B4-BE49-F238E27FC236}">
                <a16:creationId xmlns:a16="http://schemas.microsoft.com/office/drawing/2014/main" id="{B78E1490-12EE-EC9F-B106-23444D07CA92}"/>
              </a:ext>
            </a:extLst>
          </p:cNvPr>
          <p:cNvSpPr>
            <a:spLocks noGrp="1"/>
          </p:cNvSpPr>
          <p:nvPr>
            <p:ph type="sldNum" sz="quarter" idx="12"/>
          </p:nvPr>
        </p:nvSpPr>
        <p:spPr/>
        <p:txBody>
          <a:bodyPr/>
          <a:lstStyle/>
          <a:p>
            <a:fld id="{CE97AC88-B9C7-4AEF-9990-0777AFA0136D}" type="slidenum">
              <a:rPr lang="en-US" smtClean="0"/>
              <a:pPr/>
              <a:t>78</a:t>
            </a:fld>
            <a:endParaRPr lang="en-US"/>
          </a:p>
        </p:txBody>
      </p:sp>
      <p:sp>
        <p:nvSpPr>
          <p:cNvPr id="27" name="Oval 26">
            <a:hlinkClick r:id="rId5" action="ppaction://hlinksldjump"/>
            <a:extLst>
              <a:ext uri="{FF2B5EF4-FFF2-40B4-BE49-F238E27FC236}">
                <a16:creationId xmlns:a16="http://schemas.microsoft.com/office/drawing/2014/main" id="{F950B1BD-7072-462E-9553-977AED21616E}"/>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6" action="ppaction://hlinksldjump"/>
            <a:extLst>
              <a:ext uri="{FF2B5EF4-FFF2-40B4-BE49-F238E27FC236}">
                <a16:creationId xmlns:a16="http://schemas.microsoft.com/office/drawing/2014/main" id="{7B19BCD5-C09F-4119-89D2-12E65D6B6EDE}"/>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7" action="ppaction://hlinksldjump"/>
            <a:extLst>
              <a:ext uri="{FF2B5EF4-FFF2-40B4-BE49-F238E27FC236}">
                <a16:creationId xmlns:a16="http://schemas.microsoft.com/office/drawing/2014/main" id="{56FF663E-C001-4086-B284-34D84B803D37}"/>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8" action="ppaction://hlinksldjump"/>
            <a:extLst>
              <a:ext uri="{FF2B5EF4-FFF2-40B4-BE49-F238E27FC236}">
                <a16:creationId xmlns:a16="http://schemas.microsoft.com/office/drawing/2014/main" id="{067BA27E-6DA9-42FA-9D85-A8370FA151E1}"/>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9" action="ppaction://hlinksldjump"/>
            <a:extLst>
              <a:ext uri="{FF2B5EF4-FFF2-40B4-BE49-F238E27FC236}">
                <a16:creationId xmlns:a16="http://schemas.microsoft.com/office/drawing/2014/main" id="{3EBBFE7B-DA76-4237-B65E-0A586EEA5272}"/>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0" action="ppaction://hlinksldjump"/>
            <a:extLst>
              <a:ext uri="{FF2B5EF4-FFF2-40B4-BE49-F238E27FC236}">
                <a16:creationId xmlns:a16="http://schemas.microsoft.com/office/drawing/2014/main" id="{30FC6CD9-EA7B-407C-8F18-8A2E89DB740B}"/>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1" action="ppaction://hlinksldjump"/>
            <a:extLst>
              <a:ext uri="{FF2B5EF4-FFF2-40B4-BE49-F238E27FC236}">
                <a16:creationId xmlns:a16="http://schemas.microsoft.com/office/drawing/2014/main" id="{CD03E6A9-FFC9-4B60-92AF-DCAD8E64B236}"/>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2" action="ppaction://hlinksldjump"/>
            <a:extLst>
              <a:ext uri="{FF2B5EF4-FFF2-40B4-BE49-F238E27FC236}">
                <a16:creationId xmlns:a16="http://schemas.microsoft.com/office/drawing/2014/main" id="{DECEA2DB-DFCA-4A02-AEF9-57150572DE32}"/>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3" action="ppaction://hlinksldjump"/>
            <a:extLst>
              <a:ext uri="{FF2B5EF4-FFF2-40B4-BE49-F238E27FC236}">
                <a16:creationId xmlns:a16="http://schemas.microsoft.com/office/drawing/2014/main" id="{E103BE31-6ED9-45C2-A4F5-DEB6C9883A10}"/>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D43B7298-3487-45F2-BF10-29145854FA06}"/>
              </a:ext>
            </a:extLst>
          </p:cNvPr>
          <p:cNvGrpSpPr/>
          <p:nvPr/>
        </p:nvGrpSpPr>
        <p:grpSpPr>
          <a:xfrm>
            <a:off x="9573110" y="4214701"/>
            <a:ext cx="146522" cy="280390"/>
            <a:chOff x="5545138" y="625475"/>
            <a:chExt cx="1489075" cy="2849563"/>
          </a:xfrm>
        </p:grpSpPr>
        <p:sp>
          <p:nvSpPr>
            <p:cNvPr id="37" name="Freeform 117">
              <a:extLst>
                <a:ext uri="{FF2B5EF4-FFF2-40B4-BE49-F238E27FC236}">
                  <a16:creationId xmlns:a16="http://schemas.microsoft.com/office/drawing/2014/main" id="{3BC20699-7436-477A-92ED-4D0428C07E1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0">
              <a:extLst>
                <a:ext uri="{FF2B5EF4-FFF2-40B4-BE49-F238E27FC236}">
                  <a16:creationId xmlns:a16="http://schemas.microsoft.com/office/drawing/2014/main" id="{9D2A220E-EF38-483B-A97E-6053667097E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88309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292BC-40CD-A1F2-3E24-1F4632E03C83}"/>
              </a:ext>
            </a:extLst>
          </p:cNvPr>
          <p:cNvSpPr>
            <a:spLocks noGrp="1"/>
          </p:cNvSpPr>
          <p:nvPr>
            <p:ph type="title"/>
          </p:nvPr>
        </p:nvSpPr>
        <p:spPr/>
        <p:txBody>
          <a:bodyPr>
            <a:normAutofit/>
          </a:bodyPr>
          <a:lstStyle/>
          <a:p>
            <a:r>
              <a:rPr lang="en-GB">
                <a:solidFill>
                  <a:schemeClr val="bg1"/>
                </a:solidFill>
              </a:rPr>
              <a:t>Local government powers in EAP sectors</a:t>
            </a:r>
          </a:p>
        </p:txBody>
      </p:sp>
      <p:sp>
        <p:nvSpPr>
          <p:cNvPr id="5" name="Content Placeholder 4">
            <a:extLst>
              <a:ext uri="{FF2B5EF4-FFF2-40B4-BE49-F238E27FC236}">
                <a16:creationId xmlns:a16="http://schemas.microsoft.com/office/drawing/2014/main" id="{D319433F-B2EF-B4B4-F684-F33035BA06D6}"/>
              </a:ext>
            </a:extLst>
          </p:cNvPr>
          <p:cNvSpPr>
            <a:spLocks noGrp="1"/>
          </p:cNvSpPr>
          <p:nvPr>
            <p:ph idx="14"/>
          </p:nvPr>
        </p:nvSpPr>
        <p:spPr/>
        <p:txBody>
          <a:bodyPr/>
          <a:lstStyle/>
          <a:p>
            <a:r>
              <a:rPr lang="en-GB" dirty="0">
                <a:solidFill>
                  <a:schemeClr val="bg1"/>
                </a:solidFill>
              </a:rPr>
              <a:t>Module 6 – Maximising available local powers</a:t>
            </a:r>
          </a:p>
        </p:txBody>
      </p:sp>
      <p:sp>
        <p:nvSpPr>
          <p:cNvPr id="6" name="Rectangle: Rounded Corners 5">
            <a:extLst>
              <a:ext uri="{FF2B5EF4-FFF2-40B4-BE49-F238E27FC236}">
                <a16:creationId xmlns:a16="http://schemas.microsoft.com/office/drawing/2014/main" id="{7AA585BB-2207-CB19-0EF2-619D820E1D56}"/>
              </a:ext>
            </a:extLst>
          </p:cNvPr>
          <p:cNvSpPr/>
          <p:nvPr/>
        </p:nvSpPr>
        <p:spPr>
          <a:xfrm>
            <a:off x="5551025" y="1676400"/>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a:solidFill>
                  <a:schemeClr val="accent3"/>
                </a:solidFill>
                <a:latin typeface="Arial" panose="020B0604020202020204" pitchFamily="34" charset="0"/>
                <a:cs typeface="Arial" panose="020B0604020202020204" pitchFamily="34" charset="0"/>
              </a:rPr>
              <a:t>Set vision &amp; policy </a:t>
            </a:r>
          </a:p>
        </p:txBody>
      </p:sp>
      <p:sp>
        <p:nvSpPr>
          <p:cNvPr id="8" name="Rectangle: Rounded Corners 7">
            <a:extLst>
              <a:ext uri="{FF2B5EF4-FFF2-40B4-BE49-F238E27FC236}">
                <a16:creationId xmlns:a16="http://schemas.microsoft.com/office/drawing/2014/main" id="{E042DE2B-93E8-88C9-EB6F-C62D4FBDB8B5}"/>
              </a:ext>
            </a:extLst>
          </p:cNvPr>
          <p:cNvSpPr/>
          <p:nvPr/>
        </p:nvSpPr>
        <p:spPr>
          <a:xfrm>
            <a:off x="5551025" y="2521192"/>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a:solidFill>
                  <a:schemeClr val="accent3"/>
                </a:solidFill>
                <a:latin typeface="Arial" panose="020B0604020202020204" pitchFamily="34" charset="0"/>
                <a:cs typeface="Arial" panose="020B0604020202020204" pitchFamily="34" charset="0"/>
              </a:rPr>
              <a:t>Own/ operate</a:t>
            </a:r>
          </a:p>
        </p:txBody>
      </p:sp>
      <p:sp>
        <p:nvSpPr>
          <p:cNvPr id="11" name="Rectangle: Rounded Corners 10">
            <a:extLst>
              <a:ext uri="{FF2B5EF4-FFF2-40B4-BE49-F238E27FC236}">
                <a16:creationId xmlns:a16="http://schemas.microsoft.com/office/drawing/2014/main" id="{8259F920-D0AC-980A-4FEB-1182D0B214F1}"/>
              </a:ext>
            </a:extLst>
          </p:cNvPr>
          <p:cNvSpPr/>
          <p:nvPr/>
        </p:nvSpPr>
        <p:spPr>
          <a:xfrm>
            <a:off x="5551025" y="3379808"/>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a:solidFill>
                  <a:schemeClr val="accent3"/>
                </a:solidFill>
                <a:latin typeface="Arial" panose="020B0604020202020204" pitchFamily="34" charset="0"/>
                <a:cs typeface="Arial" panose="020B0604020202020204" pitchFamily="34" charset="0"/>
              </a:rPr>
              <a:t>Set regulation </a:t>
            </a:r>
          </a:p>
        </p:txBody>
      </p:sp>
      <p:sp>
        <p:nvSpPr>
          <p:cNvPr id="12" name="Rectangle: Rounded Corners 11">
            <a:extLst>
              <a:ext uri="{FF2B5EF4-FFF2-40B4-BE49-F238E27FC236}">
                <a16:creationId xmlns:a16="http://schemas.microsoft.com/office/drawing/2014/main" id="{F8AFF5D3-DF2E-464D-6933-317F372EE0EB}"/>
              </a:ext>
            </a:extLst>
          </p:cNvPr>
          <p:cNvSpPr/>
          <p:nvPr/>
        </p:nvSpPr>
        <p:spPr>
          <a:xfrm>
            <a:off x="5551025" y="4252248"/>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a:solidFill>
                  <a:schemeClr val="accent3"/>
                </a:solidFill>
                <a:latin typeface="Arial" panose="020B0604020202020204" pitchFamily="34" charset="0"/>
                <a:cs typeface="Arial" panose="020B0604020202020204" pitchFamily="34" charset="0"/>
              </a:rPr>
              <a:t>Enforce regulation</a:t>
            </a:r>
          </a:p>
        </p:txBody>
      </p:sp>
      <p:sp>
        <p:nvSpPr>
          <p:cNvPr id="13" name="Rectangle: Rounded Corners 12">
            <a:extLst>
              <a:ext uri="{FF2B5EF4-FFF2-40B4-BE49-F238E27FC236}">
                <a16:creationId xmlns:a16="http://schemas.microsoft.com/office/drawing/2014/main" id="{C670B048-167E-D75A-6560-D2583CE58F01}"/>
              </a:ext>
            </a:extLst>
          </p:cNvPr>
          <p:cNvSpPr/>
          <p:nvPr/>
        </p:nvSpPr>
        <p:spPr>
          <a:xfrm>
            <a:off x="5551025" y="5097040"/>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a:solidFill>
                  <a:schemeClr val="accent3"/>
                </a:solidFill>
                <a:latin typeface="Arial" panose="020B0604020202020204" pitchFamily="34" charset="0"/>
                <a:cs typeface="Arial" panose="020B0604020202020204" pitchFamily="34" charset="0"/>
              </a:rPr>
              <a:t>Control budget </a:t>
            </a:r>
          </a:p>
        </p:txBody>
      </p:sp>
      <p:sp>
        <p:nvSpPr>
          <p:cNvPr id="14" name="Rectangle: Rounded Corners 13">
            <a:extLst>
              <a:ext uri="{FF2B5EF4-FFF2-40B4-BE49-F238E27FC236}">
                <a16:creationId xmlns:a16="http://schemas.microsoft.com/office/drawing/2014/main" id="{2BB906FB-5E3B-F635-666F-27642EAF8210}"/>
              </a:ext>
            </a:extLst>
          </p:cNvPr>
          <p:cNvSpPr/>
          <p:nvPr/>
        </p:nvSpPr>
        <p:spPr>
          <a:xfrm>
            <a:off x="6558987" y="1676400"/>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The ability to establish the overall vision, goals, strategies, and policies relating to the asset  </a:t>
            </a:r>
          </a:p>
        </p:txBody>
      </p:sp>
      <p:sp>
        <p:nvSpPr>
          <p:cNvPr id="15" name="Rectangle: Rounded Corners 14">
            <a:extLst>
              <a:ext uri="{FF2B5EF4-FFF2-40B4-BE49-F238E27FC236}">
                <a16:creationId xmlns:a16="http://schemas.microsoft.com/office/drawing/2014/main" id="{85E81323-2E2F-427E-3D27-91A1AB726EA1}"/>
              </a:ext>
            </a:extLst>
          </p:cNvPr>
          <p:cNvSpPr/>
          <p:nvPr/>
        </p:nvSpPr>
        <p:spPr>
          <a:xfrm>
            <a:off x="6558987" y="2521192"/>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The ownership or responsibility to operate the asset </a:t>
            </a:r>
            <a:r>
              <a:rPr lang="en-GB" sz="1200">
                <a:solidFill>
                  <a:schemeClr val="bg1"/>
                </a:solidFill>
                <a:latin typeface="Arial" panose="020B0604020202020204" pitchFamily="34" charset="0"/>
                <a:cs typeface="Arial" panose="020B0604020202020204" pitchFamily="34" charset="0"/>
              </a:rPr>
              <a:t>&amp; policy </a:t>
            </a:r>
          </a:p>
        </p:txBody>
      </p:sp>
      <p:sp>
        <p:nvSpPr>
          <p:cNvPr id="16" name="Rectangle: Rounded Corners 15">
            <a:extLst>
              <a:ext uri="{FF2B5EF4-FFF2-40B4-BE49-F238E27FC236}">
                <a16:creationId xmlns:a16="http://schemas.microsoft.com/office/drawing/2014/main" id="{FFA5E6BA-1DED-EB85-CD3C-5692300A4D6F}"/>
              </a:ext>
            </a:extLst>
          </p:cNvPr>
          <p:cNvSpPr/>
          <p:nvPr/>
        </p:nvSpPr>
        <p:spPr>
          <a:xfrm>
            <a:off x="6558987" y="3365984"/>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The responsibility for establishing regulation to govern assets and pricing </a:t>
            </a:r>
            <a:endParaRPr lang="en-GB" sz="120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66A2D360-D5FB-C7C4-6514-5302CFAFCAB2}"/>
              </a:ext>
            </a:extLst>
          </p:cNvPr>
          <p:cNvSpPr/>
          <p:nvPr/>
        </p:nvSpPr>
        <p:spPr>
          <a:xfrm>
            <a:off x="6558987" y="4238424"/>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The responsibility for enforcing regulation that governs assets and pricing </a:t>
            </a:r>
            <a:endParaRPr lang="en-GB" sz="1200">
              <a:solidFill>
                <a:schemeClr val="bg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49D6D120-E818-017E-2696-FEBF5118DB68}"/>
              </a:ext>
            </a:extLst>
          </p:cNvPr>
          <p:cNvSpPr/>
          <p:nvPr/>
        </p:nvSpPr>
        <p:spPr>
          <a:xfrm>
            <a:off x="6558987" y="5097040"/>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Arial" panose="020B0604020202020204" pitchFamily="34" charset="0"/>
                <a:cs typeface="Arial" panose="020B0604020202020204" pitchFamily="34" charset="0"/>
              </a:rPr>
              <a:t>The ability to control or establish the budget for the asset </a:t>
            </a:r>
            <a:endParaRPr lang="en-GB" sz="1200">
              <a:solidFill>
                <a:schemeClr val="bg1"/>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632CEDAD-202F-7925-4A28-E9B0B4E471BC}"/>
              </a:ext>
            </a:extLst>
          </p:cNvPr>
          <p:cNvSpPr/>
          <p:nvPr/>
        </p:nvSpPr>
        <p:spPr>
          <a:xfrm rot="16200000">
            <a:off x="2921148" y="3532030"/>
            <a:ext cx="4013518" cy="302258"/>
          </a:xfrm>
          <a:prstGeom prst="roundRect">
            <a:avLst/>
          </a:prstGeom>
          <a:no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600" b="1">
                <a:solidFill>
                  <a:schemeClr val="accent3">
                    <a:lumMod val="20000"/>
                    <a:lumOff val="80000"/>
                  </a:schemeClr>
                </a:solidFill>
                <a:latin typeface="Arial" panose="020B0604020202020204" pitchFamily="34" charset="0"/>
                <a:cs typeface="Arial" panose="020B0604020202020204" pitchFamily="34" charset="0"/>
              </a:rPr>
              <a:t>Power dimensions</a:t>
            </a:r>
          </a:p>
        </p:txBody>
      </p:sp>
      <p:cxnSp>
        <p:nvCxnSpPr>
          <p:cNvPr id="21" name="Straight Connector 20">
            <a:extLst>
              <a:ext uri="{FF2B5EF4-FFF2-40B4-BE49-F238E27FC236}">
                <a16:creationId xmlns:a16="http://schemas.microsoft.com/office/drawing/2014/main" id="{3783A46F-19A3-7B8D-ECD3-60F70E679852}"/>
              </a:ext>
            </a:extLst>
          </p:cNvPr>
          <p:cNvCxnSpPr/>
          <p:nvPr/>
        </p:nvCxnSpPr>
        <p:spPr>
          <a:xfrm>
            <a:off x="5174235" y="1972839"/>
            <a:ext cx="0" cy="342064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4B37BDAB-61C3-4328-BBAE-E21E49BB5D81}"/>
              </a:ext>
            </a:extLst>
          </p:cNvPr>
          <p:cNvCxnSpPr>
            <a:cxnSpLocks/>
            <a:stCxn id="13" idx="1"/>
          </p:cNvCxnSpPr>
          <p:nvPr/>
        </p:nvCxnSpPr>
        <p:spPr>
          <a:xfrm flipH="1">
            <a:off x="5174235" y="5393479"/>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50525BA6-3608-9805-2DF9-1EDB588078B9}"/>
              </a:ext>
            </a:extLst>
          </p:cNvPr>
          <p:cNvCxnSpPr>
            <a:cxnSpLocks/>
          </p:cNvCxnSpPr>
          <p:nvPr/>
        </p:nvCxnSpPr>
        <p:spPr>
          <a:xfrm flipH="1">
            <a:off x="5174235" y="4534863"/>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3CD16EA9-C57F-784C-2F6F-53F6931A5696}"/>
              </a:ext>
            </a:extLst>
          </p:cNvPr>
          <p:cNvCxnSpPr>
            <a:cxnSpLocks/>
            <a:endCxn id="19" idx="2"/>
          </p:cNvCxnSpPr>
          <p:nvPr/>
        </p:nvCxnSpPr>
        <p:spPr>
          <a:xfrm flipH="1">
            <a:off x="5079036" y="3683158"/>
            <a:ext cx="496265" cy="1"/>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42FD1928-1814-0906-8B17-CA940E33F7E3}"/>
              </a:ext>
            </a:extLst>
          </p:cNvPr>
          <p:cNvCxnSpPr>
            <a:cxnSpLocks/>
          </p:cNvCxnSpPr>
          <p:nvPr/>
        </p:nvCxnSpPr>
        <p:spPr>
          <a:xfrm flipH="1">
            <a:off x="5174235" y="2817631"/>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7D3B3915-BD67-961D-7269-774F4E495E63}"/>
              </a:ext>
            </a:extLst>
          </p:cNvPr>
          <p:cNvCxnSpPr>
            <a:cxnSpLocks/>
          </p:cNvCxnSpPr>
          <p:nvPr/>
        </p:nvCxnSpPr>
        <p:spPr>
          <a:xfrm flipH="1">
            <a:off x="5174235" y="1972839"/>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sp>
        <p:nvSpPr>
          <p:cNvPr id="4" name="Slide Number Placeholder 3">
            <a:extLst>
              <a:ext uri="{FF2B5EF4-FFF2-40B4-BE49-F238E27FC236}">
                <a16:creationId xmlns:a16="http://schemas.microsoft.com/office/drawing/2014/main" id="{BE049B38-CFD2-0CC4-C989-312CAA9E6361}"/>
              </a:ext>
            </a:extLst>
          </p:cNvPr>
          <p:cNvSpPr>
            <a:spLocks noGrp="1"/>
          </p:cNvSpPr>
          <p:nvPr>
            <p:ph type="sldNum" sz="quarter" idx="12"/>
          </p:nvPr>
        </p:nvSpPr>
        <p:spPr/>
        <p:txBody>
          <a:bodyPr/>
          <a:lstStyle/>
          <a:p>
            <a:fld id="{CE97AC88-B9C7-4AEF-9990-0777AFA0136D}" type="slidenum">
              <a:rPr lang="en-US" smtClean="0"/>
              <a:pPr/>
              <a:t>79</a:t>
            </a:fld>
            <a:endParaRPr lang="en-US"/>
          </a:p>
        </p:txBody>
      </p:sp>
      <p:sp>
        <p:nvSpPr>
          <p:cNvPr id="33" name="Content Placeholder 1">
            <a:extLst>
              <a:ext uri="{FF2B5EF4-FFF2-40B4-BE49-F238E27FC236}">
                <a16:creationId xmlns:a16="http://schemas.microsoft.com/office/drawing/2014/main" id="{D2503177-5DA2-7938-E5E5-4C82A17F13AB}"/>
              </a:ext>
            </a:extLst>
          </p:cNvPr>
          <p:cNvSpPr txBox="1">
            <a:spLocks/>
          </p:cNvSpPr>
          <p:nvPr/>
        </p:nvSpPr>
        <p:spPr>
          <a:xfrm>
            <a:off x="681038"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chemeClr val="accent3">
                    <a:lumMod val="20000"/>
                    <a:lumOff val="80000"/>
                  </a:schemeClr>
                </a:solidFill>
              </a:rPr>
              <a:t>Knowing where decision-making authority is owned, shared, or unavailable</a:t>
            </a:r>
          </a:p>
          <a:p>
            <a:pPr>
              <a:lnSpc>
                <a:spcPct val="120000"/>
              </a:lnSpc>
            </a:pPr>
            <a:r>
              <a:rPr lang="en-GB" sz="1200" b="0" dirty="0">
                <a:solidFill>
                  <a:schemeClr val="bg1"/>
                </a:solidFill>
              </a:rPr>
              <a:t>The extent of local government powers over the urban assets and functions important to support energy access and alleviate energy poverty vary strongly by national context and asset type. Characterising these differences will help you to understand where there are opportunities to act.</a:t>
            </a:r>
          </a:p>
          <a:p>
            <a:pPr>
              <a:lnSpc>
                <a:spcPct val="120000"/>
              </a:lnSpc>
            </a:pPr>
            <a:r>
              <a:rPr lang="en-GB" sz="1200" b="0" dirty="0">
                <a:solidFill>
                  <a:schemeClr val="bg1"/>
                </a:solidFill>
              </a:rPr>
              <a:t>Powers over </a:t>
            </a:r>
            <a:r>
              <a:rPr lang="en-GB" sz="1200" b="0" dirty="0">
                <a:solidFill>
                  <a:schemeClr val="bg1"/>
                </a:solidFill>
                <a:hlinkClick r:id="rId3" action="ppaction://hlinksldjump">
                  <a:extLst>
                    <a:ext uri="{A12FA001-AC4F-418D-AE19-62706E023703}">
                      <ahyp:hlinkClr xmlns:ahyp="http://schemas.microsoft.com/office/drawing/2018/hyperlinkcolor" val="tx"/>
                    </a:ext>
                  </a:extLst>
                </a:hlinkClick>
              </a:rPr>
              <a:t>EAP assets</a:t>
            </a:r>
            <a:r>
              <a:rPr lang="en-GB" sz="1200" b="0" dirty="0">
                <a:solidFill>
                  <a:schemeClr val="bg1"/>
                </a:solidFill>
              </a:rPr>
              <a:t> can be categorised into five main dimensions, which each address a different way in which local government can exert power and influence.</a:t>
            </a:r>
          </a:p>
          <a:p>
            <a:pPr>
              <a:lnSpc>
                <a:spcPct val="120000"/>
              </a:lnSpc>
            </a:pPr>
            <a:r>
              <a:rPr lang="en-GB" sz="1200" dirty="0">
                <a:solidFill>
                  <a:schemeClr val="accent3">
                    <a:lumMod val="20000"/>
                    <a:lumOff val="80000"/>
                  </a:schemeClr>
                </a:solidFill>
              </a:rPr>
              <a:t>Correlation of powers with barriers</a:t>
            </a:r>
          </a:p>
          <a:p>
            <a:pPr>
              <a:lnSpc>
                <a:spcPct val="120000"/>
              </a:lnSpc>
            </a:pPr>
            <a:r>
              <a:rPr lang="en-GB" sz="1200" b="0" dirty="0">
                <a:solidFill>
                  <a:schemeClr val="bg1"/>
                </a:solidFill>
              </a:rPr>
              <a:t>Based on available capacity and powers, local governments can use different approaches to address their barriers (</a:t>
            </a:r>
            <a:r>
              <a:rPr lang="en-GB" sz="1200" b="0" dirty="0">
                <a:solidFill>
                  <a:schemeClr val="bg1"/>
                </a:solidFill>
                <a:hlinkClick r:id="rId4" action="ppaction://hlinksldjump">
                  <a:extLst>
                    <a:ext uri="{A12FA001-AC4F-418D-AE19-62706E023703}">
                      <ahyp:hlinkClr xmlns:ahyp="http://schemas.microsoft.com/office/drawing/2018/hyperlinkcolor" val="tx"/>
                    </a:ext>
                  </a:extLst>
                </a:hlinkClick>
              </a:rPr>
              <a:t>Module 5</a:t>
            </a:r>
            <a:r>
              <a:rPr lang="en-GB" sz="1200" b="0" dirty="0">
                <a:solidFill>
                  <a:schemeClr val="bg1"/>
                </a:solidFill>
              </a:rPr>
              <a:t>) to energy access by maximising their available powers via collaboration.</a:t>
            </a:r>
          </a:p>
        </p:txBody>
      </p:sp>
      <p:sp>
        <p:nvSpPr>
          <p:cNvPr id="34" name="Oval 33">
            <a:hlinkClick r:id="rId5" action="ppaction://hlinksldjump"/>
            <a:extLst>
              <a:ext uri="{FF2B5EF4-FFF2-40B4-BE49-F238E27FC236}">
                <a16:creationId xmlns:a16="http://schemas.microsoft.com/office/drawing/2014/main" id="{57052162-BA0E-4893-A11E-6ECC0F923787}"/>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6" action="ppaction://hlinksldjump"/>
            <a:extLst>
              <a:ext uri="{FF2B5EF4-FFF2-40B4-BE49-F238E27FC236}">
                <a16:creationId xmlns:a16="http://schemas.microsoft.com/office/drawing/2014/main" id="{F12F5C3D-930D-40E4-8F71-468545A35732}"/>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7" action="ppaction://hlinksldjump"/>
            <a:extLst>
              <a:ext uri="{FF2B5EF4-FFF2-40B4-BE49-F238E27FC236}">
                <a16:creationId xmlns:a16="http://schemas.microsoft.com/office/drawing/2014/main" id="{46E074DE-FBF4-4DF9-B62F-D53C969C987E}"/>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4" action="ppaction://hlinksldjump"/>
            <a:extLst>
              <a:ext uri="{FF2B5EF4-FFF2-40B4-BE49-F238E27FC236}">
                <a16:creationId xmlns:a16="http://schemas.microsoft.com/office/drawing/2014/main" id="{B3FABB83-ACB9-4F7F-AEEB-AA19C111C758}"/>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10C062D0-7C71-487A-8DF7-D9DCAD40DDA6}"/>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F35E6AB0-69FD-412D-8DAE-C74159CE04A6}"/>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35924C2A-8137-4DE6-9375-47A5D725FE99}"/>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10D19F1C-8C3F-4540-AA92-984A920BE3B2}"/>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2" action="ppaction://hlinksldjump"/>
            <a:extLst>
              <a:ext uri="{FF2B5EF4-FFF2-40B4-BE49-F238E27FC236}">
                <a16:creationId xmlns:a16="http://schemas.microsoft.com/office/drawing/2014/main" id="{98E40AD7-0A42-43C2-BE5E-7269B6F3F61D}"/>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id="{25C6F45E-334A-450C-A49E-891D4382DDF8}"/>
              </a:ext>
            </a:extLst>
          </p:cNvPr>
          <p:cNvGrpSpPr/>
          <p:nvPr/>
        </p:nvGrpSpPr>
        <p:grpSpPr>
          <a:xfrm>
            <a:off x="9573110" y="4214701"/>
            <a:ext cx="146522" cy="280390"/>
            <a:chOff x="5545138" y="625475"/>
            <a:chExt cx="1489075" cy="2849563"/>
          </a:xfrm>
        </p:grpSpPr>
        <p:sp>
          <p:nvSpPr>
            <p:cNvPr id="44" name="Freeform 117">
              <a:extLst>
                <a:ext uri="{FF2B5EF4-FFF2-40B4-BE49-F238E27FC236}">
                  <a16:creationId xmlns:a16="http://schemas.microsoft.com/office/drawing/2014/main" id="{F9749717-3A66-4761-BC99-1EB61E5E9E5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A8EACA87-8C25-4877-A45B-1AF5BC1AFD4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774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Autofit/>
          </a:bodyPr>
          <a:lstStyle/>
          <a:p>
            <a:pPr>
              <a:lnSpc>
                <a:spcPct val="120000"/>
              </a:lnSpc>
            </a:pPr>
            <a:r>
              <a:rPr lang="en-GB" sz="1200" b="0" dirty="0">
                <a:solidFill>
                  <a:schemeClr val="bg1"/>
                </a:solidFill>
                <a:latin typeface="Arial"/>
                <a:cs typeface="Arial"/>
              </a:rPr>
              <a:t>Module 2 emphasises that real stories about communities, households and individuals are vital to developing a full picture of EAP in your local government’s context. It explains how qualitative data about “lived experiences” are useful and necessary to define EAP, which can be iteratively refined and used to understand how quantitative data relates to what is happening on the ground. </a:t>
            </a:r>
            <a:endParaRPr lang="en-GB" sz="1200" b="0" dirty="0">
              <a:solidFill>
                <a:schemeClr val="bg1"/>
              </a:solidFill>
            </a:endParaRPr>
          </a:p>
          <a:p>
            <a:pPr>
              <a:lnSpc>
                <a:spcPct val="120000"/>
              </a:lnSpc>
            </a:pPr>
            <a:r>
              <a:rPr lang="en-GB" sz="1200" b="0" dirty="0">
                <a:solidFill>
                  <a:schemeClr val="bg1"/>
                </a:solidFill>
                <a:latin typeface="Arial"/>
                <a:cs typeface="Arial"/>
              </a:rPr>
              <a:t>The tool in this module enables you to identify and document the lived experiences of EAP that city staff and other stakeholders are most aware of in local communities. It suggests how these stories represent qualitative data for both the mandatory and the non-mandatory indicators of the EAPP.</a:t>
            </a:r>
          </a:p>
        </p:txBody>
      </p:sp>
      <p:sp>
        <p:nvSpPr>
          <p:cNvPr id="6" name="Slide Number Placeholder 5">
            <a:extLst>
              <a:ext uri="{FF2B5EF4-FFF2-40B4-BE49-F238E27FC236}">
                <a16:creationId xmlns:a16="http://schemas.microsoft.com/office/drawing/2014/main" id="{49F38F64-27E5-D847-59E9-F8993B85D228}"/>
              </a:ext>
            </a:extLst>
          </p:cNvPr>
          <p:cNvSpPr>
            <a:spLocks noGrp="1"/>
          </p:cNvSpPr>
          <p:nvPr>
            <p:ph type="sldNum" sz="quarter" idx="12"/>
          </p:nvPr>
        </p:nvSpPr>
        <p:spPr/>
        <p:txBody>
          <a:bodyPr/>
          <a:lstStyle/>
          <a:p>
            <a:fld id="{CE97AC88-B9C7-4AEF-9990-0777AFA0136D}" type="slidenum">
              <a:rPr lang="en-US" smtClean="0"/>
              <a:pPr/>
              <a:t>8</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normAutofit/>
          </a:bodyPr>
          <a:lstStyle/>
          <a:p>
            <a:r>
              <a:rPr lang="en-GB" sz="2400" b="0" dirty="0"/>
              <a:t>Module 2 overview</a:t>
            </a:r>
            <a:br>
              <a:rPr lang="en-GB" dirty="0"/>
            </a:br>
            <a:r>
              <a:rPr lang="en-GB" dirty="0"/>
              <a:t>Stories as data</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prstGeom prst="roundRect">
            <a:avLst>
              <a:gd name="adj" fmla="val 2162"/>
            </a:avLst>
          </a:prstGeom>
          <a:solidFill>
            <a:schemeClr val="bg1">
              <a:lumMod val="95000"/>
            </a:schemeClr>
          </a:solidFill>
        </p:spPr>
        <p:txBody>
          <a:bodyPr>
            <a:normAutofit/>
          </a:bodyPr>
          <a:lstStyle/>
          <a:p>
            <a:r>
              <a:rPr lang="en-GB" sz="1200" dirty="0">
                <a:solidFill>
                  <a:srgbClr val="008CBE"/>
                </a:solidFill>
              </a:rPr>
              <a:t>Module objectives</a:t>
            </a:r>
          </a:p>
          <a:p>
            <a:pPr marL="285750" indent="-285750">
              <a:buFont typeface="Arial" panose="020B0604020202020204" pitchFamily="34" charset="0"/>
              <a:buChar char="•"/>
            </a:pPr>
            <a:r>
              <a:rPr lang="en-GB" sz="1200" b="0" dirty="0">
                <a:solidFill>
                  <a:srgbClr val="008CBE"/>
                </a:solidFill>
              </a:rPr>
              <a:t>Brainstorm what community stories of </a:t>
            </a:r>
            <a:br>
              <a:rPr lang="en-GB" sz="1200" b="0" dirty="0">
                <a:solidFill>
                  <a:srgbClr val="008CBE"/>
                </a:solidFill>
              </a:rPr>
            </a:br>
            <a:r>
              <a:rPr lang="en-GB" sz="1200" b="0" dirty="0">
                <a:solidFill>
                  <a:srgbClr val="008CBE"/>
                </a:solidFill>
              </a:rPr>
              <a:t>“lived experiences” provide starting points to understand EAP in your local government area</a:t>
            </a:r>
          </a:p>
          <a:p>
            <a:pPr marL="285750" indent="-285750">
              <a:buFont typeface="Arial" panose="020B0604020202020204" pitchFamily="34" charset="0"/>
              <a:buChar char="•"/>
            </a:pPr>
            <a:r>
              <a:rPr lang="en-GB" sz="1200" b="0" dirty="0">
                <a:solidFill>
                  <a:srgbClr val="008CBE"/>
                </a:solidFill>
              </a:rPr>
              <a:t>Note where stories indicate important contexts or solutions to be addressed in EAP interventions</a:t>
            </a:r>
          </a:p>
        </p:txBody>
      </p:sp>
      <p:sp>
        <p:nvSpPr>
          <p:cNvPr id="10" name="Oval 9">
            <a:hlinkClick r:id="rId3" action="ppaction://hlinksldjump"/>
            <a:extLst>
              <a:ext uri="{FF2B5EF4-FFF2-40B4-BE49-F238E27FC236}">
                <a16:creationId xmlns:a16="http://schemas.microsoft.com/office/drawing/2014/main" id="{F6096B8E-C878-4988-BDA7-A2D7555A5305}"/>
              </a:ext>
            </a:extLst>
          </p:cNvPr>
          <p:cNvSpPr/>
          <p:nvPr/>
        </p:nvSpPr>
        <p:spPr>
          <a:xfrm>
            <a:off x="9384310" y="1981827"/>
            <a:ext cx="128979" cy="12897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nvGrpSpPr>
          <p:cNvPr id="8" name="Group 7">
            <a:extLst>
              <a:ext uri="{FF2B5EF4-FFF2-40B4-BE49-F238E27FC236}">
                <a16:creationId xmlns:a16="http://schemas.microsoft.com/office/drawing/2014/main" id="{1B097486-E4D2-4D54-9C87-4EC7CF29511E}"/>
              </a:ext>
            </a:extLst>
          </p:cNvPr>
          <p:cNvGrpSpPr/>
          <p:nvPr/>
        </p:nvGrpSpPr>
        <p:grpSpPr>
          <a:xfrm>
            <a:off x="9597323" y="1906121"/>
            <a:ext cx="146522" cy="280390"/>
            <a:chOff x="5545138" y="625475"/>
            <a:chExt cx="1489075" cy="2849563"/>
          </a:xfrm>
        </p:grpSpPr>
        <p:sp>
          <p:nvSpPr>
            <p:cNvPr id="11" name="Freeform 117">
              <a:extLst>
                <a:ext uri="{FF2B5EF4-FFF2-40B4-BE49-F238E27FC236}">
                  <a16:creationId xmlns:a16="http://schemas.microsoft.com/office/drawing/2014/main" id="{4CD3BA38-2658-4604-863E-1BED39D4732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ACFFBF2B-BC5A-4518-8B1E-ECFACAE6092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0847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Autofit/>
          </a:bodyPr>
          <a:lstStyle/>
          <a:p>
            <a:pPr>
              <a:lnSpc>
                <a:spcPct val="120000"/>
              </a:lnSpc>
            </a:pPr>
            <a:r>
              <a:rPr lang="en-GB" sz="1200" b="0" dirty="0">
                <a:solidFill>
                  <a:schemeClr val="tx1"/>
                </a:solidFill>
              </a:rPr>
              <a:t>Understanding the dimensions of power that you have in your national and local context is important to identify appropriate approaches to addressing EAP: the power to set vision and policy, the power to own/operate assets, the power to set regulation, the power to enforce regulation, and the power to control budget spend.</a:t>
            </a:r>
          </a:p>
          <a:p>
            <a:pPr>
              <a:lnSpc>
                <a:spcPct val="120000"/>
              </a:lnSpc>
            </a:pPr>
            <a:r>
              <a:rPr lang="en-GB" sz="1200" b="0" dirty="0">
                <a:solidFill>
                  <a:schemeClr val="tx1"/>
                </a:solidFill>
              </a:rPr>
              <a:t>This tool will enable you to map your powers – unpacking the complexity across:</a:t>
            </a:r>
          </a:p>
          <a:p>
            <a:pPr marL="171450" marR="0" lvl="0" indent="-171450" algn="l" defTabSz="914400"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en-GB" sz="1200" dirty="0">
                <a:solidFill>
                  <a:prstClr val="black"/>
                </a:solidFill>
              </a:rPr>
              <a:t>Convening </a:t>
            </a:r>
            <a:r>
              <a:rPr lang="en-GB" sz="1200" b="0" dirty="0">
                <a:solidFill>
                  <a:prstClr val="black"/>
                </a:solidFill>
              </a:rPr>
              <a:t>powers (stakeholder engagement and collaboration)</a:t>
            </a:r>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200" dirty="0">
                <a:solidFill>
                  <a:prstClr val="black"/>
                </a:solidFill>
              </a:rPr>
              <a:t>Advocacy</a:t>
            </a:r>
            <a:r>
              <a:rPr lang="en-GB" sz="1200" b="0" dirty="0">
                <a:solidFill>
                  <a:prstClr val="black"/>
                </a:solidFill>
              </a:rPr>
              <a:t> powers (with national government and other regional/global bodies)</a:t>
            </a:r>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200" dirty="0">
                <a:solidFill>
                  <a:prstClr val="black"/>
                </a:solidFill>
              </a:rPr>
              <a:t>Direct</a:t>
            </a:r>
            <a:r>
              <a:rPr lang="en-GB" sz="1200" b="0" dirty="0">
                <a:solidFill>
                  <a:prstClr val="black"/>
                </a:solidFill>
              </a:rPr>
              <a:t> powers (local government control)</a:t>
            </a:r>
            <a:endParaRPr lang="en-GB" sz="1200" dirty="0"/>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a:t>Identifying your powers</a:t>
            </a:r>
            <a:endParaRPr lang="en-GB" b="0"/>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en-GB" sz="1200" dirty="0">
                <a:solidFill>
                  <a:srgbClr val="99B63C"/>
                </a:solidFill>
              </a:rPr>
              <a:t>When to use this Tool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tool is especially useful with a baseline understanding of what EAP looks like</a:t>
            </a:r>
            <a:r>
              <a:rPr lang="en-GB" sz="1200" b="0" dirty="0">
                <a:solidFill>
                  <a:prstClr val="black"/>
                </a:solidFill>
              </a:rPr>
              <a:t> in your context (from modules 1 to 5).</a:t>
            </a:r>
          </a:p>
          <a:p>
            <a:r>
              <a:rPr lang="en-GB" sz="1200" dirty="0">
                <a:solidFill>
                  <a:srgbClr val="99B63C"/>
                </a:solidFill>
              </a:rPr>
              <a:t>Who should be part of the conversation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government staff who have an overview of the findings from modules 1 to 5, and any other city staff who work </a:t>
            </a:r>
            <a:r>
              <a:rPr lang="en-GB" sz="1200" b="0" dirty="0">
                <a:solidFill>
                  <a:prstClr val="black"/>
                </a:solidFill>
              </a:rPr>
              <a:t>with EAP.</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dirty="0">
                <a:solidFill>
                  <a:srgbClr val="99B63C"/>
                </a:solidFill>
              </a:rPr>
              <a:t>Suggested set-up and logistics</a:t>
            </a: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200" b="0" dirty="0">
                <a:solidFill>
                  <a:prstClr val="black"/>
                </a:solidFill>
              </a:rPr>
              <a:t>Print the powers grid as a large poster to identify your city's powers in each dimension.</a:t>
            </a:r>
          </a:p>
          <a:p>
            <a:pPr marL="285750" indent="-285750">
              <a:lnSpc>
                <a:spcPct val="120000"/>
              </a:lnSpc>
              <a:buFont typeface="Arial" panose="020B0604020202020204" pitchFamily="34" charset="0"/>
              <a:buChar char="•"/>
              <a:defRPr/>
            </a:pPr>
            <a:r>
              <a:rPr lang="en-GB" sz="1200" b="0" dirty="0">
                <a:solidFill>
                  <a:prstClr val="black"/>
                </a:solidFill>
              </a:rPr>
              <a:t>You can use three different colours of sticky notes to mark the degree of powers for each area of convening, advocacy or direct powers.</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t>Module 6 – Maximising available local powers</a:t>
            </a:r>
          </a:p>
        </p:txBody>
      </p:sp>
      <p:sp>
        <p:nvSpPr>
          <p:cNvPr id="4" name="Slide Number Placeholder 3">
            <a:extLst>
              <a:ext uri="{FF2B5EF4-FFF2-40B4-BE49-F238E27FC236}">
                <a16:creationId xmlns:a16="http://schemas.microsoft.com/office/drawing/2014/main" id="{9CF0B17C-C73C-41AD-F729-2F56753B11A6}"/>
              </a:ext>
            </a:extLst>
          </p:cNvPr>
          <p:cNvSpPr>
            <a:spLocks noGrp="1"/>
          </p:cNvSpPr>
          <p:nvPr>
            <p:ph type="sldNum" sz="quarter" idx="12"/>
          </p:nvPr>
        </p:nvSpPr>
        <p:spPr/>
        <p:txBody>
          <a:bodyPr/>
          <a:lstStyle/>
          <a:p>
            <a:fld id="{CE97AC88-B9C7-4AEF-9990-0777AFA0136D}" type="slidenum">
              <a:rPr lang="en-US" smtClean="0"/>
              <a:pPr/>
              <a:t>80</a:t>
            </a:fld>
            <a:endParaRPr lang="en-US"/>
          </a:p>
        </p:txBody>
      </p:sp>
      <p:sp>
        <p:nvSpPr>
          <p:cNvPr id="17" name="Oval 16">
            <a:hlinkClick r:id="rId3" action="ppaction://hlinksldjump"/>
            <a:extLst>
              <a:ext uri="{FF2B5EF4-FFF2-40B4-BE49-F238E27FC236}">
                <a16:creationId xmlns:a16="http://schemas.microsoft.com/office/drawing/2014/main" id="{75460B3C-86DB-468F-B5E4-0146139286DA}"/>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4" action="ppaction://hlinksldjump"/>
            <a:extLst>
              <a:ext uri="{FF2B5EF4-FFF2-40B4-BE49-F238E27FC236}">
                <a16:creationId xmlns:a16="http://schemas.microsoft.com/office/drawing/2014/main" id="{5052CB6F-CD97-4423-B168-CE634FEFD03C}"/>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5" action="ppaction://hlinksldjump"/>
            <a:extLst>
              <a:ext uri="{FF2B5EF4-FFF2-40B4-BE49-F238E27FC236}">
                <a16:creationId xmlns:a16="http://schemas.microsoft.com/office/drawing/2014/main" id="{35F2248B-91E1-46F9-92DE-67C02BF0A11E}"/>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6" action="ppaction://hlinksldjump"/>
            <a:extLst>
              <a:ext uri="{FF2B5EF4-FFF2-40B4-BE49-F238E27FC236}">
                <a16:creationId xmlns:a16="http://schemas.microsoft.com/office/drawing/2014/main" id="{01F6D0CD-9ED8-4CC5-8A50-72719A930F9F}"/>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7" action="ppaction://hlinksldjump"/>
            <a:extLst>
              <a:ext uri="{FF2B5EF4-FFF2-40B4-BE49-F238E27FC236}">
                <a16:creationId xmlns:a16="http://schemas.microsoft.com/office/drawing/2014/main" id="{CDE8FC56-F1EE-4AE9-984D-D564F547CB6A}"/>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8" action="ppaction://hlinksldjump"/>
            <a:extLst>
              <a:ext uri="{FF2B5EF4-FFF2-40B4-BE49-F238E27FC236}">
                <a16:creationId xmlns:a16="http://schemas.microsoft.com/office/drawing/2014/main" id="{12FF7DC3-68C0-4857-AD82-210E1F149B5B}"/>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a:extLst>
              <a:ext uri="{FF2B5EF4-FFF2-40B4-BE49-F238E27FC236}">
                <a16:creationId xmlns:a16="http://schemas.microsoft.com/office/drawing/2014/main" id="{8E8125C1-032B-4DDD-98A6-691E40320B4F}"/>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a:extLst>
              <a:ext uri="{FF2B5EF4-FFF2-40B4-BE49-F238E27FC236}">
                <a16:creationId xmlns:a16="http://schemas.microsoft.com/office/drawing/2014/main" id="{1E8C1229-961A-4F59-A783-4C0A3814AB87}"/>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1" action="ppaction://hlinksldjump"/>
            <a:extLst>
              <a:ext uri="{FF2B5EF4-FFF2-40B4-BE49-F238E27FC236}">
                <a16:creationId xmlns:a16="http://schemas.microsoft.com/office/drawing/2014/main" id="{36F3B720-7F99-4C1C-B5BA-BA1D304F2B78}"/>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D9F012E6-FF1A-42C2-B8C0-5DD998967D73}"/>
              </a:ext>
            </a:extLst>
          </p:cNvPr>
          <p:cNvGrpSpPr/>
          <p:nvPr/>
        </p:nvGrpSpPr>
        <p:grpSpPr>
          <a:xfrm>
            <a:off x="9573110" y="4214701"/>
            <a:ext cx="146522" cy="280390"/>
            <a:chOff x="5545138" y="625475"/>
            <a:chExt cx="1489075" cy="2849563"/>
          </a:xfrm>
        </p:grpSpPr>
        <p:sp>
          <p:nvSpPr>
            <p:cNvPr id="28" name="Freeform 117">
              <a:extLst>
                <a:ext uri="{FF2B5EF4-FFF2-40B4-BE49-F238E27FC236}">
                  <a16:creationId xmlns:a16="http://schemas.microsoft.com/office/drawing/2014/main" id="{EF71810D-135B-40FF-BB59-66B8D637DD4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97490F71-0900-47EB-86DC-42E30B05DA4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8910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52C-16A8-E5B9-5639-4ABC7A5E707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B70244E-7CA0-9EE9-41CF-17421BB8563D}"/>
              </a:ext>
            </a:extLst>
          </p:cNvPr>
          <p:cNvPicPr>
            <a:picLocks noChangeAspect="1"/>
          </p:cNvPicPr>
          <p:nvPr/>
        </p:nvPicPr>
        <p:blipFill>
          <a:blip r:embed="rId3">
            <a:alphaModFix amt="40000"/>
          </a:blip>
          <a:stretch>
            <a:fillRect/>
          </a:stretch>
        </p:blipFill>
        <p:spPr>
          <a:xfrm>
            <a:off x="4540200" y="2932200"/>
            <a:ext cx="4680000" cy="3240000"/>
          </a:xfrm>
          <a:prstGeom prst="rect">
            <a:avLst/>
          </a:prstGeom>
          <a:ln>
            <a:solidFill>
              <a:schemeClr val="accent4">
                <a:lumMod val="20000"/>
                <a:lumOff val="80000"/>
              </a:schemeClr>
            </a:solidFill>
          </a:ln>
        </p:spPr>
      </p:pic>
      <p:pic>
        <p:nvPicPr>
          <p:cNvPr id="7" name="Picture 6">
            <a:extLst>
              <a:ext uri="{FF2B5EF4-FFF2-40B4-BE49-F238E27FC236}">
                <a16:creationId xmlns:a16="http://schemas.microsoft.com/office/drawing/2014/main" id="{DBB9F766-8D34-FB96-D5A0-A3619C49BA54}"/>
              </a:ext>
            </a:extLst>
          </p:cNvPr>
          <p:cNvPicPr>
            <a:picLocks noChangeAspect="1"/>
          </p:cNvPicPr>
          <p:nvPr/>
        </p:nvPicPr>
        <p:blipFill>
          <a:blip r:embed="rId4">
            <a:alphaModFix amt="70000"/>
          </a:blip>
          <a:stretch>
            <a:fillRect/>
          </a:stretch>
        </p:blipFill>
        <p:spPr>
          <a:xfrm>
            <a:off x="681038" y="1686274"/>
            <a:ext cx="4680000" cy="3240000"/>
          </a:xfrm>
          <a:prstGeom prst="rect">
            <a:avLst/>
          </a:prstGeom>
          <a:ln>
            <a:solidFill>
              <a:schemeClr val="accent4">
                <a:lumMod val="20000"/>
                <a:lumOff val="80000"/>
              </a:schemeClr>
            </a:solidFill>
          </a:ln>
        </p:spPr>
      </p:pic>
      <p:sp>
        <p:nvSpPr>
          <p:cNvPr id="3" name="Title 2">
            <a:extLst>
              <a:ext uri="{FF2B5EF4-FFF2-40B4-BE49-F238E27FC236}">
                <a16:creationId xmlns:a16="http://schemas.microsoft.com/office/drawing/2014/main" id="{CBB9AAC4-7171-0ADA-3E12-02D12AE66211}"/>
              </a:ext>
            </a:extLst>
          </p:cNvPr>
          <p:cNvSpPr>
            <a:spLocks noGrp="1"/>
          </p:cNvSpPr>
          <p:nvPr>
            <p:ph type="title"/>
          </p:nvPr>
        </p:nvSpPr>
        <p:spPr>
          <a:xfrm>
            <a:off x="681038" y="685800"/>
            <a:ext cx="8539162" cy="990600"/>
          </a:xfrm>
        </p:spPr>
        <p:txBody>
          <a:bodyPr>
            <a:normAutofit/>
          </a:bodyPr>
          <a:lstStyle/>
          <a:p>
            <a:r>
              <a:rPr lang="en-GB" dirty="0">
                <a:solidFill>
                  <a:srgbClr val="99B63C"/>
                </a:solidFill>
              </a:rPr>
              <a:t>Tool &amp; facilitation guide</a:t>
            </a:r>
            <a:br>
              <a:rPr lang="en-GB" dirty="0">
                <a:solidFill>
                  <a:srgbClr val="99B63C"/>
                </a:solidFill>
              </a:rPr>
            </a:br>
            <a:r>
              <a:rPr lang="en-GB" sz="2000" b="0" dirty="0">
                <a:solidFill>
                  <a:srgbClr val="99B63C"/>
                </a:solidFill>
              </a:rPr>
              <a:t>EAP asset and scope identification</a:t>
            </a:r>
            <a:endParaRPr lang="en-GB" b="0" dirty="0">
              <a:solidFill>
                <a:srgbClr val="99B63C"/>
              </a:solidFill>
            </a:endParaRPr>
          </a:p>
        </p:txBody>
      </p:sp>
      <p:sp>
        <p:nvSpPr>
          <p:cNvPr id="5" name="Content Placeholder 4">
            <a:extLst>
              <a:ext uri="{FF2B5EF4-FFF2-40B4-BE49-F238E27FC236}">
                <a16:creationId xmlns:a16="http://schemas.microsoft.com/office/drawing/2014/main" id="{075D1B98-4D61-531C-FD6E-93E1824D8C36}"/>
              </a:ext>
            </a:extLst>
          </p:cNvPr>
          <p:cNvSpPr>
            <a:spLocks noGrp="1"/>
          </p:cNvSpPr>
          <p:nvPr>
            <p:ph idx="14"/>
          </p:nvPr>
        </p:nvSpPr>
        <p:spPr/>
        <p:txBody>
          <a:bodyPr/>
          <a:lstStyle/>
          <a:p>
            <a:r>
              <a:rPr lang="en-GB" dirty="0">
                <a:solidFill>
                  <a:srgbClr val="99B63C"/>
                </a:solidFill>
              </a:rPr>
              <a:t>Module 6 – Maximising available local powers</a:t>
            </a:r>
          </a:p>
        </p:txBody>
      </p:sp>
      <p:sp>
        <p:nvSpPr>
          <p:cNvPr id="19" name="Slide Number Placeholder 3">
            <a:extLst>
              <a:ext uri="{FF2B5EF4-FFF2-40B4-BE49-F238E27FC236}">
                <a16:creationId xmlns:a16="http://schemas.microsoft.com/office/drawing/2014/main" id="{A60E2EAF-551D-72B3-36C0-6F2DE1D91AFE}"/>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0" name="Teardrop 19">
            <a:extLst>
              <a:ext uri="{FF2B5EF4-FFF2-40B4-BE49-F238E27FC236}">
                <a16:creationId xmlns:a16="http://schemas.microsoft.com/office/drawing/2014/main" id="{A43A0CC7-FB1F-D89F-32F0-89BB5AD83BBE}"/>
              </a:ext>
            </a:extLst>
          </p:cNvPr>
          <p:cNvSpPr/>
          <p:nvPr/>
        </p:nvSpPr>
        <p:spPr>
          <a:xfrm rot="10800000" flipV="1">
            <a:off x="5209301" y="2710329"/>
            <a:ext cx="2933293" cy="990600"/>
          </a:xfrm>
          <a:custGeom>
            <a:avLst/>
            <a:gdLst>
              <a:gd name="connsiteX0" fmla="*/ 0 w 2933293"/>
              <a:gd name="connsiteY0" fmla="*/ 495300 h 990600"/>
              <a:gd name="connsiteX1" fmla="*/ 1466647 w 2933293"/>
              <a:gd name="connsiteY1" fmla="*/ 0 h 990600"/>
              <a:gd name="connsiteX2" fmla="*/ 2973362 w 2933293"/>
              <a:gd name="connsiteY2" fmla="*/ -13532 h 990600"/>
              <a:gd name="connsiteX3" fmla="*/ 2933293 w 2933293"/>
              <a:gd name="connsiteY3" fmla="*/ 495300 h 990600"/>
              <a:gd name="connsiteX4" fmla="*/ 1466646 w 2933293"/>
              <a:gd name="connsiteY4" fmla="*/ 990600 h 990600"/>
              <a:gd name="connsiteX5" fmla="*/ -1 w 2933293"/>
              <a:gd name="connsiteY5" fmla="*/ 495300 h 990600"/>
              <a:gd name="connsiteX6" fmla="*/ 0 w 2933293"/>
              <a:gd name="connsiteY6"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93" h="990600" fill="none" extrusionOk="0">
                <a:moveTo>
                  <a:pt x="0" y="495300"/>
                </a:moveTo>
                <a:cubicBezTo>
                  <a:pt x="29971" y="160393"/>
                  <a:pt x="658139" y="-8209"/>
                  <a:pt x="1466647" y="0"/>
                </a:cubicBezTo>
                <a:cubicBezTo>
                  <a:pt x="1650922" y="49679"/>
                  <a:pt x="2380361" y="-19064"/>
                  <a:pt x="2973362" y="-13532"/>
                </a:cubicBezTo>
                <a:cubicBezTo>
                  <a:pt x="2959509" y="163731"/>
                  <a:pt x="2933350" y="357206"/>
                  <a:pt x="2933293" y="495300"/>
                </a:cubicBezTo>
                <a:cubicBezTo>
                  <a:pt x="2857691" y="759325"/>
                  <a:pt x="2227525" y="1022028"/>
                  <a:pt x="1466646" y="990600"/>
                </a:cubicBezTo>
                <a:cubicBezTo>
                  <a:pt x="662054" y="1022211"/>
                  <a:pt x="8788" y="805388"/>
                  <a:pt x="-1" y="495300"/>
                </a:cubicBezTo>
                <a:lnTo>
                  <a:pt x="0" y="495300"/>
                </a:lnTo>
                <a:close/>
              </a:path>
              <a:path w="2933293" h="990600" stroke="0" extrusionOk="0">
                <a:moveTo>
                  <a:pt x="0" y="495300"/>
                </a:moveTo>
                <a:cubicBezTo>
                  <a:pt x="-25309" y="199083"/>
                  <a:pt x="673658" y="70951"/>
                  <a:pt x="1466647" y="0"/>
                </a:cubicBezTo>
                <a:cubicBezTo>
                  <a:pt x="1998880" y="-61801"/>
                  <a:pt x="2344614" y="-124375"/>
                  <a:pt x="2973362" y="-13532"/>
                </a:cubicBezTo>
                <a:cubicBezTo>
                  <a:pt x="2954133" y="160010"/>
                  <a:pt x="2933970" y="323666"/>
                  <a:pt x="2933293" y="495300"/>
                </a:cubicBezTo>
                <a:cubicBezTo>
                  <a:pt x="3035755" y="772853"/>
                  <a:pt x="2216253" y="1101262"/>
                  <a:pt x="1466646" y="990600"/>
                </a:cubicBezTo>
                <a:cubicBezTo>
                  <a:pt x="628578" y="1014179"/>
                  <a:pt x="25761" y="760382"/>
                  <a:pt x="-1" y="495300"/>
                </a:cubicBezTo>
                <a:lnTo>
                  <a:pt x="0" y="495300"/>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7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a:t>
            </a:r>
            <a:endParaRPr kumimoji="0" lang="en-SG"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Circle the EAP assets that the team would like to focus on</a:t>
            </a: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 name="Teardrop 1">
            <a:extLst>
              <a:ext uri="{FF2B5EF4-FFF2-40B4-BE49-F238E27FC236}">
                <a16:creationId xmlns:a16="http://schemas.microsoft.com/office/drawing/2014/main" id="{A6B59D03-18B4-3268-55CD-675250D1578D}"/>
              </a:ext>
            </a:extLst>
          </p:cNvPr>
          <p:cNvSpPr/>
          <p:nvPr/>
        </p:nvSpPr>
        <p:spPr>
          <a:xfrm rot="10800000" flipV="1">
            <a:off x="6331851" y="4907387"/>
            <a:ext cx="1810743" cy="1556761"/>
          </a:xfrm>
          <a:custGeom>
            <a:avLst/>
            <a:gdLst>
              <a:gd name="connsiteX0" fmla="*/ 0 w 1810743"/>
              <a:gd name="connsiteY0" fmla="*/ 778381 h 1556761"/>
              <a:gd name="connsiteX1" fmla="*/ 905372 w 1810743"/>
              <a:gd name="connsiteY1" fmla="*/ 0 h 1556761"/>
              <a:gd name="connsiteX2" fmla="*/ 1797488 w 1810743"/>
              <a:gd name="connsiteY2" fmla="*/ 11395 h 1556761"/>
              <a:gd name="connsiteX3" fmla="*/ 1810743 w 1810743"/>
              <a:gd name="connsiteY3" fmla="*/ 778381 h 1556761"/>
              <a:gd name="connsiteX4" fmla="*/ 905371 w 1810743"/>
              <a:gd name="connsiteY4" fmla="*/ 1556762 h 1556761"/>
              <a:gd name="connsiteX5" fmla="*/ -1 w 1810743"/>
              <a:gd name="connsiteY5" fmla="*/ 778381 h 1556761"/>
              <a:gd name="connsiteX6" fmla="*/ 0 w 1810743"/>
              <a:gd name="connsiteY6"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743" h="1556761" fill="none" extrusionOk="0">
                <a:moveTo>
                  <a:pt x="0" y="778381"/>
                </a:moveTo>
                <a:cubicBezTo>
                  <a:pt x="35076" y="276681"/>
                  <a:pt x="411602" y="-34243"/>
                  <a:pt x="905372" y="0"/>
                </a:cubicBezTo>
                <a:cubicBezTo>
                  <a:pt x="1218108" y="22167"/>
                  <a:pt x="1496512" y="-1847"/>
                  <a:pt x="1797488" y="11395"/>
                </a:cubicBezTo>
                <a:cubicBezTo>
                  <a:pt x="1843918" y="289425"/>
                  <a:pt x="1810801" y="554748"/>
                  <a:pt x="1810743" y="778381"/>
                </a:cubicBezTo>
                <a:cubicBezTo>
                  <a:pt x="1787652" y="1205361"/>
                  <a:pt x="1359580" y="1586070"/>
                  <a:pt x="905371" y="1556762"/>
                </a:cubicBezTo>
                <a:cubicBezTo>
                  <a:pt x="415310" y="1614923"/>
                  <a:pt x="14876" y="1270120"/>
                  <a:pt x="-1" y="778381"/>
                </a:cubicBezTo>
                <a:lnTo>
                  <a:pt x="0" y="778381"/>
                </a:lnTo>
                <a:close/>
              </a:path>
              <a:path w="1810743" h="1556761" stroke="0" extrusionOk="0">
                <a:moveTo>
                  <a:pt x="0" y="778381"/>
                </a:moveTo>
                <a:cubicBezTo>
                  <a:pt x="-8543" y="340841"/>
                  <a:pt x="425422" y="83685"/>
                  <a:pt x="905372" y="0"/>
                </a:cubicBezTo>
                <a:cubicBezTo>
                  <a:pt x="1225228" y="47325"/>
                  <a:pt x="1480585" y="13763"/>
                  <a:pt x="1797488" y="11395"/>
                </a:cubicBezTo>
                <a:cubicBezTo>
                  <a:pt x="1812712" y="270411"/>
                  <a:pt x="1822780" y="486725"/>
                  <a:pt x="1810743" y="778381"/>
                </a:cubicBezTo>
                <a:cubicBezTo>
                  <a:pt x="1885686" y="1211199"/>
                  <a:pt x="1359532" y="1640788"/>
                  <a:pt x="905371" y="1556762"/>
                </a:cubicBezTo>
                <a:cubicBezTo>
                  <a:pt x="357547" y="1596929"/>
                  <a:pt x="31400" y="1197951"/>
                  <a:pt x="-1" y="778381"/>
                </a:cubicBezTo>
                <a:lnTo>
                  <a:pt x="0" y="778381"/>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dirty="0">
                <a:solidFill>
                  <a:sysClr val="windowText" lastClr="000000"/>
                </a:solidFill>
                <a:latin typeface="Arial" panose="020B0604020202020204" pitchFamily="34" charset="0"/>
                <a:cs typeface="Arial" panose="020B0604020202020204" pitchFamily="34" charset="0"/>
              </a:rPr>
              <a:t>2</a:t>
            </a:r>
            <a:endParaRPr kumimoji="0" lang="en-SG" sz="105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sysClr val="windowText" lastClr="000000"/>
                </a:solidFill>
                <a:effectLst/>
                <a:uLnTx/>
                <a:uFillTx/>
                <a:latin typeface="Arial"/>
                <a:cs typeface="Arial"/>
              </a:rPr>
              <a:t>Using sticky notes, </a:t>
            </a:r>
            <a:br>
              <a:rPr lang="en-SG" sz="12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lang="en-SG" sz="1200">
                <a:solidFill>
                  <a:sysClr val="windowText" lastClr="000000"/>
                </a:solidFill>
                <a:latin typeface="Arial"/>
                <a:cs typeface="Arial"/>
              </a:rPr>
              <a:t>Write</a:t>
            </a:r>
            <a:r>
              <a:rPr kumimoji="0" lang="en-SG" sz="1200" b="0" i="0" u="none" strike="noStrike" kern="1200" cap="none" spc="0" normalizeH="0" baseline="0" noProof="0">
                <a:ln>
                  <a:noFill/>
                </a:ln>
                <a:solidFill>
                  <a:sysClr val="windowText" lastClr="000000"/>
                </a:solidFill>
                <a:effectLst/>
                <a:uLnTx/>
                <a:uFillTx/>
                <a:latin typeface="Arial"/>
                <a:cs typeface="Arial"/>
              </a:rPr>
              <a:t> down the key power holders for these assets</a:t>
            </a:r>
            <a:endParaRPr kumimoji="0" lang="en-GB" sz="1200" b="0" i="0" u="none" strike="noStrike" kern="1200" cap="none" spc="0" normalizeH="0" baseline="0" noProof="0">
              <a:ln>
                <a:noFill/>
              </a:ln>
              <a:solidFill>
                <a:sysClr val="windowText" lastClr="000000"/>
              </a:solidFill>
              <a:effectLst/>
              <a:uLnTx/>
              <a:uFillTx/>
              <a:latin typeface="Arial"/>
              <a:cs typeface="Arial"/>
            </a:endParaRPr>
          </a:p>
        </p:txBody>
      </p:sp>
      <p:sp>
        <p:nvSpPr>
          <p:cNvPr id="4" name="Wave 3">
            <a:extLst>
              <a:ext uri="{FF2B5EF4-FFF2-40B4-BE49-F238E27FC236}">
                <a16:creationId xmlns:a16="http://schemas.microsoft.com/office/drawing/2014/main" id="{48D0EE33-9E30-E208-5F4F-78354456901B}"/>
              </a:ext>
            </a:extLst>
          </p:cNvPr>
          <p:cNvSpPr/>
          <p:nvPr/>
        </p:nvSpPr>
        <p:spPr>
          <a:xfrm flipH="1">
            <a:off x="913661" y="4951307"/>
            <a:ext cx="2784272" cy="970436"/>
          </a:xfrm>
          <a:custGeom>
            <a:avLst/>
            <a:gdLst>
              <a:gd name="connsiteX0" fmla="*/ 0 w 2784272"/>
              <a:gd name="connsiteY0" fmla="*/ 16856 h 970436"/>
              <a:gd name="connsiteX1" fmla="*/ 2784272 w 2784272"/>
              <a:gd name="connsiteY1" fmla="*/ 16856 h 970436"/>
              <a:gd name="connsiteX2" fmla="*/ 2784272 w 2784272"/>
              <a:gd name="connsiteY2" fmla="*/ 953580 h 970436"/>
              <a:gd name="connsiteX3" fmla="*/ 0 w 2784272"/>
              <a:gd name="connsiteY3" fmla="*/ 953580 h 970436"/>
              <a:gd name="connsiteX4" fmla="*/ 0 w 2784272"/>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72" h="970436" fill="none" extrusionOk="0">
                <a:moveTo>
                  <a:pt x="0" y="16856"/>
                </a:moveTo>
                <a:cubicBezTo>
                  <a:pt x="909276" y="-23522"/>
                  <a:pt x="1907015" y="56341"/>
                  <a:pt x="2784272" y="16856"/>
                </a:cubicBezTo>
                <a:cubicBezTo>
                  <a:pt x="2798491" y="230632"/>
                  <a:pt x="2773045" y="582371"/>
                  <a:pt x="2784272" y="953580"/>
                </a:cubicBezTo>
                <a:cubicBezTo>
                  <a:pt x="1892642" y="1062372"/>
                  <a:pt x="853731" y="780929"/>
                  <a:pt x="0" y="953580"/>
                </a:cubicBezTo>
                <a:cubicBezTo>
                  <a:pt x="25901" y="530080"/>
                  <a:pt x="16885" y="390362"/>
                  <a:pt x="0" y="16856"/>
                </a:cubicBezTo>
                <a:close/>
              </a:path>
              <a:path w="2784272" h="970436" stroke="0" extrusionOk="0">
                <a:moveTo>
                  <a:pt x="0" y="16856"/>
                </a:moveTo>
                <a:cubicBezTo>
                  <a:pt x="816043" y="-139696"/>
                  <a:pt x="1860182" y="89724"/>
                  <a:pt x="2784272" y="16856"/>
                </a:cubicBezTo>
                <a:cubicBezTo>
                  <a:pt x="2705605" y="384006"/>
                  <a:pt x="2713761" y="823310"/>
                  <a:pt x="2784272" y="953580"/>
                </a:cubicBezTo>
                <a:cubicBezTo>
                  <a:pt x="1950605" y="1059356"/>
                  <a:pt x="985045" y="727090"/>
                  <a:pt x="0" y="953580"/>
                </a:cubicBezTo>
                <a:cubicBezTo>
                  <a:pt x="-27581" y="640941"/>
                  <a:pt x="32066" y="240601"/>
                  <a:pt x="0" y="168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GB" sz="1200" dirty="0">
                <a:solidFill>
                  <a:sysClr val="windowText" lastClr="000000"/>
                </a:solidFill>
                <a:latin typeface="Arial" panose="020B0604020202020204" pitchFamily="34" charset="0"/>
                <a:cs typeface="Arial" panose="020B0604020202020204" pitchFamily="34" charset="0"/>
              </a:rPr>
              <a:t>Use different colour sticky notes or pens to note if the powers are to convene, advocate, or directly control.</a:t>
            </a:r>
          </a:p>
        </p:txBody>
      </p:sp>
      <p:sp>
        <p:nvSpPr>
          <p:cNvPr id="6" name="Wave 5">
            <a:extLst>
              <a:ext uri="{FF2B5EF4-FFF2-40B4-BE49-F238E27FC236}">
                <a16:creationId xmlns:a16="http://schemas.microsoft.com/office/drawing/2014/main" id="{BA46A9D3-3F57-B5E2-29D4-7AAE7543397E}"/>
              </a:ext>
            </a:extLst>
          </p:cNvPr>
          <p:cNvSpPr/>
          <p:nvPr/>
        </p:nvSpPr>
        <p:spPr>
          <a:xfrm flipH="1">
            <a:off x="6331850" y="1181496"/>
            <a:ext cx="2784272" cy="970436"/>
          </a:xfrm>
          <a:custGeom>
            <a:avLst/>
            <a:gdLst>
              <a:gd name="connsiteX0" fmla="*/ 0 w 2784272"/>
              <a:gd name="connsiteY0" fmla="*/ 16856 h 970436"/>
              <a:gd name="connsiteX1" fmla="*/ 2784272 w 2784272"/>
              <a:gd name="connsiteY1" fmla="*/ 16856 h 970436"/>
              <a:gd name="connsiteX2" fmla="*/ 2784272 w 2784272"/>
              <a:gd name="connsiteY2" fmla="*/ 953580 h 970436"/>
              <a:gd name="connsiteX3" fmla="*/ 0 w 2784272"/>
              <a:gd name="connsiteY3" fmla="*/ 953580 h 970436"/>
              <a:gd name="connsiteX4" fmla="*/ 0 w 2784272"/>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72" h="970436" fill="none" extrusionOk="0">
                <a:moveTo>
                  <a:pt x="0" y="16856"/>
                </a:moveTo>
                <a:cubicBezTo>
                  <a:pt x="909276" y="-23522"/>
                  <a:pt x="1907015" y="56341"/>
                  <a:pt x="2784272" y="16856"/>
                </a:cubicBezTo>
                <a:cubicBezTo>
                  <a:pt x="2798491" y="230632"/>
                  <a:pt x="2773045" y="582371"/>
                  <a:pt x="2784272" y="953580"/>
                </a:cubicBezTo>
                <a:cubicBezTo>
                  <a:pt x="1892642" y="1062372"/>
                  <a:pt x="853731" y="780929"/>
                  <a:pt x="0" y="953580"/>
                </a:cubicBezTo>
                <a:cubicBezTo>
                  <a:pt x="25901" y="530080"/>
                  <a:pt x="16885" y="390362"/>
                  <a:pt x="0" y="16856"/>
                </a:cubicBezTo>
                <a:close/>
              </a:path>
              <a:path w="2784272" h="970436" stroke="0" extrusionOk="0">
                <a:moveTo>
                  <a:pt x="0" y="16856"/>
                </a:moveTo>
                <a:cubicBezTo>
                  <a:pt x="816043" y="-139696"/>
                  <a:pt x="1860182" y="89724"/>
                  <a:pt x="2784272" y="16856"/>
                </a:cubicBezTo>
                <a:cubicBezTo>
                  <a:pt x="2705605" y="384006"/>
                  <a:pt x="2713761" y="823310"/>
                  <a:pt x="2784272" y="953580"/>
                </a:cubicBezTo>
                <a:cubicBezTo>
                  <a:pt x="1950605" y="1059356"/>
                  <a:pt x="985045" y="727090"/>
                  <a:pt x="0" y="953580"/>
                </a:cubicBezTo>
                <a:cubicBezTo>
                  <a:pt x="-27581" y="640941"/>
                  <a:pt x="32066" y="240601"/>
                  <a:pt x="0" y="168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dirty="0">
                <a:solidFill>
                  <a:sysClr val="windowText" lastClr="000000"/>
                </a:solidFill>
                <a:latin typeface="Arial" panose="020B0604020202020204" pitchFamily="34" charset="0"/>
                <a:cs typeface="Arial" panose="020B0604020202020204" pitchFamily="34" charset="0"/>
              </a:rPr>
              <a:t>Facilitator notes</a:t>
            </a:r>
          </a:p>
          <a:p>
            <a:r>
              <a:rPr lang="en-GB" sz="1200" dirty="0">
                <a:solidFill>
                  <a:sysClr val="windowText" lastClr="000000"/>
                </a:solidFill>
                <a:latin typeface="Arial" panose="020B0604020202020204" pitchFamily="34" charset="0"/>
                <a:cs typeface="Arial" panose="020B0604020202020204" pitchFamily="34" charset="0"/>
              </a:rPr>
              <a:t>This step is optional, especially if you have done this exercise in module 1 and have the same focus. </a:t>
            </a:r>
          </a:p>
        </p:txBody>
      </p:sp>
      <p:sp>
        <p:nvSpPr>
          <p:cNvPr id="31" name="Oval 30">
            <a:hlinkClick r:id="rId5" action="ppaction://hlinksldjump"/>
            <a:extLst>
              <a:ext uri="{FF2B5EF4-FFF2-40B4-BE49-F238E27FC236}">
                <a16:creationId xmlns:a16="http://schemas.microsoft.com/office/drawing/2014/main" id="{1185BBC2-8174-4CF3-B3D2-8FE7CE68DCA8}"/>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2F657440-B908-43CC-89F6-FF43FA5BFEF7}"/>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EC719567-DAE2-44E5-9EF7-D7F50E0A565E}"/>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40128001-A44D-4B94-9AAA-F1A8DB06EA6C}"/>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14E038FE-670B-49C3-AB68-DD1DA431CB14}"/>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28F80AB0-79CE-4C41-B142-E5C743F35591}"/>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10B0AC38-483E-404C-A393-11FC79A9E417}"/>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2" action="ppaction://hlinksldjump"/>
            <a:extLst>
              <a:ext uri="{FF2B5EF4-FFF2-40B4-BE49-F238E27FC236}">
                <a16:creationId xmlns:a16="http://schemas.microsoft.com/office/drawing/2014/main" id="{C3AC8326-1DF6-4A43-9701-9E4531D7491F}"/>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3" action="ppaction://hlinksldjump"/>
            <a:extLst>
              <a:ext uri="{FF2B5EF4-FFF2-40B4-BE49-F238E27FC236}">
                <a16:creationId xmlns:a16="http://schemas.microsoft.com/office/drawing/2014/main" id="{337843B0-74FD-4B74-ABC0-015C78028841}"/>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A37222F8-E185-47C0-8AAD-7FDE27E8D4B2}"/>
              </a:ext>
            </a:extLst>
          </p:cNvPr>
          <p:cNvGrpSpPr/>
          <p:nvPr/>
        </p:nvGrpSpPr>
        <p:grpSpPr>
          <a:xfrm>
            <a:off x="9573110" y="4214701"/>
            <a:ext cx="146522" cy="280390"/>
            <a:chOff x="5545138" y="625475"/>
            <a:chExt cx="1489075" cy="2849563"/>
          </a:xfrm>
        </p:grpSpPr>
        <p:sp>
          <p:nvSpPr>
            <p:cNvPr id="41" name="Freeform 117">
              <a:extLst>
                <a:ext uri="{FF2B5EF4-FFF2-40B4-BE49-F238E27FC236}">
                  <a16:creationId xmlns:a16="http://schemas.microsoft.com/office/drawing/2014/main" id="{1EA51528-898F-4222-B5BF-9F6B1BC2078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A238DCF7-F497-4662-B995-A0A73B7FF39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27272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6ED23-9E0E-C5D6-3DC2-5EF2DB3754C8}"/>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BF0E133C-0E2F-BA32-B5D6-40E9B4FC72FF}"/>
              </a:ext>
            </a:extLst>
          </p:cNvPr>
          <p:cNvPicPr>
            <a:picLocks noChangeAspect="1"/>
          </p:cNvPicPr>
          <p:nvPr/>
        </p:nvPicPr>
        <p:blipFill>
          <a:blip r:embed="rId3">
            <a:alphaModFix amt="70000"/>
          </a:blip>
          <a:stretch>
            <a:fillRect/>
          </a:stretch>
        </p:blipFill>
        <p:spPr>
          <a:xfrm>
            <a:off x="1710691" y="1682848"/>
            <a:ext cx="6484619" cy="4489351"/>
          </a:xfrm>
          <a:prstGeom prst="rect">
            <a:avLst/>
          </a:prstGeom>
          <a:ln>
            <a:solidFill>
              <a:schemeClr val="accent4">
                <a:lumMod val="20000"/>
                <a:lumOff val="80000"/>
              </a:schemeClr>
            </a:solidFill>
          </a:ln>
        </p:spPr>
      </p:pic>
      <p:sp>
        <p:nvSpPr>
          <p:cNvPr id="3" name="Title 2">
            <a:extLst>
              <a:ext uri="{FF2B5EF4-FFF2-40B4-BE49-F238E27FC236}">
                <a16:creationId xmlns:a16="http://schemas.microsoft.com/office/drawing/2014/main" id="{AFBAC4ED-6906-0C24-D1D9-6D87F311F7B4}"/>
              </a:ext>
            </a:extLst>
          </p:cNvPr>
          <p:cNvSpPr>
            <a:spLocks noGrp="1"/>
          </p:cNvSpPr>
          <p:nvPr>
            <p:ph type="title"/>
          </p:nvPr>
        </p:nvSpPr>
        <p:spPr>
          <a:xfrm>
            <a:off x="681038" y="685800"/>
            <a:ext cx="8539162" cy="990600"/>
          </a:xfrm>
        </p:spPr>
        <p:txBody>
          <a:bodyPr>
            <a:normAutofit/>
          </a:bodyPr>
          <a:lstStyle/>
          <a:p>
            <a:r>
              <a:rPr lang="en-GB" dirty="0">
                <a:solidFill>
                  <a:srgbClr val="99B63C"/>
                </a:solidFill>
              </a:rPr>
              <a:t>Tool &amp; facilitation guide</a:t>
            </a:r>
            <a:br>
              <a:rPr lang="en-GB" dirty="0">
                <a:solidFill>
                  <a:srgbClr val="99B63C"/>
                </a:solidFill>
              </a:rPr>
            </a:br>
            <a:r>
              <a:rPr lang="en-GB" sz="2000" b="0" dirty="0">
                <a:solidFill>
                  <a:srgbClr val="99B63C"/>
                </a:solidFill>
              </a:rPr>
              <a:t>Powers analysis</a:t>
            </a:r>
          </a:p>
        </p:txBody>
      </p:sp>
      <p:sp>
        <p:nvSpPr>
          <p:cNvPr id="5" name="Content Placeholder 4">
            <a:extLst>
              <a:ext uri="{FF2B5EF4-FFF2-40B4-BE49-F238E27FC236}">
                <a16:creationId xmlns:a16="http://schemas.microsoft.com/office/drawing/2014/main" id="{5C73A66E-C094-3A5C-F6F7-94F57C4BE9D5}"/>
              </a:ext>
            </a:extLst>
          </p:cNvPr>
          <p:cNvSpPr>
            <a:spLocks noGrp="1"/>
          </p:cNvSpPr>
          <p:nvPr>
            <p:ph idx="14"/>
          </p:nvPr>
        </p:nvSpPr>
        <p:spPr/>
        <p:txBody>
          <a:bodyPr/>
          <a:lstStyle/>
          <a:p>
            <a:r>
              <a:rPr lang="en-GB" dirty="0">
                <a:solidFill>
                  <a:srgbClr val="99B63C"/>
                </a:solidFill>
              </a:rPr>
              <a:t>Module 6 – Maximising available local powers</a:t>
            </a:r>
          </a:p>
        </p:txBody>
      </p:sp>
      <p:sp>
        <p:nvSpPr>
          <p:cNvPr id="4" name="Slide Number Placeholder 3">
            <a:extLst>
              <a:ext uri="{FF2B5EF4-FFF2-40B4-BE49-F238E27FC236}">
                <a16:creationId xmlns:a16="http://schemas.microsoft.com/office/drawing/2014/main" id="{93DB6197-B33A-7FA5-6744-7EB43A66C5CA}"/>
              </a:ext>
            </a:extLst>
          </p:cNvPr>
          <p:cNvSpPr>
            <a:spLocks noGrp="1"/>
          </p:cNvSpPr>
          <p:nvPr>
            <p:ph type="sldNum" sz="quarter" idx="12"/>
          </p:nvPr>
        </p:nvSpPr>
        <p:spPr/>
        <p:txBody>
          <a:bodyPr/>
          <a:lstStyle/>
          <a:p>
            <a:fld id="{CE97AC88-B9C7-4AEF-9990-0777AFA0136D}" type="slidenum">
              <a:rPr lang="en-US" smtClean="0"/>
              <a:pPr/>
              <a:t>82</a:t>
            </a:fld>
            <a:endParaRPr lang="en-US"/>
          </a:p>
        </p:txBody>
      </p:sp>
      <p:sp>
        <p:nvSpPr>
          <p:cNvPr id="7" name="Teardrop 6">
            <a:extLst>
              <a:ext uri="{FF2B5EF4-FFF2-40B4-BE49-F238E27FC236}">
                <a16:creationId xmlns:a16="http://schemas.microsoft.com/office/drawing/2014/main" id="{8BD823E2-3559-F880-5D00-9E6ACD8C24A7}"/>
              </a:ext>
            </a:extLst>
          </p:cNvPr>
          <p:cNvSpPr/>
          <p:nvPr/>
        </p:nvSpPr>
        <p:spPr>
          <a:xfrm flipH="1">
            <a:off x="6307896" y="3208493"/>
            <a:ext cx="2455103" cy="1380108"/>
          </a:xfrm>
          <a:custGeom>
            <a:avLst/>
            <a:gdLst>
              <a:gd name="connsiteX0" fmla="*/ 0 w 2455103"/>
              <a:gd name="connsiteY0" fmla="*/ 690054 h 1380108"/>
              <a:gd name="connsiteX1" fmla="*/ 1227552 w 2455103"/>
              <a:gd name="connsiteY1" fmla="*/ 0 h 1380108"/>
              <a:gd name="connsiteX2" fmla="*/ 2478341 w 2455103"/>
              <a:gd name="connsiteY2" fmla="*/ -13063 h 1380108"/>
              <a:gd name="connsiteX3" fmla="*/ 2455103 w 2455103"/>
              <a:gd name="connsiteY3" fmla="*/ 690054 h 1380108"/>
              <a:gd name="connsiteX4" fmla="*/ 1227551 w 2455103"/>
              <a:gd name="connsiteY4" fmla="*/ 1380108 h 1380108"/>
              <a:gd name="connsiteX5" fmla="*/ -1 w 2455103"/>
              <a:gd name="connsiteY5" fmla="*/ 690054 h 1380108"/>
              <a:gd name="connsiteX6" fmla="*/ 0 w 2455103"/>
              <a:gd name="connsiteY6" fmla="*/ 690054 h 13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103" h="1380108" fill="none" extrusionOk="0">
                <a:moveTo>
                  <a:pt x="0" y="690054"/>
                </a:moveTo>
                <a:cubicBezTo>
                  <a:pt x="46615" y="213512"/>
                  <a:pt x="570921" y="-116804"/>
                  <a:pt x="1227552" y="0"/>
                </a:cubicBezTo>
                <a:cubicBezTo>
                  <a:pt x="1654841" y="14947"/>
                  <a:pt x="2027901" y="-56837"/>
                  <a:pt x="2478341" y="-13063"/>
                </a:cubicBezTo>
                <a:cubicBezTo>
                  <a:pt x="2483756" y="233750"/>
                  <a:pt x="2455165" y="490392"/>
                  <a:pt x="2455103" y="690054"/>
                </a:cubicBezTo>
                <a:cubicBezTo>
                  <a:pt x="2356832" y="1058783"/>
                  <a:pt x="1836072" y="1424528"/>
                  <a:pt x="1227551" y="1380108"/>
                </a:cubicBezTo>
                <a:cubicBezTo>
                  <a:pt x="555985" y="1417424"/>
                  <a:pt x="10116" y="1113220"/>
                  <a:pt x="-1" y="690054"/>
                </a:cubicBezTo>
                <a:lnTo>
                  <a:pt x="0" y="690054"/>
                </a:lnTo>
                <a:close/>
              </a:path>
              <a:path w="2455103" h="1380108" stroke="0" extrusionOk="0">
                <a:moveTo>
                  <a:pt x="0" y="690054"/>
                </a:moveTo>
                <a:cubicBezTo>
                  <a:pt x="-41412" y="271855"/>
                  <a:pt x="571236" y="90227"/>
                  <a:pt x="1227552" y="0"/>
                </a:cubicBezTo>
                <a:cubicBezTo>
                  <a:pt x="1653642" y="19283"/>
                  <a:pt x="1996796" y="28614"/>
                  <a:pt x="2478341" y="-13063"/>
                </a:cubicBezTo>
                <a:cubicBezTo>
                  <a:pt x="2495297" y="238351"/>
                  <a:pt x="2457577" y="448283"/>
                  <a:pt x="2455103" y="690054"/>
                </a:cubicBezTo>
                <a:cubicBezTo>
                  <a:pt x="2572977" y="1075769"/>
                  <a:pt x="1869107" y="1446801"/>
                  <a:pt x="1227551" y="1380108"/>
                </a:cubicBezTo>
                <a:cubicBezTo>
                  <a:pt x="501854" y="1420223"/>
                  <a:pt x="71375" y="1047706"/>
                  <a:pt x="-1" y="690054"/>
                </a:cubicBezTo>
                <a:lnTo>
                  <a:pt x="0" y="69005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Place sticky notes for each organisation to note their level and type of powers for the aspect of control over EAP assets </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9" name="Wave 28">
            <a:extLst>
              <a:ext uri="{FF2B5EF4-FFF2-40B4-BE49-F238E27FC236}">
                <a16:creationId xmlns:a16="http://schemas.microsoft.com/office/drawing/2014/main" id="{3C76F0B5-9661-D6E2-8E70-131A491FCB0A}"/>
              </a:ext>
            </a:extLst>
          </p:cNvPr>
          <p:cNvSpPr/>
          <p:nvPr/>
        </p:nvSpPr>
        <p:spPr>
          <a:xfrm flipH="1">
            <a:off x="3022892" y="5097187"/>
            <a:ext cx="2631148" cy="860735"/>
          </a:xfrm>
          <a:custGeom>
            <a:avLst/>
            <a:gdLst>
              <a:gd name="connsiteX0" fmla="*/ 0 w 2631148"/>
              <a:gd name="connsiteY0" fmla="*/ 14951 h 860735"/>
              <a:gd name="connsiteX1" fmla="*/ 2631148 w 2631148"/>
              <a:gd name="connsiteY1" fmla="*/ 14951 h 860735"/>
              <a:gd name="connsiteX2" fmla="*/ 2631148 w 2631148"/>
              <a:gd name="connsiteY2" fmla="*/ 845784 h 860735"/>
              <a:gd name="connsiteX3" fmla="*/ 0 w 2631148"/>
              <a:gd name="connsiteY3" fmla="*/ 845784 h 860735"/>
              <a:gd name="connsiteX4" fmla="*/ 0 w 2631148"/>
              <a:gd name="connsiteY4" fmla="*/ 14951 h 86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148" h="860735" fill="none" extrusionOk="0">
                <a:moveTo>
                  <a:pt x="0" y="14951"/>
                </a:moveTo>
                <a:cubicBezTo>
                  <a:pt x="777997" y="48346"/>
                  <a:pt x="1786554" y="54123"/>
                  <a:pt x="2631148" y="14951"/>
                </a:cubicBezTo>
                <a:cubicBezTo>
                  <a:pt x="2639900" y="423616"/>
                  <a:pt x="2581844" y="439758"/>
                  <a:pt x="2631148" y="845784"/>
                </a:cubicBezTo>
                <a:cubicBezTo>
                  <a:pt x="1829855" y="1004916"/>
                  <a:pt x="787661" y="655947"/>
                  <a:pt x="0" y="845784"/>
                </a:cubicBezTo>
                <a:cubicBezTo>
                  <a:pt x="-32051" y="754763"/>
                  <a:pt x="-36749" y="155675"/>
                  <a:pt x="0" y="14951"/>
                </a:cubicBezTo>
                <a:close/>
              </a:path>
              <a:path w="2631148" h="860735" stroke="0" extrusionOk="0">
                <a:moveTo>
                  <a:pt x="0" y="14951"/>
                </a:moveTo>
                <a:cubicBezTo>
                  <a:pt x="827150" y="-79581"/>
                  <a:pt x="1775739" y="155008"/>
                  <a:pt x="2631148" y="14951"/>
                </a:cubicBezTo>
                <a:cubicBezTo>
                  <a:pt x="2592138" y="202439"/>
                  <a:pt x="2568469" y="625586"/>
                  <a:pt x="2631148" y="845784"/>
                </a:cubicBezTo>
                <a:cubicBezTo>
                  <a:pt x="1890580" y="967296"/>
                  <a:pt x="926631" y="647689"/>
                  <a:pt x="0" y="845784"/>
                </a:cubicBezTo>
                <a:cubicBezTo>
                  <a:pt x="66654" y="745704"/>
                  <a:pt x="63569" y="387146"/>
                  <a:pt x="0" y="14951"/>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You might have to add more than one sticky note for one organisation if they control more than one aspect of an EAP asset</a:t>
            </a:r>
          </a:p>
        </p:txBody>
      </p:sp>
      <p:sp>
        <p:nvSpPr>
          <p:cNvPr id="30" name="Oval 29">
            <a:hlinkClick r:id="rId4" action="ppaction://hlinksldjump"/>
            <a:extLst>
              <a:ext uri="{FF2B5EF4-FFF2-40B4-BE49-F238E27FC236}">
                <a16:creationId xmlns:a16="http://schemas.microsoft.com/office/drawing/2014/main" id="{A73C63C9-546D-4E8D-AD82-D0C6A77BEAF2}"/>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D43CF17B-3A7E-4F31-A105-B0A5285CCEAC}"/>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0310CE87-E0EE-45F7-976D-14CEC47620AD}"/>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7" action="ppaction://hlinksldjump"/>
            <a:extLst>
              <a:ext uri="{FF2B5EF4-FFF2-40B4-BE49-F238E27FC236}">
                <a16:creationId xmlns:a16="http://schemas.microsoft.com/office/drawing/2014/main" id="{938787BD-0DD4-4117-9558-077007B2D829}"/>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E581D9FD-E274-4892-AA90-14B5B96A0941}"/>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F67F71BD-560E-4413-8E5F-7DF96276FEE7}"/>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CDF34F08-86B7-4473-A977-3D1E4BE8EB59}"/>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1" action="ppaction://hlinksldjump"/>
            <a:extLst>
              <a:ext uri="{FF2B5EF4-FFF2-40B4-BE49-F238E27FC236}">
                <a16:creationId xmlns:a16="http://schemas.microsoft.com/office/drawing/2014/main" id="{50E3B01F-F084-4C01-8C8A-6500D444F340}"/>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2" action="ppaction://hlinksldjump"/>
            <a:extLst>
              <a:ext uri="{FF2B5EF4-FFF2-40B4-BE49-F238E27FC236}">
                <a16:creationId xmlns:a16="http://schemas.microsoft.com/office/drawing/2014/main" id="{39810E17-4653-4F54-B623-DFA5EDF8BB82}"/>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87609591-3EE9-4226-93B3-8E5F62C6C8B8}"/>
              </a:ext>
            </a:extLst>
          </p:cNvPr>
          <p:cNvGrpSpPr/>
          <p:nvPr/>
        </p:nvGrpSpPr>
        <p:grpSpPr>
          <a:xfrm>
            <a:off x="9573110" y="4214701"/>
            <a:ext cx="146522" cy="280390"/>
            <a:chOff x="5545138" y="625475"/>
            <a:chExt cx="1489075" cy="2849563"/>
          </a:xfrm>
        </p:grpSpPr>
        <p:sp>
          <p:nvSpPr>
            <p:cNvPr id="40" name="Freeform 117">
              <a:extLst>
                <a:ext uri="{FF2B5EF4-FFF2-40B4-BE49-F238E27FC236}">
                  <a16:creationId xmlns:a16="http://schemas.microsoft.com/office/drawing/2014/main" id="{42159D96-BDE3-4CA6-94EF-27D6C35298B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FB8D056A-D03E-4DAD-8BBB-088B22433DD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8872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2DC5-6BB8-2188-7503-2E485FF883F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DE03C6-D785-94E8-0E2D-6DF0B8F1027D}"/>
              </a:ext>
            </a:extLst>
          </p:cNvPr>
          <p:cNvSpPr>
            <a:spLocks noGrp="1"/>
          </p:cNvSpPr>
          <p:nvPr>
            <p:ph idx="13"/>
          </p:nvPr>
        </p:nvSpPr>
        <p:spPr/>
        <p:txBody>
          <a:bodyPr/>
          <a:lstStyle/>
          <a:p>
            <a:r>
              <a:rPr lang="en-GB" dirty="0">
                <a:solidFill>
                  <a:srgbClr val="99B63C"/>
                </a:solidFill>
              </a:rPr>
              <a:t>Module 6 – Maximising available local powers</a:t>
            </a:r>
          </a:p>
        </p:txBody>
      </p:sp>
      <p:sp>
        <p:nvSpPr>
          <p:cNvPr id="15" name="TextBox 14">
            <a:extLst>
              <a:ext uri="{FF2B5EF4-FFF2-40B4-BE49-F238E27FC236}">
                <a16:creationId xmlns:a16="http://schemas.microsoft.com/office/drawing/2014/main" id="{EC43CB53-6AE2-99E2-0836-B597AD23B82E}"/>
              </a:ext>
            </a:extLst>
          </p:cNvPr>
          <p:cNvSpPr txBox="1"/>
          <p:nvPr/>
        </p:nvSpPr>
        <p:spPr>
          <a:xfrm>
            <a:off x="685799" y="689449"/>
            <a:ext cx="8629063" cy="830997"/>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who are the key power holders related to the EAP assets that your team would like to </a:t>
            </a:r>
            <a:r>
              <a:rPr kumimoji="0" lang="en-GB"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focu</a:t>
            </a:r>
            <a:r>
              <a:rPr lang="en-GB" sz="1200" b="1" dirty="0">
                <a:solidFill>
                  <a:prstClr val="black"/>
                </a:solidFill>
                <a:latin typeface="Arial" panose="020B0604020202020204" pitchFamily="34" charset="0"/>
                <a:cs typeface="Arial" panose="020B0604020202020204" pitchFamily="34" charset="0"/>
              </a:rPr>
              <a:t>s on </a:t>
            </a:r>
            <a:br>
              <a:rPr lang="en-GB" sz="1200" b="1" dirty="0">
                <a:solidFill>
                  <a:prstClr val="black"/>
                </a:solidFill>
                <a:latin typeface="Arial" panose="020B0604020202020204" pitchFamily="34" charset="0"/>
                <a:cs typeface="Arial" panose="020B0604020202020204" pitchFamily="34" charset="0"/>
              </a:rPr>
            </a:b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1 - upstream generation and distribution)</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Circle the assets that are relevant to your chosen intervention </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Write down the key </a:t>
            </a:r>
            <a:r>
              <a:rPr lang="en-GB" sz="1200" dirty="0">
                <a:solidFill>
                  <a:prstClr val="black"/>
                </a:solidFill>
                <a:latin typeface="Arial" panose="020B0604020202020204" pitchFamily="34" charset="0"/>
                <a:cs typeface="Arial" panose="020B0604020202020204" pitchFamily="34" charset="0"/>
              </a:rPr>
              <a:t>power holders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responsible for or </a:t>
            </a:r>
            <a:r>
              <a:rPr lang="en-GB" sz="1200" dirty="0">
                <a:solidFill>
                  <a:prstClr val="black"/>
                </a:solidFill>
                <a:latin typeface="Arial" panose="020B0604020202020204" pitchFamily="34" charset="0"/>
                <a:cs typeface="Arial" panose="020B0604020202020204" pitchFamily="34" charset="0"/>
              </a:rPr>
              <a:t>working with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assets</a:t>
            </a:r>
          </a:p>
        </p:txBody>
      </p:sp>
      <p:sp>
        <p:nvSpPr>
          <p:cNvPr id="3" name="Rectangle 2">
            <a:extLst>
              <a:ext uri="{FF2B5EF4-FFF2-40B4-BE49-F238E27FC236}">
                <a16:creationId xmlns:a16="http://schemas.microsoft.com/office/drawing/2014/main" id="{C8492809-0A4E-D9EA-06F0-DF0B5B938EF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9A48C51-ADF8-C631-1AEB-7E0858C0E139}"/>
              </a:ext>
            </a:extLst>
          </p:cNvPr>
          <p:cNvCxnSpPr>
            <a:cxnSpLocks/>
          </p:cNvCxnSpPr>
          <p:nvPr/>
        </p:nvCxnSpPr>
        <p:spPr>
          <a:xfrm>
            <a:off x="2637790" y="4164406"/>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3B87B6-BB0D-BA8B-8A6E-59D2A8ADDA59}"/>
              </a:ext>
            </a:extLst>
          </p:cNvPr>
          <p:cNvCxnSpPr>
            <a:cxnSpLocks/>
          </p:cNvCxnSpPr>
          <p:nvPr/>
        </p:nvCxnSpPr>
        <p:spPr>
          <a:xfrm>
            <a:off x="3970432" y="3438874"/>
            <a:ext cx="2157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AEC0486-C2F9-E893-A5F4-909E1FADE3EB}"/>
              </a:ext>
            </a:extLst>
          </p:cNvPr>
          <p:cNvGrpSpPr/>
          <p:nvPr/>
        </p:nvGrpSpPr>
        <p:grpSpPr>
          <a:xfrm>
            <a:off x="1071373" y="3116473"/>
            <a:ext cx="1599917" cy="656928"/>
            <a:chOff x="76758" y="3011772"/>
            <a:chExt cx="1599917" cy="656928"/>
          </a:xfrm>
        </p:grpSpPr>
        <p:sp>
          <p:nvSpPr>
            <p:cNvPr id="20" name="Oval 19">
              <a:extLst>
                <a:ext uri="{FF2B5EF4-FFF2-40B4-BE49-F238E27FC236}">
                  <a16:creationId xmlns:a16="http://schemas.microsoft.com/office/drawing/2014/main" id="{F2B33A71-4DED-2EB8-A01C-4D0A4C8E27DD}"/>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A313778-1102-854A-65BB-C0A9A889300E}"/>
                </a:ext>
              </a:extLst>
            </p:cNvPr>
            <p:cNvSpPr txBox="1"/>
            <p:nvPr/>
          </p:nvSpPr>
          <p:spPr>
            <a:xfrm>
              <a:off x="76758" y="3245999"/>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Solar</a:t>
              </a:r>
            </a:p>
          </p:txBody>
        </p:sp>
      </p:grpSp>
      <p:grpSp>
        <p:nvGrpSpPr>
          <p:cNvPr id="22" name="Group 21">
            <a:extLst>
              <a:ext uri="{FF2B5EF4-FFF2-40B4-BE49-F238E27FC236}">
                <a16:creationId xmlns:a16="http://schemas.microsoft.com/office/drawing/2014/main" id="{6F3F4803-9C7A-3AA1-760F-0DB7F76A487C}"/>
              </a:ext>
            </a:extLst>
          </p:cNvPr>
          <p:cNvGrpSpPr/>
          <p:nvPr/>
        </p:nvGrpSpPr>
        <p:grpSpPr>
          <a:xfrm>
            <a:off x="1052864" y="3829444"/>
            <a:ext cx="1600870" cy="656928"/>
            <a:chOff x="75805" y="4214930"/>
            <a:chExt cx="1600870" cy="656928"/>
          </a:xfrm>
        </p:grpSpPr>
        <p:sp>
          <p:nvSpPr>
            <p:cNvPr id="23" name="Oval 22">
              <a:extLst>
                <a:ext uri="{FF2B5EF4-FFF2-40B4-BE49-F238E27FC236}">
                  <a16:creationId xmlns:a16="http://schemas.microsoft.com/office/drawing/2014/main" id="{88463166-9961-DC87-D108-F4711D0A3ECA}"/>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B19DC5-72FB-B137-7D8A-AB6B11D96BA1}"/>
                </a:ext>
              </a:extLst>
            </p:cNvPr>
            <p:cNvSpPr txBox="1"/>
            <p:nvPr/>
          </p:nvSpPr>
          <p:spPr>
            <a:xfrm>
              <a:off x="75805" y="4419087"/>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Hydro</a:t>
              </a:r>
            </a:p>
          </p:txBody>
        </p:sp>
      </p:grpSp>
      <p:grpSp>
        <p:nvGrpSpPr>
          <p:cNvPr id="27" name="Group 26">
            <a:extLst>
              <a:ext uri="{FF2B5EF4-FFF2-40B4-BE49-F238E27FC236}">
                <a16:creationId xmlns:a16="http://schemas.microsoft.com/office/drawing/2014/main" id="{F1773A9F-0B08-7CBC-CB74-AA924B65B42F}"/>
              </a:ext>
            </a:extLst>
          </p:cNvPr>
          <p:cNvGrpSpPr/>
          <p:nvPr/>
        </p:nvGrpSpPr>
        <p:grpSpPr>
          <a:xfrm>
            <a:off x="867425" y="4537690"/>
            <a:ext cx="1770365" cy="656928"/>
            <a:chOff x="-93690" y="4214930"/>
            <a:chExt cx="1770365" cy="656928"/>
          </a:xfrm>
        </p:grpSpPr>
        <p:sp>
          <p:nvSpPr>
            <p:cNvPr id="28" name="Oval 27">
              <a:extLst>
                <a:ext uri="{FF2B5EF4-FFF2-40B4-BE49-F238E27FC236}">
                  <a16:creationId xmlns:a16="http://schemas.microsoft.com/office/drawing/2014/main" id="{3BF2EDE6-6949-72DD-49B0-0F55ED09573E}"/>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A74698-F8C7-B3ED-641C-CFD368B8833B}"/>
                </a:ext>
              </a:extLst>
            </p:cNvPr>
            <p:cNvSpPr txBox="1"/>
            <p:nvPr/>
          </p:nvSpPr>
          <p:spPr>
            <a:xfrm>
              <a:off x="-93690" y="4383110"/>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Geothermal</a:t>
              </a:r>
            </a:p>
          </p:txBody>
        </p:sp>
      </p:grpSp>
      <p:cxnSp>
        <p:nvCxnSpPr>
          <p:cNvPr id="30" name="Straight Connector 29">
            <a:extLst>
              <a:ext uri="{FF2B5EF4-FFF2-40B4-BE49-F238E27FC236}">
                <a16:creationId xmlns:a16="http://schemas.microsoft.com/office/drawing/2014/main" id="{C60DC719-B8DF-0DF6-F073-B54843377D07}"/>
              </a:ext>
            </a:extLst>
          </p:cNvPr>
          <p:cNvCxnSpPr>
            <a:cxnSpLocks/>
          </p:cNvCxnSpPr>
          <p:nvPr/>
        </p:nvCxnSpPr>
        <p:spPr>
          <a:xfrm>
            <a:off x="3970432" y="2158254"/>
            <a:ext cx="0" cy="2380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8B82F5-6581-7C42-0B0B-452CB0FEDE45}"/>
              </a:ext>
            </a:extLst>
          </p:cNvPr>
          <p:cNvCxnSpPr>
            <a:cxnSpLocks/>
          </p:cNvCxnSpPr>
          <p:nvPr/>
        </p:nvCxnSpPr>
        <p:spPr>
          <a:xfrm>
            <a:off x="1355559" y="2158254"/>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412408-F2F3-C162-4981-BC94EA168156}"/>
              </a:ext>
            </a:extLst>
          </p:cNvPr>
          <p:cNvCxnSpPr>
            <a:cxnSpLocks/>
          </p:cNvCxnSpPr>
          <p:nvPr/>
        </p:nvCxnSpPr>
        <p:spPr>
          <a:xfrm>
            <a:off x="2887723" y="3438874"/>
            <a:ext cx="0" cy="219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17AE7-0B80-A9EC-8CDC-1A92372A777D}"/>
              </a:ext>
            </a:extLst>
          </p:cNvPr>
          <p:cNvCxnSpPr>
            <a:cxnSpLocks/>
          </p:cNvCxnSpPr>
          <p:nvPr/>
        </p:nvCxnSpPr>
        <p:spPr>
          <a:xfrm>
            <a:off x="2564728" y="5624133"/>
            <a:ext cx="326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798541-7630-C1F8-0C82-ED8013A009D9}"/>
              </a:ext>
            </a:extLst>
          </p:cNvPr>
          <p:cNvCxnSpPr>
            <a:cxnSpLocks/>
          </p:cNvCxnSpPr>
          <p:nvPr/>
        </p:nvCxnSpPr>
        <p:spPr>
          <a:xfrm flipV="1">
            <a:off x="2887723" y="4538410"/>
            <a:ext cx="1082709" cy="8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217D79D-E377-F236-123F-71C6D09E0516}"/>
              </a:ext>
            </a:extLst>
          </p:cNvPr>
          <p:cNvCxnSpPr>
            <a:cxnSpLocks/>
          </p:cNvCxnSpPr>
          <p:nvPr/>
        </p:nvCxnSpPr>
        <p:spPr>
          <a:xfrm>
            <a:off x="2671290" y="3444937"/>
            <a:ext cx="216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F13F94A-1C79-3E53-F15E-54B9585508D5}"/>
              </a:ext>
            </a:extLst>
          </p:cNvPr>
          <p:cNvGrpSpPr/>
          <p:nvPr/>
        </p:nvGrpSpPr>
        <p:grpSpPr>
          <a:xfrm>
            <a:off x="2755709" y="4209946"/>
            <a:ext cx="1321196" cy="1047933"/>
            <a:chOff x="696196" y="3011772"/>
            <a:chExt cx="1321196" cy="1047933"/>
          </a:xfrm>
        </p:grpSpPr>
        <p:sp>
          <p:nvSpPr>
            <p:cNvPr id="47" name="Oval 46">
              <a:extLst>
                <a:ext uri="{FF2B5EF4-FFF2-40B4-BE49-F238E27FC236}">
                  <a16:creationId xmlns:a16="http://schemas.microsoft.com/office/drawing/2014/main" id="{98130698-06BB-8D04-36CC-587E680852F5}"/>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0B56D34-E95D-3AA7-6183-AF311C0FA852}"/>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storage</a:t>
              </a:r>
            </a:p>
          </p:txBody>
        </p:sp>
      </p:grpSp>
      <p:grpSp>
        <p:nvGrpSpPr>
          <p:cNvPr id="51" name="Group 50">
            <a:extLst>
              <a:ext uri="{FF2B5EF4-FFF2-40B4-BE49-F238E27FC236}">
                <a16:creationId xmlns:a16="http://schemas.microsoft.com/office/drawing/2014/main" id="{84E65B2B-9752-C4BD-7B35-3FE6C4135660}"/>
              </a:ext>
            </a:extLst>
          </p:cNvPr>
          <p:cNvGrpSpPr/>
          <p:nvPr/>
        </p:nvGrpSpPr>
        <p:grpSpPr>
          <a:xfrm>
            <a:off x="514911" y="1828800"/>
            <a:ext cx="1321196" cy="1047933"/>
            <a:chOff x="696196" y="3011772"/>
            <a:chExt cx="1321196" cy="1047933"/>
          </a:xfrm>
        </p:grpSpPr>
        <p:sp>
          <p:nvSpPr>
            <p:cNvPr id="52" name="Oval 51">
              <a:extLst>
                <a:ext uri="{FF2B5EF4-FFF2-40B4-BE49-F238E27FC236}">
                  <a16:creationId xmlns:a16="http://schemas.microsoft.com/office/drawing/2014/main" id="{109F80B5-EDE8-37AB-23DA-9517EDDF71E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27AD7C1-8FC1-3790-97FE-EDF973AC3724}"/>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source procurement</a:t>
              </a:r>
            </a:p>
          </p:txBody>
        </p:sp>
      </p:grpSp>
      <p:grpSp>
        <p:nvGrpSpPr>
          <p:cNvPr id="56" name="Group 55">
            <a:extLst>
              <a:ext uri="{FF2B5EF4-FFF2-40B4-BE49-F238E27FC236}">
                <a16:creationId xmlns:a16="http://schemas.microsoft.com/office/drawing/2014/main" id="{51A149CD-FF76-EE5F-872B-F8DCEBAC162D}"/>
              </a:ext>
            </a:extLst>
          </p:cNvPr>
          <p:cNvGrpSpPr/>
          <p:nvPr/>
        </p:nvGrpSpPr>
        <p:grpSpPr>
          <a:xfrm>
            <a:off x="1687226" y="1829790"/>
            <a:ext cx="1321196" cy="1047933"/>
            <a:chOff x="696196" y="1843849"/>
            <a:chExt cx="1321196" cy="1047933"/>
          </a:xfrm>
        </p:grpSpPr>
        <p:grpSp>
          <p:nvGrpSpPr>
            <p:cNvPr id="57" name="Group 56">
              <a:extLst>
                <a:ext uri="{FF2B5EF4-FFF2-40B4-BE49-F238E27FC236}">
                  <a16:creationId xmlns:a16="http://schemas.microsoft.com/office/drawing/2014/main" id="{8DC44D36-7127-DF07-55A3-CAFC4DF9D4F7}"/>
                </a:ext>
              </a:extLst>
            </p:cNvPr>
            <p:cNvGrpSpPr/>
            <p:nvPr/>
          </p:nvGrpSpPr>
          <p:grpSpPr>
            <a:xfrm>
              <a:off x="1029744" y="1843849"/>
              <a:ext cx="654100" cy="656928"/>
              <a:chOff x="685800" y="1828800"/>
              <a:chExt cx="837627" cy="841248"/>
            </a:xfrm>
          </p:grpSpPr>
          <p:sp>
            <p:nvSpPr>
              <p:cNvPr id="59" name="Oval 58">
                <a:extLst>
                  <a:ext uri="{FF2B5EF4-FFF2-40B4-BE49-F238E27FC236}">
                    <a16:creationId xmlns:a16="http://schemas.microsoft.com/office/drawing/2014/main" id="{ABD96211-BDB5-6F80-E360-423A58565F28}"/>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0" name="Graphic 59" descr="Production outline">
                <a:extLst>
                  <a:ext uri="{FF2B5EF4-FFF2-40B4-BE49-F238E27FC236}">
                    <a16:creationId xmlns:a16="http://schemas.microsoft.com/office/drawing/2014/main" id="{804BE030-6DC5-A5D0-C98E-9B8BD0A22F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724" y="1896586"/>
                <a:ext cx="643779" cy="643779"/>
              </a:xfrm>
              <a:prstGeom prst="rect">
                <a:avLst/>
              </a:prstGeom>
            </p:spPr>
          </p:pic>
          <p:pic>
            <p:nvPicPr>
              <p:cNvPr id="61" name="Graphic 60" descr="Lightning bolt with solid fill">
                <a:extLst>
                  <a:ext uri="{FF2B5EF4-FFF2-40B4-BE49-F238E27FC236}">
                    <a16:creationId xmlns:a16="http://schemas.microsoft.com/office/drawing/2014/main" id="{0A9DDB02-6FC6-15FD-7B44-3CA3820ACB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280" y="2097004"/>
                <a:ext cx="511147" cy="511147"/>
              </a:xfrm>
              <a:prstGeom prst="rect">
                <a:avLst/>
              </a:prstGeom>
            </p:spPr>
          </p:pic>
        </p:grpSp>
        <p:sp>
          <p:nvSpPr>
            <p:cNvPr id="58" name="TextBox 57">
              <a:extLst>
                <a:ext uri="{FF2B5EF4-FFF2-40B4-BE49-F238E27FC236}">
                  <a16:creationId xmlns:a16="http://schemas.microsoft.com/office/drawing/2014/main" id="{36973393-C7FE-E772-1DA6-0CA06F7EF386}"/>
                </a:ext>
              </a:extLst>
            </p:cNvPr>
            <p:cNvSpPr txBox="1"/>
            <p:nvPr/>
          </p:nvSpPr>
          <p:spPr>
            <a:xfrm>
              <a:off x="696196" y="2460895"/>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Non-renewable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generation</a:t>
              </a:r>
            </a:p>
          </p:txBody>
        </p:sp>
      </p:grpSp>
      <p:grpSp>
        <p:nvGrpSpPr>
          <p:cNvPr id="62" name="Group 61">
            <a:extLst>
              <a:ext uri="{FF2B5EF4-FFF2-40B4-BE49-F238E27FC236}">
                <a16:creationId xmlns:a16="http://schemas.microsoft.com/office/drawing/2014/main" id="{7389B11D-945E-B801-7522-C65891CFEEA1}"/>
              </a:ext>
            </a:extLst>
          </p:cNvPr>
          <p:cNvGrpSpPr/>
          <p:nvPr/>
        </p:nvGrpSpPr>
        <p:grpSpPr>
          <a:xfrm>
            <a:off x="3863726" y="3116473"/>
            <a:ext cx="1321196" cy="1047933"/>
            <a:chOff x="696196" y="3011772"/>
            <a:chExt cx="1321196" cy="1047933"/>
          </a:xfrm>
        </p:grpSpPr>
        <p:sp>
          <p:nvSpPr>
            <p:cNvPr id="63" name="Oval 62">
              <a:extLst>
                <a:ext uri="{FF2B5EF4-FFF2-40B4-BE49-F238E27FC236}">
                  <a16:creationId xmlns:a16="http://schemas.microsoft.com/office/drawing/2014/main" id="{A404D913-F5EF-88A6-294C-E1C1036F77EF}"/>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0A319EFC-CE64-E1D1-D5C9-7D88A272A5A9}"/>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Power transmission</a:t>
              </a:r>
            </a:p>
          </p:txBody>
        </p:sp>
      </p:grpSp>
      <p:grpSp>
        <p:nvGrpSpPr>
          <p:cNvPr id="66" name="Group 65">
            <a:extLst>
              <a:ext uri="{FF2B5EF4-FFF2-40B4-BE49-F238E27FC236}">
                <a16:creationId xmlns:a16="http://schemas.microsoft.com/office/drawing/2014/main" id="{B869F3BB-F138-8DC5-9C4D-F2C925A1BB4F}"/>
              </a:ext>
            </a:extLst>
          </p:cNvPr>
          <p:cNvGrpSpPr/>
          <p:nvPr/>
        </p:nvGrpSpPr>
        <p:grpSpPr>
          <a:xfrm>
            <a:off x="4895818" y="3116473"/>
            <a:ext cx="1321196" cy="1047933"/>
            <a:chOff x="696196" y="3011772"/>
            <a:chExt cx="1321196" cy="1047933"/>
          </a:xfrm>
        </p:grpSpPr>
        <p:sp>
          <p:nvSpPr>
            <p:cNvPr id="67" name="Oval 66">
              <a:extLst>
                <a:ext uri="{FF2B5EF4-FFF2-40B4-BE49-F238E27FC236}">
                  <a16:creationId xmlns:a16="http://schemas.microsoft.com/office/drawing/2014/main" id="{2B3D6D7B-38F8-94AE-EDA6-2A157FC7E98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7F3F75A4-71DA-4068-C294-B29B6A84D333}"/>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Power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distribution</a:t>
              </a:r>
            </a:p>
          </p:txBody>
        </p:sp>
      </p:grpSp>
      <p:cxnSp>
        <p:nvCxnSpPr>
          <p:cNvPr id="70" name="Straight Connector 69">
            <a:extLst>
              <a:ext uri="{FF2B5EF4-FFF2-40B4-BE49-F238E27FC236}">
                <a16:creationId xmlns:a16="http://schemas.microsoft.com/office/drawing/2014/main" id="{63684D62-215A-1D27-B97C-13FCD7791759}"/>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28593F-82CC-4969-1921-0BBC5446A536}"/>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A14C70-D877-4974-9182-E8A647D30F28}"/>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C0A8F6-C070-6C94-3614-284B1ED2465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C6B1CDFE-2895-7B41-EB76-9C165CE3D295}"/>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77AB42FD-06B3-597C-06FF-004009CE9C07}"/>
              </a:ext>
            </a:extLst>
          </p:cNvPr>
          <p:cNvSpPr txBox="1"/>
          <p:nvPr/>
        </p:nvSpPr>
        <p:spPr>
          <a:xfrm>
            <a:off x="8037650" y="3120336"/>
            <a:ext cx="127721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Local government districts and neighbourhoods</a:t>
            </a:r>
          </a:p>
        </p:txBody>
      </p:sp>
      <p:grpSp>
        <p:nvGrpSpPr>
          <p:cNvPr id="89" name="Group 88">
            <a:extLst>
              <a:ext uri="{FF2B5EF4-FFF2-40B4-BE49-F238E27FC236}">
                <a16:creationId xmlns:a16="http://schemas.microsoft.com/office/drawing/2014/main" id="{1CDDD797-3725-12DD-E583-73A08C96B682}"/>
              </a:ext>
            </a:extLst>
          </p:cNvPr>
          <p:cNvGrpSpPr/>
          <p:nvPr/>
        </p:nvGrpSpPr>
        <p:grpSpPr>
          <a:xfrm>
            <a:off x="4895818" y="4518469"/>
            <a:ext cx="1321196" cy="1217210"/>
            <a:chOff x="696196" y="3011772"/>
            <a:chExt cx="1321196" cy="1217210"/>
          </a:xfrm>
        </p:grpSpPr>
        <p:sp>
          <p:nvSpPr>
            <p:cNvPr id="90" name="Oval 89">
              <a:extLst>
                <a:ext uri="{FF2B5EF4-FFF2-40B4-BE49-F238E27FC236}">
                  <a16:creationId xmlns:a16="http://schemas.microsoft.com/office/drawing/2014/main" id="{BCC676B6-459F-99AB-D13B-D7E3A3AF4E28}"/>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81CD819F-AF6A-8451-3615-9B41E069FD69}"/>
                </a:ext>
              </a:extLst>
            </p:cNvPr>
            <p:cNvSpPr txBox="1"/>
            <p:nvPr/>
          </p:nvSpPr>
          <p:spPr>
            <a:xfrm>
              <a:off x="696196" y="3628818"/>
              <a:ext cx="1321196"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District heat/cooling generation</a:t>
              </a:r>
            </a:p>
          </p:txBody>
        </p:sp>
      </p:grpSp>
      <p:pic>
        <p:nvPicPr>
          <p:cNvPr id="92" name="Graphic 91" descr="Water with solid fill">
            <a:extLst>
              <a:ext uri="{FF2B5EF4-FFF2-40B4-BE49-F238E27FC236}">
                <a16:creationId xmlns:a16="http://schemas.microsoft.com/office/drawing/2014/main" id="{8EE22DB8-3F12-B96E-8B2E-0AB12619D4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1375" y="4382231"/>
            <a:ext cx="298599" cy="298599"/>
          </a:xfrm>
          <a:prstGeom prst="rect">
            <a:avLst/>
          </a:prstGeom>
        </p:spPr>
      </p:pic>
      <p:pic>
        <p:nvPicPr>
          <p:cNvPr id="93" name="Graphic 92" descr="Snowflake with solid fill">
            <a:extLst>
              <a:ext uri="{FF2B5EF4-FFF2-40B4-BE49-F238E27FC236}">
                <a16:creationId xmlns:a16="http://schemas.microsoft.com/office/drawing/2014/main" id="{2095FD00-5D16-FFF9-BC7D-D0B675B083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65945" y="4961349"/>
            <a:ext cx="329459" cy="329459"/>
          </a:xfrm>
          <a:prstGeom prst="rect">
            <a:avLst/>
          </a:prstGeom>
        </p:spPr>
      </p:pic>
      <p:pic>
        <p:nvPicPr>
          <p:cNvPr id="94" name="Graphic 93" descr="City outline">
            <a:extLst>
              <a:ext uri="{FF2B5EF4-FFF2-40B4-BE49-F238E27FC236}">
                <a16:creationId xmlns:a16="http://schemas.microsoft.com/office/drawing/2014/main" id="{5D11F9F1-E28B-FB24-3262-D9BE2AA378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2189" y="2651113"/>
            <a:ext cx="1509725" cy="1509725"/>
          </a:xfrm>
          <a:prstGeom prst="rect">
            <a:avLst/>
          </a:prstGeom>
        </p:spPr>
      </p:pic>
      <p:pic>
        <p:nvPicPr>
          <p:cNvPr id="95" name="Graphic 94" descr="Thermometer with solid fill">
            <a:extLst>
              <a:ext uri="{FF2B5EF4-FFF2-40B4-BE49-F238E27FC236}">
                <a16:creationId xmlns:a16="http://schemas.microsoft.com/office/drawing/2014/main" id="{0D5E74FD-46BA-74C8-C124-8A18D2530F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98352" y="4588410"/>
            <a:ext cx="516128" cy="516128"/>
          </a:xfrm>
          <a:prstGeom prst="rect">
            <a:avLst/>
          </a:prstGeom>
        </p:spPr>
      </p:pic>
      <p:pic>
        <p:nvPicPr>
          <p:cNvPr id="101" name="Picture 100" descr="Electric transformer icon outline style Royalty Free Vector">
            <a:extLst>
              <a:ext uri="{FF2B5EF4-FFF2-40B4-BE49-F238E27FC236}">
                <a16:creationId xmlns:a16="http://schemas.microsoft.com/office/drawing/2014/main" id="{33C43EF1-E661-499F-CBC3-CD0A671812D5}"/>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102" name="Graphic 101" descr="Electric Tower outline">
            <a:extLst>
              <a:ext uri="{FF2B5EF4-FFF2-40B4-BE49-F238E27FC236}">
                <a16:creationId xmlns:a16="http://schemas.microsoft.com/office/drawing/2014/main" id="{AB49AC84-493D-CFA5-98DB-A4E1526E4EF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55091" y="3163612"/>
            <a:ext cx="550524" cy="550524"/>
          </a:xfrm>
          <a:prstGeom prst="rect">
            <a:avLst/>
          </a:prstGeom>
        </p:spPr>
      </p:pic>
      <p:pic>
        <p:nvPicPr>
          <p:cNvPr id="103" name="Picture 20" descr="Solar Icons &amp; Symbols">
            <a:extLst>
              <a:ext uri="{FF2B5EF4-FFF2-40B4-BE49-F238E27FC236}">
                <a16:creationId xmlns:a16="http://schemas.microsoft.com/office/drawing/2014/main" id="{FA2870A7-F32C-389E-8D1C-1EAC9DD1553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4" name="Graphic 103" descr="Battery charging outline">
            <a:extLst>
              <a:ext uri="{FF2B5EF4-FFF2-40B4-BE49-F238E27FC236}">
                <a16:creationId xmlns:a16="http://schemas.microsoft.com/office/drawing/2014/main" id="{FC1F49D7-E55D-28E1-2137-BFD70246753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45281" y="4271015"/>
            <a:ext cx="552682" cy="552682"/>
          </a:xfrm>
          <a:prstGeom prst="rect">
            <a:avLst/>
          </a:prstGeom>
        </p:spPr>
      </p:pic>
      <p:pic>
        <p:nvPicPr>
          <p:cNvPr id="105" name="Picture 22" descr="Dam Icon Royalty-Free Images, Stock Photos &amp; Pictures | Shutterstock">
            <a:extLst>
              <a:ext uri="{FF2B5EF4-FFF2-40B4-BE49-F238E27FC236}">
                <a16:creationId xmlns:a16="http://schemas.microsoft.com/office/drawing/2014/main" id="{AD530EBB-7B5A-1B2D-5B66-EF4CF427C0F6}"/>
              </a:ext>
            </a:extLst>
          </p:cNvPr>
          <p:cNvPicPr>
            <a:picLocks noChangeAspect="1" noChangeArrowheads="1"/>
          </p:cNvPicPr>
          <p:nvPr/>
        </p:nvPicPr>
        <p:blipFill rotWithShape="1">
          <a:blip r:embed="rId22">
            <a:biLevel thresh="75000"/>
            <a:extLst>
              <a:ext uri="{BEBA8EAE-BF5A-486C-A8C5-ECC9F3942E4B}">
                <a14:imgProps xmlns:a14="http://schemas.microsoft.com/office/drawing/2010/main">
                  <a14:imgLayer r:embed="rId23">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8" descr="Outline geothermal energy icon isolated black Vector Image">
            <a:extLst>
              <a:ext uri="{FF2B5EF4-FFF2-40B4-BE49-F238E27FC236}">
                <a16:creationId xmlns:a16="http://schemas.microsoft.com/office/drawing/2014/main" id="{59070354-176F-311D-D401-BDB4C582CF36}"/>
              </a:ext>
            </a:extLst>
          </p:cNvPr>
          <p:cNvPicPr>
            <a:picLocks noChangeAspect="1" noChangeArrowheads="1"/>
          </p:cNvPicPr>
          <p:nvPr/>
        </p:nvPicPr>
        <p:blipFill rotWithShape="1">
          <a:blip r:embed="rId24">
            <a:extLst>
              <a:ext uri="{BEBA8EAE-BF5A-486C-A8C5-ECC9F3942E4B}">
                <a14:imgProps xmlns:a14="http://schemas.microsoft.com/office/drawing/2010/main">
                  <a14:imgLayer r:embed="rId25">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07" name="Graphic 106" descr="Lightning bolt with solid fill">
            <a:extLst>
              <a:ext uri="{FF2B5EF4-FFF2-40B4-BE49-F238E27FC236}">
                <a16:creationId xmlns:a16="http://schemas.microsoft.com/office/drawing/2014/main" id="{AAAB87A9-6E07-A444-6E7D-D64DD9BEBD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643" y="1904237"/>
            <a:ext cx="517996" cy="517996"/>
          </a:xfrm>
          <a:prstGeom prst="rect">
            <a:avLst/>
          </a:prstGeom>
        </p:spPr>
      </p:pic>
      <p:sp>
        <p:nvSpPr>
          <p:cNvPr id="108" name="Oval 107">
            <a:extLst>
              <a:ext uri="{FF2B5EF4-FFF2-40B4-BE49-F238E27FC236}">
                <a16:creationId xmlns:a16="http://schemas.microsoft.com/office/drawing/2014/main" id="{61702257-D425-17BF-CDBC-0F986C6CBF24}"/>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9" name="Straight Connector 108">
            <a:extLst>
              <a:ext uri="{FF2B5EF4-FFF2-40B4-BE49-F238E27FC236}">
                <a16:creationId xmlns:a16="http://schemas.microsoft.com/office/drawing/2014/main" id="{C8F80495-63F2-0C4B-70E7-D82444E7900F}"/>
              </a:ext>
            </a:extLst>
          </p:cNvPr>
          <p:cNvCxnSpPr>
            <a:cxnSpLocks/>
          </p:cNvCxnSpPr>
          <p:nvPr/>
        </p:nvCxnSpPr>
        <p:spPr>
          <a:xfrm>
            <a:off x="2639042" y="4882180"/>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B07A48E-EF11-0B33-0D7B-6075331879A4}"/>
              </a:ext>
            </a:extLst>
          </p:cNvPr>
          <p:cNvSpPr txBox="1"/>
          <p:nvPr/>
        </p:nvSpPr>
        <p:spPr>
          <a:xfrm>
            <a:off x="584374" y="5475092"/>
            <a:ext cx="1321196"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Wind</a:t>
            </a:r>
          </a:p>
        </p:txBody>
      </p:sp>
      <p:pic>
        <p:nvPicPr>
          <p:cNvPr id="112" name="Graphic 111" descr="Wind Turbines with solid fill">
            <a:extLst>
              <a:ext uri="{FF2B5EF4-FFF2-40B4-BE49-F238E27FC236}">
                <a16:creationId xmlns:a16="http://schemas.microsoft.com/office/drawing/2014/main" id="{52D37E89-C40F-8AAC-76E9-625626595C3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017946" y="5337014"/>
            <a:ext cx="515550" cy="515550"/>
          </a:xfrm>
          <a:prstGeom prst="rect">
            <a:avLst/>
          </a:prstGeom>
        </p:spPr>
      </p:pic>
    </p:spTree>
    <p:extLst>
      <p:ext uri="{BB962C8B-B14F-4D97-AF65-F5344CB8AC3E}">
        <p14:creationId xmlns:p14="http://schemas.microsoft.com/office/powerpoint/2010/main" val="1760858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352B-B0F5-4874-167B-4B8F0A56AB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4D7085-014B-0351-EAF6-26E7241EE859}"/>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A99187-CDC0-33E0-325E-1EDBF0FA62DF}"/>
              </a:ext>
            </a:extLst>
          </p:cNvPr>
          <p:cNvSpPr>
            <a:spLocks noGrp="1"/>
          </p:cNvSpPr>
          <p:nvPr>
            <p:ph idx="13"/>
          </p:nvPr>
        </p:nvSpPr>
        <p:spPr/>
        <p:txBody>
          <a:bodyPr/>
          <a:lstStyle/>
          <a:p>
            <a:r>
              <a:rPr lang="en-GB" dirty="0">
                <a:solidFill>
                  <a:srgbClr val="99B63C"/>
                </a:solidFill>
              </a:rPr>
              <a:t>Module 6 – Maximising available local powers</a:t>
            </a:r>
          </a:p>
        </p:txBody>
      </p:sp>
      <p:sp>
        <p:nvSpPr>
          <p:cNvPr id="14" name="TextBox 13">
            <a:extLst>
              <a:ext uri="{FF2B5EF4-FFF2-40B4-BE49-F238E27FC236}">
                <a16:creationId xmlns:a16="http://schemas.microsoft.com/office/drawing/2014/main" id="{B3726F28-2A6A-A75A-B3E8-E28452FC986B}"/>
              </a:ext>
            </a:extLst>
          </p:cNvPr>
          <p:cNvSpPr txBox="1"/>
          <p:nvPr/>
        </p:nvSpPr>
        <p:spPr>
          <a:xfrm>
            <a:off x="685800" y="682701"/>
            <a:ext cx="8698424" cy="830997"/>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who are the key power holders related to the EAP assets that your team would like to </a:t>
            </a:r>
            <a:r>
              <a:rPr kumimoji="0" lang="en-GB"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focu</a:t>
            </a:r>
            <a:r>
              <a:rPr lang="en-GB" sz="1200" b="1" dirty="0">
                <a:solidFill>
                  <a:prstClr val="black"/>
                </a:solidFill>
                <a:latin typeface="Arial" panose="020B0604020202020204" pitchFamily="34" charset="0"/>
                <a:cs typeface="Arial" panose="020B0604020202020204" pitchFamily="34" charset="0"/>
              </a:rPr>
              <a:t>s on </a:t>
            </a:r>
            <a:br>
              <a:rPr lang="en-GB" sz="1200" b="1" dirty="0">
                <a:solidFill>
                  <a:prstClr val="black"/>
                </a:solidFill>
                <a:latin typeface="Arial" panose="020B0604020202020204" pitchFamily="34" charset="0"/>
                <a:cs typeface="Arial" panose="020B0604020202020204" pitchFamily="34" charset="0"/>
              </a:rPr>
            </a:b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2 - district and neighbourhood scale)</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Circle the assets that are relevant to your chosen intervention </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Write down the key </a:t>
            </a:r>
            <a:r>
              <a:rPr lang="en-GB" sz="1200" dirty="0">
                <a:solidFill>
                  <a:prstClr val="black"/>
                </a:solidFill>
                <a:latin typeface="Arial" panose="020B0604020202020204" pitchFamily="34" charset="0"/>
                <a:cs typeface="Arial" panose="020B0604020202020204" pitchFamily="34" charset="0"/>
              </a:rPr>
              <a:t>power holders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responsible for or </a:t>
            </a:r>
            <a:r>
              <a:rPr lang="en-GB" sz="1200" dirty="0">
                <a:solidFill>
                  <a:prstClr val="black"/>
                </a:solidFill>
                <a:latin typeface="Arial" panose="020B0604020202020204" pitchFamily="34" charset="0"/>
                <a:cs typeface="Arial" panose="020B0604020202020204" pitchFamily="34" charset="0"/>
              </a:rPr>
              <a:t>working with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assets</a:t>
            </a:r>
          </a:p>
        </p:txBody>
      </p:sp>
      <p:cxnSp>
        <p:nvCxnSpPr>
          <p:cNvPr id="13" name="Straight Connector 12">
            <a:extLst>
              <a:ext uri="{FF2B5EF4-FFF2-40B4-BE49-F238E27FC236}">
                <a16:creationId xmlns:a16="http://schemas.microsoft.com/office/drawing/2014/main" id="{139C64FE-3212-A0F6-764C-71DB3D7EFC41}"/>
              </a:ext>
            </a:extLst>
          </p:cNvPr>
          <p:cNvCxnSpPr>
            <a:cxnSpLocks/>
          </p:cNvCxnSpPr>
          <p:nvPr/>
        </p:nvCxnSpPr>
        <p:spPr>
          <a:xfrm>
            <a:off x="1654657" y="2626737"/>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68870C-1513-FFF5-6ABE-039D5ED0729E}"/>
              </a:ext>
            </a:extLst>
          </p:cNvPr>
          <p:cNvCxnSpPr>
            <a:cxnSpLocks/>
          </p:cNvCxnSpPr>
          <p:nvPr/>
        </p:nvCxnSpPr>
        <p:spPr>
          <a:xfrm>
            <a:off x="723866" y="3840615"/>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FE95E36-5EC8-23B0-19A4-F708FCDBD50F}"/>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5400ECB-3976-AB6A-A134-D8A5742FF14D}"/>
              </a:ext>
            </a:extLst>
          </p:cNvPr>
          <p:cNvSpPr txBox="1"/>
          <p:nvPr/>
        </p:nvSpPr>
        <p:spPr>
          <a:xfrm>
            <a:off x="923919" y="5920464"/>
            <a:ext cx="348616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Local government districts and neighbourhoods</a:t>
            </a:r>
          </a:p>
        </p:txBody>
      </p:sp>
      <p:grpSp>
        <p:nvGrpSpPr>
          <p:cNvPr id="29" name="Group 28">
            <a:extLst>
              <a:ext uri="{FF2B5EF4-FFF2-40B4-BE49-F238E27FC236}">
                <a16:creationId xmlns:a16="http://schemas.microsoft.com/office/drawing/2014/main" id="{B40F69E5-DAE0-E85B-A572-CF7535F99768}"/>
              </a:ext>
            </a:extLst>
          </p:cNvPr>
          <p:cNvGrpSpPr/>
          <p:nvPr/>
        </p:nvGrpSpPr>
        <p:grpSpPr>
          <a:xfrm>
            <a:off x="423930" y="1867386"/>
            <a:ext cx="1321196" cy="1047933"/>
            <a:chOff x="696196" y="3011772"/>
            <a:chExt cx="1321196" cy="1047933"/>
          </a:xfrm>
        </p:grpSpPr>
        <p:sp>
          <p:nvSpPr>
            <p:cNvPr id="41" name="Oval 40">
              <a:extLst>
                <a:ext uri="{FF2B5EF4-FFF2-40B4-BE49-F238E27FC236}">
                  <a16:creationId xmlns:a16="http://schemas.microsoft.com/office/drawing/2014/main" id="{C2FE267B-D3C3-D5A7-844F-0A0D4D2BB5F1}"/>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1FD605A0-82D0-EC01-CA89-06A84823E9CA}"/>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Micro-grid solutions</a:t>
              </a:r>
            </a:p>
          </p:txBody>
        </p:sp>
      </p:grpSp>
      <p:grpSp>
        <p:nvGrpSpPr>
          <p:cNvPr id="43" name="Group 42">
            <a:extLst>
              <a:ext uri="{FF2B5EF4-FFF2-40B4-BE49-F238E27FC236}">
                <a16:creationId xmlns:a16="http://schemas.microsoft.com/office/drawing/2014/main" id="{9B161225-BF16-E3DE-F485-77C218AE1CD0}"/>
              </a:ext>
            </a:extLst>
          </p:cNvPr>
          <p:cNvGrpSpPr/>
          <p:nvPr/>
        </p:nvGrpSpPr>
        <p:grpSpPr>
          <a:xfrm>
            <a:off x="6266095" y="2479960"/>
            <a:ext cx="1321196" cy="1047933"/>
            <a:chOff x="696196" y="3011772"/>
            <a:chExt cx="1321196" cy="1047933"/>
          </a:xfrm>
        </p:grpSpPr>
        <p:sp>
          <p:nvSpPr>
            <p:cNvPr id="44" name="Oval 43">
              <a:extLst>
                <a:ext uri="{FF2B5EF4-FFF2-40B4-BE49-F238E27FC236}">
                  <a16:creationId xmlns:a16="http://schemas.microsoft.com/office/drawing/2014/main" id="{E06E9FD6-D1D2-6966-E74C-1B1330FDCAC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86CF70CD-9CB1-7E5B-EC3D-E655017B3205}"/>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efficient</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building stock</a:t>
              </a:r>
            </a:p>
          </p:txBody>
        </p:sp>
      </p:grpSp>
      <p:grpSp>
        <p:nvGrpSpPr>
          <p:cNvPr id="46" name="Group 45">
            <a:extLst>
              <a:ext uri="{FF2B5EF4-FFF2-40B4-BE49-F238E27FC236}">
                <a16:creationId xmlns:a16="http://schemas.microsoft.com/office/drawing/2014/main" id="{008DDCAA-C486-336A-EA78-76E1D81B4097}"/>
              </a:ext>
            </a:extLst>
          </p:cNvPr>
          <p:cNvGrpSpPr/>
          <p:nvPr/>
        </p:nvGrpSpPr>
        <p:grpSpPr>
          <a:xfrm>
            <a:off x="2301165" y="2126592"/>
            <a:ext cx="2445602" cy="908952"/>
            <a:chOff x="950539" y="2840091"/>
            <a:chExt cx="2445602" cy="908952"/>
          </a:xfrm>
        </p:grpSpPr>
        <p:sp>
          <p:nvSpPr>
            <p:cNvPr id="47" name="Isosceles Triangle 46">
              <a:extLst>
                <a:ext uri="{FF2B5EF4-FFF2-40B4-BE49-F238E27FC236}">
                  <a16:creationId xmlns:a16="http://schemas.microsoft.com/office/drawing/2014/main" id="{E8111073-EFA8-2897-C080-2EDE8F8A4AE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16340C8C-0502-30B5-8A78-F612DDD2C029}"/>
                </a:ext>
              </a:extLst>
            </p:cNvPr>
            <p:cNvSpPr txBox="1"/>
            <p:nvPr/>
          </p:nvSpPr>
          <p:spPr>
            <a:xfrm>
              <a:off x="1814611" y="2916617"/>
              <a:ext cx="158153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Residential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commercial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buildings</a:t>
              </a:r>
            </a:p>
          </p:txBody>
        </p:sp>
      </p:grpSp>
      <p:grpSp>
        <p:nvGrpSpPr>
          <p:cNvPr id="49" name="Group 48">
            <a:extLst>
              <a:ext uri="{FF2B5EF4-FFF2-40B4-BE49-F238E27FC236}">
                <a16:creationId xmlns:a16="http://schemas.microsoft.com/office/drawing/2014/main" id="{BDEA099E-61B3-389E-B9E3-78ABDCD3A34F}"/>
              </a:ext>
            </a:extLst>
          </p:cNvPr>
          <p:cNvGrpSpPr/>
          <p:nvPr/>
        </p:nvGrpSpPr>
        <p:grpSpPr>
          <a:xfrm>
            <a:off x="1678758" y="3509153"/>
            <a:ext cx="2402327" cy="1047933"/>
            <a:chOff x="1678758" y="3509153"/>
            <a:chExt cx="2402327" cy="1047933"/>
          </a:xfrm>
        </p:grpSpPr>
        <p:grpSp>
          <p:nvGrpSpPr>
            <p:cNvPr id="51" name="Group 50">
              <a:extLst>
                <a:ext uri="{FF2B5EF4-FFF2-40B4-BE49-F238E27FC236}">
                  <a16:creationId xmlns:a16="http://schemas.microsoft.com/office/drawing/2014/main" id="{EF192851-4AB0-54C1-7B0F-CA43ACFF7D7E}"/>
                </a:ext>
              </a:extLst>
            </p:cNvPr>
            <p:cNvGrpSpPr/>
            <p:nvPr/>
          </p:nvGrpSpPr>
          <p:grpSpPr>
            <a:xfrm>
              <a:off x="1678758" y="3509153"/>
              <a:ext cx="1321196" cy="1047933"/>
              <a:chOff x="696196" y="3011772"/>
              <a:chExt cx="1321196" cy="1047933"/>
            </a:xfrm>
          </p:grpSpPr>
          <p:sp>
            <p:nvSpPr>
              <p:cNvPr id="55" name="Oval 54">
                <a:extLst>
                  <a:ext uri="{FF2B5EF4-FFF2-40B4-BE49-F238E27FC236}">
                    <a16:creationId xmlns:a16="http://schemas.microsoft.com/office/drawing/2014/main" id="{AE122317-79E6-D35F-2EC6-CDBD85713194}"/>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8A8C570B-BC92-0275-3D4F-CF6A6B768DFC}"/>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Energy </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storage</a:t>
                </a:r>
              </a:p>
            </p:txBody>
          </p:sp>
        </p:grpSp>
        <p:grpSp>
          <p:nvGrpSpPr>
            <p:cNvPr id="52" name="Group 51">
              <a:extLst>
                <a:ext uri="{FF2B5EF4-FFF2-40B4-BE49-F238E27FC236}">
                  <a16:creationId xmlns:a16="http://schemas.microsoft.com/office/drawing/2014/main" id="{6E36E2BE-E98E-FAFD-313A-A9530A005460}"/>
                </a:ext>
              </a:extLst>
            </p:cNvPr>
            <p:cNvGrpSpPr/>
            <p:nvPr/>
          </p:nvGrpSpPr>
          <p:grpSpPr>
            <a:xfrm>
              <a:off x="2759889" y="3509153"/>
              <a:ext cx="1321196" cy="1047933"/>
              <a:chOff x="696196" y="4214930"/>
              <a:chExt cx="1321196" cy="1047933"/>
            </a:xfrm>
          </p:grpSpPr>
          <p:sp>
            <p:nvSpPr>
              <p:cNvPr id="53" name="Oval 52">
                <a:extLst>
                  <a:ext uri="{FF2B5EF4-FFF2-40B4-BE49-F238E27FC236}">
                    <a16:creationId xmlns:a16="http://schemas.microsoft.com/office/drawing/2014/main" id="{8AB23D0F-967D-FFB2-C0B4-E5DA949D9DF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6AA0287-027F-E4A8-95E2-CF93288888CB}"/>
                  </a:ext>
                </a:extLst>
              </p:cNvPr>
              <p:cNvSpPr txBox="1"/>
              <p:nvPr/>
            </p:nvSpPr>
            <p:spPr>
              <a:xfrm>
                <a:off x="696196" y="4831976"/>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Distributed solar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generation</a:t>
                </a:r>
              </a:p>
            </p:txBody>
          </p:sp>
        </p:grpSp>
      </p:grpSp>
      <p:cxnSp>
        <p:nvCxnSpPr>
          <p:cNvPr id="59" name="Straight Connector 58">
            <a:extLst>
              <a:ext uri="{FF2B5EF4-FFF2-40B4-BE49-F238E27FC236}">
                <a16:creationId xmlns:a16="http://schemas.microsoft.com/office/drawing/2014/main" id="{15259047-8F12-6678-75C5-B265D8B9A417}"/>
              </a:ext>
            </a:extLst>
          </p:cNvPr>
          <p:cNvCxnSpPr>
            <a:cxnSpLocks/>
          </p:cNvCxnSpPr>
          <p:nvPr/>
        </p:nvCxnSpPr>
        <p:spPr>
          <a:xfrm>
            <a:off x="1654657" y="2626737"/>
            <a:ext cx="0" cy="234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E61ECC1-ABB4-5E18-58BE-29FBE1092F66}"/>
              </a:ext>
            </a:extLst>
          </p:cNvPr>
          <p:cNvCxnSpPr>
            <a:cxnSpLocks/>
          </p:cNvCxnSpPr>
          <p:nvPr/>
        </p:nvCxnSpPr>
        <p:spPr>
          <a:xfrm>
            <a:off x="1654657" y="4966133"/>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DC4BBE92-CC56-B84A-EA4C-338B5E2170D5}"/>
              </a:ext>
            </a:extLst>
          </p:cNvPr>
          <p:cNvGrpSpPr/>
          <p:nvPr/>
        </p:nvGrpSpPr>
        <p:grpSpPr>
          <a:xfrm>
            <a:off x="2219323" y="4625120"/>
            <a:ext cx="1321196" cy="1047933"/>
            <a:chOff x="696196" y="4214930"/>
            <a:chExt cx="1321196" cy="1047933"/>
          </a:xfrm>
        </p:grpSpPr>
        <p:sp>
          <p:nvSpPr>
            <p:cNvPr id="69" name="Oval 68">
              <a:extLst>
                <a:ext uri="{FF2B5EF4-FFF2-40B4-BE49-F238E27FC236}">
                  <a16:creationId xmlns:a16="http://schemas.microsoft.com/office/drawing/2014/main" id="{01008C7E-458A-BDA1-EC17-37FADCF8CFC4}"/>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A49A9E16-9007-5089-FD3C-C053DE8CFB3A}"/>
                </a:ext>
              </a:extLst>
            </p:cNvPr>
            <p:cNvSpPr txBox="1"/>
            <p:nvPr/>
          </p:nvSpPr>
          <p:spPr>
            <a:xfrm>
              <a:off x="696196" y="4831976"/>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Back-up energy generation</a:t>
              </a:r>
            </a:p>
          </p:txBody>
        </p:sp>
      </p:grpSp>
      <p:sp>
        <p:nvSpPr>
          <p:cNvPr id="72" name="Isosceles Triangle 71">
            <a:extLst>
              <a:ext uri="{FF2B5EF4-FFF2-40B4-BE49-F238E27FC236}">
                <a16:creationId xmlns:a16="http://schemas.microsoft.com/office/drawing/2014/main" id="{E403887E-3090-9D6A-3801-1AD3D5E04383}"/>
              </a:ext>
            </a:extLst>
          </p:cNvPr>
          <p:cNvSpPr/>
          <p:nvPr/>
        </p:nvSpPr>
        <p:spPr>
          <a:xfrm>
            <a:off x="5257800" y="1828800"/>
            <a:ext cx="3324726" cy="2875888"/>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890D7DA4-D0C2-40ED-629E-33AC40282DAC}"/>
              </a:ext>
            </a:extLst>
          </p:cNvPr>
          <p:cNvGrpSpPr/>
          <p:nvPr/>
        </p:nvGrpSpPr>
        <p:grpSpPr>
          <a:xfrm>
            <a:off x="5507255" y="3592324"/>
            <a:ext cx="1460527" cy="1047933"/>
            <a:chOff x="696195" y="3011772"/>
            <a:chExt cx="1460527" cy="1047933"/>
          </a:xfrm>
        </p:grpSpPr>
        <p:sp>
          <p:nvSpPr>
            <p:cNvPr id="75" name="Oval 74">
              <a:extLst>
                <a:ext uri="{FF2B5EF4-FFF2-40B4-BE49-F238E27FC236}">
                  <a16:creationId xmlns:a16="http://schemas.microsoft.com/office/drawing/2014/main" id="{A21F39BE-7CD2-785D-2C53-7D3F40DB18A0}"/>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7B40352-AF7A-1668-4FB7-5A802B67CF02}"/>
                </a:ext>
              </a:extLst>
            </p:cNvPr>
            <p:cNvSpPr txBox="1"/>
            <p:nvPr/>
          </p:nvSpPr>
          <p:spPr>
            <a:xfrm>
              <a:off x="696195" y="3628818"/>
              <a:ext cx="146052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Low carbon</a:t>
              </a:r>
              <a:b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heating and cooling</a:t>
              </a:r>
            </a:p>
          </p:txBody>
        </p:sp>
      </p:grpSp>
      <p:grpSp>
        <p:nvGrpSpPr>
          <p:cNvPr id="77" name="Group 76">
            <a:extLst>
              <a:ext uri="{FF2B5EF4-FFF2-40B4-BE49-F238E27FC236}">
                <a16:creationId xmlns:a16="http://schemas.microsoft.com/office/drawing/2014/main" id="{4CA14A33-82F0-95BF-BF2C-34DAF6B7C542}"/>
              </a:ext>
            </a:extLst>
          </p:cNvPr>
          <p:cNvGrpSpPr/>
          <p:nvPr/>
        </p:nvGrpSpPr>
        <p:grpSpPr>
          <a:xfrm>
            <a:off x="6857028" y="3602232"/>
            <a:ext cx="1460526" cy="1047933"/>
            <a:chOff x="696196" y="3011772"/>
            <a:chExt cx="1460526" cy="1047933"/>
          </a:xfrm>
        </p:grpSpPr>
        <p:sp>
          <p:nvSpPr>
            <p:cNvPr id="78" name="Oval 77">
              <a:extLst>
                <a:ext uri="{FF2B5EF4-FFF2-40B4-BE49-F238E27FC236}">
                  <a16:creationId xmlns:a16="http://schemas.microsoft.com/office/drawing/2014/main" id="{407E79DC-9B0B-7204-AE74-7BFE42E594B5}"/>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09285ED9-940F-F338-6ACB-102006A07C5D}"/>
                </a:ext>
              </a:extLst>
            </p:cNvPr>
            <p:cNvSpPr txBox="1"/>
            <p:nvPr/>
          </p:nvSpPr>
          <p:spPr>
            <a:xfrm>
              <a:off x="696196" y="3628818"/>
              <a:ext cx="146052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Clean cooking equipment and fuels </a:t>
              </a:r>
            </a:p>
          </p:txBody>
        </p:sp>
      </p:grpSp>
      <p:cxnSp>
        <p:nvCxnSpPr>
          <p:cNvPr id="80" name="Straight Connector 79">
            <a:extLst>
              <a:ext uri="{FF2B5EF4-FFF2-40B4-BE49-F238E27FC236}">
                <a16:creationId xmlns:a16="http://schemas.microsoft.com/office/drawing/2014/main" id="{FC32629E-010B-32D4-4AAB-703E28B5D27D}"/>
              </a:ext>
            </a:extLst>
          </p:cNvPr>
          <p:cNvCxnSpPr>
            <a:cxnSpLocks/>
            <a:endCxn id="72" idx="0"/>
          </p:cNvCxnSpPr>
          <p:nvPr/>
        </p:nvCxnSpPr>
        <p:spPr>
          <a:xfrm flipV="1">
            <a:off x="2826571" y="1828800"/>
            <a:ext cx="4093592" cy="297792"/>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E4B357-F4BB-3611-4E98-08EECB1BBC53}"/>
              </a:ext>
            </a:extLst>
          </p:cNvPr>
          <p:cNvCxnSpPr>
            <a:cxnSpLocks/>
            <a:endCxn id="72" idx="2"/>
          </p:cNvCxnSpPr>
          <p:nvPr/>
        </p:nvCxnSpPr>
        <p:spPr>
          <a:xfrm>
            <a:off x="3351976" y="3035544"/>
            <a:ext cx="1905824" cy="166914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82" name="Graphic 81" descr="Building outline">
            <a:extLst>
              <a:ext uri="{FF2B5EF4-FFF2-40B4-BE49-F238E27FC236}">
                <a16:creationId xmlns:a16="http://schemas.microsoft.com/office/drawing/2014/main" id="{931E4E5B-AA0E-23B7-C984-9BA9D11C03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83" name="Graphic 82" descr="Home outline">
            <a:extLst>
              <a:ext uri="{FF2B5EF4-FFF2-40B4-BE49-F238E27FC236}">
                <a16:creationId xmlns:a16="http://schemas.microsoft.com/office/drawing/2014/main" id="{6A57AEFC-8D3E-D941-CD94-B3A138BFD8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84" name="Picture 12" descr="Generator - Free industry icons">
            <a:extLst>
              <a:ext uri="{FF2B5EF4-FFF2-40B4-BE49-F238E27FC236}">
                <a16:creationId xmlns:a16="http://schemas.microsoft.com/office/drawing/2014/main" id="{8ABC2C14-F72F-52EB-7A98-6ACCBF21A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descr="Battery charging outline">
            <a:extLst>
              <a:ext uri="{FF2B5EF4-FFF2-40B4-BE49-F238E27FC236}">
                <a16:creationId xmlns:a16="http://schemas.microsoft.com/office/drawing/2014/main" id="{D8DA225F-B09E-90BD-E128-F8A0C9E44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6" name="Picture 36" descr="Low-Carbon Icons - Free SVG &amp; PNG Low-Carbon Images - Noun Project">
            <a:extLst>
              <a:ext uri="{FF2B5EF4-FFF2-40B4-BE49-F238E27FC236}">
                <a16:creationId xmlns:a16="http://schemas.microsoft.com/office/drawing/2014/main" id="{F2A94D8A-A4AA-9CB6-9402-D1B6184A6A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4" descr="Best Epc Royalty-Free Images, Stock Photos &amp; Pictures | Shutterstock">
            <a:extLst>
              <a:ext uri="{FF2B5EF4-FFF2-40B4-BE49-F238E27FC236}">
                <a16:creationId xmlns:a16="http://schemas.microsoft.com/office/drawing/2014/main" id="{B162BA97-724C-705F-FEEE-886DDE5A946F}"/>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descr="Solar Roof Icons - Free SVG &amp; PNG Solar Roof Images - Noun Project">
            <a:extLst>
              <a:ext uri="{FF2B5EF4-FFF2-40B4-BE49-F238E27FC236}">
                <a16:creationId xmlns:a16="http://schemas.microsoft.com/office/drawing/2014/main" id="{0D55F24D-99BC-CCA5-E956-6B3C0467B6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89" name="Flowchart: Off-page Connector 88">
            <a:extLst>
              <a:ext uri="{FF2B5EF4-FFF2-40B4-BE49-F238E27FC236}">
                <a16:creationId xmlns:a16="http://schemas.microsoft.com/office/drawing/2014/main" id="{3AAF73E0-970D-D3FF-C402-27AF701632C5}"/>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0" name="Graphic 89" descr="Lightning bolt with solid fill">
            <a:extLst>
              <a:ext uri="{FF2B5EF4-FFF2-40B4-BE49-F238E27FC236}">
                <a16:creationId xmlns:a16="http://schemas.microsoft.com/office/drawing/2014/main" id="{8054D139-B343-3EDD-8EE7-C4F30A10E7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91" name="Picture 2" descr="Cooking - Free Tools and utensils icons">
            <a:extLst>
              <a:ext uri="{FF2B5EF4-FFF2-40B4-BE49-F238E27FC236}">
                <a16:creationId xmlns:a16="http://schemas.microsoft.com/office/drawing/2014/main" id="{53B4E89D-F482-FCB8-AD1B-92EEE4BF8C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Solar Roof Icons - Free SVG &amp; PNG Solar Roof Images - Noun Project">
            <a:extLst>
              <a:ext uri="{FF2B5EF4-FFF2-40B4-BE49-F238E27FC236}">
                <a16:creationId xmlns:a16="http://schemas.microsoft.com/office/drawing/2014/main" id="{7DE43D17-AC23-A2B0-BCFB-C2FB81B729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50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9A20-00F6-98BD-ABC5-44B72EC9DB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6FBF7E-C1AE-C337-490D-DA7F4C14881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DCF91C7-47A6-6BA6-CDE3-347D48A2B403}"/>
              </a:ext>
            </a:extLst>
          </p:cNvPr>
          <p:cNvGraphicFramePr>
            <a:graphicFrameLocks noGrp="1"/>
          </p:cNvGraphicFramePr>
          <p:nvPr/>
        </p:nvGraphicFramePr>
        <p:xfrm>
          <a:off x="507623" y="1972122"/>
          <a:ext cx="8962968" cy="4198024"/>
        </p:xfrm>
        <a:graphic>
          <a:graphicData uri="http://schemas.openxmlformats.org/drawingml/2006/table">
            <a:tbl>
              <a:tblPr firstRow="1" bandRow="1">
                <a:tableStyleId>{5C22544A-7EE6-4342-B048-85BDC9FD1C3A}</a:tableStyleId>
              </a:tblPr>
              <a:tblGrid>
                <a:gridCol w="8962968">
                  <a:extLst>
                    <a:ext uri="{9D8B030D-6E8A-4147-A177-3AD203B41FA5}">
                      <a16:colId xmlns:a16="http://schemas.microsoft.com/office/drawing/2014/main" val="455807853"/>
                    </a:ext>
                  </a:extLst>
                </a:gridCol>
              </a:tblGrid>
              <a:tr h="1049506">
                <a:tc>
                  <a:txBody>
                    <a:bodyPr/>
                    <a:lstStyle/>
                    <a:p>
                      <a:r>
                        <a:rPr lang="en-GB" sz="1200" b="1" dirty="0">
                          <a:solidFill>
                            <a:schemeClr val="tx1"/>
                          </a:solidFill>
                          <a:latin typeface="Arial" panose="020B0604020202020204" pitchFamily="34" charset="0"/>
                          <a:cs typeface="Arial" panose="020B0604020202020204" pitchFamily="34" charset="0"/>
                        </a:rPr>
                        <a:t>High </a:t>
                      </a:r>
                    </a:p>
                    <a:p>
                      <a:r>
                        <a:rPr lang="en-GB" sz="1200" b="1" dirty="0">
                          <a:solidFill>
                            <a:schemeClr val="tx1"/>
                          </a:solidFill>
                          <a:latin typeface="Arial" panose="020B0604020202020204" pitchFamily="34" charset="0"/>
                          <a:cs typeface="Arial" panose="020B0604020202020204" pitchFamily="34" charset="0"/>
                        </a:rPr>
                        <a:t>Powers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FFF7"/>
                    </a:solidFill>
                  </a:tcPr>
                </a:tc>
                <a:extLst>
                  <a:ext uri="{0D108BD9-81ED-4DB2-BD59-A6C34878D82A}">
                    <a16:rowId xmlns:a16="http://schemas.microsoft.com/office/drawing/2014/main" val="346194335"/>
                  </a:ext>
                </a:extLst>
              </a:tr>
              <a:tr h="1049506">
                <a:tc>
                  <a:txBody>
                    <a:bodyPr/>
                    <a:lstStyle/>
                    <a:p>
                      <a:r>
                        <a:rPr lang="en-GB" sz="1200" b="1" dirty="0">
                          <a:solidFill>
                            <a:schemeClr val="tx1"/>
                          </a:solidFill>
                          <a:latin typeface="Arial" panose="020B0604020202020204" pitchFamily="34" charset="0"/>
                          <a:cs typeface="Arial" panose="020B0604020202020204" pitchFamily="34" charset="0"/>
                        </a:rPr>
                        <a:t>Shared </a:t>
                      </a:r>
                    </a:p>
                    <a:p>
                      <a:r>
                        <a:rPr lang="en-GB" sz="1200" b="1" dirty="0">
                          <a:solidFill>
                            <a:schemeClr val="tx1"/>
                          </a:solidFill>
                          <a:latin typeface="Arial" panose="020B0604020202020204" pitchFamily="34" charset="0"/>
                          <a:cs typeface="Arial" panose="020B0604020202020204" pitchFamily="34" charset="0"/>
                        </a:rPr>
                        <a:t>powers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EFEED"/>
                    </a:solidFill>
                  </a:tcPr>
                </a:tc>
                <a:extLst>
                  <a:ext uri="{0D108BD9-81ED-4DB2-BD59-A6C34878D82A}">
                    <a16:rowId xmlns:a16="http://schemas.microsoft.com/office/drawing/2014/main" val="2917082220"/>
                  </a:ext>
                </a:extLst>
              </a:tr>
              <a:tr h="1049506">
                <a:tc>
                  <a:txBody>
                    <a:bodyPr/>
                    <a:lstStyle/>
                    <a:p>
                      <a:r>
                        <a:rPr lang="en-GB" sz="1200" b="1" dirty="0">
                          <a:solidFill>
                            <a:schemeClr val="tx1"/>
                          </a:solidFill>
                          <a:latin typeface="Arial" panose="020B0604020202020204" pitchFamily="34" charset="0"/>
                          <a:cs typeface="Arial" panose="020B0604020202020204" pitchFamily="34" charset="0"/>
                        </a:rPr>
                        <a:t>Low powers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43606882"/>
                  </a:ext>
                </a:extLst>
              </a:tr>
              <a:tr h="1049506">
                <a:tc>
                  <a:txBody>
                    <a:bodyPr/>
                    <a:lstStyle/>
                    <a:p>
                      <a:r>
                        <a:rPr lang="en-GB" sz="1200" b="1" dirty="0">
                          <a:solidFill>
                            <a:schemeClr val="tx1"/>
                          </a:solidFill>
                          <a:latin typeface="Arial" panose="020B0604020202020204" pitchFamily="34" charset="0"/>
                          <a:cs typeface="Arial" panose="020B0604020202020204" pitchFamily="34" charset="0"/>
                        </a:rPr>
                        <a:t>No powers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206385816"/>
                  </a:ext>
                </a:extLst>
              </a:tr>
            </a:tbl>
          </a:graphicData>
        </a:graphic>
      </p:graphicFrame>
      <p:sp>
        <p:nvSpPr>
          <p:cNvPr id="5" name="Content Placeholder 4">
            <a:extLst>
              <a:ext uri="{FF2B5EF4-FFF2-40B4-BE49-F238E27FC236}">
                <a16:creationId xmlns:a16="http://schemas.microsoft.com/office/drawing/2014/main" id="{6E4698C1-1214-2034-5CAD-818995240D41}"/>
              </a:ext>
            </a:extLst>
          </p:cNvPr>
          <p:cNvSpPr>
            <a:spLocks noGrp="1"/>
          </p:cNvSpPr>
          <p:nvPr>
            <p:ph idx="13"/>
          </p:nvPr>
        </p:nvSpPr>
        <p:spPr/>
        <p:txBody>
          <a:bodyPr/>
          <a:lstStyle/>
          <a:p>
            <a:r>
              <a:rPr lang="en-GB" dirty="0">
                <a:solidFill>
                  <a:srgbClr val="99B63C"/>
                </a:solidFill>
              </a:rPr>
              <a:t>Module 6 – Maximising available local powers</a:t>
            </a:r>
            <a:endParaRPr lang="en-GB">
              <a:solidFill>
                <a:srgbClr val="99B63C"/>
              </a:solidFill>
            </a:endParaRPr>
          </a:p>
        </p:txBody>
      </p:sp>
      <p:sp>
        <p:nvSpPr>
          <p:cNvPr id="6" name="TextBox 5">
            <a:extLst>
              <a:ext uri="{FF2B5EF4-FFF2-40B4-BE49-F238E27FC236}">
                <a16:creationId xmlns:a16="http://schemas.microsoft.com/office/drawing/2014/main" id="{673BB644-099E-D5C2-055A-64B7C70CEC70}"/>
              </a:ext>
            </a:extLst>
          </p:cNvPr>
          <p:cNvSpPr txBox="1"/>
          <p:nvPr/>
        </p:nvSpPr>
        <p:spPr>
          <a:xfrm>
            <a:off x="685800" y="689863"/>
            <a:ext cx="8524368"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Now you have identified the key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 holders</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add them to the correct category</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according to the type and level of powers</a:t>
            </a: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ACE18A3B-1D97-5DA8-134A-4038690DA18B}"/>
              </a:ext>
            </a:extLst>
          </p:cNvPr>
          <p:cNvSpPr/>
          <p:nvPr/>
        </p:nvSpPr>
        <p:spPr>
          <a:xfrm>
            <a:off x="1642547"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a:solidFill>
                  <a:sysClr val="windowText" lastClr="000000"/>
                </a:solidFill>
                <a:latin typeface="Arial" panose="020B0604020202020204" pitchFamily="34" charset="0"/>
                <a:cs typeface="Arial" panose="020B0604020202020204" pitchFamily="34" charset="0"/>
              </a:rPr>
              <a:t>Own/operate</a:t>
            </a:r>
            <a:endPar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C2056E1D-ADB7-0A11-8869-8D4DCAF2086D}"/>
              </a:ext>
            </a:extLst>
          </p:cNvPr>
          <p:cNvSpPr/>
          <p:nvPr/>
        </p:nvSpPr>
        <p:spPr>
          <a:xfrm>
            <a:off x="3207326"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Set vision and policy </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F6CCECF9-BCCB-E0D9-5F9D-32C6DF298A0B}"/>
              </a:ext>
            </a:extLst>
          </p:cNvPr>
          <p:cNvSpPr/>
          <p:nvPr/>
        </p:nvSpPr>
        <p:spPr>
          <a:xfrm>
            <a:off x="4777794"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Control budget </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B9DA0669-0C8F-E60F-34BB-E19F2E81E7D9}"/>
              </a:ext>
            </a:extLst>
          </p:cNvPr>
          <p:cNvSpPr/>
          <p:nvPr/>
        </p:nvSpPr>
        <p:spPr>
          <a:xfrm>
            <a:off x="6348262"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Enforce regulation </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DDC0A30E-0359-BFA4-7091-F07A484F66D6}"/>
              </a:ext>
            </a:extLst>
          </p:cNvPr>
          <p:cNvSpPr/>
          <p:nvPr/>
        </p:nvSpPr>
        <p:spPr>
          <a:xfrm>
            <a:off x="7908110"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a:solidFill>
                  <a:sysClr val="windowText" lastClr="000000"/>
                </a:solidFill>
                <a:latin typeface="Arial" panose="020B0604020202020204" pitchFamily="34" charset="0"/>
                <a:cs typeface="Arial" panose="020B0604020202020204" pitchFamily="34" charset="0"/>
              </a:rPr>
              <a:t>Set regulation </a:t>
            </a:r>
            <a:endParaRPr kumimoji="0" lang="en-GB" sz="1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52968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BBA11C4-990E-8D64-4D7F-E3116A72EB41}"/>
              </a:ext>
            </a:extLst>
          </p:cNvPr>
          <p:cNvSpPr/>
          <p:nvPr/>
        </p:nvSpPr>
        <p:spPr>
          <a:xfrm>
            <a:off x="695325" y="2405163"/>
            <a:ext cx="2781300" cy="3767038"/>
          </a:xfrm>
          <a:prstGeom prst="roundRect">
            <a:avLst>
              <a:gd name="adj" fmla="val 4338"/>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3" name="Rectangle: Rounded Corners 2">
            <a:extLst>
              <a:ext uri="{FF2B5EF4-FFF2-40B4-BE49-F238E27FC236}">
                <a16:creationId xmlns:a16="http://schemas.microsoft.com/office/drawing/2014/main" id="{FAC97497-1FD6-7B00-8859-E0A34B7F337C}"/>
              </a:ext>
            </a:extLst>
          </p:cNvPr>
          <p:cNvSpPr/>
          <p:nvPr/>
        </p:nvSpPr>
        <p:spPr>
          <a:xfrm>
            <a:off x="3571639" y="2405162"/>
            <a:ext cx="2781300" cy="3767038"/>
          </a:xfrm>
          <a:prstGeom prst="roundRect">
            <a:avLst>
              <a:gd name="adj" fmla="val 4338"/>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4" name="Title 3">
            <a:extLst>
              <a:ext uri="{FF2B5EF4-FFF2-40B4-BE49-F238E27FC236}">
                <a16:creationId xmlns:a16="http://schemas.microsoft.com/office/drawing/2014/main" id="{F6636E4E-23BA-EACF-92D0-6A27E3C38CC6}"/>
              </a:ext>
            </a:extLst>
          </p:cNvPr>
          <p:cNvSpPr>
            <a:spLocks noGrp="1"/>
          </p:cNvSpPr>
          <p:nvPr>
            <p:ph type="title"/>
          </p:nvPr>
        </p:nvSpPr>
        <p:spPr>
          <a:xfrm>
            <a:off x="695325" y="675926"/>
            <a:ext cx="6810375" cy="990600"/>
          </a:xfrm>
        </p:spPr>
        <p:txBody>
          <a:bodyPr>
            <a:normAutofit/>
          </a:bodyPr>
          <a:lstStyle/>
          <a:p>
            <a:r>
              <a:rPr lang="en-GB" sz="2400" b="0"/>
              <a:t>Health-check worksheet</a:t>
            </a:r>
            <a:br>
              <a:rPr lang="en-GB"/>
            </a:br>
            <a:r>
              <a:rPr lang="en-GB"/>
              <a:t>Maximising available city powers</a:t>
            </a:r>
            <a:endParaRPr lang="en-GB" b="0"/>
          </a:p>
        </p:txBody>
      </p:sp>
      <p:sp>
        <p:nvSpPr>
          <p:cNvPr id="5" name="Content Placeholder 4">
            <a:extLst>
              <a:ext uri="{FF2B5EF4-FFF2-40B4-BE49-F238E27FC236}">
                <a16:creationId xmlns:a16="http://schemas.microsoft.com/office/drawing/2014/main" id="{22E95690-66EA-1591-C48C-FB15368ACEAB}"/>
              </a:ext>
            </a:extLst>
          </p:cNvPr>
          <p:cNvSpPr>
            <a:spLocks noGrp="1"/>
          </p:cNvSpPr>
          <p:nvPr>
            <p:ph idx="13"/>
          </p:nvPr>
        </p:nvSpPr>
        <p:spPr/>
        <p:txBody>
          <a:bodyPr/>
          <a:lstStyle/>
          <a:p>
            <a:r>
              <a:rPr lang="en-GB" dirty="0"/>
              <a:t>Module 6 – Maximising available local powers</a:t>
            </a:r>
          </a:p>
        </p:txBody>
      </p:sp>
      <p:sp>
        <p:nvSpPr>
          <p:cNvPr id="6" name="Rectangle: Rounded Corners 5">
            <a:extLst>
              <a:ext uri="{FF2B5EF4-FFF2-40B4-BE49-F238E27FC236}">
                <a16:creationId xmlns:a16="http://schemas.microsoft.com/office/drawing/2014/main" id="{2BE3131E-6F14-0FFF-86E9-57DE7F376D57}"/>
              </a:ext>
            </a:extLst>
          </p:cNvPr>
          <p:cNvSpPr/>
          <p:nvPr/>
        </p:nvSpPr>
        <p:spPr>
          <a:xfrm>
            <a:off x="695324" y="1828800"/>
            <a:ext cx="8524875" cy="57636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latin typeface="Arial" panose="020B0604020202020204" pitchFamily="34" charset="0"/>
                <a:cs typeface="Arial" panose="020B0604020202020204" pitchFamily="34" charset="0"/>
              </a:rPr>
              <a:t>Which EAP assets do you have full, shared, or no powers to influence policy and implement interventions?</a:t>
            </a:r>
          </a:p>
        </p:txBody>
      </p:sp>
      <p:sp>
        <p:nvSpPr>
          <p:cNvPr id="7" name="Rectangle: Rounded Corners 6">
            <a:extLst>
              <a:ext uri="{FF2B5EF4-FFF2-40B4-BE49-F238E27FC236}">
                <a16:creationId xmlns:a16="http://schemas.microsoft.com/office/drawing/2014/main" id="{042DD303-046D-313B-A038-674AD710C2BD}"/>
              </a:ext>
            </a:extLst>
          </p:cNvPr>
          <p:cNvSpPr/>
          <p:nvPr/>
        </p:nvSpPr>
        <p:spPr>
          <a:xfrm>
            <a:off x="6447953" y="2405162"/>
            <a:ext cx="2781300" cy="3767038"/>
          </a:xfrm>
          <a:prstGeom prst="roundRect">
            <a:avLst>
              <a:gd name="adj" fmla="val 4338"/>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0" name="TextBox 9">
            <a:extLst>
              <a:ext uri="{FF2B5EF4-FFF2-40B4-BE49-F238E27FC236}">
                <a16:creationId xmlns:a16="http://schemas.microsoft.com/office/drawing/2014/main" id="{4D1873B3-7072-273C-7092-03B4DDF96ECB}"/>
              </a:ext>
            </a:extLst>
          </p:cNvPr>
          <p:cNvSpPr txBox="1"/>
          <p:nvPr/>
        </p:nvSpPr>
        <p:spPr>
          <a:xfrm>
            <a:off x="979188" y="2428935"/>
            <a:ext cx="2213573" cy="276999"/>
          </a:xfrm>
          <a:prstGeom prst="rect">
            <a:avLst/>
          </a:prstGeom>
          <a:noFill/>
        </p:spPr>
        <p:txBody>
          <a:bodyPr wrap="square" rtlCol="0">
            <a:spAutoFit/>
          </a:bodyPr>
          <a:lstStyle/>
          <a:p>
            <a:pPr algn="ctr"/>
            <a:r>
              <a:rPr lang="en-GB" sz="1200" b="1">
                <a:solidFill>
                  <a:schemeClr val="accent3">
                    <a:lumMod val="75000"/>
                  </a:schemeClr>
                </a:solidFill>
                <a:latin typeface="Arial" panose="020B0604020202020204" pitchFamily="34" charset="0"/>
                <a:cs typeface="Arial" panose="020B0604020202020204" pitchFamily="34" charset="0"/>
              </a:rPr>
              <a:t>Full Powers to influence</a:t>
            </a:r>
          </a:p>
        </p:txBody>
      </p:sp>
      <p:sp>
        <p:nvSpPr>
          <p:cNvPr id="12" name="TextBox 11">
            <a:extLst>
              <a:ext uri="{FF2B5EF4-FFF2-40B4-BE49-F238E27FC236}">
                <a16:creationId xmlns:a16="http://schemas.microsoft.com/office/drawing/2014/main" id="{36C25A87-CEE9-ECE8-6E4E-B3590F0FF123}"/>
              </a:ext>
            </a:extLst>
          </p:cNvPr>
          <p:cNvSpPr txBox="1"/>
          <p:nvPr/>
        </p:nvSpPr>
        <p:spPr>
          <a:xfrm>
            <a:off x="3807877" y="2428937"/>
            <a:ext cx="2213573" cy="646331"/>
          </a:xfrm>
          <a:prstGeom prst="rect">
            <a:avLst/>
          </a:prstGeom>
          <a:noFill/>
        </p:spPr>
        <p:txBody>
          <a:bodyPr wrap="square" rtlCol="0">
            <a:spAutoFit/>
          </a:bodyPr>
          <a:lstStyle/>
          <a:p>
            <a:pPr algn="ctr"/>
            <a:r>
              <a:rPr lang="en-GB" sz="1200" b="1">
                <a:solidFill>
                  <a:schemeClr val="accent3">
                    <a:lumMod val="75000"/>
                  </a:schemeClr>
                </a:solidFill>
                <a:latin typeface="Arial" panose="020B0604020202020204" pitchFamily="34" charset="0"/>
                <a:cs typeface="Arial" panose="020B0604020202020204" pitchFamily="34" charset="0"/>
              </a:rPr>
              <a:t>Shared Powers to influence</a:t>
            </a:r>
          </a:p>
          <a:p>
            <a:pPr algn="ctr"/>
            <a:r>
              <a:rPr lang="en-GB" sz="1200">
                <a:solidFill>
                  <a:schemeClr val="accent3">
                    <a:lumMod val="75000"/>
                  </a:schemeClr>
                </a:solidFill>
                <a:latin typeface="Arial" panose="020B0604020202020204" pitchFamily="34" charset="0"/>
                <a:cs typeface="Arial" panose="020B0604020202020204" pitchFamily="34" charset="0"/>
              </a:rPr>
              <a:t>Who do you share these powers with?</a:t>
            </a:r>
          </a:p>
        </p:txBody>
      </p:sp>
      <p:sp>
        <p:nvSpPr>
          <p:cNvPr id="13" name="TextBox 12">
            <a:extLst>
              <a:ext uri="{FF2B5EF4-FFF2-40B4-BE49-F238E27FC236}">
                <a16:creationId xmlns:a16="http://schemas.microsoft.com/office/drawing/2014/main" id="{3CD21BC4-37F0-451F-617F-D6B9974E9CA3}"/>
              </a:ext>
            </a:extLst>
          </p:cNvPr>
          <p:cNvSpPr txBox="1"/>
          <p:nvPr/>
        </p:nvSpPr>
        <p:spPr>
          <a:xfrm>
            <a:off x="6731816" y="2428936"/>
            <a:ext cx="2213573" cy="646331"/>
          </a:xfrm>
          <a:prstGeom prst="rect">
            <a:avLst/>
          </a:prstGeom>
          <a:noFill/>
        </p:spPr>
        <p:txBody>
          <a:bodyPr wrap="square" rtlCol="0">
            <a:spAutoFit/>
          </a:bodyPr>
          <a:lstStyle/>
          <a:p>
            <a:pPr algn="ctr"/>
            <a:r>
              <a:rPr lang="en-GB" sz="1200" b="1">
                <a:solidFill>
                  <a:schemeClr val="accent3">
                    <a:lumMod val="75000"/>
                  </a:schemeClr>
                </a:solidFill>
                <a:latin typeface="Arial" panose="020B0604020202020204" pitchFamily="34" charset="0"/>
                <a:cs typeface="Arial" panose="020B0604020202020204" pitchFamily="34" charset="0"/>
              </a:rPr>
              <a:t>Low Powers to influence</a:t>
            </a:r>
          </a:p>
          <a:p>
            <a:pPr algn="ctr"/>
            <a:r>
              <a:rPr lang="en-GB" sz="1200">
                <a:solidFill>
                  <a:schemeClr val="accent3">
                    <a:lumMod val="75000"/>
                  </a:schemeClr>
                </a:solidFill>
                <a:latin typeface="Arial" panose="020B0604020202020204" pitchFamily="34" charset="0"/>
                <a:cs typeface="Arial" panose="020B0604020202020204" pitchFamily="34" charset="0"/>
              </a:rPr>
              <a:t>Which stakeholders do have powers?</a:t>
            </a:r>
          </a:p>
        </p:txBody>
      </p:sp>
      <p:sp>
        <p:nvSpPr>
          <p:cNvPr id="8" name="Slide Number Placeholder 7">
            <a:extLst>
              <a:ext uri="{FF2B5EF4-FFF2-40B4-BE49-F238E27FC236}">
                <a16:creationId xmlns:a16="http://schemas.microsoft.com/office/drawing/2014/main" id="{C17ED633-1972-C565-844D-99148D493452}"/>
              </a:ext>
            </a:extLst>
          </p:cNvPr>
          <p:cNvSpPr>
            <a:spLocks noGrp="1"/>
          </p:cNvSpPr>
          <p:nvPr>
            <p:ph type="sldNum" sz="quarter" idx="12"/>
          </p:nvPr>
        </p:nvSpPr>
        <p:spPr/>
        <p:txBody>
          <a:bodyPr/>
          <a:lstStyle/>
          <a:p>
            <a:fld id="{CE97AC88-B9C7-4AEF-9990-0777AFA0136D}" type="slidenum">
              <a:rPr lang="en-US" smtClean="0"/>
              <a:t>86</a:t>
            </a:fld>
            <a:endParaRPr lang="en-US"/>
          </a:p>
        </p:txBody>
      </p:sp>
      <p:sp>
        <p:nvSpPr>
          <p:cNvPr id="22" name="Oval 21">
            <a:hlinkClick r:id="rId2" action="ppaction://hlinksldjump"/>
            <a:extLst>
              <a:ext uri="{FF2B5EF4-FFF2-40B4-BE49-F238E27FC236}">
                <a16:creationId xmlns:a16="http://schemas.microsoft.com/office/drawing/2014/main" id="{9CA7233A-3663-4518-93A3-421ACACED925}"/>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3" action="ppaction://hlinksldjump"/>
            <a:extLst>
              <a:ext uri="{FF2B5EF4-FFF2-40B4-BE49-F238E27FC236}">
                <a16:creationId xmlns:a16="http://schemas.microsoft.com/office/drawing/2014/main" id="{D2F32776-0B29-40E7-8A5B-F6D889392A28}"/>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4" action="ppaction://hlinksldjump"/>
            <a:extLst>
              <a:ext uri="{FF2B5EF4-FFF2-40B4-BE49-F238E27FC236}">
                <a16:creationId xmlns:a16="http://schemas.microsoft.com/office/drawing/2014/main" id="{FFEE985D-4D3E-4C17-A06C-91169B0A112F}"/>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5" action="ppaction://hlinksldjump"/>
            <a:extLst>
              <a:ext uri="{FF2B5EF4-FFF2-40B4-BE49-F238E27FC236}">
                <a16:creationId xmlns:a16="http://schemas.microsoft.com/office/drawing/2014/main" id="{F7DE7035-EDEA-4A1E-8592-78F011D8ADF5}"/>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6" action="ppaction://hlinksldjump"/>
            <a:extLst>
              <a:ext uri="{FF2B5EF4-FFF2-40B4-BE49-F238E27FC236}">
                <a16:creationId xmlns:a16="http://schemas.microsoft.com/office/drawing/2014/main" id="{846DDD4C-95DF-4DAD-A885-8A79D840A7CC}"/>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7" action="ppaction://hlinksldjump"/>
            <a:extLst>
              <a:ext uri="{FF2B5EF4-FFF2-40B4-BE49-F238E27FC236}">
                <a16:creationId xmlns:a16="http://schemas.microsoft.com/office/drawing/2014/main" id="{792A5430-D302-41B5-A1AB-723C593EA4B6}"/>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8" action="ppaction://hlinksldjump"/>
            <a:extLst>
              <a:ext uri="{FF2B5EF4-FFF2-40B4-BE49-F238E27FC236}">
                <a16:creationId xmlns:a16="http://schemas.microsoft.com/office/drawing/2014/main" id="{7C3BA3E1-D9B4-4017-98B3-E55E1F331564}"/>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AB1DBC7D-2475-4C04-846F-B633D27A1ABA}"/>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6C7F9A9C-4B02-40BF-AAD3-BB9F7D587A55}"/>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1AE68D24-1126-40CE-9946-E433F37E0472}"/>
              </a:ext>
            </a:extLst>
          </p:cNvPr>
          <p:cNvGrpSpPr/>
          <p:nvPr/>
        </p:nvGrpSpPr>
        <p:grpSpPr>
          <a:xfrm>
            <a:off x="9573110" y="4214701"/>
            <a:ext cx="146522" cy="280390"/>
            <a:chOff x="5545138" y="625475"/>
            <a:chExt cx="1489075" cy="2849563"/>
          </a:xfrm>
        </p:grpSpPr>
        <p:sp>
          <p:nvSpPr>
            <p:cNvPr id="32" name="Freeform 117">
              <a:extLst>
                <a:ext uri="{FF2B5EF4-FFF2-40B4-BE49-F238E27FC236}">
                  <a16:creationId xmlns:a16="http://schemas.microsoft.com/office/drawing/2014/main" id="{86EE4D34-FA11-489E-AA91-0FB55C02DF0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08CFF49A-0DC3-46F4-A97C-A8F08C92393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39583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195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p:txBody>
          <a:bodyPr>
            <a:normAutofit fontScale="90000"/>
          </a:bodyPr>
          <a:lstStyle/>
          <a:p>
            <a:r>
              <a:rPr lang="en-GB" b="0" dirty="0">
                <a:solidFill>
                  <a:schemeClr val="bg1"/>
                </a:solidFill>
              </a:rPr>
              <a:t>Module 7</a:t>
            </a:r>
            <a:br>
              <a:rPr lang="en-GB" dirty="0">
                <a:solidFill>
                  <a:schemeClr val="bg1"/>
                </a:solidFill>
              </a:rPr>
            </a:br>
            <a:r>
              <a:rPr lang="en-GB" dirty="0">
                <a:solidFill>
                  <a:schemeClr val="bg1"/>
                </a:solidFill>
              </a:rPr>
              <a:t>Designing EAP interventions</a:t>
            </a:r>
          </a:p>
        </p:txBody>
      </p:sp>
      <p:sp>
        <p:nvSpPr>
          <p:cNvPr id="4" name="Subtitle 3">
            <a:extLst>
              <a:ext uri="{FF2B5EF4-FFF2-40B4-BE49-F238E27FC236}">
                <a16:creationId xmlns:a16="http://schemas.microsoft.com/office/drawing/2014/main" id="{3C60F861-54B1-080A-5413-53F8A65A2563}"/>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49C9DF4E-76D6-B14A-67AC-713064237FC1}"/>
              </a:ext>
            </a:extLst>
          </p:cNvPr>
          <p:cNvSpPr>
            <a:spLocks noGrp="1"/>
          </p:cNvSpPr>
          <p:nvPr>
            <p:ph type="sldNum" sz="quarter" idx="12"/>
          </p:nvPr>
        </p:nvSpPr>
        <p:spPr/>
        <p:txBody>
          <a:bodyPr/>
          <a:lstStyle/>
          <a:p>
            <a:fld id="{CE97AC88-B9C7-4AEF-9990-0777AFA0136D}" type="slidenum">
              <a:rPr lang="en-US" smtClean="0"/>
              <a:pPr/>
              <a:t>87</a:t>
            </a:fld>
            <a:endParaRPr lang="en-US"/>
          </a:p>
        </p:txBody>
      </p:sp>
      <p:grpSp>
        <p:nvGrpSpPr>
          <p:cNvPr id="29" name="Group 28">
            <a:extLst>
              <a:ext uri="{FF2B5EF4-FFF2-40B4-BE49-F238E27FC236}">
                <a16:creationId xmlns:a16="http://schemas.microsoft.com/office/drawing/2014/main" id="{65FE6710-F85A-46C9-88B2-BC36562F75B2}"/>
              </a:ext>
            </a:extLst>
          </p:cNvPr>
          <p:cNvGrpSpPr/>
          <p:nvPr/>
        </p:nvGrpSpPr>
        <p:grpSpPr>
          <a:xfrm>
            <a:off x="4508343" y="2853559"/>
            <a:ext cx="4621341" cy="3515710"/>
            <a:chOff x="2790825" y="5035551"/>
            <a:chExt cx="1512888" cy="1150938"/>
          </a:xfrm>
        </p:grpSpPr>
        <p:grpSp>
          <p:nvGrpSpPr>
            <p:cNvPr id="30" name="Group 29">
              <a:extLst>
                <a:ext uri="{FF2B5EF4-FFF2-40B4-BE49-F238E27FC236}">
                  <a16:creationId xmlns:a16="http://schemas.microsoft.com/office/drawing/2014/main" id="{2D289CA3-2502-4342-ABA3-D339B63A9AEB}"/>
                </a:ext>
              </a:extLst>
            </p:cNvPr>
            <p:cNvGrpSpPr/>
            <p:nvPr/>
          </p:nvGrpSpPr>
          <p:grpSpPr>
            <a:xfrm>
              <a:off x="3259138" y="5559426"/>
              <a:ext cx="1044575" cy="382588"/>
              <a:chOff x="3259138" y="5559426"/>
              <a:chExt cx="1044575" cy="382588"/>
            </a:xfrm>
          </p:grpSpPr>
          <p:sp>
            <p:nvSpPr>
              <p:cNvPr id="127" name="Freeform 1937">
                <a:extLst>
                  <a:ext uri="{FF2B5EF4-FFF2-40B4-BE49-F238E27FC236}">
                    <a16:creationId xmlns:a16="http://schemas.microsoft.com/office/drawing/2014/main" id="{D4AEAE13-25C1-43DB-80DC-6FC2CA600B87}"/>
                  </a:ext>
                </a:extLst>
              </p:cNvPr>
              <p:cNvSpPr>
                <a:spLocks/>
              </p:cNvSpPr>
              <p:nvPr/>
            </p:nvSpPr>
            <p:spPr bwMode="auto">
              <a:xfrm>
                <a:off x="3259138" y="5559426"/>
                <a:ext cx="1044575" cy="382588"/>
              </a:xfrm>
              <a:custGeom>
                <a:avLst/>
                <a:gdLst>
                  <a:gd name="T0" fmla="*/ 1096 w 3137"/>
                  <a:gd name="T1" fmla="*/ 0 h 1138"/>
                  <a:gd name="T2" fmla="*/ 0 w 3137"/>
                  <a:gd name="T3" fmla="*/ 823 h 1138"/>
                  <a:gd name="T4" fmla="*/ 2042 w 3137"/>
                  <a:gd name="T5" fmla="*/ 1138 h 1138"/>
                  <a:gd name="T6" fmla="*/ 3137 w 3137"/>
                  <a:gd name="T7" fmla="*/ 315 h 1138"/>
                  <a:gd name="T8" fmla="*/ 1096 w 3137"/>
                  <a:gd name="T9" fmla="*/ 0 h 1138"/>
                </a:gdLst>
                <a:ahLst/>
                <a:cxnLst>
                  <a:cxn ang="0">
                    <a:pos x="T0" y="T1"/>
                  </a:cxn>
                  <a:cxn ang="0">
                    <a:pos x="T2" y="T3"/>
                  </a:cxn>
                  <a:cxn ang="0">
                    <a:pos x="T4" y="T5"/>
                  </a:cxn>
                  <a:cxn ang="0">
                    <a:pos x="T6" y="T7"/>
                  </a:cxn>
                  <a:cxn ang="0">
                    <a:pos x="T8" y="T9"/>
                  </a:cxn>
                </a:cxnLst>
                <a:rect l="0" t="0" r="r" b="b"/>
                <a:pathLst>
                  <a:path w="3137" h="1138">
                    <a:moveTo>
                      <a:pt x="1096" y="0"/>
                    </a:moveTo>
                    <a:lnTo>
                      <a:pt x="0" y="823"/>
                    </a:lnTo>
                    <a:lnTo>
                      <a:pt x="2042" y="1138"/>
                    </a:lnTo>
                    <a:lnTo>
                      <a:pt x="3137" y="315"/>
                    </a:lnTo>
                    <a:lnTo>
                      <a:pt x="109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938">
                <a:extLst>
                  <a:ext uri="{FF2B5EF4-FFF2-40B4-BE49-F238E27FC236}">
                    <a16:creationId xmlns:a16="http://schemas.microsoft.com/office/drawing/2014/main" id="{B6554E97-FC20-44BC-B0CB-497852CBDD68}"/>
                  </a:ext>
                </a:extLst>
              </p:cNvPr>
              <p:cNvSpPr>
                <a:spLocks noEditPoints="1"/>
              </p:cNvSpPr>
              <p:nvPr/>
            </p:nvSpPr>
            <p:spPr bwMode="auto">
              <a:xfrm>
                <a:off x="3338513" y="5588001"/>
                <a:ext cx="884237" cy="325438"/>
              </a:xfrm>
              <a:custGeom>
                <a:avLst/>
                <a:gdLst>
                  <a:gd name="T0" fmla="*/ 942 w 2659"/>
                  <a:gd name="T1" fmla="*/ 28 h 969"/>
                  <a:gd name="T2" fmla="*/ 65 w 2659"/>
                  <a:gd name="T3" fmla="*/ 687 h 969"/>
                  <a:gd name="T4" fmla="*/ 1717 w 2659"/>
                  <a:gd name="T5" fmla="*/ 942 h 969"/>
                  <a:gd name="T6" fmla="*/ 2595 w 2659"/>
                  <a:gd name="T7" fmla="*/ 283 h 969"/>
                  <a:gd name="T8" fmla="*/ 942 w 2659"/>
                  <a:gd name="T9" fmla="*/ 28 h 969"/>
                  <a:gd name="T10" fmla="*/ 25 w 2659"/>
                  <a:gd name="T11" fmla="*/ 685 h 969"/>
                  <a:gd name="T12" fmla="*/ 935 w 2659"/>
                  <a:gd name="T13" fmla="*/ 0 h 969"/>
                  <a:gd name="T14" fmla="*/ 2659 w 2659"/>
                  <a:gd name="T15" fmla="*/ 267 h 969"/>
                  <a:gd name="T16" fmla="*/ 1724 w 2659"/>
                  <a:gd name="T17" fmla="*/ 969 h 969"/>
                  <a:gd name="T18" fmla="*/ 0 w 2659"/>
                  <a:gd name="T19" fmla="*/ 703 h 969"/>
                  <a:gd name="T20" fmla="*/ 25 w 2659"/>
                  <a:gd name="T21" fmla="*/ 68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9" h="969">
                    <a:moveTo>
                      <a:pt x="942" y="28"/>
                    </a:moveTo>
                    <a:lnTo>
                      <a:pt x="65" y="687"/>
                    </a:lnTo>
                    <a:lnTo>
                      <a:pt x="1717" y="942"/>
                    </a:lnTo>
                    <a:lnTo>
                      <a:pt x="2595" y="283"/>
                    </a:lnTo>
                    <a:lnTo>
                      <a:pt x="942" y="28"/>
                    </a:lnTo>
                    <a:close/>
                    <a:moveTo>
                      <a:pt x="25" y="685"/>
                    </a:moveTo>
                    <a:lnTo>
                      <a:pt x="935" y="0"/>
                    </a:lnTo>
                    <a:cubicBezTo>
                      <a:pt x="1510" y="90"/>
                      <a:pt x="2085" y="178"/>
                      <a:pt x="2659" y="267"/>
                    </a:cubicBezTo>
                    <a:lnTo>
                      <a:pt x="1724" y="969"/>
                    </a:lnTo>
                    <a:cubicBezTo>
                      <a:pt x="1149" y="881"/>
                      <a:pt x="575" y="792"/>
                      <a:pt x="0" y="703"/>
                    </a:cubicBezTo>
                    <a:lnTo>
                      <a:pt x="25" y="68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939">
                <a:extLst>
                  <a:ext uri="{FF2B5EF4-FFF2-40B4-BE49-F238E27FC236}">
                    <a16:creationId xmlns:a16="http://schemas.microsoft.com/office/drawing/2014/main" id="{3383F677-AE4B-492A-A790-D80977604ACC}"/>
                  </a:ext>
                </a:extLst>
              </p:cNvPr>
              <p:cNvSpPr>
                <a:spLocks noEditPoints="1"/>
              </p:cNvSpPr>
              <p:nvPr/>
            </p:nvSpPr>
            <p:spPr bwMode="auto">
              <a:xfrm>
                <a:off x="3759200" y="5659438"/>
                <a:ext cx="365125" cy="134938"/>
              </a:xfrm>
              <a:custGeom>
                <a:avLst/>
                <a:gdLst>
                  <a:gd name="T0" fmla="*/ 394 w 1098"/>
                  <a:gd name="T1" fmla="*/ 21 h 402"/>
                  <a:gd name="T2" fmla="*/ 49 w 1098"/>
                  <a:gd name="T3" fmla="*/ 280 h 402"/>
                  <a:gd name="T4" fmla="*/ 705 w 1098"/>
                  <a:gd name="T5" fmla="*/ 381 h 402"/>
                  <a:gd name="T6" fmla="*/ 1050 w 1098"/>
                  <a:gd name="T7" fmla="*/ 122 h 402"/>
                  <a:gd name="T8" fmla="*/ 394 w 1098"/>
                  <a:gd name="T9" fmla="*/ 21 h 402"/>
                  <a:gd name="T10" fmla="*/ 19 w 1098"/>
                  <a:gd name="T11" fmla="*/ 278 h 402"/>
                  <a:gd name="T12" fmla="*/ 389 w 1098"/>
                  <a:gd name="T13" fmla="*/ 0 h 402"/>
                  <a:gd name="T14" fmla="*/ 1098 w 1098"/>
                  <a:gd name="T15" fmla="*/ 110 h 402"/>
                  <a:gd name="T16" fmla="*/ 710 w 1098"/>
                  <a:gd name="T17" fmla="*/ 402 h 402"/>
                  <a:gd name="T18" fmla="*/ 0 w 1098"/>
                  <a:gd name="T19" fmla="*/ 292 h 402"/>
                  <a:gd name="T20" fmla="*/ 19 w 1098"/>
                  <a:gd name="T21" fmla="*/ 2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8" h="402">
                    <a:moveTo>
                      <a:pt x="394" y="21"/>
                    </a:moveTo>
                    <a:lnTo>
                      <a:pt x="49" y="280"/>
                    </a:lnTo>
                    <a:lnTo>
                      <a:pt x="705" y="381"/>
                    </a:lnTo>
                    <a:lnTo>
                      <a:pt x="1050" y="122"/>
                    </a:lnTo>
                    <a:lnTo>
                      <a:pt x="394" y="21"/>
                    </a:lnTo>
                    <a:close/>
                    <a:moveTo>
                      <a:pt x="19" y="278"/>
                    </a:moveTo>
                    <a:lnTo>
                      <a:pt x="389" y="0"/>
                    </a:lnTo>
                    <a:cubicBezTo>
                      <a:pt x="625" y="37"/>
                      <a:pt x="862" y="73"/>
                      <a:pt x="1098" y="110"/>
                    </a:cubicBezTo>
                    <a:lnTo>
                      <a:pt x="710" y="402"/>
                    </a:lnTo>
                    <a:cubicBezTo>
                      <a:pt x="473" y="366"/>
                      <a:pt x="237" y="329"/>
                      <a:pt x="0" y="292"/>
                    </a:cubicBezTo>
                    <a:lnTo>
                      <a:pt x="19" y="278"/>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940">
                <a:extLst>
                  <a:ext uri="{FF2B5EF4-FFF2-40B4-BE49-F238E27FC236}">
                    <a16:creationId xmlns:a16="http://schemas.microsoft.com/office/drawing/2014/main" id="{4171A444-428C-4AB5-9504-84502CE35570}"/>
                  </a:ext>
                </a:extLst>
              </p:cNvPr>
              <p:cNvSpPr>
                <a:spLocks noEditPoints="1"/>
              </p:cNvSpPr>
              <p:nvPr/>
            </p:nvSpPr>
            <p:spPr bwMode="auto">
              <a:xfrm>
                <a:off x="3402013" y="5754688"/>
                <a:ext cx="180975" cy="68263"/>
              </a:xfrm>
              <a:custGeom>
                <a:avLst/>
                <a:gdLst>
                  <a:gd name="T0" fmla="*/ 204 w 546"/>
                  <a:gd name="T1" fmla="*/ 28 h 202"/>
                  <a:gd name="T2" fmla="*/ 65 w 546"/>
                  <a:gd name="T3" fmla="*/ 132 h 202"/>
                  <a:gd name="T4" fmla="*/ 342 w 546"/>
                  <a:gd name="T5" fmla="*/ 175 h 202"/>
                  <a:gd name="T6" fmla="*/ 481 w 546"/>
                  <a:gd name="T7" fmla="*/ 71 h 202"/>
                  <a:gd name="T8" fmla="*/ 204 w 546"/>
                  <a:gd name="T9" fmla="*/ 28 h 202"/>
                  <a:gd name="T10" fmla="*/ 25 w 546"/>
                  <a:gd name="T11" fmla="*/ 130 h 202"/>
                  <a:gd name="T12" fmla="*/ 197 w 546"/>
                  <a:gd name="T13" fmla="*/ 0 h 202"/>
                  <a:gd name="T14" fmla="*/ 546 w 546"/>
                  <a:gd name="T15" fmla="*/ 54 h 202"/>
                  <a:gd name="T16" fmla="*/ 349 w 546"/>
                  <a:gd name="T17" fmla="*/ 202 h 202"/>
                  <a:gd name="T18" fmla="*/ 0 w 546"/>
                  <a:gd name="T19" fmla="*/ 149 h 202"/>
                  <a:gd name="T20" fmla="*/ 25 w 546"/>
                  <a:gd name="T21" fmla="*/ 1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202">
                    <a:moveTo>
                      <a:pt x="204" y="28"/>
                    </a:moveTo>
                    <a:lnTo>
                      <a:pt x="65" y="132"/>
                    </a:lnTo>
                    <a:lnTo>
                      <a:pt x="342" y="175"/>
                    </a:lnTo>
                    <a:lnTo>
                      <a:pt x="481" y="71"/>
                    </a:lnTo>
                    <a:lnTo>
                      <a:pt x="204" y="28"/>
                    </a:lnTo>
                    <a:close/>
                    <a:moveTo>
                      <a:pt x="25" y="130"/>
                    </a:moveTo>
                    <a:lnTo>
                      <a:pt x="197" y="0"/>
                    </a:lnTo>
                    <a:cubicBezTo>
                      <a:pt x="313" y="19"/>
                      <a:pt x="430" y="36"/>
                      <a:pt x="546" y="54"/>
                    </a:cubicBezTo>
                    <a:lnTo>
                      <a:pt x="349" y="202"/>
                    </a:lnTo>
                    <a:lnTo>
                      <a:pt x="0" y="149"/>
                    </a:lnTo>
                    <a:lnTo>
                      <a:pt x="25"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941">
                <a:extLst>
                  <a:ext uri="{FF2B5EF4-FFF2-40B4-BE49-F238E27FC236}">
                    <a16:creationId xmlns:a16="http://schemas.microsoft.com/office/drawing/2014/main" id="{39AFF1FC-9C08-49AA-AFE9-17A6F031233E}"/>
                  </a:ext>
                </a:extLst>
              </p:cNvPr>
              <p:cNvSpPr>
                <a:spLocks noEditPoints="1"/>
              </p:cNvSpPr>
              <p:nvPr/>
            </p:nvSpPr>
            <p:spPr bwMode="auto">
              <a:xfrm>
                <a:off x="3811588" y="5721351"/>
                <a:ext cx="93662" cy="34925"/>
              </a:xfrm>
              <a:custGeom>
                <a:avLst/>
                <a:gdLst>
                  <a:gd name="T0" fmla="*/ 108 w 281"/>
                  <a:gd name="T1" fmla="*/ 20 h 105"/>
                  <a:gd name="T2" fmla="*/ 49 w 281"/>
                  <a:gd name="T3" fmla="*/ 65 h 105"/>
                  <a:gd name="T4" fmla="*/ 173 w 281"/>
                  <a:gd name="T5" fmla="*/ 84 h 105"/>
                  <a:gd name="T6" fmla="*/ 232 w 281"/>
                  <a:gd name="T7" fmla="*/ 40 h 105"/>
                  <a:gd name="T8" fmla="*/ 108 w 281"/>
                  <a:gd name="T9" fmla="*/ 20 h 105"/>
                  <a:gd name="T10" fmla="*/ 18 w 281"/>
                  <a:gd name="T11" fmla="*/ 63 h 105"/>
                  <a:gd name="T12" fmla="*/ 103 w 281"/>
                  <a:gd name="T13" fmla="*/ 0 h 105"/>
                  <a:gd name="T14" fmla="*/ 281 w 281"/>
                  <a:gd name="T15" fmla="*/ 28 h 105"/>
                  <a:gd name="T16" fmla="*/ 178 w 281"/>
                  <a:gd name="T17" fmla="*/ 105 h 105"/>
                  <a:gd name="T18" fmla="*/ 0 w 281"/>
                  <a:gd name="T19" fmla="*/ 77 h 105"/>
                  <a:gd name="T20" fmla="*/ 18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2" y="40"/>
                    </a:lnTo>
                    <a:lnTo>
                      <a:pt x="108" y="20"/>
                    </a:lnTo>
                    <a:close/>
                    <a:moveTo>
                      <a:pt x="18" y="63"/>
                    </a:moveTo>
                    <a:lnTo>
                      <a:pt x="103" y="0"/>
                    </a:lnTo>
                    <a:lnTo>
                      <a:pt x="281" y="28"/>
                    </a:lnTo>
                    <a:lnTo>
                      <a:pt x="178" y="105"/>
                    </a:lnTo>
                    <a:lnTo>
                      <a:pt x="0" y="77"/>
                    </a:lnTo>
                    <a:lnTo>
                      <a:pt x="18"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942">
                <a:extLst>
                  <a:ext uri="{FF2B5EF4-FFF2-40B4-BE49-F238E27FC236}">
                    <a16:creationId xmlns:a16="http://schemas.microsoft.com/office/drawing/2014/main" id="{BBA2784A-B12F-4960-962C-9D0D001A3EB1}"/>
                  </a:ext>
                </a:extLst>
              </p:cNvPr>
              <p:cNvSpPr>
                <a:spLocks/>
              </p:cNvSpPr>
              <p:nvPr/>
            </p:nvSpPr>
            <p:spPr bwMode="auto">
              <a:xfrm>
                <a:off x="3582988" y="5822951"/>
                <a:ext cx="15875" cy="15875"/>
              </a:xfrm>
              <a:custGeom>
                <a:avLst/>
                <a:gdLst>
                  <a:gd name="T0" fmla="*/ 32 w 45"/>
                  <a:gd name="T1" fmla="*/ 45 h 45"/>
                  <a:gd name="T2" fmla="*/ 0 w 45"/>
                  <a:gd name="T3" fmla="*/ 13 h 45"/>
                  <a:gd name="T4" fmla="*/ 14 w 45"/>
                  <a:gd name="T5" fmla="*/ 0 h 45"/>
                  <a:gd name="T6" fmla="*/ 45 w 45"/>
                  <a:gd name="T7" fmla="*/ 31 h 45"/>
                  <a:gd name="T8" fmla="*/ 32 w 45"/>
                  <a:gd name="T9" fmla="*/ 45 h 45"/>
                </a:gdLst>
                <a:ahLst/>
                <a:cxnLst>
                  <a:cxn ang="0">
                    <a:pos x="T0" y="T1"/>
                  </a:cxn>
                  <a:cxn ang="0">
                    <a:pos x="T2" y="T3"/>
                  </a:cxn>
                  <a:cxn ang="0">
                    <a:pos x="T4" y="T5"/>
                  </a:cxn>
                  <a:cxn ang="0">
                    <a:pos x="T6" y="T7"/>
                  </a:cxn>
                  <a:cxn ang="0">
                    <a:pos x="T8" y="T9"/>
                  </a:cxn>
                </a:cxnLst>
                <a:rect l="0" t="0" r="r" b="b"/>
                <a:pathLst>
                  <a:path w="45" h="45">
                    <a:moveTo>
                      <a:pt x="32" y="45"/>
                    </a:moveTo>
                    <a:lnTo>
                      <a:pt x="0" y="13"/>
                    </a:lnTo>
                    <a:lnTo>
                      <a:pt x="14" y="0"/>
                    </a:lnTo>
                    <a:lnTo>
                      <a:pt x="45" y="31"/>
                    </a:lnTo>
                    <a:lnTo>
                      <a:pt x="32" y="4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943">
                <a:extLst>
                  <a:ext uri="{FF2B5EF4-FFF2-40B4-BE49-F238E27FC236}">
                    <a16:creationId xmlns:a16="http://schemas.microsoft.com/office/drawing/2014/main" id="{0A09022C-9F8A-4A66-BE23-522C5859A7EA}"/>
                  </a:ext>
                </a:extLst>
              </p:cNvPr>
              <p:cNvSpPr>
                <a:spLocks/>
              </p:cNvSpPr>
              <p:nvPr/>
            </p:nvSpPr>
            <p:spPr bwMode="auto">
              <a:xfrm>
                <a:off x="3597275" y="5813426"/>
                <a:ext cx="28575" cy="28575"/>
              </a:xfrm>
              <a:custGeom>
                <a:avLst/>
                <a:gdLst>
                  <a:gd name="T0" fmla="*/ 74 w 88"/>
                  <a:gd name="T1" fmla="*/ 87 h 87"/>
                  <a:gd name="T2" fmla="*/ 0 w 88"/>
                  <a:gd name="T3" fmla="*/ 13 h 87"/>
                  <a:gd name="T4" fmla="*/ 14 w 88"/>
                  <a:gd name="T5" fmla="*/ 0 h 87"/>
                  <a:gd name="T6" fmla="*/ 88 w 88"/>
                  <a:gd name="T7" fmla="*/ 74 h 87"/>
                  <a:gd name="T8" fmla="*/ 74 w 88"/>
                  <a:gd name="T9" fmla="*/ 87 h 87"/>
                </a:gdLst>
                <a:ahLst/>
                <a:cxnLst>
                  <a:cxn ang="0">
                    <a:pos x="T0" y="T1"/>
                  </a:cxn>
                  <a:cxn ang="0">
                    <a:pos x="T2" y="T3"/>
                  </a:cxn>
                  <a:cxn ang="0">
                    <a:pos x="T4" y="T5"/>
                  </a:cxn>
                  <a:cxn ang="0">
                    <a:pos x="T6" y="T7"/>
                  </a:cxn>
                  <a:cxn ang="0">
                    <a:pos x="T8" y="T9"/>
                  </a:cxn>
                </a:cxnLst>
                <a:rect l="0" t="0" r="r" b="b"/>
                <a:pathLst>
                  <a:path w="88" h="87">
                    <a:moveTo>
                      <a:pt x="74" y="87"/>
                    </a:moveTo>
                    <a:lnTo>
                      <a:pt x="0" y="13"/>
                    </a:lnTo>
                    <a:lnTo>
                      <a:pt x="14" y="0"/>
                    </a:lnTo>
                    <a:lnTo>
                      <a:pt x="88" y="74"/>
                    </a:lnTo>
                    <a:lnTo>
                      <a:pt x="74" y="8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944">
                <a:extLst>
                  <a:ext uri="{FF2B5EF4-FFF2-40B4-BE49-F238E27FC236}">
                    <a16:creationId xmlns:a16="http://schemas.microsoft.com/office/drawing/2014/main" id="{801E8E7A-71E0-4515-9C55-50E8385BF27E}"/>
                  </a:ext>
                </a:extLst>
              </p:cNvPr>
              <p:cNvSpPr>
                <a:spLocks/>
              </p:cNvSpPr>
              <p:nvPr/>
            </p:nvSpPr>
            <p:spPr bwMode="auto">
              <a:xfrm>
                <a:off x="3609975" y="5802313"/>
                <a:ext cx="44450" cy="44450"/>
              </a:xfrm>
              <a:custGeom>
                <a:avLst/>
                <a:gdLst>
                  <a:gd name="T0" fmla="*/ 116 w 130"/>
                  <a:gd name="T1" fmla="*/ 130 h 130"/>
                  <a:gd name="T2" fmla="*/ 0 w 130"/>
                  <a:gd name="T3" fmla="*/ 13 h 130"/>
                  <a:gd name="T4" fmla="*/ 13 w 130"/>
                  <a:gd name="T5" fmla="*/ 0 h 130"/>
                  <a:gd name="T6" fmla="*/ 130 w 130"/>
                  <a:gd name="T7" fmla="*/ 116 h 130"/>
                  <a:gd name="T8" fmla="*/ 116 w 130"/>
                  <a:gd name="T9" fmla="*/ 130 h 130"/>
                </a:gdLst>
                <a:ahLst/>
                <a:cxnLst>
                  <a:cxn ang="0">
                    <a:pos x="T0" y="T1"/>
                  </a:cxn>
                  <a:cxn ang="0">
                    <a:pos x="T2" y="T3"/>
                  </a:cxn>
                  <a:cxn ang="0">
                    <a:pos x="T4" y="T5"/>
                  </a:cxn>
                  <a:cxn ang="0">
                    <a:pos x="T6" y="T7"/>
                  </a:cxn>
                  <a:cxn ang="0">
                    <a:pos x="T8" y="T9"/>
                  </a:cxn>
                </a:cxnLst>
                <a:rect l="0" t="0" r="r" b="b"/>
                <a:pathLst>
                  <a:path w="130" h="130">
                    <a:moveTo>
                      <a:pt x="116" y="130"/>
                    </a:moveTo>
                    <a:lnTo>
                      <a:pt x="0" y="13"/>
                    </a:lnTo>
                    <a:lnTo>
                      <a:pt x="13" y="0"/>
                    </a:lnTo>
                    <a:lnTo>
                      <a:pt x="130" y="116"/>
                    </a:lnTo>
                    <a:lnTo>
                      <a:pt x="116"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945">
                <a:extLst>
                  <a:ext uri="{FF2B5EF4-FFF2-40B4-BE49-F238E27FC236}">
                    <a16:creationId xmlns:a16="http://schemas.microsoft.com/office/drawing/2014/main" id="{9128F971-DE7A-45DB-B877-87B73404A813}"/>
                  </a:ext>
                </a:extLst>
              </p:cNvPr>
              <p:cNvSpPr>
                <a:spLocks/>
              </p:cNvSpPr>
              <p:nvPr/>
            </p:nvSpPr>
            <p:spPr bwMode="auto">
              <a:xfrm>
                <a:off x="3622675" y="5792788"/>
                <a:ext cx="58737" cy="58738"/>
              </a:xfrm>
              <a:custGeom>
                <a:avLst/>
                <a:gdLst>
                  <a:gd name="T0" fmla="*/ 160 w 174"/>
                  <a:gd name="T1" fmla="*/ 173 h 173"/>
                  <a:gd name="T2" fmla="*/ 0 w 174"/>
                  <a:gd name="T3" fmla="*/ 13 h 173"/>
                  <a:gd name="T4" fmla="*/ 14 w 174"/>
                  <a:gd name="T5" fmla="*/ 0 h 173"/>
                  <a:gd name="T6" fmla="*/ 174 w 174"/>
                  <a:gd name="T7" fmla="*/ 159 h 173"/>
                  <a:gd name="T8" fmla="*/ 160 w 174"/>
                  <a:gd name="T9" fmla="*/ 173 h 173"/>
                </a:gdLst>
                <a:ahLst/>
                <a:cxnLst>
                  <a:cxn ang="0">
                    <a:pos x="T0" y="T1"/>
                  </a:cxn>
                  <a:cxn ang="0">
                    <a:pos x="T2" y="T3"/>
                  </a:cxn>
                  <a:cxn ang="0">
                    <a:pos x="T4" y="T5"/>
                  </a:cxn>
                  <a:cxn ang="0">
                    <a:pos x="T6" y="T7"/>
                  </a:cxn>
                  <a:cxn ang="0">
                    <a:pos x="T8" y="T9"/>
                  </a:cxn>
                </a:cxnLst>
                <a:rect l="0" t="0" r="r" b="b"/>
                <a:pathLst>
                  <a:path w="174" h="173">
                    <a:moveTo>
                      <a:pt x="160" y="173"/>
                    </a:moveTo>
                    <a:lnTo>
                      <a:pt x="0" y="13"/>
                    </a:lnTo>
                    <a:lnTo>
                      <a:pt x="14" y="0"/>
                    </a:lnTo>
                    <a:lnTo>
                      <a:pt x="174" y="159"/>
                    </a:lnTo>
                    <a:lnTo>
                      <a:pt x="160"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946">
                <a:extLst>
                  <a:ext uri="{FF2B5EF4-FFF2-40B4-BE49-F238E27FC236}">
                    <a16:creationId xmlns:a16="http://schemas.microsoft.com/office/drawing/2014/main" id="{85620512-72FF-4938-B53B-9667BE8296FB}"/>
                  </a:ext>
                </a:extLst>
              </p:cNvPr>
              <p:cNvSpPr>
                <a:spLocks/>
              </p:cNvSpPr>
              <p:nvPr/>
            </p:nvSpPr>
            <p:spPr bwMode="auto">
              <a:xfrm>
                <a:off x="3636963" y="5783263"/>
                <a:ext cx="71437" cy="71438"/>
              </a:xfrm>
              <a:custGeom>
                <a:avLst/>
                <a:gdLst>
                  <a:gd name="T0" fmla="*/ 202 w 216"/>
                  <a:gd name="T1" fmla="*/ 217 h 217"/>
                  <a:gd name="T2" fmla="*/ 0 w 216"/>
                  <a:gd name="T3" fmla="*/ 14 h 217"/>
                  <a:gd name="T4" fmla="*/ 13 w 216"/>
                  <a:gd name="T5" fmla="*/ 0 h 217"/>
                  <a:gd name="T6" fmla="*/ 216 w 216"/>
                  <a:gd name="T7" fmla="*/ 203 h 217"/>
                  <a:gd name="T8" fmla="*/ 202 w 216"/>
                  <a:gd name="T9" fmla="*/ 217 h 217"/>
                </a:gdLst>
                <a:ahLst/>
                <a:cxnLst>
                  <a:cxn ang="0">
                    <a:pos x="T0" y="T1"/>
                  </a:cxn>
                  <a:cxn ang="0">
                    <a:pos x="T2" y="T3"/>
                  </a:cxn>
                  <a:cxn ang="0">
                    <a:pos x="T4" y="T5"/>
                  </a:cxn>
                  <a:cxn ang="0">
                    <a:pos x="T6" y="T7"/>
                  </a:cxn>
                  <a:cxn ang="0">
                    <a:pos x="T8" y="T9"/>
                  </a:cxn>
                </a:cxnLst>
                <a:rect l="0" t="0" r="r" b="b"/>
                <a:pathLst>
                  <a:path w="216" h="217">
                    <a:moveTo>
                      <a:pt x="202" y="217"/>
                    </a:moveTo>
                    <a:lnTo>
                      <a:pt x="0" y="14"/>
                    </a:lnTo>
                    <a:lnTo>
                      <a:pt x="13" y="0"/>
                    </a:lnTo>
                    <a:lnTo>
                      <a:pt x="216" y="203"/>
                    </a:lnTo>
                    <a:lnTo>
                      <a:pt x="202" y="21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947">
                <a:extLst>
                  <a:ext uri="{FF2B5EF4-FFF2-40B4-BE49-F238E27FC236}">
                    <a16:creationId xmlns:a16="http://schemas.microsoft.com/office/drawing/2014/main" id="{212A1159-1725-4FFF-9111-BFCEE1E7A1DB}"/>
                  </a:ext>
                </a:extLst>
              </p:cNvPr>
              <p:cNvSpPr>
                <a:spLocks/>
              </p:cNvSpPr>
              <p:nvPr/>
            </p:nvSpPr>
            <p:spPr bwMode="auto">
              <a:xfrm>
                <a:off x="3652838" y="5773738"/>
                <a:ext cx="84137" cy="85725"/>
              </a:xfrm>
              <a:custGeom>
                <a:avLst/>
                <a:gdLst>
                  <a:gd name="T0" fmla="*/ 240 w 254"/>
                  <a:gd name="T1" fmla="*/ 253 h 253"/>
                  <a:gd name="T2" fmla="*/ 0 w 254"/>
                  <a:gd name="T3" fmla="*/ 14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4"/>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48">
                <a:extLst>
                  <a:ext uri="{FF2B5EF4-FFF2-40B4-BE49-F238E27FC236}">
                    <a16:creationId xmlns:a16="http://schemas.microsoft.com/office/drawing/2014/main" id="{9A2FA448-A0F7-4F3B-B5CD-67CE576B3879}"/>
                  </a:ext>
                </a:extLst>
              </p:cNvPr>
              <p:cNvSpPr>
                <a:spLocks/>
              </p:cNvSpPr>
              <p:nvPr/>
            </p:nvSpPr>
            <p:spPr bwMode="auto">
              <a:xfrm>
                <a:off x="3679825" y="5778501"/>
                <a:ext cx="84137" cy="85725"/>
              </a:xfrm>
              <a:custGeom>
                <a:avLst/>
                <a:gdLst>
                  <a:gd name="T0" fmla="*/ 240 w 254"/>
                  <a:gd name="T1" fmla="*/ 253 h 253"/>
                  <a:gd name="T2" fmla="*/ 0 w 254"/>
                  <a:gd name="T3" fmla="*/ 13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3"/>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49">
                <a:extLst>
                  <a:ext uri="{FF2B5EF4-FFF2-40B4-BE49-F238E27FC236}">
                    <a16:creationId xmlns:a16="http://schemas.microsoft.com/office/drawing/2014/main" id="{DCE76D6D-0E69-4FF0-B21C-6A116B6E6D43}"/>
                  </a:ext>
                </a:extLst>
              </p:cNvPr>
              <p:cNvSpPr>
                <a:spLocks/>
              </p:cNvSpPr>
              <p:nvPr/>
            </p:nvSpPr>
            <p:spPr bwMode="auto">
              <a:xfrm>
                <a:off x="3706813" y="5783263"/>
                <a:ext cx="85725" cy="85725"/>
              </a:xfrm>
              <a:custGeom>
                <a:avLst/>
                <a:gdLst>
                  <a:gd name="T0" fmla="*/ 240 w 254"/>
                  <a:gd name="T1" fmla="*/ 254 h 254"/>
                  <a:gd name="T2" fmla="*/ 0 w 254"/>
                  <a:gd name="T3" fmla="*/ 14 h 254"/>
                  <a:gd name="T4" fmla="*/ 14 w 254"/>
                  <a:gd name="T5" fmla="*/ 0 h 254"/>
                  <a:gd name="T6" fmla="*/ 254 w 254"/>
                  <a:gd name="T7" fmla="*/ 240 h 254"/>
                  <a:gd name="T8" fmla="*/ 240 w 254"/>
                  <a:gd name="T9" fmla="*/ 254 h 254"/>
                </a:gdLst>
                <a:ahLst/>
                <a:cxnLst>
                  <a:cxn ang="0">
                    <a:pos x="T0" y="T1"/>
                  </a:cxn>
                  <a:cxn ang="0">
                    <a:pos x="T2" y="T3"/>
                  </a:cxn>
                  <a:cxn ang="0">
                    <a:pos x="T4" y="T5"/>
                  </a:cxn>
                  <a:cxn ang="0">
                    <a:pos x="T6" y="T7"/>
                  </a:cxn>
                  <a:cxn ang="0">
                    <a:pos x="T8" y="T9"/>
                  </a:cxn>
                </a:cxnLst>
                <a:rect l="0" t="0" r="r" b="b"/>
                <a:pathLst>
                  <a:path w="254" h="254">
                    <a:moveTo>
                      <a:pt x="240" y="254"/>
                    </a:moveTo>
                    <a:lnTo>
                      <a:pt x="0" y="14"/>
                    </a:lnTo>
                    <a:lnTo>
                      <a:pt x="14" y="0"/>
                    </a:lnTo>
                    <a:lnTo>
                      <a:pt x="254"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50">
                <a:extLst>
                  <a:ext uri="{FF2B5EF4-FFF2-40B4-BE49-F238E27FC236}">
                    <a16:creationId xmlns:a16="http://schemas.microsoft.com/office/drawing/2014/main" id="{BDE17434-0BE5-46A2-8754-26CC0FA34783}"/>
                  </a:ext>
                </a:extLst>
              </p:cNvPr>
              <p:cNvSpPr>
                <a:spLocks/>
              </p:cNvSpPr>
              <p:nvPr/>
            </p:nvSpPr>
            <p:spPr bwMode="auto">
              <a:xfrm>
                <a:off x="3735388" y="5788026"/>
                <a:ext cx="84137" cy="84138"/>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51">
                <a:extLst>
                  <a:ext uri="{FF2B5EF4-FFF2-40B4-BE49-F238E27FC236}">
                    <a16:creationId xmlns:a16="http://schemas.microsoft.com/office/drawing/2014/main" id="{287A4E02-2A95-426E-9467-FE32FE0549A4}"/>
                  </a:ext>
                </a:extLst>
              </p:cNvPr>
              <p:cNvSpPr>
                <a:spLocks/>
              </p:cNvSpPr>
              <p:nvPr/>
            </p:nvSpPr>
            <p:spPr bwMode="auto">
              <a:xfrm>
                <a:off x="3762375" y="5791201"/>
                <a:ext cx="84137" cy="85725"/>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52">
                <a:extLst>
                  <a:ext uri="{FF2B5EF4-FFF2-40B4-BE49-F238E27FC236}">
                    <a16:creationId xmlns:a16="http://schemas.microsoft.com/office/drawing/2014/main" id="{BD31E6C9-ECE5-4770-AF4C-7EB0F936083A}"/>
                  </a:ext>
                </a:extLst>
              </p:cNvPr>
              <p:cNvSpPr>
                <a:spLocks/>
              </p:cNvSpPr>
              <p:nvPr/>
            </p:nvSpPr>
            <p:spPr bwMode="auto">
              <a:xfrm>
                <a:off x="3790950" y="5795963"/>
                <a:ext cx="84137" cy="85725"/>
              </a:xfrm>
              <a:custGeom>
                <a:avLst/>
                <a:gdLst>
                  <a:gd name="T0" fmla="*/ 239 w 253"/>
                  <a:gd name="T1" fmla="*/ 253 h 253"/>
                  <a:gd name="T2" fmla="*/ 0 w 253"/>
                  <a:gd name="T3" fmla="*/ 14 h 253"/>
                  <a:gd name="T4" fmla="*/ 13 w 253"/>
                  <a:gd name="T5" fmla="*/ 0 h 253"/>
                  <a:gd name="T6" fmla="*/ 253 w 253"/>
                  <a:gd name="T7" fmla="*/ 240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4"/>
                    </a:lnTo>
                    <a:lnTo>
                      <a:pt x="13" y="0"/>
                    </a:lnTo>
                    <a:lnTo>
                      <a:pt x="253" y="240"/>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53">
                <a:extLst>
                  <a:ext uri="{FF2B5EF4-FFF2-40B4-BE49-F238E27FC236}">
                    <a16:creationId xmlns:a16="http://schemas.microsoft.com/office/drawing/2014/main" id="{AB97E167-F26E-4618-A44E-B60DBC414845}"/>
                  </a:ext>
                </a:extLst>
              </p:cNvPr>
              <p:cNvSpPr>
                <a:spLocks/>
              </p:cNvSpPr>
              <p:nvPr/>
            </p:nvSpPr>
            <p:spPr bwMode="auto">
              <a:xfrm>
                <a:off x="3817938" y="5800726"/>
                <a:ext cx="84137" cy="84138"/>
              </a:xfrm>
              <a:custGeom>
                <a:avLst/>
                <a:gdLst>
                  <a:gd name="T0" fmla="*/ 239 w 253"/>
                  <a:gd name="T1" fmla="*/ 253 h 253"/>
                  <a:gd name="T2" fmla="*/ 0 w 253"/>
                  <a:gd name="T3" fmla="*/ 13 h 253"/>
                  <a:gd name="T4" fmla="*/ 13 w 253"/>
                  <a:gd name="T5" fmla="*/ 0 h 253"/>
                  <a:gd name="T6" fmla="*/ 253 w 253"/>
                  <a:gd name="T7" fmla="*/ 239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3"/>
                    </a:lnTo>
                    <a:lnTo>
                      <a:pt x="13" y="0"/>
                    </a:lnTo>
                    <a:lnTo>
                      <a:pt x="253" y="239"/>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9BC12A62-2AED-430B-9997-659A1ABCE9DE}"/>
                </a:ext>
              </a:extLst>
            </p:cNvPr>
            <p:cNvGrpSpPr/>
            <p:nvPr/>
          </p:nvGrpSpPr>
          <p:grpSpPr>
            <a:xfrm>
              <a:off x="2790825" y="5035551"/>
              <a:ext cx="1328738" cy="1150938"/>
              <a:chOff x="2790825" y="5035551"/>
              <a:chExt cx="1328738" cy="1150938"/>
            </a:xfrm>
          </p:grpSpPr>
          <p:sp>
            <p:nvSpPr>
              <p:cNvPr id="32" name="Freeform 1955">
                <a:extLst>
                  <a:ext uri="{FF2B5EF4-FFF2-40B4-BE49-F238E27FC236}">
                    <a16:creationId xmlns:a16="http://schemas.microsoft.com/office/drawing/2014/main" id="{B9CD10F9-B6DB-4CE2-A69F-CEDCC037DED9}"/>
                  </a:ext>
                </a:extLst>
              </p:cNvPr>
              <p:cNvSpPr>
                <a:spLocks/>
              </p:cNvSpPr>
              <p:nvPr/>
            </p:nvSpPr>
            <p:spPr bwMode="auto">
              <a:xfrm>
                <a:off x="3844925" y="5803901"/>
                <a:ext cx="71437" cy="73025"/>
              </a:xfrm>
              <a:custGeom>
                <a:avLst/>
                <a:gdLst>
                  <a:gd name="T0" fmla="*/ 201 w 215"/>
                  <a:gd name="T1" fmla="*/ 216 h 216"/>
                  <a:gd name="T2" fmla="*/ 0 w 215"/>
                  <a:gd name="T3" fmla="*/ 14 h 216"/>
                  <a:gd name="T4" fmla="*/ 13 w 215"/>
                  <a:gd name="T5" fmla="*/ 0 h 216"/>
                  <a:gd name="T6" fmla="*/ 215 w 215"/>
                  <a:gd name="T7" fmla="*/ 202 h 216"/>
                  <a:gd name="T8" fmla="*/ 201 w 215"/>
                  <a:gd name="T9" fmla="*/ 216 h 216"/>
                </a:gdLst>
                <a:ahLst/>
                <a:cxnLst>
                  <a:cxn ang="0">
                    <a:pos x="T0" y="T1"/>
                  </a:cxn>
                  <a:cxn ang="0">
                    <a:pos x="T2" y="T3"/>
                  </a:cxn>
                  <a:cxn ang="0">
                    <a:pos x="T4" y="T5"/>
                  </a:cxn>
                  <a:cxn ang="0">
                    <a:pos x="T6" y="T7"/>
                  </a:cxn>
                  <a:cxn ang="0">
                    <a:pos x="T8" y="T9"/>
                  </a:cxn>
                </a:cxnLst>
                <a:rect l="0" t="0" r="r" b="b"/>
                <a:pathLst>
                  <a:path w="215" h="216">
                    <a:moveTo>
                      <a:pt x="201" y="216"/>
                    </a:moveTo>
                    <a:lnTo>
                      <a:pt x="0" y="14"/>
                    </a:lnTo>
                    <a:lnTo>
                      <a:pt x="13" y="0"/>
                    </a:lnTo>
                    <a:lnTo>
                      <a:pt x="215" y="202"/>
                    </a:lnTo>
                    <a:lnTo>
                      <a:pt x="201" y="21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956">
                <a:extLst>
                  <a:ext uri="{FF2B5EF4-FFF2-40B4-BE49-F238E27FC236}">
                    <a16:creationId xmlns:a16="http://schemas.microsoft.com/office/drawing/2014/main" id="{E914A9C9-9CD6-4D5D-B4CC-632FC6154011}"/>
                  </a:ext>
                </a:extLst>
              </p:cNvPr>
              <p:cNvSpPr>
                <a:spLocks/>
              </p:cNvSpPr>
              <p:nvPr/>
            </p:nvSpPr>
            <p:spPr bwMode="auto">
              <a:xfrm>
                <a:off x="3873500" y="5808664"/>
                <a:ext cx="57150" cy="58738"/>
              </a:xfrm>
              <a:custGeom>
                <a:avLst/>
                <a:gdLst>
                  <a:gd name="T0" fmla="*/ 159 w 173"/>
                  <a:gd name="T1" fmla="*/ 173 h 173"/>
                  <a:gd name="T2" fmla="*/ 0 w 173"/>
                  <a:gd name="T3" fmla="*/ 14 h 173"/>
                  <a:gd name="T4" fmla="*/ 14 w 173"/>
                  <a:gd name="T5" fmla="*/ 0 h 173"/>
                  <a:gd name="T6" fmla="*/ 173 w 173"/>
                  <a:gd name="T7" fmla="*/ 159 h 173"/>
                  <a:gd name="T8" fmla="*/ 159 w 173"/>
                  <a:gd name="T9" fmla="*/ 173 h 173"/>
                </a:gdLst>
                <a:ahLst/>
                <a:cxnLst>
                  <a:cxn ang="0">
                    <a:pos x="T0" y="T1"/>
                  </a:cxn>
                  <a:cxn ang="0">
                    <a:pos x="T2" y="T3"/>
                  </a:cxn>
                  <a:cxn ang="0">
                    <a:pos x="T4" y="T5"/>
                  </a:cxn>
                  <a:cxn ang="0">
                    <a:pos x="T6" y="T7"/>
                  </a:cxn>
                  <a:cxn ang="0">
                    <a:pos x="T8" y="T9"/>
                  </a:cxn>
                </a:cxnLst>
                <a:rect l="0" t="0" r="r" b="b"/>
                <a:pathLst>
                  <a:path w="173" h="173">
                    <a:moveTo>
                      <a:pt x="159" y="173"/>
                    </a:moveTo>
                    <a:lnTo>
                      <a:pt x="0" y="14"/>
                    </a:lnTo>
                    <a:lnTo>
                      <a:pt x="14" y="0"/>
                    </a:lnTo>
                    <a:lnTo>
                      <a:pt x="173" y="159"/>
                    </a:lnTo>
                    <a:lnTo>
                      <a:pt x="159"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57">
                <a:extLst>
                  <a:ext uri="{FF2B5EF4-FFF2-40B4-BE49-F238E27FC236}">
                    <a16:creationId xmlns:a16="http://schemas.microsoft.com/office/drawing/2014/main" id="{59B9E8D3-C8E8-489E-A09A-47C754978E42}"/>
                  </a:ext>
                </a:extLst>
              </p:cNvPr>
              <p:cNvSpPr>
                <a:spLocks/>
              </p:cNvSpPr>
              <p:nvPr/>
            </p:nvSpPr>
            <p:spPr bwMode="auto">
              <a:xfrm>
                <a:off x="3900488" y="5813426"/>
                <a:ext cx="42862" cy="42863"/>
              </a:xfrm>
              <a:custGeom>
                <a:avLst/>
                <a:gdLst>
                  <a:gd name="T0" fmla="*/ 116 w 130"/>
                  <a:gd name="T1" fmla="*/ 129 h 129"/>
                  <a:gd name="T2" fmla="*/ 0 w 130"/>
                  <a:gd name="T3" fmla="*/ 14 h 129"/>
                  <a:gd name="T4" fmla="*/ 14 w 130"/>
                  <a:gd name="T5" fmla="*/ 0 h 129"/>
                  <a:gd name="T6" fmla="*/ 130 w 130"/>
                  <a:gd name="T7" fmla="*/ 116 h 129"/>
                  <a:gd name="T8" fmla="*/ 116 w 130"/>
                  <a:gd name="T9" fmla="*/ 129 h 129"/>
                </a:gdLst>
                <a:ahLst/>
                <a:cxnLst>
                  <a:cxn ang="0">
                    <a:pos x="T0" y="T1"/>
                  </a:cxn>
                  <a:cxn ang="0">
                    <a:pos x="T2" y="T3"/>
                  </a:cxn>
                  <a:cxn ang="0">
                    <a:pos x="T4" y="T5"/>
                  </a:cxn>
                  <a:cxn ang="0">
                    <a:pos x="T6" y="T7"/>
                  </a:cxn>
                  <a:cxn ang="0">
                    <a:pos x="T8" y="T9"/>
                  </a:cxn>
                </a:cxnLst>
                <a:rect l="0" t="0" r="r" b="b"/>
                <a:pathLst>
                  <a:path w="130" h="129">
                    <a:moveTo>
                      <a:pt x="116" y="129"/>
                    </a:moveTo>
                    <a:lnTo>
                      <a:pt x="0" y="14"/>
                    </a:lnTo>
                    <a:lnTo>
                      <a:pt x="14" y="0"/>
                    </a:lnTo>
                    <a:lnTo>
                      <a:pt x="130" y="116"/>
                    </a:lnTo>
                    <a:lnTo>
                      <a:pt x="116" y="129"/>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58">
                <a:extLst>
                  <a:ext uri="{FF2B5EF4-FFF2-40B4-BE49-F238E27FC236}">
                    <a16:creationId xmlns:a16="http://schemas.microsoft.com/office/drawing/2014/main" id="{66D544A7-B307-4945-B64E-E004D8696B83}"/>
                  </a:ext>
                </a:extLst>
              </p:cNvPr>
              <p:cNvSpPr>
                <a:spLocks/>
              </p:cNvSpPr>
              <p:nvPr/>
            </p:nvSpPr>
            <p:spPr bwMode="auto">
              <a:xfrm>
                <a:off x="3927475" y="5818189"/>
                <a:ext cx="30162" cy="28575"/>
              </a:xfrm>
              <a:custGeom>
                <a:avLst/>
                <a:gdLst>
                  <a:gd name="T0" fmla="*/ 73 w 87"/>
                  <a:gd name="T1" fmla="*/ 86 h 86"/>
                  <a:gd name="T2" fmla="*/ 0 w 87"/>
                  <a:gd name="T3" fmla="*/ 14 h 86"/>
                  <a:gd name="T4" fmla="*/ 14 w 87"/>
                  <a:gd name="T5" fmla="*/ 0 h 86"/>
                  <a:gd name="T6" fmla="*/ 87 w 87"/>
                  <a:gd name="T7" fmla="*/ 73 h 86"/>
                  <a:gd name="T8" fmla="*/ 73 w 87"/>
                  <a:gd name="T9" fmla="*/ 86 h 86"/>
                </a:gdLst>
                <a:ahLst/>
                <a:cxnLst>
                  <a:cxn ang="0">
                    <a:pos x="T0" y="T1"/>
                  </a:cxn>
                  <a:cxn ang="0">
                    <a:pos x="T2" y="T3"/>
                  </a:cxn>
                  <a:cxn ang="0">
                    <a:pos x="T4" y="T5"/>
                  </a:cxn>
                  <a:cxn ang="0">
                    <a:pos x="T6" y="T7"/>
                  </a:cxn>
                  <a:cxn ang="0">
                    <a:pos x="T8" y="T9"/>
                  </a:cxn>
                </a:cxnLst>
                <a:rect l="0" t="0" r="r" b="b"/>
                <a:pathLst>
                  <a:path w="87" h="86">
                    <a:moveTo>
                      <a:pt x="73" y="86"/>
                    </a:moveTo>
                    <a:lnTo>
                      <a:pt x="0" y="14"/>
                    </a:lnTo>
                    <a:lnTo>
                      <a:pt x="14" y="0"/>
                    </a:lnTo>
                    <a:lnTo>
                      <a:pt x="87" y="73"/>
                    </a:lnTo>
                    <a:lnTo>
                      <a:pt x="73" y="8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959">
                <a:extLst>
                  <a:ext uri="{FF2B5EF4-FFF2-40B4-BE49-F238E27FC236}">
                    <a16:creationId xmlns:a16="http://schemas.microsoft.com/office/drawing/2014/main" id="{3D94F19F-BC9D-4C32-9893-D416E3A13EA8}"/>
                  </a:ext>
                </a:extLst>
              </p:cNvPr>
              <p:cNvSpPr>
                <a:spLocks/>
              </p:cNvSpPr>
              <p:nvPr/>
            </p:nvSpPr>
            <p:spPr bwMode="auto">
              <a:xfrm>
                <a:off x="3956050" y="5821364"/>
                <a:ext cx="14287" cy="14288"/>
              </a:xfrm>
              <a:custGeom>
                <a:avLst/>
                <a:gdLst>
                  <a:gd name="T0" fmla="*/ 30 w 44"/>
                  <a:gd name="T1" fmla="*/ 43 h 43"/>
                  <a:gd name="T2" fmla="*/ 0 w 44"/>
                  <a:gd name="T3" fmla="*/ 13 h 43"/>
                  <a:gd name="T4" fmla="*/ 14 w 44"/>
                  <a:gd name="T5" fmla="*/ 0 h 43"/>
                  <a:gd name="T6" fmla="*/ 44 w 44"/>
                  <a:gd name="T7" fmla="*/ 30 h 43"/>
                  <a:gd name="T8" fmla="*/ 30 w 44"/>
                  <a:gd name="T9" fmla="*/ 43 h 43"/>
                </a:gdLst>
                <a:ahLst/>
                <a:cxnLst>
                  <a:cxn ang="0">
                    <a:pos x="T0" y="T1"/>
                  </a:cxn>
                  <a:cxn ang="0">
                    <a:pos x="T2" y="T3"/>
                  </a:cxn>
                  <a:cxn ang="0">
                    <a:pos x="T4" y="T5"/>
                  </a:cxn>
                  <a:cxn ang="0">
                    <a:pos x="T6" y="T7"/>
                  </a:cxn>
                  <a:cxn ang="0">
                    <a:pos x="T8" y="T9"/>
                  </a:cxn>
                </a:cxnLst>
                <a:rect l="0" t="0" r="r" b="b"/>
                <a:pathLst>
                  <a:path w="44" h="43">
                    <a:moveTo>
                      <a:pt x="30" y="43"/>
                    </a:moveTo>
                    <a:lnTo>
                      <a:pt x="0" y="13"/>
                    </a:lnTo>
                    <a:lnTo>
                      <a:pt x="14" y="0"/>
                    </a:lnTo>
                    <a:lnTo>
                      <a:pt x="44" y="30"/>
                    </a:lnTo>
                    <a:lnTo>
                      <a:pt x="30" y="4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60">
                <a:extLst>
                  <a:ext uri="{FF2B5EF4-FFF2-40B4-BE49-F238E27FC236}">
                    <a16:creationId xmlns:a16="http://schemas.microsoft.com/office/drawing/2014/main" id="{B2504B67-E9B1-4C3A-9902-36BDDF7F8076}"/>
                  </a:ext>
                </a:extLst>
              </p:cNvPr>
              <p:cNvSpPr>
                <a:spLocks noEditPoints="1"/>
              </p:cNvSpPr>
              <p:nvPr/>
            </p:nvSpPr>
            <p:spPr bwMode="auto">
              <a:xfrm>
                <a:off x="3565525" y="5770564"/>
                <a:ext cx="423862" cy="117475"/>
              </a:xfrm>
              <a:custGeom>
                <a:avLst/>
                <a:gdLst>
                  <a:gd name="T0" fmla="*/ 264 w 1274"/>
                  <a:gd name="T1" fmla="*/ 27 h 350"/>
                  <a:gd name="T2" fmla="*/ 65 w 1274"/>
                  <a:gd name="T3" fmla="*/ 177 h 350"/>
                  <a:gd name="T4" fmla="*/ 1010 w 1274"/>
                  <a:gd name="T5" fmla="*/ 323 h 350"/>
                  <a:gd name="T6" fmla="*/ 1209 w 1274"/>
                  <a:gd name="T7" fmla="*/ 173 h 350"/>
                  <a:gd name="T8" fmla="*/ 264 w 1274"/>
                  <a:gd name="T9" fmla="*/ 27 h 350"/>
                  <a:gd name="T10" fmla="*/ 25 w 1274"/>
                  <a:gd name="T11" fmla="*/ 175 h 350"/>
                  <a:gd name="T12" fmla="*/ 258 w 1274"/>
                  <a:gd name="T13" fmla="*/ 0 h 350"/>
                  <a:gd name="T14" fmla="*/ 1274 w 1274"/>
                  <a:gd name="T15" fmla="*/ 157 h 350"/>
                  <a:gd name="T16" fmla="*/ 1016 w 1274"/>
                  <a:gd name="T17" fmla="*/ 350 h 350"/>
                  <a:gd name="T18" fmla="*/ 0 w 1274"/>
                  <a:gd name="T19" fmla="*/ 194 h 350"/>
                  <a:gd name="T20" fmla="*/ 25 w 1274"/>
                  <a:gd name="T2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4" h="350">
                    <a:moveTo>
                      <a:pt x="264" y="27"/>
                    </a:moveTo>
                    <a:lnTo>
                      <a:pt x="65" y="177"/>
                    </a:lnTo>
                    <a:lnTo>
                      <a:pt x="1010" y="323"/>
                    </a:lnTo>
                    <a:lnTo>
                      <a:pt x="1209" y="173"/>
                    </a:lnTo>
                    <a:lnTo>
                      <a:pt x="264" y="27"/>
                    </a:lnTo>
                    <a:close/>
                    <a:moveTo>
                      <a:pt x="25" y="175"/>
                    </a:moveTo>
                    <a:lnTo>
                      <a:pt x="258" y="0"/>
                    </a:lnTo>
                    <a:cubicBezTo>
                      <a:pt x="596" y="53"/>
                      <a:pt x="935" y="105"/>
                      <a:pt x="1274" y="157"/>
                    </a:cubicBezTo>
                    <a:cubicBezTo>
                      <a:pt x="1188" y="221"/>
                      <a:pt x="1102" y="286"/>
                      <a:pt x="1016" y="350"/>
                    </a:cubicBezTo>
                    <a:cubicBezTo>
                      <a:pt x="678" y="298"/>
                      <a:pt x="339" y="246"/>
                      <a:pt x="0" y="194"/>
                    </a:cubicBezTo>
                    <a:lnTo>
                      <a:pt x="25" y="17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61">
                <a:extLst>
                  <a:ext uri="{FF2B5EF4-FFF2-40B4-BE49-F238E27FC236}">
                    <a16:creationId xmlns:a16="http://schemas.microsoft.com/office/drawing/2014/main" id="{B0951821-7404-48F2-8816-B5D7AA5153B0}"/>
                  </a:ext>
                </a:extLst>
              </p:cNvPr>
              <p:cNvSpPr>
                <a:spLocks/>
              </p:cNvSpPr>
              <p:nvPr/>
            </p:nvSpPr>
            <p:spPr bwMode="auto">
              <a:xfrm>
                <a:off x="3546475" y="5746751"/>
                <a:ext cx="161925" cy="79375"/>
              </a:xfrm>
              <a:custGeom>
                <a:avLst/>
                <a:gdLst>
                  <a:gd name="T0" fmla="*/ 485 w 487"/>
                  <a:gd name="T1" fmla="*/ 41 h 240"/>
                  <a:gd name="T2" fmla="*/ 309 w 487"/>
                  <a:gd name="T3" fmla="*/ 14 h 240"/>
                  <a:gd name="T4" fmla="*/ 8 w 487"/>
                  <a:gd name="T5" fmla="*/ 240 h 240"/>
                  <a:gd name="T6" fmla="*/ 0 w 487"/>
                  <a:gd name="T7" fmla="*/ 230 h 240"/>
                  <a:gd name="T8" fmla="*/ 305 w 487"/>
                  <a:gd name="T9" fmla="*/ 0 h 240"/>
                  <a:gd name="T10" fmla="*/ 487 w 487"/>
                  <a:gd name="T11" fmla="*/ 28 h 240"/>
                  <a:gd name="T12" fmla="*/ 485 w 487"/>
                  <a:gd name="T13" fmla="*/ 41 h 240"/>
                </a:gdLst>
                <a:ahLst/>
                <a:cxnLst>
                  <a:cxn ang="0">
                    <a:pos x="T0" y="T1"/>
                  </a:cxn>
                  <a:cxn ang="0">
                    <a:pos x="T2" y="T3"/>
                  </a:cxn>
                  <a:cxn ang="0">
                    <a:pos x="T4" y="T5"/>
                  </a:cxn>
                  <a:cxn ang="0">
                    <a:pos x="T6" y="T7"/>
                  </a:cxn>
                  <a:cxn ang="0">
                    <a:pos x="T8" y="T9"/>
                  </a:cxn>
                  <a:cxn ang="0">
                    <a:pos x="T10" y="T11"/>
                  </a:cxn>
                  <a:cxn ang="0">
                    <a:pos x="T12" y="T13"/>
                  </a:cxn>
                </a:cxnLst>
                <a:rect l="0" t="0" r="r" b="b"/>
                <a:pathLst>
                  <a:path w="487" h="240">
                    <a:moveTo>
                      <a:pt x="485" y="41"/>
                    </a:moveTo>
                    <a:lnTo>
                      <a:pt x="309" y="14"/>
                    </a:lnTo>
                    <a:lnTo>
                      <a:pt x="8" y="240"/>
                    </a:lnTo>
                    <a:lnTo>
                      <a:pt x="0" y="230"/>
                    </a:lnTo>
                    <a:lnTo>
                      <a:pt x="305" y="0"/>
                    </a:lnTo>
                    <a:lnTo>
                      <a:pt x="487" y="28"/>
                    </a:lnTo>
                    <a:lnTo>
                      <a:pt x="485" y="4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962">
                <a:extLst>
                  <a:ext uri="{FF2B5EF4-FFF2-40B4-BE49-F238E27FC236}">
                    <a16:creationId xmlns:a16="http://schemas.microsoft.com/office/drawing/2014/main" id="{DDD0FD89-11F6-4020-B936-66456BD45C70}"/>
                  </a:ext>
                </a:extLst>
              </p:cNvPr>
              <p:cNvSpPr>
                <a:spLocks/>
              </p:cNvSpPr>
              <p:nvPr/>
            </p:nvSpPr>
            <p:spPr bwMode="auto">
              <a:xfrm>
                <a:off x="3705225" y="5748339"/>
                <a:ext cx="15875" cy="17463"/>
              </a:xfrm>
              <a:custGeom>
                <a:avLst/>
                <a:gdLst>
                  <a:gd name="T0" fmla="*/ 7 w 48"/>
                  <a:gd name="T1" fmla="*/ 0 h 51"/>
                  <a:gd name="T2" fmla="*/ 48 w 48"/>
                  <a:gd name="T3" fmla="*/ 32 h 51"/>
                  <a:gd name="T4" fmla="*/ 0 w 48"/>
                  <a:gd name="T5" fmla="*/ 51 h 51"/>
                  <a:gd name="T6" fmla="*/ 7 w 48"/>
                  <a:gd name="T7" fmla="*/ 0 h 51"/>
                </a:gdLst>
                <a:ahLst/>
                <a:cxnLst>
                  <a:cxn ang="0">
                    <a:pos x="T0" y="T1"/>
                  </a:cxn>
                  <a:cxn ang="0">
                    <a:pos x="T2" y="T3"/>
                  </a:cxn>
                  <a:cxn ang="0">
                    <a:pos x="T4" y="T5"/>
                  </a:cxn>
                  <a:cxn ang="0">
                    <a:pos x="T6" y="T7"/>
                  </a:cxn>
                </a:cxnLst>
                <a:rect l="0" t="0" r="r" b="b"/>
                <a:pathLst>
                  <a:path w="48" h="51">
                    <a:moveTo>
                      <a:pt x="7" y="0"/>
                    </a:moveTo>
                    <a:lnTo>
                      <a:pt x="48" y="32"/>
                    </a:lnTo>
                    <a:lnTo>
                      <a:pt x="0" y="51"/>
                    </a:lnTo>
                    <a:lnTo>
                      <a:pt x="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63">
                <a:extLst>
                  <a:ext uri="{FF2B5EF4-FFF2-40B4-BE49-F238E27FC236}">
                    <a16:creationId xmlns:a16="http://schemas.microsoft.com/office/drawing/2014/main" id="{0CD31382-D3AD-431C-A4CC-2D8D30EB8632}"/>
                  </a:ext>
                </a:extLst>
              </p:cNvPr>
              <p:cNvSpPr>
                <a:spLocks/>
              </p:cNvSpPr>
              <p:nvPr/>
            </p:nvSpPr>
            <p:spPr bwMode="auto">
              <a:xfrm>
                <a:off x="3538538" y="5816601"/>
                <a:ext cx="17462" cy="15875"/>
              </a:xfrm>
              <a:custGeom>
                <a:avLst/>
                <a:gdLst>
                  <a:gd name="T0" fmla="*/ 20 w 52"/>
                  <a:gd name="T1" fmla="*/ 0 h 47"/>
                  <a:gd name="T2" fmla="*/ 0 w 52"/>
                  <a:gd name="T3" fmla="*/ 47 h 47"/>
                  <a:gd name="T4" fmla="*/ 52 w 52"/>
                  <a:gd name="T5" fmla="*/ 41 h 47"/>
                  <a:gd name="T6" fmla="*/ 20 w 52"/>
                  <a:gd name="T7" fmla="*/ 0 h 47"/>
                </a:gdLst>
                <a:ahLst/>
                <a:cxnLst>
                  <a:cxn ang="0">
                    <a:pos x="T0" y="T1"/>
                  </a:cxn>
                  <a:cxn ang="0">
                    <a:pos x="T2" y="T3"/>
                  </a:cxn>
                  <a:cxn ang="0">
                    <a:pos x="T4" y="T5"/>
                  </a:cxn>
                  <a:cxn ang="0">
                    <a:pos x="T6" y="T7"/>
                  </a:cxn>
                </a:cxnLst>
                <a:rect l="0" t="0" r="r" b="b"/>
                <a:pathLst>
                  <a:path w="52" h="47">
                    <a:moveTo>
                      <a:pt x="20" y="0"/>
                    </a:moveTo>
                    <a:lnTo>
                      <a:pt x="0" y="47"/>
                    </a:lnTo>
                    <a:lnTo>
                      <a:pt x="52" y="41"/>
                    </a:lnTo>
                    <a:lnTo>
                      <a:pt x="20"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64">
                <a:extLst>
                  <a:ext uri="{FF2B5EF4-FFF2-40B4-BE49-F238E27FC236}">
                    <a16:creationId xmlns:a16="http://schemas.microsoft.com/office/drawing/2014/main" id="{7FBC09C0-B9F7-4058-ADAD-3E4E23D91C43}"/>
                  </a:ext>
                </a:extLst>
              </p:cNvPr>
              <p:cNvSpPr>
                <a:spLocks/>
              </p:cNvSpPr>
              <p:nvPr/>
            </p:nvSpPr>
            <p:spPr bwMode="auto">
              <a:xfrm>
                <a:off x="3635375" y="5749926"/>
                <a:ext cx="33337" cy="15875"/>
              </a:xfrm>
              <a:custGeom>
                <a:avLst/>
                <a:gdLst>
                  <a:gd name="T0" fmla="*/ 2 w 102"/>
                  <a:gd name="T1" fmla="*/ 22 h 44"/>
                  <a:gd name="T2" fmla="*/ 54 w 102"/>
                  <a:gd name="T3" fmla="*/ 30 h 44"/>
                  <a:gd name="T4" fmla="*/ 94 w 102"/>
                  <a:gd name="T5" fmla="*/ 0 h 44"/>
                  <a:gd name="T6" fmla="*/ 102 w 102"/>
                  <a:gd name="T7" fmla="*/ 10 h 44"/>
                  <a:gd name="T8" fmla="*/ 57 w 102"/>
                  <a:gd name="T9" fmla="*/ 44 h 44"/>
                  <a:gd name="T10" fmla="*/ 0 w 102"/>
                  <a:gd name="T11" fmla="*/ 35 h 44"/>
                  <a:gd name="T12" fmla="*/ 2 w 102"/>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02" h="44">
                    <a:moveTo>
                      <a:pt x="2" y="22"/>
                    </a:moveTo>
                    <a:lnTo>
                      <a:pt x="54" y="30"/>
                    </a:lnTo>
                    <a:lnTo>
                      <a:pt x="94" y="0"/>
                    </a:lnTo>
                    <a:lnTo>
                      <a:pt x="102" y="10"/>
                    </a:lnTo>
                    <a:lnTo>
                      <a:pt x="57" y="44"/>
                    </a:lnTo>
                    <a:lnTo>
                      <a:pt x="0" y="35"/>
                    </a:lnTo>
                    <a:lnTo>
                      <a:pt x="2" y="2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65">
                <a:extLst>
                  <a:ext uri="{FF2B5EF4-FFF2-40B4-BE49-F238E27FC236}">
                    <a16:creationId xmlns:a16="http://schemas.microsoft.com/office/drawing/2014/main" id="{C5133D4A-0445-47EC-B8D6-4D238593BD08}"/>
                  </a:ext>
                </a:extLst>
              </p:cNvPr>
              <p:cNvSpPr>
                <a:spLocks/>
              </p:cNvSpPr>
              <p:nvPr/>
            </p:nvSpPr>
            <p:spPr bwMode="auto">
              <a:xfrm>
                <a:off x="3660775" y="5713414"/>
                <a:ext cx="33337" cy="26988"/>
              </a:xfrm>
              <a:custGeom>
                <a:avLst/>
                <a:gdLst>
                  <a:gd name="T0" fmla="*/ 97 w 97"/>
                  <a:gd name="T1" fmla="*/ 11 h 77"/>
                  <a:gd name="T2" fmla="*/ 8 w 97"/>
                  <a:gd name="T3" fmla="*/ 77 h 77"/>
                  <a:gd name="T4" fmla="*/ 0 w 97"/>
                  <a:gd name="T5" fmla="*/ 67 h 77"/>
                  <a:gd name="T6" fmla="*/ 89 w 97"/>
                  <a:gd name="T7" fmla="*/ 0 h 77"/>
                  <a:gd name="T8" fmla="*/ 97 w 97"/>
                  <a:gd name="T9" fmla="*/ 11 h 77"/>
                </a:gdLst>
                <a:ahLst/>
                <a:cxnLst>
                  <a:cxn ang="0">
                    <a:pos x="T0" y="T1"/>
                  </a:cxn>
                  <a:cxn ang="0">
                    <a:pos x="T2" y="T3"/>
                  </a:cxn>
                  <a:cxn ang="0">
                    <a:pos x="T4" y="T5"/>
                  </a:cxn>
                  <a:cxn ang="0">
                    <a:pos x="T6" y="T7"/>
                  </a:cxn>
                  <a:cxn ang="0">
                    <a:pos x="T8" y="T9"/>
                  </a:cxn>
                </a:cxnLst>
                <a:rect l="0" t="0" r="r" b="b"/>
                <a:pathLst>
                  <a:path w="97" h="77">
                    <a:moveTo>
                      <a:pt x="97" y="11"/>
                    </a:moveTo>
                    <a:lnTo>
                      <a:pt x="8" y="77"/>
                    </a:lnTo>
                    <a:lnTo>
                      <a:pt x="0" y="67"/>
                    </a:lnTo>
                    <a:lnTo>
                      <a:pt x="89" y="0"/>
                    </a:lnTo>
                    <a:lnTo>
                      <a:pt x="97"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66">
                <a:extLst>
                  <a:ext uri="{FF2B5EF4-FFF2-40B4-BE49-F238E27FC236}">
                    <a16:creationId xmlns:a16="http://schemas.microsoft.com/office/drawing/2014/main" id="{ACBE6AFD-24A7-4364-9085-94DFA41030B7}"/>
                  </a:ext>
                </a:extLst>
              </p:cNvPr>
              <p:cNvSpPr>
                <a:spLocks/>
              </p:cNvSpPr>
              <p:nvPr/>
            </p:nvSpPr>
            <p:spPr bwMode="auto">
              <a:xfrm>
                <a:off x="3684588" y="5708651"/>
                <a:ext cx="17462" cy="15875"/>
              </a:xfrm>
              <a:custGeom>
                <a:avLst/>
                <a:gdLst>
                  <a:gd name="T0" fmla="*/ 0 w 52"/>
                  <a:gd name="T1" fmla="*/ 6 h 48"/>
                  <a:gd name="T2" fmla="*/ 52 w 52"/>
                  <a:gd name="T3" fmla="*/ 0 h 48"/>
                  <a:gd name="T4" fmla="*/ 32 w 52"/>
                  <a:gd name="T5" fmla="*/ 48 h 48"/>
                  <a:gd name="T6" fmla="*/ 0 w 52"/>
                  <a:gd name="T7" fmla="*/ 6 h 48"/>
                </a:gdLst>
                <a:ahLst/>
                <a:cxnLst>
                  <a:cxn ang="0">
                    <a:pos x="T0" y="T1"/>
                  </a:cxn>
                  <a:cxn ang="0">
                    <a:pos x="T2" y="T3"/>
                  </a:cxn>
                  <a:cxn ang="0">
                    <a:pos x="T4" y="T5"/>
                  </a:cxn>
                  <a:cxn ang="0">
                    <a:pos x="T6" y="T7"/>
                  </a:cxn>
                </a:cxnLst>
                <a:rect l="0" t="0" r="r" b="b"/>
                <a:pathLst>
                  <a:path w="52" h="48">
                    <a:moveTo>
                      <a:pt x="0" y="6"/>
                    </a:moveTo>
                    <a:lnTo>
                      <a:pt x="52" y="0"/>
                    </a:lnTo>
                    <a:lnTo>
                      <a:pt x="32" y="48"/>
                    </a:lnTo>
                    <a:lnTo>
                      <a:pt x="0" y="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67">
                <a:extLst>
                  <a:ext uri="{FF2B5EF4-FFF2-40B4-BE49-F238E27FC236}">
                    <a16:creationId xmlns:a16="http://schemas.microsoft.com/office/drawing/2014/main" id="{6E539C81-2A8F-4170-ACE6-B9316AE7F9B6}"/>
                  </a:ext>
                </a:extLst>
              </p:cNvPr>
              <p:cNvSpPr>
                <a:spLocks noEditPoints="1"/>
              </p:cNvSpPr>
              <p:nvPr/>
            </p:nvSpPr>
            <p:spPr bwMode="auto">
              <a:xfrm>
                <a:off x="3763963" y="5403851"/>
                <a:ext cx="355600" cy="369888"/>
              </a:xfrm>
              <a:custGeom>
                <a:avLst/>
                <a:gdLst>
                  <a:gd name="T0" fmla="*/ 637 w 1069"/>
                  <a:gd name="T1" fmla="*/ 372 h 1100"/>
                  <a:gd name="T2" fmla="*/ 993 w 1069"/>
                  <a:gd name="T3" fmla="*/ 338 h 1100"/>
                  <a:gd name="T4" fmla="*/ 893 w 1069"/>
                  <a:gd name="T5" fmla="*/ 562 h 1100"/>
                  <a:gd name="T6" fmla="*/ 897 w 1069"/>
                  <a:gd name="T7" fmla="*/ 440 h 1100"/>
                  <a:gd name="T8" fmla="*/ 897 w 1069"/>
                  <a:gd name="T9" fmla="*/ 389 h 1100"/>
                  <a:gd name="T10" fmla="*/ 902 w 1069"/>
                  <a:gd name="T11" fmla="*/ 361 h 1100"/>
                  <a:gd name="T12" fmla="*/ 911 w 1069"/>
                  <a:gd name="T13" fmla="*/ 354 h 1100"/>
                  <a:gd name="T14" fmla="*/ 976 w 1069"/>
                  <a:gd name="T15" fmla="*/ 305 h 1100"/>
                  <a:gd name="T16" fmla="*/ 976 w 1069"/>
                  <a:gd name="T17" fmla="*/ 475 h 1100"/>
                  <a:gd name="T18" fmla="*/ 1008 w 1069"/>
                  <a:gd name="T19" fmla="*/ 475 h 1100"/>
                  <a:gd name="T20" fmla="*/ 932 w 1069"/>
                  <a:gd name="T21" fmla="*/ 533 h 1100"/>
                  <a:gd name="T22" fmla="*/ 94 w 1069"/>
                  <a:gd name="T23" fmla="*/ 492 h 1100"/>
                  <a:gd name="T24" fmla="*/ 1049 w 1069"/>
                  <a:gd name="T25" fmla="*/ 154 h 1100"/>
                  <a:gd name="T26" fmla="*/ 1049 w 1069"/>
                  <a:gd name="T27" fmla="*/ 243 h 1100"/>
                  <a:gd name="T28" fmla="*/ 1049 w 1069"/>
                  <a:gd name="T29" fmla="*/ 409 h 1100"/>
                  <a:gd name="T30" fmla="*/ 1049 w 1069"/>
                  <a:gd name="T31" fmla="*/ 575 h 1100"/>
                  <a:gd name="T32" fmla="*/ 1049 w 1069"/>
                  <a:gd name="T33" fmla="*/ 742 h 1100"/>
                  <a:gd name="T34" fmla="*/ 1049 w 1069"/>
                  <a:gd name="T35" fmla="*/ 141 h 1100"/>
                  <a:gd name="T36" fmla="*/ 1032 w 1069"/>
                  <a:gd name="T37" fmla="*/ 121 h 1100"/>
                  <a:gd name="T38" fmla="*/ 1069 w 1069"/>
                  <a:gd name="T39" fmla="*/ 141 h 1100"/>
                  <a:gd name="T40" fmla="*/ 57 w 1069"/>
                  <a:gd name="T41" fmla="*/ 425 h 1100"/>
                  <a:gd name="T42" fmla="*/ 707 w 1069"/>
                  <a:gd name="T43" fmla="*/ 367 h 1100"/>
                  <a:gd name="T44" fmla="*/ 683 w 1069"/>
                  <a:gd name="T45" fmla="*/ 399 h 1100"/>
                  <a:gd name="T46" fmla="*/ 626 w 1069"/>
                  <a:gd name="T47" fmla="*/ 574 h 1100"/>
                  <a:gd name="T48" fmla="*/ 611 w 1069"/>
                  <a:gd name="T49" fmla="*/ 572 h 1100"/>
                  <a:gd name="T50" fmla="*/ 532 w 1069"/>
                  <a:gd name="T51" fmla="*/ 559 h 1100"/>
                  <a:gd name="T52" fmla="*/ 367 w 1069"/>
                  <a:gd name="T53" fmla="*/ 534 h 1100"/>
                  <a:gd name="T54" fmla="*/ 203 w 1069"/>
                  <a:gd name="T55" fmla="*/ 509 h 1100"/>
                  <a:gd name="T56" fmla="*/ 171 w 1069"/>
                  <a:gd name="T57" fmla="*/ 425 h 1100"/>
                  <a:gd name="T58" fmla="*/ 335 w 1069"/>
                  <a:gd name="T59" fmla="*/ 450 h 1100"/>
                  <a:gd name="T60" fmla="*/ 499 w 1069"/>
                  <a:gd name="T61" fmla="*/ 476 h 1100"/>
                  <a:gd name="T62" fmla="*/ 645 w 1069"/>
                  <a:gd name="T63" fmla="*/ 479 h 1100"/>
                  <a:gd name="T64" fmla="*/ 702 w 1069"/>
                  <a:gd name="T65" fmla="*/ 435 h 1100"/>
                  <a:gd name="T66" fmla="*/ 702 w 1069"/>
                  <a:gd name="T67" fmla="*/ 601 h 1100"/>
                  <a:gd name="T68" fmla="*/ 702 w 1069"/>
                  <a:gd name="T69" fmla="*/ 768 h 1100"/>
                  <a:gd name="T70" fmla="*/ 702 w 1069"/>
                  <a:gd name="T71" fmla="*/ 934 h 1100"/>
                  <a:gd name="T72" fmla="*/ 702 w 1069"/>
                  <a:gd name="T73" fmla="*/ 1100 h 1100"/>
                  <a:gd name="T74" fmla="*/ 0 w 1069"/>
                  <a:gd name="T75" fmla="*/ 1002 h 1100"/>
                  <a:gd name="T76" fmla="*/ 0 w 1069"/>
                  <a:gd name="T77" fmla="*/ 835 h 1100"/>
                  <a:gd name="T78" fmla="*/ 0 w 1069"/>
                  <a:gd name="T79" fmla="*/ 669 h 1100"/>
                  <a:gd name="T80" fmla="*/ 0 w 1069"/>
                  <a:gd name="T81" fmla="*/ 503 h 1100"/>
                  <a:gd name="T82" fmla="*/ 0 w 1069"/>
                  <a:gd name="T83" fmla="*/ 337 h 1100"/>
                  <a:gd name="T84" fmla="*/ 517 w 1069"/>
                  <a:gd name="T85" fmla="*/ 22 h 1100"/>
                  <a:gd name="T86" fmla="*/ 681 w 1069"/>
                  <a:gd name="T87" fmla="*/ 47 h 1100"/>
                  <a:gd name="T88" fmla="*/ 845 w 1069"/>
                  <a:gd name="T89" fmla="*/ 72 h 1100"/>
                  <a:gd name="T90" fmla="*/ 1010 w 1069"/>
                  <a:gd name="T91" fmla="*/ 98 h 1100"/>
                  <a:gd name="T92" fmla="*/ 0 w 1069"/>
                  <a:gd name="T93" fmla="*/ 311 h 1100"/>
                  <a:gd name="T94" fmla="*/ 36 w 1069"/>
                  <a:gd name="T95" fmla="*/ 278 h 1100"/>
                  <a:gd name="T96" fmla="*/ 400 w 1069"/>
                  <a:gd name="T97" fmla="*/ 24 h 1100"/>
                  <a:gd name="T98" fmla="*/ 378 w 1069"/>
                  <a:gd name="T99" fmla="*/ 0 h 1100"/>
                  <a:gd name="T100" fmla="*/ 1005 w 1069"/>
                  <a:gd name="T101" fmla="*/ 168 h 1100"/>
                  <a:gd name="T102" fmla="*/ 872 w 1069"/>
                  <a:gd name="T103" fmla="*/ 268 h 1100"/>
                  <a:gd name="T104" fmla="*/ 739 w 1069"/>
                  <a:gd name="T105" fmla="*/ 368 h 1100"/>
                  <a:gd name="T106" fmla="*/ 64 w 1069"/>
                  <a:gd name="T107" fmla="*/ 233 h 1100"/>
                  <a:gd name="T108" fmla="*/ 196 w 1069"/>
                  <a:gd name="T109" fmla="*/ 133 h 1100"/>
                  <a:gd name="T110" fmla="*/ 329 w 1069"/>
                  <a:gd name="T111" fmla="*/ 33 h 1100"/>
                  <a:gd name="T112" fmla="*/ 388 w 1069"/>
                  <a:gd name="T113" fmla="*/ 354 h 1100"/>
                  <a:gd name="T114" fmla="*/ 223 w 1069"/>
                  <a:gd name="T115" fmla="*/ 328 h 1100"/>
                  <a:gd name="T116" fmla="*/ 59 w 1069"/>
                  <a:gd name="T117" fmla="*/ 30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1100">
                    <a:moveTo>
                      <a:pt x="637" y="372"/>
                    </a:moveTo>
                    <a:lnTo>
                      <a:pt x="634" y="392"/>
                    </a:lnTo>
                    <a:lnTo>
                      <a:pt x="552" y="379"/>
                    </a:lnTo>
                    <a:lnTo>
                      <a:pt x="555" y="360"/>
                    </a:lnTo>
                    <a:lnTo>
                      <a:pt x="637" y="372"/>
                    </a:lnTo>
                    <a:close/>
                    <a:moveTo>
                      <a:pt x="993" y="338"/>
                    </a:moveTo>
                    <a:lnTo>
                      <a:pt x="993" y="412"/>
                    </a:lnTo>
                    <a:lnTo>
                      <a:pt x="1012" y="412"/>
                    </a:lnTo>
                    <a:lnTo>
                      <a:pt x="1012" y="338"/>
                    </a:lnTo>
                    <a:lnTo>
                      <a:pt x="993" y="338"/>
                    </a:lnTo>
                    <a:close/>
                    <a:moveTo>
                      <a:pt x="897" y="528"/>
                    </a:moveTo>
                    <a:lnTo>
                      <a:pt x="897" y="535"/>
                    </a:lnTo>
                    <a:lnTo>
                      <a:pt x="902" y="531"/>
                    </a:lnTo>
                    <a:lnTo>
                      <a:pt x="914" y="546"/>
                    </a:lnTo>
                    <a:lnTo>
                      <a:pt x="893" y="562"/>
                    </a:lnTo>
                    <a:lnTo>
                      <a:pt x="877" y="554"/>
                    </a:lnTo>
                    <a:lnTo>
                      <a:pt x="877" y="528"/>
                    </a:lnTo>
                    <a:lnTo>
                      <a:pt x="897" y="528"/>
                    </a:lnTo>
                    <a:close/>
                    <a:moveTo>
                      <a:pt x="897" y="514"/>
                    </a:moveTo>
                    <a:lnTo>
                      <a:pt x="897" y="440"/>
                    </a:lnTo>
                    <a:lnTo>
                      <a:pt x="877" y="440"/>
                    </a:lnTo>
                    <a:lnTo>
                      <a:pt x="877" y="514"/>
                    </a:lnTo>
                    <a:lnTo>
                      <a:pt x="897" y="514"/>
                    </a:lnTo>
                    <a:close/>
                    <a:moveTo>
                      <a:pt x="914" y="376"/>
                    </a:moveTo>
                    <a:lnTo>
                      <a:pt x="897" y="389"/>
                    </a:lnTo>
                    <a:lnTo>
                      <a:pt x="897" y="410"/>
                    </a:lnTo>
                    <a:lnTo>
                      <a:pt x="877" y="410"/>
                    </a:lnTo>
                    <a:lnTo>
                      <a:pt x="877" y="384"/>
                    </a:lnTo>
                    <a:lnTo>
                      <a:pt x="881" y="376"/>
                    </a:lnTo>
                    <a:lnTo>
                      <a:pt x="902" y="361"/>
                    </a:lnTo>
                    <a:lnTo>
                      <a:pt x="914" y="376"/>
                    </a:lnTo>
                    <a:close/>
                    <a:moveTo>
                      <a:pt x="923" y="369"/>
                    </a:moveTo>
                    <a:lnTo>
                      <a:pt x="969" y="335"/>
                    </a:lnTo>
                    <a:lnTo>
                      <a:pt x="957" y="319"/>
                    </a:lnTo>
                    <a:lnTo>
                      <a:pt x="911" y="354"/>
                    </a:lnTo>
                    <a:lnTo>
                      <a:pt x="923" y="369"/>
                    </a:lnTo>
                    <a:close/>
                    <a:moveTo>
                      <a:pt x="993" y="323"/>
                    </a:moveTo>
                    <a:lnTo>
                      <a:pt x="993" y="317"/>
                    </a:lnTo>
                    <a:lnTo>
                      <a:pt x="987" y="321"/>
                    </a:lnTo>
                    <a:lnTo>
                      <a:pt x="976" y="305"/>
                    </a:lnTo>
                    <a:lnTo>
                      <a:pt x="996" y="290"/>
                    </a:lnTo>
                    <a:lnTo>
                      <a:pt x="1012" y="298"/>
                    </a:lnTo>
                    <a:lnTo>
                      <a:pt x="1012" y="323"/>
                    </a:lnTo>
                    <a:lnTo>
                      <a:pt x="993" y="323"/>
                    </a:lnTo>
                    <a:close/>
                    <a:moveTo>
                      <a:pt x="976" y="475"/>
                    </a:moveTo>
                    <a:lnTo>
                      <a:pt x="993" y="463"/>
                    </a:lnTo>
                    <a:lnTo>
                      <a:pt x="993" y="442"/>
                    </a:lnTo>
                    <a:lnTo>
                      <a:pt x="1012" y="442"/>
                    </a:lnTo>
                    <a:lnTo>
                      <a:pt x="1012" y="468"/>
                    </a:lnTo>
                    <a:lnTo>
                      <a:pt x="1008" y="475"/>
                    </a:lnTo>
                    <a:lnTo>
                      <a:pt x="987" y="491"/>
                    </a:lnTo>
                    <a:lnTo>
                      <a:pt x="976" y="475"/>
                    </a:lnTo>
                    <a:close/>
                    <a:moveTo>
                      <a:pt x="966" y="482"/>
                    </a:moveTo>
                    <a:lnTo>
                      <a:pt x="920" y="517"/>
                    </a:lnTo>
                    <a:lnTo>
                      <a:pt x="932" y="533"/>
                    </a:lnTo>
                    <a:lnTo>
                      <a:pt x="978" y="498"/>
                    </a:lnTo>
                    <a:lnTo>
                      <a:pt x="966" y="482"/>
                    </a:lnTo>
                    <a:close/>
                    <a:moveTo>
                      <a:pt x="76" y="471"/>
                    </a:moveTo>
                    <a:lnTo>
                      <a:pt x="76" y="489"/>
                    </a:lnTo>
                    <a:lnTo>
                      <a:pt x="94" y="492"/>
                    </a:lnTo>
                    <a:lnTo>
                      <a:pt x="91" y="511"/>
                    </a:lnTo>
                    <a:lnTo>
                      <a:pt x="57" y="506"/>
                    </a:lnTo>
                    <a:lnTo>
                      <a:pt x="57" y="471"/>
                    </a:lnTo>
                    <a:lnTo>
                      <a:pt x="76" y="471"/>
                    </a:lnTo>
                    <a:close/>
                    <a:moveTo>
                      <a:pt x="1049" y="154"/>
                    </a:moveTo>
                    <a:lnTo>
                      <a:pt x="1049" y="160"/>
                    </a:lnTo>
                    <a:lnTo>
                      <a:pt x="1069" y="160"/>
                    </a:lnTo>
                    <a:lnTo>
                      <a:pt x="1069" y="154"/>
                    </a:lnTo>
                    <a:lnTo>
                      <a:pt x="1049" y="154"/>
                    </a:lnTo>
                    <a:close/>
                    <a:moveTo>
                      <a:pt x="1049" y="243"/>
                    </a:moveTo>
                    <a:lnTo>
                      <a:pt x="1069" y="243"/>
                    </a:lnTo>
                    <a:lnTo>
                      <a:pt x="1069" y="326"/>
                    </a:lnTo>
                    <a:lnTo>
                      <a:pt x="1049" y="326"/>
                    </a:lnTo>
                    <a:lnTo>
                      <a:pt x="1049" y="243"/>
                    </a:lnTo>
                    <a:close/>
                    <a:moveTo>
                      <a:pt x="1049" y="409"/>
                    </a:moveTo>
                    <a:lnTo>
                      <a:pt x="1069" y="409"/>
                    </a:lnTo>
                    <a:lnTo>
                      <a:pt x="1069" y="492"/>
                    </a:lnTo>
                    <a:lnTo>
                      <a:pt x="1049" y="492"/>
                    </a:lnTo>
                    <a:lnTo>
                      <a:pt x="1049" y="409"/>
                    </a:lnTo>
                    <a:close/>
                    <a:moveTo>
                      <a:pt x="1049" y="575"/>
                    </a:moveTo>
                    <a:lnTo>
                      <a:pt x="1069" y="575"/>
                    </a:lnTo>
                    <a:lnTo>
                      <a:pt x="1069" y="658"/>
                    </a:lnTo>
                    <a:lnTo>
                      <a:pt x="1049" y="658"/>
                    </a:lnTo>
                    <a:lnTo>
                      <a:pt x="1049" y="575"/>
                    </a:lnTo>
                    <a:close/>
                    <a:moveTo>
                      <a:pt x="1049" y="742"/>
                    </a:moveTo>
                    <a:lnTo>
                      <a:pt x="1069" y="742"/>
                    </a:lnTo>
                    <a:lnTo>
                      <a:pt x="1069" y="825"/>
                    </a:lnTo>
                    <a:lnTo>
                      <a:pt x="1049" y="825"/>
                    </a:lnTo>
                    <a:lnTo>
                      <a:pt x="1049" y="742"/>
                    </a:lnTo>
                    <a:close/>
                    <a:moveTo>
                      <a:pt x="1049" y="141"/>
                    </a:moveTo>
                    <a:lnTo>
                      <a:pt x="1049" y="135"/>
                    </a:lnTo>
                    <a:lnTo>
                      <a:pt x="1044" y="139"/>
                    </a:lnTo>
                    <a:lnTo>
                      <a:pt x="1032" y="123"/>
                    </a:lnTo>
                    <a:lnTo>
                      <a:pt x="1035" y="121"/>
                    </a:lnTo>
                    <a:lnTo>
                      <a:pt x="1032" y="121"/>
                    </a:lnTo>
                    <a:lnTo>
                      <a:pt x="1035" y="102"/>
                    </a:lnTo>
                    <a:lnTo>
                      <a:pt x="1060" y="106"/>
                    </a:lnTo>
                    <a:lnTo>
                      <a:pt x="1062" y="112"/>
                    </a:lnTo>
                    <a:lnTo>
                      <a:pt x="1069" y="115"/>
                    </a:lnTo>
                    <a:lnTo>
                      <a:pt x="1069" y="141"/>
                    </a:lnTo>
                    <a:lnTo>
                      <a:pt x="1049" y="141"/>
                    </a:lnTo>
                    <a:close/>
                    <a:moveTo>
                      <a:pt x="91" y="413"/>
                    </a:moveTo>
                    <a:lnTo>
                      <a:pt x="76" y="410"/>
                    </a:lnTo>
                    <a:lnTo>
                      <a:pt x="76" y="425"/>
                    </a:lnTo>
                    <a:lnTo>
                      <a:pt x="57" y="425"/>
                    </a:lnTo>
                    <a:lnTo>
                      <a:pt x="57" y="388"/>
                    </a:lnTo>
                    <a:lnTo>
                      <a:pt x="94" y="393"/>
                    </a:lnTo>
                    <a:lnTo>
                      <a:pt x="91" y="413"/>
                    </a:lnTo>
                    <a:close/>
                    <a:moveTo>
                      <a:pt x="690" y="380"/>
                    </a:moveTo>
                    <a:lnTo>
                      <a:pt x="707" y="367"/>
                    </a:lnTo>
                    <a:lnTo>
                      <a:pt x="719" y="383"/>
                    </a:lnTo>
                    <a:lnTo>
                      <a:pt x="702" y="396"/>
                    </a:lnTo>
                    <a:lnTo>
                      <a:pt x="702" y="417"/>
                    </a:lnTo>
                    <a:lnTo>
                      <a:pt x="683" y="417"/>
                    </a:lnTo>
                    <a:lnTo>
                      <a:pt x="683" y="399"/>
                    </a:lnTo>
                    <a:lnTo>
                      <a:pt x="665" y="396"/>
                    </a:lnTo>
                    <a:lnTo>
                      <a:pt x="668" y="377"/>
                    </a:lnTo>
                    <a:lnTo>
                      <a:pt x="690" y="380"/>
                    </a:lnTo>
                    <a:close/>
                    <a:moveTo>
                      <a:pt x="611" y="572"/>
                    </a:moveTo>
                    <a:lnTo>
                      <a:pt x="626" y="574"/>
                    </a:lnTo>
                    <a:lnTo>
                      <a:pt x="626" y="559"/>
                    </a:lnTo>
                    <a:lnTo>
                      <a:pt x="645" y="559"/>
                    </a:lnTo>
                    <a:lnTo>
                      <a:pt x="645" y="597"/>
                    </a:lnTo>
                    <a:lnTo>
                      <a:pt x="609" y="591"/>
                    </a:lnTo>
                    <a:lnTo>
                      <a:pt x="611" y="572"/>
                    </a:lnTo>
                    <a:close/>
                    <a:moveTo>
                      <a:pt x="532" y="559"/>
                    </a:moveTo>
                    <a:lnTo>
                      <a:pt x="529" y="579"/>
                    </a:lnTo>
                    <a:lnTo>
                      <a:pt x="447" y="566"/>
                    </a:lnTo>
                    <a:lnTo>
                      <a:pt x="449" y="547"/>
                    </a:lnTo>
                    <a:lnTo>
                      <a:pt x="532" y="559"/>
                    </a:lnTo>
                    <a:close/>
                    <a:moveTo>
                      <a:pt x="367" y="534"/>
                    </a:moveTo>
                    <a:lnTo>
                      <a:pt x="364" y="553"/>
                    </a:lnTo>
                    <a:lnTo>
                      <a:pt x="282" y="541"/>
                    </a:lnTo>
                    <a:lnTo>
                      <a:pt x="285" y="521"/>
                    </a:lnTo>
                    <a:lnTo>
                      <a:pt x="367" y="534"/>
                    </a:lnTo>
                    <a:close/>
                    <a:moveTo>
                      <a:pt x="203" y="509"/>
                    </a:moveTo>
                    <a:lnTo>
                      <a:pt x="200" y="528"/>
                    </a:lnTo>
                    <a:lnTo>
                      <a:pt x="118" y="515"/>
                    </a:lnTo>
                    <a:lnTo>
                      <a:pt x="121" y="496"/>
                    </a:lnTo>
                    <a:lnTo>
                      <a:pt x="203" y="509"/>
                    </a:lnTo>
                    <a:close/>
                    <a:moveTo>
                      <a:pt x="171" y="425"/>
                    </a:moveTo>
                    <a:lnTo>
                      <a:pt x="174" y="406"/>
                    </a:lnTo>
                    <a:lnTo>
                      <a:pt x="256" y="418"/>
                    </a:lnTo>
                    <a:lnTo>
                      <a:pt x="253" y="438"/>
                    </a:lnTo>
                    <a:lnTo>
                      <a:pt x="171" y="425"/>
                    </a:lnTo>
                    <a:close/>
                    <a:moveTo>
                      <a:pt x="335" y="450"/>
                    </a:moveTo>
                    <a:lnTo>
                      <a:pt x="338" y="431"/>
                    </a:lnTo>
                    <a:lnTo>
                      <a:pt x="420" y="444"/>
                    </a:lnTo>
                    <a:lnTo>
                      <a:pt x="417" y="463"/>
                    </a:lnTo>
                    <a:lnTo>
                      <a:pt x="335" y="450"/>
                    </a:lnTo>
                    <a:close/>
                    <a:moveTo>
                      <a:pt x="499" y="476"/>
                    </a:moveTo>
                    <a:lnTo>
                      <a:pt x="502" y="456"/>
                    </a:lnTo>
                    <a:lnTo>
                      <a:pt x="584" y="469"/>
                    </a:lnTo>
                    <a:lnTo>
                      <a:pt x="581" y="488"/>
                    </a:lnTo>
                    <a:lnTo>
                      <a:pt x="499" y="476"/>
                    </a:lnTo>
                    <a:close/>
                    <a:moveTo>
                      <a:pt x="626" y="513"/>
                    </a:moveTo>
                    <a:lnTo>
                      <a:pt x="626" y="495"/>
                    </a:lnTo>
                    <a:lnTo>
                      <a:pt x="609" y="493"/>
                    </a:lnTo>
                    <a:lnTo>
                      <a:pt x="611" y="473"/>
                    </a:lnTo>
                    <a:lnTo>
                      <a:pt x="645" y="479"/>
                    </a:lnTo>
                    <a:lnTo>
                      <a:pt x="645" y="513"/>
                    </a:lnTo>
                    <a:lnTo>
                      <a:pt x="626" y="513"/>
                    </a:lnTo>
                    <a:close/>
                    <a:moveTo>
                      <a:pt x="683" y="429"/>
                    </a:moveTo>
                    <a:lnTo>
                      <a:pt x="683" y="435"/>
                    </a:lnTo>
                    <a:lnTo>
                      <a:pt x="702" y="435"/>
                    </a:lnTo>
                    <a:lnTo>
                      <a:pt x="702" y="429"/>
                    </a:lnTo>
                    <a:lnTo>
                      <a:pt x="683" y="429"/>
                    </a:lnTo>
                    <a:close/>
                    <a:moveTo>
                      <a:pt x="683" y="518"/>
                    </a:moveTo>
                    <a:lnTo>
                      <a:pt x="702" y="518"/>
                    </a:lnTo>
                    <a:lnTo>
                      <a:pt x="702" y="601"/>
                    </a:lnTo>
                    <a:lnTo>
                      <a:pt x="683" y="601"/>
                    </a:lnTo>
                    <a:lnTo>
                      <a:pt x="683" y="518"/>
                    </a:lnTo>
                    <a:close/>
                    <a:moveTo>
                      <a:pt x="683" y="685"/>
                    </a:moveTo>
                    <a:lnTo>
                      <a:pt x="702" y="685"/>
                    </a:lnTo>
                    <a:lnTo>
                      <a:pt x="702" y="768"/>
                    </a:lnTo>
                    <a:lnTo>
                      <a:pt x="683" y="768"/>
                    </a:lnTo>
                    <a:lnTo>
                      <a:pt x="683" y="685"/>
                    </a:lnTo>
                    <a:close/>
                    <a:moveTo>
                      <a:pt x="683" y="851"/>
                    </a:moveTo>
                    <a:lnTo>
                      <a:pt x="702" y="851"/>
                    </a:lnTo>
                    <a:lnTo>
                      <a:pt x="702" y="934"/>
                    </a:lnTo>
                    <a:lnTo>
                      <a:pt x="683" y="934"/>
                    </a:lnTo>
                    <a:lnTo>
                      <a:pt x="683" y="851"/>
                    </a:lnTo>
                    <a:close/>
                    <a:moveTo>
                      <a:pt x="683" y="1017"/>
                    </a:moveTo>
                    <a:lnTo>
                      <a:pt x="702" y="1017"/>
                    </a:lnTo>
                    <a:lnTo>
                      <a:pt x="702" y="1100"/>
                    </a:lnTo>
                    <a:lnTo>
                      <a:pt x="683" y="1100"/>
                    </a:lnTo>
                    <a:lnTo>
                      <a:pt x="683" y="1017"/>
                    </a:lnTo>
                    <a:close/>
                    <a:moveTo>
                      <a:pt x="19" y="1007"/>
                    </a:moveTo>
                    <a:lnTo>
                      <a:pt x="19" y="1002"/>
                    </a:lnTo>
                    <a:lnTo>
                      <a:pt x="0" y="1002"/>
                    </a:lnTo>
                    <a:lnTo>
                      <a:pt x="0" y="1007"/>
                    </a:lnTo>
                    <a:lnTo>
                      <a:pt x="19" y="1007"/>
                    </a:lnTo>
                    <a:close/>
                    <a:moveTo>
                      <a:pt x="19" y="918"/>
                    </a:moveTo>
                    <a:lnTo>
                      <a:pt x="0" y="918"/>
                    </a:lnTo>
                    <a:lnTo>
                      <a:pt x="0" y="835"/>
                    </a:lnTo>
                    <a:lnTo>
                      <a:pt x="19" y="835"/>
                    </a:lnTo>
                    <a:lnTo>
                      <a:pt x="19" y="918"/>
                    </a:lnTo>
                    <a:close/>
                    <a:moveTo>
                      <a:pt x="19" y="752"/>
                    </a:moveTo>
                    <a:lnTo>
                      <a:pt x="0" y="752"/>
                    </a:lnTo>
                    <a:lnTo>
                      <a:pt x="0" y="669"/>
                    </a:lnTo>
                    <a:lnTo>
                      <a:pt x="19" y="669"/>
                    </a:lnTo>
                    <a:lnTo>
                      <a:pt x="19" y="752"/>
                    </a:lnTo>
                    <a:close/>
                    <a:moveTo>
                      <a:pt x="19" y="586"/>
                    </a:moveTo>
                    <a:lnTo>
                      <a:pt x="0" y="586"/>
                    </a:lnTo>
                    <a:lnTo>
                      <a:pt x="0" y="503"/>
                    </a:lnTo>
                    <a:lnTo>
                      <a:pt x="19" y="503"/>
                    </a:lnTo>
                    <a:lnTo>
                      <a:pt x="19" y="586"/>
                    </a:lnTo>
                    <a:close/>
                    <a:moveTo>
                      <a:pt x="19" y="420"/>
                    </a:moveTo>
                    <a:lnTo>
                      <a:pt x="0" y="420"/>
                    </a:lnTo>
                    <a:lnTo>
                      <a:pt x="0" y="337"/>
                    </a:lnTo>
                    <a:lnTo>
                      <a:pt x="19" y="337"/>
                    </a:lnTo>
                    <a:lnTo>
                      <a:pt x="19" y="420"/>
                    </a:lnTo>
                    <a:close/>
                    <a:moveTo>
                      <a:pt x="432" y="28"/>
                    </a:moveTo>
                    <a:lnTo>
                      <a:pt x="435" y="9"/>
                    </a:lnTo>
                    <a:lnTo>
                      <a:pt x="517" y="22"/>
                    </a:lnTo>
                    <a:lnTo>
                      <a:pt x="514" y="41"/>
                    </a:lnTo>
                    <a:lnTo>
                      <a:pt x="432" y="28"/>
                    </a:lnTo>
                    <a:close/>
                    <a:moveTo>
                      <a:pt x="596" y="54"/>
                    </a:moveTo>
                    <a:lnTo>
                      <a:pt x="599" y="34"/>
                    </a:lnTo>
                    <a:lnTo>
                      <a:pt x="681" y="47"/>
                    </a:lnTo>
                    <a:lnTo>
                      <a:pt x="678" y="66"/>
                    </a:lnTo>
                    <a:lnTo>
                      <a:pt x="596" y="54"/>
                    </a:lnTo>
                    <a:close/>
                    <a:moveTo>
                      <a:pt x="760" y="79"/>
                    </a:moveTo>
                    <a:lnTo>
                      <a:pt x="763" y="60"/>
                    </a:lnTo>
                    <a:lnTo>
                      <a:pt x="845" y="72"/>
                    </a:lnTo>
                    <a:lnTo>
                      <a:pt x="842" y="92"/>
                    </a:lnTo>
                    <a:lnTo>
                      <a:pt x="760" y="79"/>
                    </a:lnTo>
                    <a:close/>
                    <a:moveTo>
                      <a:pt x="924" y="104"/>
                    </a:moveTo>
                    <a:lnTo>
                      <a:pt x="927" y="85"/>
                    </a:lnTo>
                    <a:lnTo>
                      <a:pt x="1010" y="98"/>
                    </a:lnTo>
                    <a:lnTo>
                      <a:pt x="1007" y="117"/>
                    </a:lnTo>
                    <a:lnTo>
                      <a:pt x="924" y="104"/>
                    </a:lnTo>
                    <a:close/>
                    <a:moveTo>
                      <a:pt x="19" y="297"/>
                    </a:moveTo>
                    <a:lnTo>
                      <a:pt x="19" y="311"/>
                    </a:lnTo>
                    <a:lnTo>
                      <a:pt x="0" y="311"/>
                    </a:lnTo>
                    <a:lnTo>
                      <a:pt x="0" y="285"/>
                    </a:lnTo>
                    <a:lnTo>
                      <a:pt x="5" y="281"/>
                    </a:lnTo>
                    <a:lnTo>
                      <a:pt x="4" y="278"/>
                    </a:lnTo>
                    <a:lnTo>
                      <a:pt x="25" y="262"/>
                    </a:lnTo>
                    <a:lnTo>
                      <a:pt x="36" y="278"/>
                    </a:lnTo>
                    <a:lnTo>
                      <a:pt x="34" y="279"/>
                    </a:lnTo>
                    <a:lnTo>
                      <a:pt x="37" y="280"/>
                    </a:lnTo>
                    <a:lnTo>
                      <a:pt x="34" y="299"/>
                    </a:lnTo>
                    <a:lnTo>
                      <a:pt x="19" y="297"/>
                    </a:lnTo>
                    <a:close/>
                    <a:moveTo>
                      <a:pt x="400" y="24"/>
                    </a:moveTo>
                    <a:lnTo>
                      <a:pt x="379" y="20"/>
                    </a:lnTo>
                    <a:lnTo>
                      <a:pt x="361" y="33"/>
                    </a:lnTo>
                    <a:lnTo>
                      <a:pt x="350" y="18"/>
                    </a:lnTo>
                    <a:lnTo>
                      <a:pt x="370" y="2"/>
                    </a:lnTo>
                    <a:lnTo>
                      <a:pt x="378" y="0"/>
                    </a:lnTo>
                    <a:lnTo>
                      <a:pt x="403" y="4"/>
                    </a:lnTo>
                    <a:lnTo>
                      <a:pt x="400" y="24"/>
                    </a:lnTo>
                    <a:close/>
                    <a:moveTo>
                      <a:pt x="1022" y="131"/>
                    </a:moveTo>
                    <a:lnTo>
                      <a:pt x="993" y="152"/>
                    </a:lnTo>
                    <a:lnTo>
                      <a:pt x="1005" y="168"/>
                    </a:lnTo>
                    <a:lnTo>
                      <a:pt x="1034" y="146"/>
                    </a:lnTo>
                    <a:lnTo>
                      <a:pt x="1022" y="131"/>
                    </a:lnTo>
                    <a:close/>
                    <a:moveTo>
                      <a:pt x="927" y="202"/>
                    </a:moveTo>
                    <a:lnTo>
                      <a:pt x="939" y="218"/>
                    </a:lnTo>
                    <a:lnTo>
                      <a:pt x="872" y="268"/>
                    </a:lnTo>
                    <a:lnTo>
                      <a:pt x="861" y="252"/>
                    </a:lnTo>
                    <a:lnTo>
                      <a:pt x="927" y="202"/>
                    </a:lnTo>
                    <a:close/>
                    <a:moveTo>
                      <a:pt x="794" y="302"/>
                    </a:moveTo>
                    <a:lnTo>
                      <a:pt x="806" y="318"/>
                    </a:lnTo>
                    <a:lnTo>
                      <a:pt x="739" y="368"/>
                    </a:lnTo>
                    <a:lnTo>
                      <a:pt x="728" y="352"/>
                    </a:lnTo>
                    <a:lnTo>
                      <a:pt x="794" y="302"/>
                    </a:lnTo>
                    <a:close/>
                    <a:moveTo>
                      <a:pt x="46" y="270"/>
                    </a:moveTo>
                    <a:lnTo>
                      <a:pt x="75" y="248"/>
                    </a:lnTo>
                    <a:lnTo>
                      <a:pt x="64" y="233"/>
                    </a:lnTo>
                    <a:lnTo>
                      <a:pt x="35" y="254"/>
                    </a:lnTo>
                    <a:lnTo>
                      <a:pt x="46" y="270"/>
                    </a:lnTo>
                    <a:close/>
                    <a:moveTo>
                      <a:pt x="142" y="198"/>
                    </a:moveTo>
                    <a:lnTo>
                      <a:pt x="130" y="183"/>
                    </a:lnTo>
                    <a:lnTo>
                      <a:pt x="196" y="133"/>
                    </a:lnTo>
                    <a:lnTo>
                      <a:pt x="208" y="149"/>
                    </a:lnTo>
                    <a:lnTo>
                      <a:pt x="142" y="198"/>
                    </a:lnTo>
                    <a:close/>
                    <a:moveTo>
                      <a:pt x="275" y="99"/>
                    </a:moveTo>
                    <a:lnTo>
                      <a:pt x="263" y="83"/>
                    </a:lnTo>
                    <a:lnTo>
                      <a:pt x="329" y="33"/>
                    </a:lnTo>
                    <a:lnTo>
                      <a:pt x="341" y="49"/>
                    </a:lnTo>
                    <a:lnTo>
                      <a:pt x="275" y="99"/>
                    </a:lnTo>
                    <a:close/>
                    <a:moveTo>
                      <a:pt x="473" y="347"/>
                    </a:moveTo>
                    <a:lnTo>
                      <a:pt x="470" y="366"/>
                    </a:lnTo>
                    <a:lnTo>
                      <a:pt x="388" y="354"/>
                    </a:lnTo>
                    <a:lnTo>
                      <a:pt x="391" y="334"/>
                    </a:lnTo>
                    <a:lnTo>
                      <a:pt x="473" y="347"/>
                    </a:lnTo>
                    <a:close/>
                    <a:moveTo>
                      <a:pt x="308" y="322"/>
                    </a:moveTo>
                    <a:lnTo>
                      <a:pt x="306" y="341"/>
                    </a:lnTo>
                    <a:lnTo>
                      <a:pt x="223" y="328"/>
                    </a:lnTo>
                    <a:lnTo>
                      <a:pt x="226" y="309"/>
                    </a:lnTo>
                    <a:lnTo>
                      <a:pt x="308" y="322"/>
                    </a:lnTo>
                    <a:close/>
                    <a:moveTo>
                      <a:pt x="144" y="296"/>
                    </a:moveTo>
                    <a:lnTo>
                      <a:pt x="141" y="316"/>
                    </a:lnTo>
                    <a:lnTo>
                      <a:pt x="59" y="303"/>
                    </a:lnTo>
                    <a:lnTo>
                      <a:pt x="62" y="284"/>
                    </a:lnTo>
                    <a:lnTo>
                      <a:pt x="144"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68">
                <a:extLst>
                  <a:ext uri="{FF2B5EF4-FFF2-40B4-BE49-F238E27FC236}">
                    <a16:creationId xmlns:a16="http://schemas.microsoft.com/office/drawing/2014/main" id="{9A2FB100-3FE5-4C4D-849C-0C2F194C7D4E}"/>
                  </a:ext>
                </a:extLst>
              </p:cNvPr>
              <p:cNvSpPr>
                <a:spLocks/>
              </p:cNvSpPr>
              <p:nvPr/>
            </p:nvSpPr>
            <p:spPr bwMode="auto">
              <a:xfrm>
                <a:off x="3763963" y="5746751"/>
                <a:ext cx="12700" cy="12700"/>
              </a:xfrm>
              <a:custGeom>
                <a:avLst/>
                <a:gdLst>
                  <a:gd name="T0" fmla="*/ 19 w 37"/>
                  <a:gd name="T1" fmla="*/ 0 h 39"/>
                  <a:gd name="T2" fmla="*/ 19 w 37"/>
                  <a:gd name="T3" fmla="*/ 18 h 39"/>
                  <a:gd name="T4" fmla="*/ 37 w 37"/>
                  <a:gd name="T5" fmla="*/ 20 h 39"/>
                  <a:gd name="T6" fmla="*/ 34 w 37"/>
                  <a:gd name="T7" fmla="*/ 39 h 39"/>
                  <a:gd name="T8" fmla="*/ 8 w 37"/>
                  <a:gd name="T9" fmla="*/ 36 h 39"/>
                  <a:gd name="T10" fmla="*/ 0 w 37"/>
                  <a:gd name="T11" fmla="*/ 26 h 39"/>
                  <a:gd name="T12" fmla="*/ 0 w 37"/>
                  <a:gd name="T13" fmla="*/ 0 h 39"/>
                  <a:gd name="T14" fmla="*/ 19 w 3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19" y="0"/>
                    </a:moveTo>
                    <a:lnTo>
                      <a:pt x="19" y="18"/>
                    </a:lnTo>
                    <a:lnTo>
                      <a:pt x="37" y="20"/>
                    </a:lnTo>
                    <a:lnTo>
                      <a:pt x="34" y="39"/>
                    </a:lnTo>
                    <a:lnTo>
                      <a:pt x="8" y="36"/>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69">
                <a:extLst>
                  <a:ext uri="{FF2B5EF4-FFF2-40B4-BE49-F238E27FC236}">
                    <a16:creationId xmlns:a16="http://schemas.microsoft.com/office/drawing/2014/main" id="{C9BF78DE-B853-4919-A9F2-04926389DCAD}"/>
                  </a:ext>
                </a:extLst>
              </p:cNvPr>
              <p:cNvSpPr>
                <a:spLocks noEditPoints="1"/>
              </p:cNvSpPr>
              <p:nvPr/>
            </p:nvSpPr>
            <p:spPr bwMode="auto">
              <a:xfrm>
                <a:off x="3784600" y="5754689"/>
                <a:ext cx="192087" cy="36513"/>
              </a:xfrm>
              <a:custGeom>
                <a:avLst/>
                <a:gdLst>
                  <a:gd name="T0" fmla="*/ 578 w 578"/>
                  <a:gd name="T1" fmla="*/ 89 h 108"/>
                  <a:gd name="T2" fmla="*/ 575 w 578"/>
                  <a:gd name="T3" fmla="*/ 108 h 108"/>
                  <a:gd name="T4" fmla="*/ 493 w 578"/>
                  <a:gd name="T5" fmla="*/ 95 h 108"/>
                  <a:gd name="T6" fmla="*/ 496 w 578"/>
                  <a:gd name="T7" fmla="*/ 76 h 108"/>
                  <a:gd name="T8" fmla="*/ 578 w 578"/>
                  <a:gd name="T9" fmla="*/ 89 h 108"/>
                  <a:gd name="T10" fmla="*/ 414 w 578"/>
                  <a:gd name="T11" fmla="*/ 64 h 108"/>
                  <a:gd name="T12" fmla="*/ 411 w 578"/>
                  <a:gd name="T13" fmla="*/ 83 h 108"/>
                  <a:gd name="T14" fmla="*/ 329 w 578"/>
                  <a:gd name="T15" fmla="*/ 70 h 108"/>
                  <a:gd name="T16" fmla="*/ 332 w 578"/>
                  <a:gd name="T17" fmla="*/ 51 h 108"/>
                  <a:gd name="T18" fmla="*/ 414 w 578"/>
                  <a:gd name="T19" fmla="*/ 64 h 108"/>
                  <a:gd name="T20" fmla="*/ 249 w 578"/>
                  <a:gd name="T21" fmla="*/ 38 h 108"/>
                  <a:gd name="T22" fmla="*/ 247 w 578"/>
                  <a:gd name="T23" fmla="*/ 57 h 108"/>
                  <a:gd name="T24" fmla="*/ 164 w 578"/>
                  <a:gd name="T25" fmla="*/ 45 h 108"/>
                  <a:gd name="T26" fmla="*/ 167 w 578"/>
                  <a:gd name="T27" fmla="*/ 26 h 108"/>
                  <a:gd name="T28" fmla="*/ 249 w 578"/>
                  <a:gd name="T29" fmla="*/ 38 h 108"/>
                  <a:gd name="T30" fmla="*/ 85 w 578"/>
                  <a:gd name="T31" fmla="*/ 13 h 108"/>
                  <a:gd name="T32" fmla="*/ 82 w 578"/>
                  <a:gd name="T33" fmla="*/ 32 h 108"/>
                  <a:gd name="T34" fmla="*/ 0 w 578"/>
                  <a:gd name="T35" fmla="*/ 19 h 108"/>
                  <a:gd name="T36" fmla="*/ 3 w 578"/>
                  <a:gd name="T37" fmla="*/ 0 h 108"/>
                  <a:gd name="T38" fmla="*/ 85 w 578"/>
                  <a:gd name="T39"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108">
                    <a:moveTo>
                      <a:pt x="578" y="89"/>
                    </a:moveTo>
                    <a:lnTo>
                      <a:pt x="575" y="108"/>
                    </a:lnTo>
                    <a:lnTo>
                      <a:pt x="493" y="95"/>
                    </a:lnTo>
                    <a:lnTo>
                      <a:pt x="496" y="76"/>
                    </a:lnTo>
                    <a:lnTo>
                      <a:pt x="578" y="89"/>
                    </a:lnTo>
                    <a:close/>
                    <a:moveTo>
                      <a:pt x="414" y="64"/>
                    </a:moveTo>
                    <a:lnTo>
                      <a:pt x="411" y="83"/>
                    </a:lnTo>
                    <a:lnTo>
                      <a:pt x="329" y="70"/>
                    </a:lnTo>
                    <a:lnTo>
                      <a:pt x="332" y="51"/>
                    </a:lnTo>
                    <a:lnTo>
                      <a:pt x="414" y="64"/>
                    </a:lnTo>
                    <a:close/>
                    <a:moveTo>
                      <a:pt x="249" y="38"/>
                    </a:moveTo>
                    <a:lnTo>
                      <a:pt x="247" y="57"/>
                    </a:lnTo>
                    <a:lnTo>
                      <a:pt x="164" y="45"/>
                    </a:lnTo>
                    <a:lnTo>
                      <a:pt x="167" y="26"/>
                    </a:lnTo>
                    <a:lnTo>
                      <a:pt x="249" y="38"/>
                    </a:lnTo>
                    <a:close/>
                    <a:moveTo>
                      <a:pt x="85" y="13"/>
                    </a:moveTo>
                    <a:lnTo>
                      <a:pt x="82" y="32"/>
                    </a:lnTo>
                    <a:lnTo>
                      <a:pt x="0" y="19"/>
                    </a:lnTo>
                    <a:lnTo>
                      <a:pt x="3" y="0"/>
                    </a:lnTo>
                    <a:lnTo>
                      <a:pt x="85"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70">
                <a:extLst>
                  <a:ext uri="{FF2B5EF4-FFF2-40B4-BE49-F238E27FC236}">
                    <a16:creationId xmlns:a16="http://schemas.microsoft.com/office/drawing/2014/main" id="{B806F804-23E1-4BC1-9094-984D1221974A}"/>
                  </a:ext>
                </a:extLst>
              </p:cNvPr>
              <p:cNvSpPr>
                <a:spLocks/>
              </p:cNvSpPr>
              <p:nvPr/>
            </p:nvSpPr>
            <p:spPr bwMode="auto">
              <a:xfrm>
                <a:off x="3986213" y="5781676"/>
                <a:ext cx="11112" cy="12700"/>
              </a:xfrm>
              <a:custGeom>
                <a:avLst/>
                <a:gdLst>
                  <a:gd name="T0" fmla="*/ 3 w 37"/>
                  <a:gd name="T1" fmla="*/ 13 h 36"/>
                  <a:gd name="T2" fmla="*/ 18 w 37"/>
                  <a:gd name="T3" fmla="*/ 15 h 36"/>
                  <a:gd name="T4" fmla="*/ 18 w 37"/>
                  <a:gd name="T5" fmla="*/ 0 h 36"/>
                  <a:gd name="T6" fmla="*/ 37 w 37"/>
                  <a:gd name="T7" fmla="*/ 0 h 36"/>
                  <a:gd name="T8" fmla="*/ 37 w 37"/>
                  <a:gd name="T9" fmla="*/ 26 h 36"/>
                  <a:gd name="T10" fmla="*/ 26 w 37"/>
                  <a:gd name="T11" fmla="*/ 36 h 36"/>
                  <a:gd name="T12" fmla="*/ 0 w 37"/>
                  <a:gd name="T13" fmla="*/ 32 h 36"/>
                  <a:gd name="T14" fmla="*/ 3 w 37"/>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 y="13"/>
                    </a:moveTo>
                    <a:lnTo>
                      <a:pt x="18" y="15"/>
                    </a:lnTo>
                    <a:lnTo>
                      <a:pt x="18" y="0"/>
                    </a:lnTo>
                    <a:lnTo>
                      <a:pt x="37" y="0"/>
                    </a:lnTo>
                    <a:lnTo>
                      <a:pt x="37" y="26"/>
                    </a:lnTo>
                    <a:lnTo>
                      <a:pt x="26" y="36"/>
                    </a:lnTo>
                    <a:lnTo>
                      <a:pt x="0" y="32"/>
                    </a:lnTo>
                    <a:lnTo>
                      <a:pt x="3"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71">
                <a:extLst>
                  <a:ext uri="{FF2B5EF4-FFF2-40B4-BE49-F238E27FC236}">
                    <a16:creationId xmlns:a16="http://schemas.microsoft.com/office/drawing/2014/main" id="{5834682D-16B3-469A-BCB7-77B6772A64F3}"/>
                  </a:ext>
                </a:extLst>
              </p:cNvPr>
              <p:cNvSpPr>
                <a:spLocks/>
              </p:cNvSpPr>
              <p:nvPr/>
            </p:nvSpPr>
            <p:spPr bwMode="auto">
              <a:xfrm>
                <a:off x="3990975" y="5781676"/>
                <a:ext cx="12700" cy="11113"/>
              </a:xfrm>
              <a:custGeom>
                <a:avLst/>
                <a:gdLst>
                  <a:gd name="T0" fmla="*/ 19 w 36"/>
                  <a:gd name="T1" fmla="*/ 0 h 34"/>
                  <a:gd name="T2" fmla="*/ 19 w 36"/>
                  <a:gd name="T3" fmla="*/ 7 h 34"/>
                  <a:gd name="T4" fmla="*/ 24 w 36"/>
                  <a:gd name="T5" fmla="*/ 3 h 34"/>
                  <a:gd name="T6" fmla="*/ 36 w 36"/>
                  <a:gd name="T7" fmla="*/ 18 h 34"/>
                  <a:gd name="T8" fmla="*/ 15 w 36"/>
                  <a:gd name="T9" fmla="*/ 34 h 34"/>
                  <a:gd name="T10" fmla="*/ 0 w 36"/>
                  <a:gd name="T11" fmla="*/ 26 h 34"/>
                  <a:gd name="T12" fmla="*/ 0 w 36"/>
                  <a:gd name="T13" fmla="*/ 0 h 34"/>
                  <a:gd name="T14" fmla="*/ 19 w 3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9" y="0"/>
                    </a:moveTo>
                    <a:lnTo>
                      <a:pt x="19" y="7"/>
                    </a:lnTo>
                    <a:lnTo>
                      <a:pt x="24" y="3"/>
                    </a:lnTo>
                    <a:lnTo>
                      <a:pt x="36" y="18"/>
                    </a:lnTo>
                    <a:lnTo>
                      <a:pt x="15" y="34"/>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72">
                <a:extLst>
                  <a:ext uri="{FF2B5EF4-FFF2-40B4-BE49-F238E27FC236}">
                    <a16:creationId xmlns:a16="http://schemas.microsoft.com/office/drawing/2014/main" id="{89DE43D9-F8E8-4EAF-B207-9675233C95D9}"/>
                  </a:ext>
                </a:extLst>
              </p:cNvPr>
              <p:cNvSpPr>
                <a:spLocks noEditPoints="1"/>
              </p:cNvSpPr>
              <p:nvPr/>
            </p:nvSpPr>
            <p:spPr bwMode="auto">
              <a:xfrm>
                <a:off x="4006850" y="5702301"/>
                <a:ext cx="101600" cy="80963"/>
              </a:xfrm>
              <a:custGeom>
                <a:avLst/>
                <a:gdLst>
                  <a:gd name="T0" fmla="*/ 294 w 306"/>
                  <a:gd name="T1" fmla="*/ 0 h 237"/>
                  <a:gd name="T2" fmla="*/ 265 w 306"/>
                  <a:gd name="T3" fmla="*/ 22 h 237"/>
                  <a:gd name="T4" fmla="*/ 277 w 306"/>
                  <a:gd name="T5" fmla="*/ 38 h 237"/>
                  <a:gd name="T6" fmla="*/ 306 w 306"/>
                  <a:gd name="T7" fmla="*/ 16 h 237"/>
                  <a:gd name="T8" fmla="*/ 294 w 306"/>
                  <a:gd name="T9" fmla="*/ 0 h 237"/>
                  <a:gd name="T10" fmla="*/ 199 w 306"/>
                  <a:gd name="T11" fmla="*/ 72 h 237"/>
                  <a:gd name="T12" fmla="*/ 211 w 306"/>
                  <a:gd name="T13" fmla="*/ 87 h 237"/>
                  <a:gd name="T14" fmla="*/ 144 w 306"/>
                  <a:gd name="T15" fmla="*/ 137 h 237"/>
                  <a:gd name="T16" fmla="*/ 133 w 306"/>
                  <a:gd name="T17" fmla="*/ 122 h 237"/>
                  <a:gd name="T18" fmla="*/ 199 w 306"/>
                  <a:gd name="T19" fmla="*/ 72 h 237"/>
                  <a:gd name="T20" fmla="*/ 66 w 306"/>
                  <a:gd name="T21" fmla="*/ 172 h 237"/>
                  <a:gd name="T22" fmla="*/ 78 w 306"/>
                  <a:gd name="T23" fmla="*/ 187 h 237"/>
                  <a:gd name="T24" fmla="*/ 11 w 306"/>
                  <a:gd name="T25" fmla="*/ 237 h 237"/>
                  <a:gd name="T26" fmla="*/ 0 w 306"/>
                  <a:gd name="T27" fmla="*/ 222 h 237"/>
                  <a:gd name="T28" fmla="*/ 66 w 306"/>
                  <a:gd name="T29"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37">
                    <a:moveTo>
                      <a:pt x="294" y="0"/>
                    </a:moveTo>
                    <a:lnTo>
                      <a:pt x="265" y="22"/>
                    </a:lnTo>
                    <a:lnTo>
                      <a:pt x="277" y="38"/>
                    </a:lnTo>
                    <a:lnTo>
                      <a:pt x="306" y="16"/>
                    </a:lnTo>
                    <a:lnTo>
                      <a:pt x="294" y="0"/>
                    </a:lnTo>
                    <a:close/>
                    <a:moveTo>
                      <a:pt x="199" y="72"/>
                    </a:moveTo>
                    <a:lnTo>
                      <a:pt x="211" y="87"/>
                    </a:lnTo>
                    <a:lnTo>
                      <a:pt x="144" y="137"/>
                    </a:lnTo>
                    <a:lnTo>
                      <a:pt x="133" y="122"/>
                    </a:lnTo>
                    <a:lnTo>
                      <a:pt x="199" y="72"/>
                    </a:lnTo>
                    <a:close/>
                    <a:moveTo>
                      <a:pt x="66" y="172"/>
                    </a:moveTo>
                    <a:lnTo>
                      <a:pt x="78" y="187"/>
                    </a:lnTo>
                    <a:lnTo>
                      <a:pt x="11" y="237"/>
                    </a:lnTo>
                    <a:lnTo>
                      <a:pt x="0" y="222"/>
                    </a:lnTo>
                    <a:lnTo>
                      <a:pt x="66" y="17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73">
                <a:extLst>
                  <a:ext uri="{FF2B5EF4-FFF2-40B4-BE49-F238E27FC236}">
                    <a16:creationId xmlns:a16="http://schemas.microsoft.com/office/drawing/2014/main" id="{00EE4003-C428-430F-A4EC-89F56B6704B7}"/>
                  </a:ext>
                </a:extLst>
              </p:cNvPr>
              <p:cNvSpPr>
                <a:spLocks/>
              </p:cNvSpPr>
              <p:nvPr/>
            </p:nvSpPr>
            <p:spPr bwMode="auto">
              <a:xfrm>
                <a:off x="4108450" y="5689601"/>
                <a:ext cx="11112" cy="15875"/>
              </a:xfrm>
              <a:custGeom>
                <a:avLst/>
                <a:gdLst>
                  <a:gd name="T0" fmla="*/ 0 w 37"/>
                  <a:gd name="T1" fmla="*/ 34 h 49"/>
                  <a:gd name="T2" fmla="*/ 17 w 37"/>
                  <a:gd name="T3" fmla="*/ 21 h 49"/>
                  <a:gd name="T4" fmla="*/ 17 w 37"/>
                  <a:gd name="T5" fmla="*/ 0 h 49"/>
                  <a:gd name="T6" fmla="*/ 37 w 37"/>
                  <a:gd name="T7" fmla="*/ 0 h 49"/>
                  <a:gd name="T8" fmla="*/ 37 w 37"/>
                  <a:gd name="T9" fmla="*/ 26 h 49"/>
                  <a:gd name="T10" fmla="*/ 33 w 37"/>
                  <a:gd name="T11" fmla="*/ 34 h 49"/>
                  <a:gd name="T12" fmla="*/ 12 w 37"/>
                  <a:gd name="T13" fmla="*/ 49 h 49"/>
                  <a:gd name="T14" fmla="*/ 0 w 37"/>
                  <a:gd name="T15" fmla="*/ 3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9">
                    <a:moveTo>
                      <a:pt x="0" y="34"/>
                    </a:moveTo>
                    <a:lnTo>
                      <a:pt x="17" y="21"/>
                    </a:lnTo>
                    <a:lnTo>
                      <a:pt x="17" y="0"/>
                    </a:lnTo>
                    <a:lnTo>
                      <a:pt x="37" y="0"/>
                    </a:lnTo>
                    <a:lnTo>
                      <a:pt x="37" y="26"/>
                    </a:lnTo>
                    <a:lnTo>
                      <a:pt x="33" y="34"/>
                    </a:lnTo>
                    <a:lnTo>
                      <a:pt x="12" y="49"/>
                    </a:lnTo>
                    <a:lnTo>
                      <a:pt x="0" y="3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974">
                <a:extLst>
                  <a:ext uri="{FF2B5EF4-FFF2-40B4-BE49-F238E27FC236}">
                    <a16:creationId xmlns:a16="http://schemas.microsoft.com/office/drawing/2014/main" id="{23A49C0A-5A4D-4FB3-9FD1-BC5203852313}"/>
                  </a:ext>
                </a:extLst>
              </p:cNvPr>
              <p:cNvSpPr>
                <a:spLocks/>
              </p:cNvSpPr>
              <p:nvPr/>
            </p:nvSpPr>
            <p:spPr bwMode="auto">
              <a:xfrm>
                <a:off x="3536950" y="5699126"/>
                <a:ext cx="71437" cy="46038"/>
              </a:xfrm>
              <a:custGeom>
                <a:avLst/>
                <a:gdLst>
                  <a:gd name="T0" fmla="*/ 69 w 213"/>
                  <a:gd name="T1" fmla="*/ 20 h 135"/>
                  <a:gd name="T2" fmla="*/ 64 w 213"/>
                  <a:gd name="T3" fmla="*/ 20 h 135"/>
                  <a:gd name="T4" fmla="*/ 31 w 213"/>
                  <a:gd name="T5" fmla="*/ 39 h 135"/>
                  <a:gd name="T6" fmla="*/ 20 w 213"/>
                  <a:gd name="T7" fmla="*/ 64 h 135"/>
                  <a:gd name="T8" fmla="*/ 44 w 213"/>
                  <a:gd name="T9" fmla="*/ 99 h 135"/>
                  <a:gd name="T10" fmla="*/ 107 w 213"/>
                  <a:gd name="T11" fmla="*/ 116 h 135"/>
                  <a:gd name="T12" fmla="*/ 170 w 213"/>
                  <a:gd name="T13" fmla="*/ 99 h 135"/>
                  <a:gd name="T14" fmla="*/ 194 w 213"/>
                  <a:gd name="T15" fmla="*/ 64 h 135"/>
                  <a:gd name="T16" fmla="*/ 182 w 213"/>
                  <a:gd name="T17" fmla="*/ 39 h 135"/>
                  <a:gd name="T18" fmla="*/ 149 w 213"/>
                  <a:gd name="T19" fmla="*/ 20 h 135"/>
                  <a:gd name="T20" fmla="*/ 144 w 213"/>
                  <a:gd name="T21" fmla="*/ 20 h 135"/>
                  <a:gd name="T22" fmla="*/ 144 w 213"/>
                  <a:gd name="T23" fmla="*/ 0 h 135"/>
                  <a:gd name="T24" fmla="*/ 151 w 213"/>
                  <a:gd name="T25" fmla="*/ 0 h 135"/>
                  <a:gd name="T26" fmla="*/ 154 w 213"/>
                  <a:gd name="T27" fmla="*/ 1 h 135"/>
                  <a:gd name="T28" fmla="*/ 196 w 213"/>
                  <a:gd name="T29" fmla="*/ 26 h 135"/>
                  <a:gd name="T30" fmla="*/ 213 w 213"/>
                  <a:gd name="T31" fmla="*/ 64 h 135"/>
                  <a:gd name="T32" fmla="*/ 180 w 213"/>
                  <a:gd name="T33" fmla="*/ 116 h 135"/>
                  <a:gd name="T34" fmla="*/ 107 w 213"/>
                  <a:gd name="T35" fmla="*/ 135 h 135"/>
                  <a:gd name="T36" fmla="*/ 33 w 213"/>
                  <a:gd name="T37" fmla="*/ 116 h 135"/>
                  <a:gd name="T38" fmla="*/ 0 w 213"/>
                  <a:gd name="T39" fmla="*/ 64 h 135"/>
                  <a:gd name="T40" fmla="*/ 17 w 213"/>
                  <a:gd name="T41" fmla="*/ 26 h 135"/>
                  <a:gd name="T42" fmla="*/ 59 w 213"/>
                  <a:gd name="T43" fmla="*/ 1 h 135"/>
                  <a:gd name="T44" fmla="*/ 62 w 213"/>
                  <a:gd name="T45" fmla="*/ 0 h 135"/>
                  <a:gd name="T46" fmla="*/ 69 w 213"/>
                  <a:gd name="T47" fmla="*/ 0 h 135"/>
                  <a:gd name="T48" fmla="*/ 69 w 213"/>
                  <a:gd name="T4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135">
                    <a:moveTo>
                      <a:pt x="69" y="20"/>
                    </a:moveTo>
                    <a:lnTo>
                      <a:pt x="64" y="20"/>
                    </a:lnTo>
                    <a:cubicBezTo>
                      <a:pt x="50" y="24"/>
                      <a:pt x="39" y="31"/>
                      <a:pt x="31" y="39"/>
                    </a:cubicBezTo>
                    <a:cubicBezTo>
                      <a:pt x="24" y="47"/>
                      <a:pt x="20" y="55"/>
                      <a:pt x="20" y="64"/>
                    </a:cubicBezTo>
                    <a:cubicBezTo>
                      <a:pt x="20" y="78"/>
                      <a:pt x="29" y="90"/>
                      <a:pt x="44" y="99"/>
                    </a:cubicBezTo>
                    <a:cubicBezTo>
                      <a:pt x="60" y="110"/>
                      <a:pt x="82" y="116"/>
                      <a:pt x="107" y="116"/>
                    </a:cubicBezTo>
                    <a:cubicBezTo>
                      <a:pt x="131" y="116"/>
                      <a:pt x="154" y="110"/>
                      <a:pt x="170" y="99"/>
                    </a:cubicBezTo>
                    <a:cubicBezTo>
                      <a:pt x="184" y="90"/>
                      <a:pt x="194" y="78"/>
                      <a:pt x="194" y="64"/>
                    </a:cubicBezTo>
                    <a:cubicBezTo>
                      <a:pt x="194" y="55"/>
                      <a:pt x="189" y="47"/>
                      <a:pt x="182" y="39"/>
                    </a:cubicBezTo>
                    <a:cubicBezTo>
                      <a:pt x="174" y="31"/>
                      <a:pt x="163" y="24"/>
                      <a:pt x="149" y="20"/>
                    </a:cubicBezTo>
                    <a:lnTo>
                      <a:pt x="144" y="20"/>
                    </a:lnTo>
                    <a:lnTo>
                      <a:pt x="144" y="0"/>
                    </a:lnTo>
                    <a:lnTo>
                      <a:pt x="151" y="0"/>
                    </a:lnTo>
                    <a:lnTo>
                      <a:pt x="154" y="1"/>
                    </a:lnTo>
                    <a:cubicBezTo>
                      <a:pt x="171" y="6"/>
                      <a:pt x="186" y="15"/>
                      <a:pt x="196" y="26"/>
                    </a:cubicBezTo>
                    <a:cubicBezTo>
                      <a:pt x="207" y="37"/>
                      <a:pt x="213" y="50"/>
                      <a:pt x="213" y="64"/>
                    </a:cubicBezTo>
                    <a:cubicBezTo>
                      <a:pt x="213" y="85"/>
                      <a:pt x="200" y="103"/>
                      <a:pt x="180" y="116"/>
                    </a:cubicBezTo>
                    <a:cubicBezTo>
                      <a:pt x="161" y="128"/>
                      <a:pt x="135" y="135"/>
                      <a:pt x="107" y="135"/>
                    </a:cubicBezTo>
                    <a:cubicBezTo>
                      <a:pt x="78" y="135"/>
                      <a:pt x="52" y="128"/>
                      <a:pt x="33" y="116"/>
                    </a:cubicBezTo>
                    <a:cubicBezTo>
                      <a:pt x="13" y="103"/>
                      <a:pt x="0" y="85"/>
                      <a:pt x="0" y="64"/>
                    </a:cubicBezTo>
                    <a:cubicBezTo>
                      <a:pt x="0" y="50"/>
                      <a:pt x="7" y="37"/>
                      <a:pt x="17" y="26"/>
                    </a:cubicBezTo>
                    <a:cubicBezTo>
                      <a:pt x="27" y="15"/>
                      <a:pt x="42" y="6"/>
                      <a:pt x="59" y="1"/>
                    </a:cubicBezTo>
                    <a:lnTo>
                      <a:pt x="62" y="0"/>
                    </a:lnTo>
                    <a:lnTo>
                      <a:pt x="69" y="0"/>
                    </a:lnTo>
                    <a:lnTo>
                      <a:pt x="69" y="2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75">
                <a:extLst>
                  <a:ext uri="{FF2B5EF4-FFF2-40B4-BE49-F238E27FC236}">
                    <a16:creationId xmlns:a16="http://schemas.microsoft.com/office/drawing/2014/main" id="{00C2131E-8D6C-464F-8777-B9ABA9CF8210}"/>
                  </a:ext>
                </a:extLst>
              </p:cNvPr>
              <p:cNvSpPr>
                <a:spLocks noEditPoints="1"/>
              </p:cNvSpPr>
              <p:nvPr/>
            </p:nvSpPr>
            <p:spPr bwMode="auto">
              <a:xfrm>
                <a:off x="3838575" y="5700714"/>
                <a:ext cx="93662" cy="34925"/>
              </a:xfrm>
              <a:custGeom>
                <a:avLst/>
                <a:gdLst>
                  <a:gd name="T0" fmla="*/ 108 w 281"/>
                  <a:gd name="T1" fmla="*/ 20 h 105"/>
                  <a:gd name="T2" fmla="*/ 49 w 281"/>
                  <a:gd name="T3" fmla="*/ 65 h 105"/>
                  <a:gd name="T4" fmla="*/ 173 w 281"/>
                  <a:gd name="T5" fmla="*/ 84 h 105"/>
                  <a:gd name="T6" fmla="*/ 233 w 281"/>
                  <a:gd name="T7" fmla="*/ 40 h 105"/>
                  <a:gd name="T8" fmla="*/ 108 w 281"/>
                  <a:gd name="T9" fmla="*/ 20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3" y="40"/>
                    </a:lnTo>
                    <a:lnTo>
                      <a:pt x="108" y="20"/>
                    </a:lnTo>
                    <a:close/>
                    <a:moveTo>
                      <a:pt x="19" y="63"/>
                    </a:moveTo>
                    <a:lnTo>
                      <a:pt x="103" y="0"/>
                    </a:lnTo>
                    <a:lnTo>
                      <a:pt x="281" y="28"/>
                    </a:lnTo>
                    <a:lnTo>
                      <a:pt x="178" y="105"/>
                    </a:lnTo>
                    <a:lnTo>
                      <a:pt x="0" y="77"/>
                    </a:ln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76">
                <a:extLst>
                  <a:ext uri="{FF2B5EF4-FFF2-40B4-BE49-F238E27FC236}">
                    <a16:creationId xmlns:a16="http://schemas.microsoft.com/office/drawing/2014/main" id="{B37A8E13-6A3F-4745-83B3-DBB36418C916}"/>
                  </a:ext>
                </a:extLst>
              </p:cNvPr>
              <p:cNvSpPr>
                <a:spLocks noEditPoints="1"/>
              </p:cNvSpPr>
              <p:nvPr/>
            </p:nvSpPr>
            <p:spPr bwMode="auto">
              <a:xfrm>
                <a:off x="3592513" y="5654676"/>
                <a:ext cx="71437" cy="47625"/>
              </a:xfrm>
              <a:custGeom>
                <a:avLst/>
                <a:gdLst>
                  <a:gd name="T0" fmla="*/ 213 w 213"/>
                  <a:gd name="T1" fmla="*/ 71 h 142"/>
                  <a:gd name="T2" fmla="*/ 180 w 213"/>
                  <a:gd name="T3" fmla="*/ 123 h 142"/>
                  <a:gd name="T4" fmla="*/ 107 w 213"/>
                  <a:gd name="T5" fmla="*/ 142 h 142"/>
                  <a:gd name="T6" fmla="*/ 33 w 213"/>
                  <a:gd name="T7" fmla="*/ 122 h 142"/>
                  <a:gd name="T8" fmla="*/ 0 w 213"/>
                  <a:gd name="T9" fmla="*/ 71 h 142"/>
                  <a:gd name="T10" fmla="*/ 33 w 213"/>
                  <a:gd name="T11" fmla="*/ 20 h 142"/>
                  <a:gd name="T12" fmla="*/ 107 w 213"/>
                  <a:gd name="T13" fmla="*/ 0 h 142"/>
                  <a:gd name="T14" fmla="*/ 180 w 213"/>
                  <a:gd name="T15" fmla="*/ 20 h 142"/>
                  <a:gd name="T16" fmla="*/ 213 w 213"/>
                  <a:gd name="T17" fmla="*/ 71 h 142"/>
                  <a:gd name="T18" fmla="*/ 170 w 213"/>
                  <a:gd name="T19" fmla="*/ 106 h 142"/>
                  <a:gd name="T20" fmla="*/ 194 w 213"/>
                  <a:gd name="T21" fmla="*/ 71 h 142"/>
                  <a:gd name="T22" fmla="*/ 170 w 213"/>
                  <a:gd name="T23" fmla="*/ 36 h 142"/>
                  <a:gd name="T24" fmla="*/ 107 w 213"/>
                  <a:gd name="T25" fmla="*/ 20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0" y="110"/>
                      <a:pt x="180" y="123"/>
                    </a:cubicBezTo>
                    <a:cubicBezTo>
                      <a:pt x="161" y="135"/>
                      <a:pt x="135" y="142"/>
                      <a:pt x="107" y="142"/>
                    </a:cubicBezTo>
                    <a:cubicBezTo>
                      <a:pt x="78" y="142"/>
                      <a:pt x="52" y="134"/>
                      <a:pt x="33" y="122"/>
                    </a:cubicBezTo>
                    <a:cubicBezTo>
                      <a:pt x="13" y="110"/>
                      <a:pt x="0" y="91"/>
                      <a:pt x="0" y="71"/>
                    </a:cubicBezTo>
                    <a:cubicBezTo>
                      <a:pt x="0" y="51"/>
                      <a:pt x="13" y="32"/>
                      <a:pt x="33" y="20"/>
                    </a:cubicBezTo>
                    <a:cubicBezTo>
                      <a:pt x="52" y="8"/>
                      <a:pt x="78" y="0"/>
                      <a:pt x="107" y="0"/>
                    </a:cubicBezTo>
                    <a:cubicBezTo>
                      <a:pt x="135" y="0"/>
                      <a:pt x="161" y="8"/>
                      <a:pt x="180" y="20"/>
                    </a:cubicBezTo>
                    <a:cubicBezTo>
                      <a:pt x="200" y="32"/>
                      <a:pt x="213" y="51"/>
                      <a:pt x="213" y="71"/>
                    </a:cubicBezTo>
                    <a:close/>
                    <a:moveTo>
                      <a:pt x="170" y="106"/>
                    </a:moveTo>
                    <a:cubicBezTo>
                      <a:pt x="184" y="97"/>
                      <a:pt x="194" y="84"/>
                      <a:pt x="194" y="71"/>
                    </a:cubicBezTo>
                    <a:cubicBezTo>
                      <a:pt x="194" y="58"/>
                      <a:pt x="184" y="45"/>
                      <a:pt x="170" y="36"/>
                    </a:cubicBezTo>
                    <a:cubicBezTo>
                      <a:pt x="154" y="26"/>
                      <a:pt x="132" y="20"/>
                      <a:pt x="107" y="20"/>
                    </a:cubicBezTo>
                    <a:cubicBezTo>
                      <a:pt x="82" y="20"/>
                      <a:pt x="60" y="26"/>
                      <a:pt x="44" y="36"/>
                    </a:cubicBezTo>
                    <a:cubicBezTo>
                      <a:pt x="29" y="45"/>
                      <a:pt x="20" y="58"/>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977">
                <a:extLst>
                  <a:ext uri="{FF2B5EF4-FFF2-40B4-BE49-F238E27FC236}">
                    <a16:creationId xmlns:a16="http://schemas.microsoft.com/office/drawing/2014/main" id="{5EF9C627-9269-4379-8357-03F2F2227363}"/>
                  </a:ext>
                </a:extLst>
              </p:cNvPr>
              <p:cNvSpPr>
                <a:spLocks noEditPoints="1"/>
              </p:cNvSpPr>
              <p:nvPr/>
            </p:nvSpPr>
            <p:spPr bwMode="auto">
              <a:xfrm>
                <a:off x="3865563" y="5680076"/>
                <a:ext cx="93662" cy="34925"/>
              </a:xfrm>
              <a:custGeom>
                <a:avLst/>
                <a:gdLst>
                  <a:gd name="T0" fmla="*/ 108 w 281"/>
                  <a:gd name="T1" fmla="*/ 21 h 105"/>
                  <a:gd name="T2" fmla="*/ 49 w 281"/>
                  <a:gd name="T3" fmla="*/ 65 h 105"/>
                  <a:gd name="T4" fmla="*/ 173 w 281"/>
                  <a:gd name="T5" fmla="*/ 84 h 105"/>
                  <a:gd name="T6" fmla="*/ 233 w 281"/>
                  <a:gd name="T7" fmla="*/ 40 h 105"/>
                  <a:gd name="T8" fmla="*/ 108 w 281"/>
                  <a:gd name="T9" fmla="*/ 21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1"/>
                    </a:moveTo>
                    <a:lnTo>
                      <a:pt x="49" y="65"/>
                    </a:lnTo>
                    <a:lnTo>
                      <a:pt x="173" y="84"/>
                    </a:lnTo>
                    <a:lnTo>
                      <a:pt x="233" y="40"/>
                    </a:lnTo>
                    <a:lnTo>
                      <a:pt x="108" y="21"/>
                    </a:lnTo>
                    <a:close/>
                    <a:moveTo>
                      <a:pt x="19" y="63"/>
                    </a:moveTo>
                    <a:lnTo>
                      <a:pt x="103" y="0"/>
                    </a:lnTo>
                    <a:cubicBezTo>
                      <a:pt x="162" y="9"/>
                      <a:pt x="222" y="18"/>
                      <a:pt x="281" y="28"/>
                    </a:cubicBezTo>
                    <a:lnTo>
                      <a:pt x="178" y="105"/>
                    </a:lnTo>
                    <a:cubicBezTo>
                      <a:pt x="119" y="96"/>
                      <a:pt x="60" y="86"/>
                      <a:pt x="0" y="77"/>
                    </a:cubicBez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978">
                <a:extLst>
                  <a:ext uri="{FF2B5EF4-FFF2-40B4-BE49-F238E27FC236}">
                    <a16:creationId xmlns:a16="http://schemas.microsoft.com/office/drawing/2014/main" id="{E2DDA033-3EC0-45CA-996A-A1574F47B334}"/>
                  </a:ext>
                </a:extLst>
              </p:cNvPr>
              <p:cNvSpPr>
                <a:spLocks noEditPoints="1"/>
              </p:cNvSpPr>
              <p:nvPr/>
            </p:nvSpPr>
            <p:spPr bwMode="auto">
              <a:xfrm>
                <a:off x="3648075" y="5613401"/>
                <a:ext cx="71437" cy="47625"/>
              </a:xfrm>
              <a:custGeom>
                <a:avLst/>
                <a:gdLst>
                  <a:gd name="T0" fmla="*/ 213 w 213"/>
                  <a:gd name="T1" fmla="*/ 71 h 142"/>
                  <a:gd name="T2" fmla="*/ 180 w 213"/>
                  <a:gd name="T3" fmla="*/ 122 h 142"/>
                  <a:gd name="T4" fmla="*/ 107 w 213"/>
                  <a:gd name="T5" fmla="*/ 142 h 142"/>
                  <a:gd name="T6" fmla="*/ 33 w 213"/>
                  <a:gd name="T7" fmla="*/ 122 h 142"/>
                  <a:gd name="T8" fmla="*/ 0 w 213"/>
                  <a:gd name="T9" fmla="*/ 71 h 142"/>
                  <a:gd name="T10" fmla="*/ 33 w 213"/>
                  <a:gd name="T11" fmla="*/ 19 h 142"/>
                  <a:gd name="T12" fmla="*/ 107 w 213"/>
                  <a:gd name="T13" fmla="*/ 0 h 142"/>
                  <a:gd name="T14" fmla="*/ 180 w 213"/>
                  <a:gd name="T15" fmla="*/ 19 h 142"/>
                  <a:gd name="T16" fmla="*/ 213 w 213"/>
                  <a:gd name="T17" fmla="*/ 71 h 142"/>
                  <a:gd name="T18" fmla="*/ 170 w 213"/>
                  <a:gd name="T19" fmla="*/ 106 h 142"/>
                  <a:gd name="T20" fmla="*/ 194 w 213"/>
                  <a:gd name="T21" fmla="*/ 71 h 142"/>
                  <a:gd name="T22" fmla="*/ 170 w 213"/>
                  <a:gd name="T23" fmla="*/ 36 h 142"/>
                  <a:gd name="T24" fmla="*/ 107 w 213"/>
                  <a:gd name="T25" fmla="*/ 19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1" y="109"/>
                      <a:pt x="180" y="122"/>
                    </a:cubicBezTo>
                    <a:cubicBezTo>
                      <a:pt x="161" y="134"/>
                      <a:pt x="135" y="142"/>
                      <a:pt x="107" y="142"/>
                    </a:cubicBezTo>
                    <a:cubicBezTo>
                      <a:pt x="78" y="142"/>
                      <a:pt x="52" y="134"/>
                      <a:pt x="33" y="122"/>
                    </a:cubicBezTo>
                    <a:cubicBezTo>
                      <a:pt x="13" y="109"/>
                      <a:pt x="0" y="91"/>
                      <a:pt x="0" y="71"/>
                    </a:cubicBezTo>
                    <a:cubicBezTo>
                      <a:pt x="0" y="50"/>
                      <a:pt x="13" y="32"/>
                      <a:pt x="33" y="19"/>
                    </a:cubicBezTo>
                    <a:cubicBezTo>
                      <a:pt x="52" y="7"/>
                      <a:pt x="78" y="0"/>
                      <a:pt x="107" y="0"/>
                    </a:cubicBezTo>
                    <a:cubicBezTo>
                      <a:pt x="135" y="0"/>
                      <a:pt x="161" y="7"/>
                      <a:pt x="180" y="19"/>
                    </a:cubicBezTo>
                    <a:cubicBezTo>
                      <a:pt x="201" y="32"/>
                      <a:pt x="213" y="50"/>
                      <a:pt x="213" y="71"/>
                    </a:cubicBezTo>
                    <a:close/>
                    <a:moveTo>
                      <a:pt x="170" y="106"/>
                    </a:moveTo>
                    <a:cubicBezTo>
                      <a:pt x="185" y="97"/>
                      <a:pt x="194" y="84"/>
                      <a:pt x="194" y="71"/>
                    </a:cubicBezTo>
                    <a:cubicBezTo>
                      <a:pt x="194" y="57"/>
                      <a:pt x="185" y="45"/>
                      <a:pt x="170" y="36"/>
                    </a:cubicBezTo>
                    <a:cubicBezTo>
                      <a:pt x="154" y="26"/>
                      <a:pt x="132" y="19"/>
                      <a:pt x="107" y="19"/>
                    </a:cubicBezTo>
                    <a:cubicBezTo>
                      <a:pt x="82" y="19"/>
                      <a:pt x="60" y="26"/>
                      <a:pt x="44" y="36"/>
                    </a:cubicBezTo>
                    <a:cubicBezTo>
                      <a:pt x="29" y="45"/>
                      <a:pt x="20" y="57"/>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79">
                <a:extLst>
                  <a:ext uri="{FF2B5EF4-FFF2-40B4-BE49-F238E27FC236}">
                    <a16:creationId xmlns:a16="http://schemas.microsoft.com/office/drawing/2014/main" id="{5959B502-B13B-4869-A8F8-FC814866C5F3}"/>
                  </a:ext>
                </a:extLst>
              </p:cNvPr>
              <p:cNvSpPr>
                <a:spLocks/>
              </p:cNvSpPr>
              <p:nvPr/>
            </p:nvSpPr>
            <p:spPr bwMode="auto">
              <a:xfrm>
                <a:off x="3556000" y="5718176"/>
                <a:ext cx="33337" cy="11113"/>
              </a:xfrm>
              <a:custGeom>
                <a:avLst/>
                <a:gdLst>
                  <a:gd name="T0" fmla="*/ 103 w 103"/>
                  <a:gd name="T1" fmla="*/ 0 h 36"/>
                  <a:gd name="T2" fmla="*/ 87 w 103"/>
                  <a:gd name="T3" fmla="*/ 26 h 36"/>
                  <a:gd name="T4" fmla="*/ 52 w 103"/>
                  <a:gd name="T5" fmla="*/ 36 h 36"/>
                  <a:gd name="T6" fmla="*/ 16 w 103"/>
                  <a:gd name="T7" fmla="*/ 26 h 36"/>
                  <a:gd name="T8" fmla="*/ 0 w 103"/>
                  <a:gd name="T9" fmla="*/ 0 h 36"/>
                  <a:gd name="T10" fmla="*/ 13 w 103"/>
                  <a:gd name="T11" fmla="*/ 0 h 36"/>
                  <a:gd name="T12" fmla="*/ 23 w 103"/>
                  <a:gd name="T13" fmla="*/ 15 h 36"/>
                  <a:gd name="T14" fmla="*/ 52 w 103"/>
                  <a:gd name="T15" fmla="*/ 23 h 36"/>
                  <a:gd name="T16" fmla="*/ 80 w 103"/>
                  <a:gd name="T17" fmla="*/ 15 h 36"/>
                  <a:gd name="T18" fmla="*/ 90 w 103"/>
                  <a:gd name="T19" fmla="*/ 0 h 36"/>
                  <a:gd name="T20" fmla="*/ 103 w 10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6">
                    <a:moveTo>
                      <a:pt x="103" y="0"/>
                    </a:moveTo>
                    <a:cubicBezTo>
                      <a:pt x="103" y="11"/>
                      <a:pt x="97" y="20"/>
                      <a:pt x="87" y="26"/>
                    </a:cubicBezTo>
                    <a:cubicBezTo>
                      <a:pt x="78" y="32"/>
                      <a:pt x="65" y="36"/>
                      <a:pt x="52" y="36"/>
                    </a:cubicBezTo>
                    <a:cubicBezTo>
                      <a:pt x="38" y="36"/>
                      <a:pt x="25" y="32"/>
                      <a:pt x="16" y="26"/>
                    </a:cubicBezTo>
                    <a:cubicBezTo>
                      <a:pt x="6" y="20"/>
                      <a:pt x="0" y="11"/>
                      <a:pt x="0" y="0"/>
                    </a:cubicBezTo>
                    <a:lnTo>
                      <a:pt x="13" y="0"/>
                    </a:lnTo>
                    <a:cubicBezTo>
                      <a:pt x="13" y="6"/>
                      <a:pt x="17" y="11"/>
                      <a:pt x="23" y="15"/>
                    </a:cubicBezTo>
                    <a:cubicBezTo>
                      <a:pt x="30" y="20"/>
                      <a:pt x="40" y="23"/>
                      <a:pt x="52" y="23"/>
                    </a:cubicBezTo>
                    <a:cubicBezTo>
                      <a:pt x="63" y="23"/>
                      <a:pt x="73" y="20"/>
                      <a:pt x="80" y="15"/>
                    </a:cubicBezTo>
                    <a:cubicBezTo>
                      <a:pt x="87" y="11"/>
                      <a:pt x="90" y="6"/>
                      <a:pt x="90" y="0"/>
                    </a:cubicBezTo>
                    <a:lnTo>
                      <a:pt x="103"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80">
                <a:extLst>
                  <a:ext uri="{FF2B5EF4-FFF2-40B4-BE49-F238E27FC236}">
                    <a16:creationId xmlns:a16="http://schemas.microsoft.com/office/drawing/2014/main" id="{9FE70989-4318-43CF-9FE9-D0D08F561602}"/>
                  </a:ext>
                </a:extLst>
              </p:cNvPr>
              <p:cNvSpPr>
                <a:spLocks noEditPoints="1"/>
              </p:cNvSpPr>
              <p:nvPr/>
            </p:nvSpPr>
            <p:spPr bwMode="auto">
              <a:xfrm>
                <a:off x="3554413" y="5391151"/>
                <a:ext cx="36512" cy="312738"/>
              </a:xfrm>
              <a:custGeom>
                <a:avLst/>
                <a:gdLst>
                  <a:gd name="T0" fmla="*/ 70 w 107"/>
                  <a:gd name="T1" fmla="*/ 0 h 928"/>
                  <a:gd name="T2" fmla="*/ 71 w 107"/>
                  <a:gd name="T3" fmla="*/ 51 h 928"/>
                  <a:gd name="T4" fmla="*/ 90 w 107"/>
                  <a:gd name="T5" fmla="*/ 51 h 928"/>
                  <a:gd name="T6" fmla="*/ 89 w 107"/>
                  <a:gd name="T7" fmla="*/ 0 h 928"/>
                  <a:gd name="T8" fmla="*/ 70 w 107"/>
                  <a:gd name="T9" fmla="*/ 0 h 928"/>
                  <a:gd name="T10" fmla="*/ 72 w 107"/>
                  <a:gd name="T11" fmla="*/ 134 h 928"/>
                  <a:gd name="T12" fmla="*/ 92 w 107"/>
                  <a:gd name="T13" fmla="*/ 134 h 928"/>
                  <a:gd name="T14" fmla="*/ 94 w 107"/>
                  <a:gd name="T15" fmla="*/ 217 h 928"/>
                  <a:gd name="T16" fmla="*/ 74 w 107"/>
                  <a:gd name="T17" fmla="*/ 217 h 928"/>
                  <a:gd name="T18" fmla="*/ 72 w 107"/>
                  <a:gd name="T19" fmla="*/ 134 h 928"/>
                  <a:gd name="T20" fmla="*/ 76 w 107"/>
                  <a:gd name="T21" fmla="*/ 300 h 928"/>
                  <a:gd name="T22" fmla="*/ 95 w 107"/>
                  <a:gd name="T23" fmla="*/ 300 h 928"/>
                  <a:gd name="T24" fmla="*/ 97 w 107"/>
                  <a:gd name="T25" fmla="*/ 383 h 928"/>
                  <a:gd name="T26" fmla="*/ 77 w 107"/>
                  <a:gd name="T27" fmla="*/ 383 h 928"/>
                  <a:gd name="T28" fmla="*/ 76 w 107"/>
                  <a:gd name="T29" fmla="*/ 300 h 928"/>
                  <a:gd name="T30" fmla="*/ 79 w 107"/>
                  <a:gd name="T31" fmla="*/ 466 h 928"/>
                  <a:gd name="T32" fmla="*/ 99 w 107"/>
                  <a:gd name="T33" fmla="*/ 466 h 928"/>
                  <a:gd name="T34" fmla="*/ 100 w 107"/>
                  <a:gd name="T35" fmla="*/ 549 h 928"/>
                  <a:gd name="T36" fmla="*/ 81 w 107"/>
                  <a:gd name="T37" fmla="*/ 550 h 928"/>
                  <a:gd name="T38" fmla="*/ 79 w 107"/>
                  <a:gd name="T39" fmla="*/ 466 h 928"/>
                  <a:gd name="T40" fmla="*/ 82 w 107"/>
                  <a:gd name="T41" fmla="*/ 633 h 928"/>
                  <a:gd name="T42" fmla="*/ 102 w 107"/>
                  <a:gd name="T43" fmla="*/ 632 h 928"/>
                  <a:gd name="T44" fmla="*/ 104 w 107"/>
                  <a:gd name="T45" fmla="*/ 715 h 928"/>
                  <a:gd name="T46" fmla="*/ 84 w 107"/>
                  <a:gd name="T47" fmla="*/ 716 h 928"/>
                  <a:gd name="T48" fmla="*/ 82 w 107"/>
                  <a:gd name="T49" fmla="*/ 633 h 928"/>
                  <a:gd name="T50" fmla="*/ 86 w 107"/>
                  <a:gd name="T51" fmla="*/ 799 h 928"/>
                  <a:gd name="T52" fmla="*/ 105 w 107"/>
                  <a:gd name="T53" fmla="*/ 798 h 928"/>
                  <a:gd name="T54" fmla="*/ 107 w 107"/>
                  <a:gd name="T55" fmla="*/ 882 h 928"/>
                  <a:gd name="T56" fmla="*/ 87 w 107"/>
                  <a:gd name="T57" fmla="*/ 882 h 928"/>
                  <a:gd name="T58" fmla="*/ 86 w 107"/>
                  <a:gd name="T59" fmla="*/ 799 h 928"/>
                  <a:gd name="T60" fmla="*/ 19 w 107"/>
                  <a:gd name="T61" fmla="*/ 928 h 928"/>
                  <a:gd name="T62" fmla="*/ 0 w 107"/>
                  <a:gd name="T63" fmla="*/ 927 h 928"/>
                  <a:gd name="T64" fmla="*/ 1 w 107"/>
                  <a:gd name="T65" fmla="*/ 844 h 928"/>
                  <a:gd name="T66" fmla="*/ 21 w 107"/>
                  <a:gd name="T67" fmla="*/ 845 h 928"/>
                  <a:gd name="T68" fmla="*/ 19 w 107"/>
                  <a:gd name="T69" fmla="*/ 928 h 928"/>
                  <a:gd name="T70" fmla="*/ 23 w 107"/>
                  <a:gd name="T71" fmla="*/ 761 h 928"/>
                  <a:gd name="T72" fmla="*/ 3 w 107"/>
                  <a:gd name="T73" fmla="*/ 761 h 928"/>
                  <a:gd name="T74" fmla="*/ 5 w 107"/>
                  <a:gd name="T75" fmla="*/ 678 h 928"/>
                  <a:gd name="T76" fmla="*/ 24 w 107"/>
                  <a:gd name="T77" fmla="*/ 678 h 928"/>
                  <a:gd name="T78" fmla="*/ 23 w 107"/>
                  <a:gd name="T79" fmla="*/ 761 h 928"/>
                  <a:gd name="T80" fmla="*/ 26 w 107"/>
                  <a:gd name="T81" fmla="*/ 595 h 928"/>
                  <a:gd name="T82" fmla="*/ 6 w 107"/>
                  <a:gd name="T83" fmla="*/ 595 h 928"/>
                  <a:gd name="T84" fmla="*/ 8 w 107"/>
                  <a:gd name="T85" fmla="*/ 512 h 928"/>
                  <a:gd name="T86" fmla="*/ 28 w 107"/>
                  <a:gd name="T87" fmla="*/ 512 h 928"/>
                  <a:gd name="T88" fmla="*/ 26 w 107"/>
                  <a:gd name="T89" fmla="*/ 595 h 928"/>
                  <a:gd name="T90" fmla="*/ 29 w 107"/>
                  <a:gd name="T91" fmla="*/ 429 h 928"/>
                  <a:gd name="T92" fmla="*/ 10 w 107"/>
                  <a:gd name="T93" fmla="*/ 429 h 928"/>
                  <a:gd name="T94" fmla="*/ 12 w 107"/>
                  <a:gd name="T95" fmla="*/ 346 h 928"/>
                  <a:gd name="T96" fmla="*/ 31 w 107"/>
                  <a:gd name="T97" fmla="*/ 346 h 928"/>
                  <a:gd name="T98" fmla="*/ 29 w 107"/>
                  <a:gd name="T99" fmla="*/ 429 h 928"/>
                  <a:gd name="T100" fmla="*/ 33 w 107"/>
                  <a:gd name="T101" fmla="*/ 263 h 928"/>
                  <a:gd name="T102" fmla="*/ 13 w 107"/>
                  <a:gd name="T103" fmla="*/ 263 h 928"/>
                  <a:gd name="T104" fmla="*/ 15 w 107"/>
                  <a:gd name="T105" fmla="*/ 180 h 928"/>
                  <a:gd name="T106" fmla="*/ 34 w 107"/>
                  <a:gd name="T107" fmla="*/ 180 h 928"/>
                  <a:gd name="T108" fmla="*/ 33 w 107"/>
                  <a:gd name="T109" fmla="*/ 263 h 928"/>
                  <a:gd name="T110" fmla="*/ 36 w 107"/>
                  <a:gd name="T111" fmla="*/ 97 h 928"/>
                  <a:gd name="T112" fmla="*/ 17 w 107"/>
                  <a:gd name="T113" fmla="*/ 96 h 928"/>
                  <a:gd name="T114" fmla="*/ 18 w 107"/>
                  <a:gd name="T115" fmla="*/ 13 h 928"/>
                  <a:gd name="T116" fmla="*/ 38 w 107"/>
                  <a:gd name="T117" fmla="*/ 14 h 928"/>
                  <a:gd name="T118" fmla="*/ 36 w 107"/>
                  <a:gd name="T119" fmla="*/ 9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928">
                    <a:moveTo>
                      <a:pt x="70" y="0"/>
                    </a:moveTo>
                    <a:lnTo>
                      <a:pt x="71" y="51"/>
                    </a:lnTo>
                    <a:lnTo>
                      <a:pt x="90" y="51"/>
                    </a:lnTo>
                    <a:lnTo>
                      <a:pt x="89" y="0"/>
                    </a:lnTo>
                    <a:lnTo>
                      <a:pt x="70" y="0"/>
                    </a:lnTo>
                    <a:close/>
                    <a:moveTo>
                      <a:pt x="72" y="134"/>
                    </a:moveTo>
                    <a:lnTo>
                      <a:pt x="92" y="134"/>
                    </a:lnTo>
                    <a:lnTo>
                      <a:pt x="94" y="217"/>
                    </a:lnTo>
                    <a:lnTo>
                      <a:pt x="74" y="217"/>
                    </a:lnTo>
                    <a:lnTo>
                      <a:pt x="72" y="134"/>
                    </a:lnTo>
                    <a:close/>
                    <a:moveTo>
                      <a:pt x="76" y="300"/>
                    </a:moveTo>
                    <a:lnTo>
                      <a:pt x="95" y="300"/>
                    </a:lnTo>
                    <a:lnTo>
                      <a:pt x="97" y="383"/>
                    </a:lnTo>
                    <a:lnTo>
                      <a:pt x="77" y="383"/>
                    </a:lnTo>
                    <a:lnTo>
                      <a:pt x="76" y="300"/>
                    </a:lnTo>
                    <a:close/>
                    <a:moveTo>
                      <a:pt x="79" y="466"/>
                    </a:moveTo>
                    <a:lnTo>
                      <a:pt x="99" y="466"/>
                    </a:lnTo>
                    <a:lnTo>
                      <a:pt x="100" y="549"/>
                    </a:lnTo>
                    <a:lnTo>
                      <a:pt x="81" y="550"/>
                    </a:lnTo>
                    <a:lnTo>
                      <a:pt x="79" y="466"/>
                    </a:lnTo>
                    <a:close/>
                    <a:moveTo>
                      <a:pt x="82" y="633"/>
                    </a:moveTo>
                    <a:lnTo>
                      <a:pt x="102" y="632"/>
                    </a:lnTo>
                    <a:lnTo>
                      <a:pt x="104" y="715"/>
                    </a:lnTo>
                    <a:lnTo>
                      <a:pt x="84" y="716"/>
                    </a:lnTo>
                    <a:lnTo>
                      <a:pt x="82" y="633"/>
                    </a:lnTo>
                    <a:close/>
                    <a:moveTo>
                      <a:pt x="86" y="799"/>
                    </a:moveTo>
                    <a:lnTo>
                      <a:pt x="105" y="798"/>
                    </a:lnTo>
                    <a:lnTo>
                      <a:pt x="107" y="882"/>
                    </a:lnTo>
                    <a:lnTo>
                      <a:pt x="87" y="882"/>
                    </a:lnTo>
                    <a:lnTo>
                      <a:pt x="86" y="799"/>
                    </a:lnTo>
                    <a:close/>
                    <a:moveTo>
                      <a:pt x="19" y="928"/>
                    </a:moveTo>
                    <a:lnTo>
                      <a:pt x="0" y="927"/>
                    </a:lnTo>
                    <a:lnTo>
                      <a:pt x="1" y="844"/>
                    </a:lnTo>
                    <a:lnTo>
                      <a:pt x="21" y="845"/>
                    </a:lnTo>
                    <a:lnTo>
                      <a:pt x="19" y="928"/>
                    </a:lnTo>
                    <a:close/>
                    <a:moveTo>
                      <a:pt x="23" y="761"/>
                    </a:moveTo>
                    <a:lnTo>
                      <a:pt x="3" y="761"/>
                    </a:lnTo>
                    <a:lnTo>
                      <a:pt x="5" y="678"/>
                    </a:lnTo>
                    <a:lnTo>
                      <a:pt x="24" y="678"/>
                    </a:lnTo>
                    <a:lnTo>
                      <a:pt x="23" y="761"/>
                    </a:lnTo>
                    <a:close/>
                    <a:moveTo>
                      <a:pt x="26" y="595"/>
                    </a:moveTo>
                    <a:lnTo>
                      <a:pt x="6" y="595"/>
                    </a:lnTo>
                    <a:lnTo>
                      <a:pt x="8" y="512"/>
                    </a:lnTo>
                    <a:lnTo>
                      <a:pt x="28" y="512"/>
                    </a:lnTo>
                    <a:lnTo>
                      <a:pt x="26" y="595"/>
                    </a:lnTo>
                    <a:close/>
                    <a:moveTo>
                      <a:pt x="29" y="429"/>
                    </a:moveTo>
                    <a:lnTo>
                      <a:pt x="10" y="429"/>
                    </a:lnTo>
                    <a:lnTo>
                      <a:pt x="12" y="346"/>
                    </a:lnTo>
                    <a:lnTo>
                      <a:pt x="31" y="346"/>
                    </a:lnTo>
                    <a:lnTo>
                      <a:pt x="29" y="429"/>
                    </a:lnTo>
                    <a:close/>
                    <a:moveTo>
                      <a:pt x="33" y="263"/>
                    </a:moveTo>
                    <a:lnTo>
                      <a:pt x="13" y="263"/>
                    </a:lnTo>
                    <a:lnTo>
                      <a:pt x="15" y="180"/>
                    </a:lnTo>
                    <a:lnTo>
                      <a:pt x="34" y="180"/>
                    </a:lnTo>
                    <a:lnTo>
                      <a:pt x="33" y="263"/>
                    </a:lnTo>
                    <a:close/>
                    <a:moveTo>
                      <a:pt x="36" y="97"/>
                    </a:moveTo>
                    <a:lnTo>
                      <a:pt x="17" y="96"/>
                    </a:lnTo>
                    <a:lnTo>
                      <a:pt x="18" y="13"/>
                    </a:lnTo>
                    <a:lnTo>
                      <a:pt x="38" y="14"/>
                    </a:lnTo>
                    <a:lnTo>
                      <a:pt x="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81">
                <a:extLst>
                  <a:ext uri="{FF2B5EF4-FFF2-40B4-BE49-F238E27FC236}">
                    <a16:creationId xmlns:a16="http://schemas.microsoft.com/office/drawing/2014/main" id="{F0347061-9D10-4CB1-96D9-3A36513A6B5A}"/>
                  </a:ext>
                </a:extLst>
              </p:cNvPr>
              <p:cNvSpPr>
                <a:spLocks noEditPoints="1"/>
              </p:cNvSpPr>
              <p:nvPr/>
            </p:nvSpPr>
            <p:spPr bwMode="auto">
              <a:xfrm>
                <a:off x="3570288" y="5257801"/>
                <a:ext cx="112712" cy="101600"/>
              </a:xfrm>
              <a:custGeom>
                <a:avLst/>
                <a:gdLst>
                  <a:gd name="T0" fmla="*/ 231 w 338"/>
                  <a:gd name="T1" fmla="*/ 114 h 304"/>
                  <a:gd name="T2" fmla="*/ 244 w 338"/>
                  <a:gd name="T3" fmla="*/ 128 h 304"/>
                  <a:gd name="T4" fmla="*/ 186 w 338"/>
                  <a:gd name="T5" fmla="*/ 187 h 304"/>
                  <a:gd name="T6" fmla="*/ 172 w 338"/>
                  <a:gd name="T7" fmla="*/ 173 h 304"/>
                  <a:gd name="T8" fmla="*/ 231 w 338"/>
                  <a:gd name="T9" fmla="*/ 114 h 304"/>
                  <a:gd name="T10" fmla="*/ 308 w 338"/>
                  <a:gd name="T11" fmla="*/ 21 h 304"/>
                  <a:gd name="T12" fmla="*/ 310 w 338"/>
                  <a:gd name="T13" fmla="*/ 20 h 304"/>
                  <a:gd name="T14" fmla="*/ 310 w 338"/>
                  <a:gd name="T15" fmla="*/ 20 h 304"/>
                  <a:gd name="T16" fmla="*/ 311 w 338"/>
                  <a:gd name="T17" fmla="*/ 20 h 304"/>
                  <a:gd name="T18" fmla="*/ 310 w 338"/>
                  <a:gd name="T19" fmla="*/ 20 h 304"/>
                  <a:gd name="T20" fmla="*/ 311 w 338"/>
                  <a:gd name="T21" fmla="*/ 20 h 304"/>
                  <a:gd name="T22" fmla="*/ 311 w 338"/>
                  <a:gd name="T23" fmla="*/ 20 h 304"/>
                  <a:gd name="T24" fmla="*/ 312 w 338"/>
                  <a:gd name="T25" fmla="*/ 20 h 304"/>
                  <a:gd name="T26" fmla="*/ 312 w 338"/>
                  <a:gd name="T27" fmla="*/ 20 h 304"/>
                  <a:gd name="T28" fmla="*/ 312 w 338"/>
                  <a:gd name="T29" fmla="*/ 20 h 304"/>
                  <a:gd name="T30" fmla="*/ 312 w 338"/>
                  <a:gd name="T31" fmla="*/ 20 h 304"/>
                  <a:gd name="T32" fmla="*/ 315 w 338"/>
                  <a:gd name="T33" fmla="*/ 21 h 304"/>
                  <a:gd name="T34" fmla="*/ 315 w 338"/>
                  <a:gd name="T35" fmla="*/ 21 h 304"/>
                  <a:gd name="T36" fmla="*/ 315 w 338"/>
                  <a:gd name="T37" fmla="*/ 21 h 304"/>
                  <a:gd name="T38" fmla="*/ 315 w 338"/>
                  <a:gd name="T39" fmla="*/ 21 h 304"/>
                  <a:gd name="T40" fmla="*/ 315 w 338"/>
                  <a:gd name="T41" fmla="*/ 22 h 304"/>
                  <a:gd name="T42" fmla="*/ 315 w 338"/>
                  <a:gd name="T43" fmla="*/ 21 h 304"/>
                  <a:gd name="T44" fmla="*/ 316 w 338"/>
                  <a:gd name="T45" fmla="*/ 22 h 304"/>
                  <a:gd name="T46" fmla="*/ 316 w 338"/>
                  <a:gd name="T47" fmla="*/ 22 h 304"/>
                  <a:gd name="T48" fmla="*/ 317 w 338"/>
                  <a:gd name="T49" fmla="*/ 25 h 304"/>
                  <a:gd name="T50" fmla="*/ 317 w 338"/>
                  <a:gd name="T51" fmla="*/ 24 h 304"/>
                  <a:gd name="T52" fmla="*/ 317 w 338"/>
                  <a:gd name="T53" fmla="*/ 27 h 304"/>
                  <a:gd name="T54" fmla="*/ 317 w 338"/>
                  <a:gd name="T55" fmla="*/ 26 h 304"/>
                  <a:gd name="T56" fmla="*/ 317 w 338"/>
                  <a:gd name="T57" fmla="*/ 27 h 304"/>
                  <a:gd name="T58" fmla="*/ 317 w 338"/>
                  <a:gd name="T59" fmla="*/ 27 h 304"/>
                  <a:gd name="T60" fmla="*/ 317 w 338"/>
                  <a:gd name="T61" fmla="*/ 27 h 304"/>
                  <a:gd name="T62" fmla="*/ 317 w 338"/>
                  <a:gd name="T63" fmla="*/ 27 h 304"/>
                  <a:gd name="T64" fmla="*/ 289 w 338"/>
                  <a:gd name="T65" fmla="*/ 55 h 304"/>
                  <a:gd name="T66" fmla="*/ 303 w 338"/>
                  <a:gd name="T67" fmla="*/ 69 h 304"/>
                  <a:gd name="T68" fmla="*/ 329 w 338"/>
                  <a:gd name="T69" fmla="*/ 43 h 304"/>
                  <a:gd name="T70" fmla="*/ 333 w 338"/>
                  <a:gd name="T71" fmla="*/ 38 h 304"/>
                  <a:gd name="T72" fmla="*/ 330 w 338"/>
                  <a:gd name="T73" fmla="*/ 9 h 304"/>
                  <a:gd name="T74" fmla="*/ 327 w 338"/>
                  <a:gd name="T75" fmla="*/ 6 h 304"/>
                  <a:gd name="T76" fmla="*/ 315 w 338"/>
                  <a:gd name="T77" fmla="*/ 0 h 304"/>
                  <a:gd name="T78" fmla="*/ 315 w 338"/>
                  <a:gd name="T79" fmla="*/ 0 h 304"/>
                  <a:gd name="T80" fmla="*/ 315 w 338"/>
                  <a:gd name="T81" fmla="*/ 0 h 304"/>
                  <a:gd name="T82" fmla="*/ 314 w 338"/>
                  <a:gd name="T83" fmla="*/ 0 h 304"/>
                  <a:gd name="T84" fmla="*/ 314 w 338"/>
                  <a:gd name="T85" fmla="*/ 0 h 304"/>
                  <a:gd name="T86" fmla="*/ 298 w 338"/>
                  <a:gd name="T87" fmla="*/ 4 h 304"/>
                  <a:gd name="T88" fmla="*/ 308 w 338"/>
                  <a:gd name="T89" fmla="*/ 21 h 304"/>
                  <a:gd name="T90" fmla="*/ 31 w 338"/>
                  <a:gd name="T91" fmla="*/ 239 h 304"/>
                  <a:gd name="T92" fmla="*/ 18 w 338"/>
                  <a:gd name="T93" fmla="*/ 285 h 304"/>
                  <a:gd name="T94" fmla="*/ 0 w 338"/>
                  <a:gd name="T95" fmla="*/ 280 h 304"/>
                  <a:gd name="T96" fmla="*/ 12 w 338"/>
                  <a:gd name="T97" fmla="*/ 234 h 304"/>
                  <a:gd name="T98" fmla="*/ 26 w 338"/>
                  <a:gd name="T99" fmla="*/ 199 h 304"/>
                  <a:gd name="T100" fmla="*/ 43 w 338"/>
                  <a:gd name="T101" fmla="*/ 208 h 304"/>
                  <a:gd name="T102" fmla="*/ 31 w 338"/>
                  <a:gd name="T103" fmla="*/ 239 h 304"/>
                  <a:gd name="T104" fmla="*/ 113 w 338"/>
                  <a:gd name="T105" fmla="*/ 232 h 304"/>
                  <a:gd name="T106" fmla="*/ 127 w 338"/>
                  <a:gd name="T107" fmla="*/ 245 h 304"/>
                  <a:gd name="T108" fmla="*/ 68 w 338"/>
                  <a:gd name="T109" fmla="*/ 304 h 304"/>
                  <a:gd name="T110" fmla="*/ 54 w 338"/>
                  <a:gd name="T111" fmla="*/ 290 h 304"/>
                  <a:gd name="T112" fmla="*/ 113 w 338"/>
                  <a:gd name="T113" fmla="*/ 232 h 304"/>
                  <a:gd name="T114" fmla="*/ 97 w 338"/>
                  <a:gd name="T115" fmla="*/ 153 h 304"/>
                  <a:gd name="T116" fmla="*/ 87 w 338"/>
                  <a:gd name="T117" fmla="*/ 137 h 304"/>
                  <a:gd name="T118" fmla="*/ 157 w 338"/>
                  <a:gd name="T119" fmla="*/ 93 h 304"/>
                  <a:gd name="T120" fmla="*/ 168 w 338"/>
                  <a:gd name="T121" fmla="*/ 109 h 304"/>
                  <a:gd name="T122" fmla="*/ 97 w 338"/>
                  <a:gd name="T123" fmla="*/ 15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304">
                    <a:moveTo>
                      <a:pt x="231" y="114"/>
                    </a:moveTo>
                    <a:lnTo>
                      <a:pt x="244" y="128"/>
                    </a:lnTo>
                    <a:lnTo>
                      <a:pt x="186" y="187"/>
                    </a:lnTo>
                    <a:lnTo>
                      <a:pt x="172" y="173"/>
                    </a:lnTo>
                    <a:lnTo>
                      <a:pt x="231" y="114"/>
                    </a:lnTo>
                    <a:close/>
                    <a:moveTo>
                      <a:pt x="308" y="21"/>
                    </a:moveTo>
                    <a:lnTo>
                      <a:pt x="310" y="20"/>
                    </a:lnTo>
                    <a:lnTo>
                      <a:pt x="310" y="20"/>
                    </a:lnTo>
                    <a:lnTo>
                      <a:pt x="311" y="20"/>
                    </a:lnTo>
                    <a:lnTo>
                      <a:pt x="310" y="20"/>
                    </a:lnTo>
                    <a:lnTo>
                      <a:pt x="311" y="20"/>
                    </a:lnTo>
                    <a:lnTo>
                      <a:pt x="311" y="20"/>
                    </a:lnTo>
                    <a:lnTo>
                      <a:pt x="312" y="20"/>
                    </a:lnTo>
                    <a:lnTo>
                      <a:pt x="312" y="20"/>
                    </a:lnTo>
                    <a:lnTo>
                      <a:pt x="312" y="20"/>
                    </a:lnTo>
                    <a:lnTo>
                      <a:pt x="312" y="20"/>
                    </a:lnTo>
                    <a:cubicBezTo>
                      <a:pt x="313" y="20"/>
                      <a:pt x="314" y="20"/>
                      <a:pt x="315" y="21"/>
                    </a:cubicBezTo>
                    <a:lnTo>
                      <a:pt x="315" y="21"/>
                    </a:lnTo>
                    <a:lnTo>
                      <a:pt x="315" y="21"/>
                    </a:lnTo>
                    <a:lnTo>
                      <a:pt x="315" y="21"/>
                    </a:lnTo>
                    <a:lnTo>
                      <a:pt x="315" y="22"/>
                    </a:lnTo>
                    <a:lnTo>
                      <a:pt x="315" y="21"/>
                    </a:lnTo>
                    <a:lnTo>
                      <a:pt x="316" y="22"/>
                    </a:lnTo>
                    <a:lnTo>
                      <a:pt x="316" y="22"/>
                    </a:lnTo>
                    <a:cubicBezTo>
                      <a:pt x="317" y="23"/>
                      <a:pt x="317" y="24"/>
                      <a:pt x="317" y="25"/>
                    </a:cubicBezTo>
                    <a:lnTo>
                      <a:pt x="317" y="24"/>
                    </a:lnTo>
                    <a:cubicBezTo>
                      <a:pt x="317" y="25"/>
                      <a:pt x="317" y="26"/>
                      <a:pt x="317" y="27"/>
                    </a:cubicBezTo>
                    <a:lnTo>
                      <a:pt x="317" y="26"/>
                    </a:lnTo>
                    <a:lnTo>
                      <a:pt x="317" y="27"/>
                    </a:lnTo>
                    <a:lnTo>
                      <a:pt x="317" y="27"/>
                    </a:lnTo>
                    <a:lnTo>
                      <a:pt x="317" y="27"/>
                    </a:lnTo>
                    <a:lnTo>
                      <a:pt x="317" y="27"/>
                    </a:lnTo>
                    <a:cubicBezTo>
                      <a:pt x="315" y="31"/>
                      <a:pt x="294" y="51"/>
                      <a:pt x="289" y="55"/>
                    </a:cubicBezTo>
                    <a:lnTo>
                      <a:pt x="303" y="69"/>
                    </a:lnTo>
                    <a:lnTo>
                      <a:pt x="329" y="43"/>
                    </a:lnTo>
                    <a:cubicBezTo>
                      <a:pt x="331" y="41"/>
                      <a:pt x="332" y="39"/>
                      <a:pt x="333" y="38"/>
                    </a:cubicBezTo>
                    <a:cubicBezTo>
                      <a:pt x="338" y="28"/>
                      <a:pt x="337" y="17"/>
                      <a:pt x="330" y="9"/>
                    </a:cubicBezTo>
                    <a:lnTo>
                      <a:pt x="327" y="6"/>
                    </a:lnTo>
                    <a:cubicBezTo>
                      <a:pt x="324" y="3"/>
                      <a:pt x="319" y="1"/>
                      <a:pt x="315" y="0"/>
                    </a:cubicBezTo>
                    <a:lnTo>
                      <a:pt x="315" y="0"/>
                    </a:lnTo>
                    <a:lnTo>
                      <a:pt x="315" y="0"/>
                    </a:lnTo>
                    <a:lnTo>
                      <a:pt x="314" y="0"/>
                    </a:lnTo>
                    <a:lnTo>
                      <a:pt x="314" y="0"/>
                    </a:lnTo>
                    <a:cubicBezTo>
                      <a:pt x="308" y="0"/>
                      <a:pt x="303" y="1"/>
                      <a:pt x="298" y="4"/>
                    </a:cubicBezTo>
                    <a:lnTo>
                      <a:pt x="308" y="21"/>
                    </a:lnTo>
                    <a:close/>
                    <a:moveTo>
                      <a:pt x="31" y="239"/>
                    </a:moveTo>
                    <a:lnTo>
                      <a:pt x="18" y="285"/>
                    </a:lnTo>
                    <a:lnTo>
                      <a:pt x="0" y="280"/>
                    </a:lnTo>
                    <a:lnTo>
                      <a:pt x="12" y="234"/>
                    </a:lnTo>
                    <a:cubicBezTo>
                      <a:pt x="15" y="222"/>
                      <a:pt x="20" y="209"/>
                      <a:pt x="26" y="199"/>
                    </a:cubicBezTo>
                    <a:lnTo>
                      <a:pt x="43" y="208"/>
                    </a:lnTo>
                    <a:cubicBezTo>
                      <a:pt x="38" y="219"/>
                      <a:pt x="34" y="228"/>
                      <a:pt x="31" y="239"/>
                    </a:cubicBezTo>
                    <a:close/>
                    <a:moveTo>
                      <a:pt x="113" y="232"/>
                    </a:moveTo>
                    <a:lnTo>
                      <a:pt x="127" y="245"/>
                    </a:lnTo>
                    <a:lnTo>
                      <a:pt x="68" y="304"/>
                    </a:lnTo>
                    <a:lnTo>
                      <a:pt x="54" y="290"/>
                    </a:lnTo>
                    <a:lnTo>
                      <a:pt x="113" y="232"/>
                    </a:lnTo>
                    <a:close/>
                    <a:moveTo>
                      <a:pt x="97" y="153"/>
                    </a:moveTo>
                    <a:lnTo>
                      <a:pt x="87" y="137"/>
                    </a:lnTo>
                    <a:lnTo>
                      <a:pt x="157" y="93"/>
                    </a:lnTo>
                    <a:lnTo>
                      <a:pt x="168" y="109"/>
                    </a:lnTo>
                    <a:lnTo>
                      <a:pt x="9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82">
                <a:extLst>
                  <a:ext uri="{FF2B5EF4-FFF2-40B4-BE49-F238E27FC236}">
                    <a16:creationId xmlns:a16="http://schemas.microsoft.com/office/drawing/2014/main" id="{1A07ED1B-7562-4CDE-A50D-D359584BBB16}"/>
                  </a:ext>
                </a:extLst>
              </p:cNvPr>
              <p:cNvSpPr>
                <a:spLocks noEditPoints="1"/>
              </p:cNvSpPr>
              <p:nvPr/>
            </p:nvSpPr>
            <p:spPr bwMode="auto">
              <a:xfrm>
                <a:off x="3435350" y="5322889"/>
                <a:ext cx="128587" cy="60325"/>
              </a:xfrm>
              <a:custGeom>
                <a:avLst/>
                <a:gdLst>
                  <a:gd name="T0" fmla="*/ 229 w 388"/>
                  <a:gd name="T1" fmla="*/ 174 h 178"/>
                  <a:gd name="T2" fmla="*/ 363 w 388"/>
                  <a:gd name="T3" fmla="*/ 135 h 178"/>
                  <a:gd name="T4" fmla="*/ 363 w 388"/>
                  <a:gd name="T5" fmla="*/ 139 h 178"/>
                  <a:gd name="T6" fmla="*/ 363 w 388"/>
                  <a:gd name="T7" fmla="*/ 141 h 178"/>
                  <a:gd name="T8" fmla="*/ 364 w 388"/>
                  <a:gd name="T9" fmla="*/ 143 h 178"/>
                  <a:gd name="T10" fmla="*/ 364 w 388"/>
                  <a:gd name="T11" fmla="*/ 145 h 178"/>
                  <a:gd name="T12" fmla="*/ 364 w 388"/>
                  <a:gd name="T13" fmla="*/ 145 h 178"/>
                  <a:gd name="T14" fmla="*/ 365 w 388"/>
                  <a:gd name="T15" fmla="*/ 148 h 178"/>
                  <a:gd name="T16" fmla="*/ 366 w 388"/>
                  <a:gd name="T17" fmla="*/ 150 h 178"/>
                  <a:gd name="T18" fmla="*/ 367 w 388"/>
                  <a:gd name="T19" fmla="*/ 154 h 178"/>
                  <a:gd name="T20" fmla="*/ 367 w 388"/>
                  <a:gd name="T21" fmla="*/ 154 h 178"/>
                  <a:gd name="T22" fmla="*/ 368 w 388"/>
                  <a:gd name="T23" fmla="*/ 156 h 178"/>
                  <a:gd name="T24" fmla="*/ 368 w 388"/>
                  <a:gd name="T25" fmla="*/ 156 h 178"/>
                  <a:gd name="T26" fmla="*/ 369 w 388"/>
                  <a:gd name="T27" fmla="*/ 157 h 178"/>
                  <a:gd name="T28" fmla="*/ 386 w 388"/>
                  <a:gd name="T29" fmla="*/ 147 h 178"/>
                  <a:gd name="T30" fmla="*/ 385 w 388"/>
                  <a:gd name="T31" fmla="*/ 146 h 178"/>
                  <a:gd name="T32" fmla="*/ 385 w 388"/>
                  <a:gd name="T33" fmla="*/ 146 h 178"/>
                  <a:gd name="T34" fmla="*/ 384 w 388"/>
                  <a:gd name="T35" fmla="*/ 144 h 178"/>
                  <a:gd name="T36" fmla="*/ 384 w 388"/>
                  <a:gd name="T37" fmla="*/ 144 h 178"/>
                  <a:gd name="T38" fmla="*/ 383 w 388"/>
                  <a:gd name="T39" fmla="*/ 142 h 178"/>
                  <a:gd name="T40" fmla="*/ 384 w 388"/>
                  <a:gd name="T41" fmla="*/ 142 h 178"/>
                  <a:gd name="T42" fmla="*/ 383 w 388"/>
                  <a:gd name="T43" fmla="*/ 141 h 178"/>
                  <a:gd name="T44" fmla="*/ 383 w 388"/>
                  <a:gd name="T45" fmla="*/ 139 h 178"/>
                  <a:gd name="T46" fmla="*/ 383 w 388"/>
                  <a:gd name="T47" fmla="*/ 139 h 178"/>
                  <a:gd name="T48" fmla="*/ 382 w 388"/>
                  <a:gd name="T49" fmla="*/ 137 h 178"/>
                  <a:gd name="T50" fmla="*/ 382 w 388"/>
                  <a:gd name="T51" fmla="*/ 137 h 178"/>
                  <a:gd name="T52" fmla="*/ 382 w 388"/>
                  <a:gd name="T53" fmla="*/ 135 h 178"/>
                  <a:gd name="T54" fmla="*/ 363 w 388"/>
                  <a:gd name="T55" fmla="*/ 136 h 178"/>
                  <a:gd name="T56" fmla="*/ 317 w 388"/>
                  <a:gd name="T57" fmla="*/ 158 h 178"/>
                  <a:gd name="T58" fmla="*/ 89 w 388"/>
                  <a:gd name="T59" fmla="*/ 80 h 178"/>
                  <a:gd name="T60" fmla="*/ 0 w 388"/>
                  <a:gd name="T61" fmla="*/ 19 h 178"/>
                  <a:gd name="T62" fmla="*/ 161 w 388"/>
                  <a:gd name="T63" fmla="*/ 62 h 178"/>
                  <a:gd name="T64" fmla="*/ 388 w 388"/>
                  <a:gd name="T65" fmla="*/ 116 h 178"/>
                  <a:gd name="T66" fmla="*/ 387 w 388"/>
                  <a:gd name="T67" fmla="*/ 118 h 178"/>
                  <a:gd name="T68" fmla="*/ 386 w 388"/>
                  <a:gd name="T69" fmla="*/ 119 h 178"/>
                  <a:gd name="T70" fmla="*/ 386 w 388"/>
                  <a:gd name="T71" fmla="*/ 120 h 178"/>
                  <a:gd name="T72" fmla="*/ 385 w 388"/>
                  <a:gd name="T73" fmla="*/ 120 h 178"/>
                  <a:gd name="T74" fmla="*/ 385 w 388"/>
                  <a:gd name="T75" fmla="*/ 122 h 178"/>
                  <a:gd name="T76" fmla="*/ 384 w 388"/>
                  <a:gd name="T77" fmla="*/ 123 h 178"/>
                  <a:gd name="T78" fmla="*/ 384 w 388"/>
                  <a:gd name="T79" fmla="*/ 125 h 178"/>
                  <a:gd name="T80" fmla="*/ 383 w 388"/>
                  <a:gd name="T81" fmla="*/ 125 h 178"/>
                  <a:gd name="T82" fmla="*/ 383 w 388"/>
                  <a:gd name="T83" fmla="*/ 127 h 178"/>
                  <a:gd name="T84" fmla="*/ 383 w 388"/>
                  <a:gd name="T85" fmla="*/ 127 h 178"/>
                  <a:gd name="T86" fmla="*/ 383 w 388"/>
                  <a:gd name="T87" fmla="*/ 129 h 178"/>
                  <a:gd name="T88" fmla="*/ 382 w 388"/>
                  <a:gd name="T89" fmla="*/ 130 h 178"/>
                  <a:gd name="T90" fmla="*/ 382 w 388"/>
                  <a:gd name="T91" fmla="*/ 132 h 178"/>
                  <a:gd name="T92" fmla="*/ 382 w 388"/>
                  <a:gd name="T93" fmla="*/ 132 h 178"/>
                  <a:gd name="T94" fmla="*/ 382 w 388"/>
                  <a:gd name="T95" fmla="*/ 134 h 178"/>
                  <a:gd name="T96" fmla="*/ 363 w 388"/>
                  <a:gd name="T97" fmla="*/ 131 h 178"/>
                  <a:gd name="T98" fmla="*/ 363 w 388"/>
                  <a:gd name="T99" fmla="*/ 127 h 178"/>
                  <a:gd name="T100" fmla="*/ 363 w 388"/>
                  <a:gd name="T101" fmla="*/ 125 h 178"/>
                  <a:gd name="T102" fmla="*/ 364 w 388"/>
                  <a:gd name="T103" fmla="*/ 123 h 178"/>
                  <a:gd name="T104" fmla="*/ 364 w 388"/>
                  <a:gd name="T105" fmla="*/ 122 h 178"/>
                  <a:gd name="T106" fmla="*/ 365 w 388"/>
                  <a:gd name="T107" fmla="*/ 120 h 178"/>
                  <a:gd name="T108" fmla="*/ 321 w 388"/>
                  <a:gd name="T109"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178">
                    <a:moveTo>
                      <a:pt x="236" y="156"/>
                    </a:moveTo>
                    <a:cubicBezTo>
                      <a:pt x="229" y="153"/>
                      <a:pt x="221" y="150"/>
                      <a:pt x="215" y="147"/>
                    </a:cubicBezTo>
                    <a:lnTo>
                      <a:pt x="163" y="119"/>
                    </a:lnTo>
                    <a:lnTo>
                      <a:pt x="154" y="136"/>
                    </a:lnTo>
                    <a:cubicBezTo>
                      <a:pt x="173" y="147"/>
                      <a:pt x="205" y="166"/>
                      <a:pt x="229" y="174"/>
                    </a:cubicBezTo>
                    <a:lnTo>
                      <a:pt x="236" y="156"/>
                    </a:lnTo>
                    <a:close/>
                    <a:moveTo>
                      <a:pt x="363" y="136"/>
                    </a:moveTo>
                    <a:lnTo>
                      <a:pt x="363" y="135"/>
                    </a:lnTo>
                    <a:lnTo>
                      <a:pt x="363" y="136"/>
                    </a:lnTo>
                    <a:lnTo>
                      <a:pt x="363" y="135"/>
                    </a:lnTo>
                    <a:lnTo>
                      <a:pt x="363" y="136"/>
                    </a:lnTo>
                    <a:lnTo>
                      <a:pt x="363" y="136"/>
                    </a:lnTo>
                    <a:lnTo>
                      <a:pt x="363" y="138"/>
                    </a:lnTo>
                    <a:lnTo>
                      <a:pt x="363" y="138"/>
                    </a:lnTo>
                    <a:lnTo>
                      <a:pt x="363" y="139"/>
                    </a:lnTo>
                    <a:lnTo>
                      <a:pt x="363" y="138"/>
                    </a:lnTo>
                    <a:lnTo>
                      <a:pt x="363" y="141"/>
                    </a:lnTo>
                    <a:lnTo>
                      <a:pt x="363" y="141"/>
                    </a:lnTo>
                    <a:lnTo>
                      <a:pt x="363" y="142"/>
                    </a:lnTo>
                    <a:lnTo>
                      <a:pt x="363" y="141"/>
                    </a:lnTo>
                    <a:lnTo>
                      <a:pt x="363" y="142"/>
                    </a:lnTo>
                    <a:lnTo>
                      <a:pt x="363" y="141"/>
                    </a:lnTo>
                    <a:lnTo>
                      <a:pt x="363" y="142"/>
                    </a:lnTo>
                    <a:lnTo>
                      <a:pt x="363" y="142"/>
                    </a:lnTo>
                    <a:lnTo>
                      <a:pt x="364" y="143"/>
                    </a:lnTo>
                    <a:lnTo>
                      <a:pt x="364" y="142"/>
                    </a:lnTo>
                    <a:lnTo>
                      <a:pt x="364" y="142"/>
                    </a:lnTo>
                    <a:cubicBezTo>
                      <a:pt x="364" y="143"/>
                      <a:pt x="364" y="144"/>
                      <a:pt x="364" y="143"/>
                    </a:cubicBezTo>
                    <a:cubicBezTo>
                      <a:pt x="364" y="143"/>
                      <a:pt x="364" y="145"/>
                      <a:pt x="364" y="144"/>
                    </a:cubicBezTo>
                    <a:lnTo>
                      <a:pt x="364" y="145"/>
                    </a:lnTo>
                    <a:lnTo>
                      <a:pt x="364" y="144"/>
                    </a:lnTo>
                    <a:lnTo>
                      <a:pt x="364" y="145"/>
                    </a:lnTo>
                    <a:lnTo>
                      <a:pt x="364" y="145"/>
                    </a:lnTo>
                    <a:lnTo>
                      <a:pt x="364" y="146"/>
                    </a:lnTo>
                    <a:lnTo>
                      <a:pt x="364" y="145"/>
                    </a:lnTo>
                    <a:lnTo>
                      <a:pt x="365" y="147"/>
                    </a:lnTo>
                    <a:lnTo>
                      <a:pt x="364" y="146"/>
                    </a:lnTo>
                    <a:lnTo>
                      <a:pt x="365" y="148"/>
                    </a:lnTo>
                    <a:lnTo>
                      <a:pt x="365" y="147"/>
                    </a:lnTo>
                    <a:lnTo>
                      <a:pt x="365" y="148"/>
                    </a:lnTo>
                    <a:lnTo>
                      <a:pt x="365" y="148"/>
                    </a:lnTo>
                    <a:lnTo>
                      <a:pt x="365" y="148"/>
                    </a:lnTo>
                    <a:lnTo>
                      <a:pt x="365" y="148"/>
                    </a:lnTo>
                    <a:lnTo>
                      <a:pt x="366" y="151"/>
                    </a:lnTo>
                    <a:lnTo>
                      <a:pt x="366" y="150"/>
                    </a:lnTo>
                    <a:lnTo>
                      <a:pt x="366" y="151"/>
                    </a:lnTo>
                    <a:lnTo>
                      <a:pt x="366" y="151"/>
                    </a:lnTo>
                    <a:lnTo>
                      <a:pt x="366" y="152"/>
                    </a:lnTo>
                    <a:lnTo>
                      <a:pt x="366" y="151"/>
                    </a:lnTo>
                    <a:lnTo>
                      <a:pt x="367" y="154"/>
                    </a:lnTo>
                    <a:lnTo>
                      <a:pt x="367" y="153"/>
                    </a:lnTo>
                    <a:lnTo>
                      <a:pt x="368" y="154"/>
                    </a:lnTo>
                    <a:lnTo>
                      <a:pt x="367" y="154"/>
                    </a:lnTo>
                    <a:lnTo>
                      <a:pt x="368" y="155"/>
                    </a:lnTo>
                    <a:lnTo>
                      <a:pt x="367" y="154"/>
                    </a:lnTo>
                    <a:lnTo>
                      <a:pt x="368" y="155"/>
                    </a:lnTo>
                    <a:lnTo>
                      <a:pt x="367" y="154"/>
                    </a:lnTo>
                    <a:lnTo>
                      <a:pt x="368" y="155"/>
                    </a:lnTo>
                    <a:lnTo>
                      <a:pt x="368" y="155"/>
                    </a:lnTo>
                    <a:lnTo>
                      <a:pt x="368" y="156"/>
                    </a:lnTo>
                    <a:lnTo>
                      <a:pt x="368" y="155"/>
                    </a:lnTo>
                    <a:lnTo>
                      <a:pt x="368" y="156"/>
                    </a:lnTo>
                    <a:lnTo>
                      <a:pt x="368" y="156"/>
                    </a:lnTo>
                    <a:lnTo>
                      <a:pt x="368" y="156"/>
                    </a:lnTo>
                    <a:lnTo>
                      <a:pt x="368" y="156"/>
                    </a:lnTo>
                    <a:lnTo>
                      <a:pt x="369" y="156"/>
                    </a:lnTo>
                    <a:lnTo>
                      <a:pt x="368" y="156"/>
                    </a:lnTo>
                    <a:lnTo>
                      <a:pt x="369" y="157"/>
                    </a:lnTo>
                    <a:lnTo>
                      <a:pt x="369" y="157"/>
                    </a:lnTo>
                    <a:lnTo>
                      <a:pt x="369" y="157"/>
                    </a:lnTo>
                    <a:lnTo>
                      <a:pt x="386" y="148"/>
                    </a:lnTo>
                    <a:lnTo>
                      <a:pt x="386" y="147"/>
                    </a:lnTo>
                    <a:lnTo>
                      <a:pt x="386" y="148"/>
                    </a:lnTo>
                    <a:lnTo>
                      <a:pt x="386" y="147"/>
                    </a:lnTo>
                    <a:lnTo>
                      <a:pt x="386" y="147"/>
                    </a:lnTo>
                    <a:lnTo>
                      <a:pt x="385" y="147"/>
                    </a:lnTo>
                    <a:lnTo>
                      <a:pt x="386" y="147"/>
                    </a:lnTo>
                    <a:lnTo>
                      <a:pt x="385" y="147"/>
                    </a:lnTo>
                    <a:lnTo>
                      <a:pt x="385" y="147"/>
                    </a:lnTo>
                    <a:lnTo>
                      <a:pt x="385" y="146"/>
                    </a:lnTo>
                    <a:lnTo>
                      <a:pt x="385" y="147"/>
                    </a:lnTo>
                    <a:lnTo>
                      <a:pt x="385" y="146"/>
                    </a:lnTo>
                    <a:lnTo>
                      <a:pt x="385" y="146"/>
                    </a:lnTo>
                    <a:lnTo>
                      <a:pt x="385" y="145"/>
                    </a:lnTo>
                    <a:lnTo>
                      <a:pt x="385" y="146"/>
                    </a:lnTo>
                    <a:lnTo>
                      <a:pt x="385" y="145"/>
                    </a:lnTo>
                    <a:lnTo>
                      <a:pt x="385" y="145"/>
                    </a:lnTo>
                    <a:lnTo>
                      <a:pt x="384" y="144"/>
                    </a:lnTo>
                    <a:lnTo>
                      <a:pt x="385" y="145"/>
                    </a:lnTo>
                    <a:lnTo>
                      <a:pt x="384" y="144"/>
                    </a:lnTo>
                    <a:lnTo>
                      <a:pt x="384" y="144"/>
                    </a:lnTo>
                    <a:lnTo>
                      <a:pt x="384" y="144"/>
                    </a:lnTo>
                    <a:lnTo>
                      <a:pt x="384" y="144"/>
                    </a:lnTo>
                    <a:lnTo>
                      <a:pt x="384" y="143"/>
                    </a:lnTo>
                    <a:lnTo>
                      <a:pt x="384" y="144"/>
                    </a:lnTo>
                    <a:lnTo>
                      <a:pt x="384" y="143"/>
                    </a:lnTo>
                    <a:lnTo>
                      <a:pt x="384" y="143"/>
                    </a:lnTo>
                    <a:lnTo>
                      <a:pt x="384" y="142"/>
                    </a:lnTo>
                    <a:lnTo>
                      <a:pt x="384" y="143"/>
                    </a:lnTo>
                    <a:lnTo>
                      <a:pt x="383" y="142"/>
                    </a:lnTo>
                    <a:lnTo>
                      <a:pt x="384" y="142"/>
                    </a:lnTo>
                    <a:lnTo>
                      <a:pt x="383" y="142"/>
                    </a:lnTo>
                    <a:lnTo>
                      <a:pt x="384" y="142"/>
                    </a:lnTo>
                    <a:lnTo>
                      <a:pt x="383" y="142"/>
                    </a:lnTo>
                    <a:lnTo>
                      <a:pt x="384" y="142"/>
                    </a:lnTo>
                    <a:lnTo>
                      <a:pt x="383" y="141"/>
                    </a:lnTo>
                    <a:lnTo>
                      <a:pt x="383" y="141"/>
                    </a:lnTo>
                    <a:cubicBezTo>
                      <a:pt x="383" y="141"/>
                      <a:pt x="383" y="141"/>
                      <a:pt x="383" y="141"/>
                    </a:cubicBezTo>
                    <a:lnTo>
                      <a:pt x="383" y="140"/>
                    </a:lnTo>
                    <a:lnTo>
                      <a:pt x="383" y="141"/>
                    </a:lnTo>
                    <a:lnTo>
                      <a:pt x="383" y="140"/>
                    </a:lnTo>
                    <a:lnTo>
                      <a:pt x="383" y="140"/>
                    </a:lnTo>
                    <a:lnTo>
                      <a:pt x="383" y="139"/>
                    </a:lnTo>
                    <a:lnTo>
                      <a:pt x="383" y="140"/>
                    </a:lnTo>
                    <a:lnTo>
                      <a:pt x="383" y="139"/>
                    </a:lnTo>
                    <a:lnTo>
                      <a:pt x="383" y="140"/>
                    </a:lnTo>
                    <a:lnTo>
                      <a:pt x="383" y="139"/>
                    </a:lnTo>
                    <a:lnTo>
                      <a:pt x="383" y="139"/>
                    </a:lnTo>
                    <a:lnTo>
                      <a:pt x="383" y="138"/>
                    </a:lnTo>
                    <a:lnTo>
                      <a:pt x="383" y="139"/>
                    </a:lnTo>
                    <a:lnTo>
                      <a:pt x="383" y="138"/>
                    </a:lnTo>
                    <a:lnTo>
                      <a:pt x="383" y="139"/>
                    </a:lnTo>
                    <a:lnTo>
                      <a:pt x="382" y="138"/>
                    </a:lnTo>
                    <a:lnTo>
                      <a:pt x="383" y="138"/>
                    </a:lnTo>
                    <a:lnTo>
                      <a:pt x="382" y="137"/>
                    </a:lnTo>
                    <a:lnTo>
                      <a:pt x="383" y="138"/>
                    </a:lnTo>
                    <a:lnTo>
                      <a:pt x="382" y="136"/>
                    </a:lnTo>
                    <a:lnTo>
                      <a:pt x="382" y="137"/>
                    </a:lnTo>
                    <a:lnTo>
                      <a:pt x="382" y="136"/>
                    </a:lnTo>
                    <a:lnTo>
                      <a:pt x="382" y="137"/>
                    </a:lnTo>
                    <a:lnTo>
                      <a:pt x="382" y="136"/>
                    </a:lnTo>
                    <a:lnTo>
                      <a:pt x="382" y="136"/>
                    </a:lnTo>
                    <a:lnTo>
                      <a:pt x="382" y="135"/>
                    </a:lnTo>
                    <a:lnTo>
                      <a:pt x="382" y="136"/>
                    </a:lnTo>
                    <a:lnTo>
                      <a:pt x="382" y="135"/>
                    </a:lnTo>
                    <a:lnTo>
                      <a:pt x="382" y="135"/>
                    </a:lnTo>
                    <a:lnTo>
                      <a:pt x="382" y="135"/>
                    </a:lnTo>
                    <a:lnTo>
                      <a:pt x="382" y="135"/>
                    </a:lnTo>
                    <a:lnTo>
                      <a:pt x="382" y="134"/>
                    </a:lnTo>
                    <a:lnTo>
                      <a:pt x="363" y="136"/>
                    </a:lnTo>
                    <a:close/>
                    <a:moveTo>
                      <a:pt x="317" y="158"/>
                    </a:moveTo>
                    <a:lnTo>
                      <a:pt x="312" y="159"/>
                    </a:lnTo>
                    <a:lnTo>
                      <a:pt x="317" y="178"/>
                    </a:lnTo>
                    <a:lnTo>
                      <a:pt x="321" y="177"/>
                    </a:lnTo>
                    <a:lnTo>
                      <a:pt x="317" y="158"/>
                    </a:lnTo>
                    <a:close/>
                    <a:moveTo>
                      <a:pt x="89" y="80"/>
                    </a:moveTo>
                    <a:lnTo>
                      <a:pt x="80" y="98"/>
                    </a:lnTo>
                    <a:lnTo>
                      <a:pt x="7" y="59"/>
                    </a:lnTo>
                    <a:lnTo>
                      <a:pt x="16" y="42"/>
                    </a:lnTo>
                    <a:lnTo>
                      <a:pt x="89" y="80"/>
                    </a:lnTo>
                    <a:close/>
                    <a:moveTo>
                      <a:pt x="0" y="19"/>
                    </a:moveTo>
                    <a:lnTo>
                      <a:pt x="5" y="0"/>
                    </a:lnTo>
                    <a:lnTo>
                      <a:pt x="85" y="22"/>
                    </a:lnTo>
                    <a:lnTo>
                      <a:pt x="80" y="40"/>
                    </a:lnTo>
                    <a:lnTo>
                      <a:pt x="0" y="19"/>
                    </a:lnTo>
                    <a:close/>
                    <a:moveTo>
                      <a:pt x="161" y="62"/>
                    </a:moveTo>
                    <a:lnTo>
                      <a:pt x="166" y="43"/>
                    </a:lnTo>
                    <a:lnTo>
                      <a:pt x="246" y="65"/>
                    </a:lnTo>
                    <a:lnTo>
                      <a:pt x="241" y="83"/>
                    </a:lnTo>
                    <a:lnTo>
                      <a:pt x="161" y="62"/>
                    </a:lnTo>
                    <a:close/>
                    <a:moveTo>
                      <a:pt x="321" y="105"/>
                    </a:moveTo>
                    <a:lnTo>
                      <a:pt x="326" y="86"/>
                    </a:lnTo>
                    <a:lnTo>
                      <a:pt x="383" y="101"/>
                    </a:lnTo>
                    <a:lnTo>
                      <a:pt x="388" y="116"/>
                    </a:lnTo>
                    <a:lnTo>
                      <a:pt x="388" y="116"/>
                    </a:lnTo>
                    <a:lnTo>
                      <a:pt x="387" y="117"/>
                    </a:lnTo>
                    <a:lnTo>
                      <a:pt x="388" y="117"/>
                    </a:lnTo>
                    <a:lnTo>
                      <a:pt x="387" y="117"/>
                    </a:lnTo>
                    <a:lnTo>
                      <a:pt x="387" y="117"/>
                    </a:lnTo>
                    <a:lnTo>
                      <a:pt x="387" y="118"/>
                    </a:lnTo>
                    <a:lnTo>
                      <a:pt x="387" y="118"/>
                    </a:lnTo>
                    <a:lnTo>
                      <a:pt x="387" y="118"/>
                    </a:lnTo>
                    <a:lnTo>
                      <a:pt x="387" y="118"/>
                    </a:lnTo>
                    <a:lnTo>
                      <a:pt x="386" y="119"/>
                    </a:lnTo>
                    <a:cubicBezTo>
                      <a:pt x="386" y="119"/>
                      <a:pt x="386" y="119"/>
                      <a:pt x="386" y="119"/>
                    </a:cubicBezTo>
                    <a:lnTo>
                      <a:pt x="386" y="120"/>
                    </a:lnTo>
                    <a:lnTo>
                      <a:pt x="386" y="119"/>
                    </a:lnTo>
                    <a:lnTo>
                      <a:pt x="386" y="120"/>
                    </a:lnTo>
                    <a:lnTo>
                      <a:pt x="386" y="120"/>
                    </a:lnTo>
                    <a:lnTo>
                      <a:pt x="386" y="120"/>
                    </a:lnTo>
                    <a:lnTo>
                      <a:pt x="386" y="120"/>
                    </a:lnTo>
                    <a:lnTo>
                      <a:pt x="386" y="120"/>
                    </a:lnTo>
                    <a:cubicBezTo>
                      <a:pt x="386" y="119"/>
                      <a:pt x="385" y="121"/>
                      <a:pt x="385" y="120"/>
                    </a:cubicBezTo>
                    <a:lnTo>
                      <a:pt x="385" y="121"/>
                    </a:lnTo>
                    <a:lnTo>
                      <a:pt x="385" y="120"/>
                    </a:lnTo>
                    <a:lnTo>
                      <a:pt x="385" y="121"/>
                    </a:lnTo>
                    <a:lnTo>
                      <a:pt x="385" y="121"/>
                    </a:lnTo>
                    <a:lnTo>
                      <a:pt x="385" y="121"/>
                    </a:lnTo>
                    <a:cubicBezTo>
                      <a:pt x="385" y="122"/>
                      <a:pt x="385" y="122"/>
                      <a:pt x="385" y="121"/>
                    </a:cubicBezTo>
                    <a:lnTo>
                      <a:pt x="385" y="122"/>
                    </a:lnTo>
                    <a:lnTo>
                      <a:pt x="385" y="122"/>
                    </a:lnTo>
                    <a:lnTo>
                      <a:pt x="384" y="122"/>
                    </a:lnTo>
                    <a:lnTo>
                      <a:pt x="385" y="122"/>
                    </a:lnTo>
                    <a:lnTo>
                      <a:pt x="384" y="123"/>
                    </a:lnTo>
                    <a:lnTo>
                      <a:pt x="384" y="123"/>
                    </a:lnTo>
                    <a:lnTo>
                      <a:pt x="384" y="123"/>
                    </a:lnTo>
                    <a:lnTo>
                      <a:pt x="384" y="123"/>
                    </a:lnTo>
                    <a:lnTo>
                      <a:pt x="384" y="124"/>
                    </a:lnTo>
                    <a:lnTo>
                      <a:pt x="384" y="124"/>
                    </a:lnTo>
                    <a:lnTo>
                      <a:pt x="384" y="125"/>
                    </a:lnTo>
                    <a:lnTo>
                      <a:pt x="384" y="124"/>
                    </a:lnTo>
                    <a:lnTo>
                      <a:pt x="384" y="125"/>
                    </a:lnTo>
                    <a:lnTo>
                      <a:pt x="384" y="125"/>
                    </a:lnTo>
                    <a:lnTo>
                      <a:pt x="383" y="126"/>
                    </a:lnTo>
                    <a:lnTo>
                      <a:pt x="383" y="125"/>
                    </a:lnTo>
                    <a:lnTo>
                      <a:pt x="383" y="126"/>
                    </a:lnTo>
                    <a:lnTo>
                      <a:pt x="383" y="125"/>
                    </a:lnTo>
                    <a:lnTo>
                      <a:pt x="383" y="126"/>
                    </a:lnTo>
                    <a:lnTo>
                      <a:pt x="383" y="126"/>
                    </a:lnTo>
                    <a:lnTo>
                      <a:pt x="383" y="127"/>
                    </a:lnTo>
                    <a:lnTo>
                      <a:pt x="383" y="127"/>
                    </a:lnTo>
                    <a:lnTo>
                      <a:pt x="383" y="128"/>
                    </a:lnTo>
                    <a:lnTo>
                      <a:pt x="383" y="128"/>
                    </a:lnTo>
                    <a:lnTo>
                      <a:pt x="383" y="128"/>
                    </a:lnTo>
                    <a:lnTo>
                      <a:pt x="383" y="127"/>
                    </a:lnTo>
                    <a:lnTo>
                      <a:pt x="383" y="128"/>
                    </a:lnTo>
                    <a:lnTo>
                      <a:pt x="383" y="128"/>
                    </a:lnTo>
                    <a:lnTo>
                      <a:pt x="383" y="129"/>
                    </a:lnTo>
                    <a:lnTo>
                      <a:pt x="383" y="128"/>
                    </a:lnTo>
                    <a:lnTo>
                      <a:pt x="383" y="129"/>
                    </a:lnTo>
                    <a:lnTo>
                      <a:pt x="383" y="129"/>
                    </a:lnTo>
                    <a:lnTo>
                      <a:pt x="383" y="129"/>
                    </a:lnTo>
                    <a:lnTo>
                      <a:pt x="383" y="129"/>
                    </a:lnTo>
                    <a:lnTo>
                      <a:pt x="382" y="130"/>
                    </a:lnTo>
                    <a:lnTo>
                      <a:pt x="382" y="130"/>
                    </a:lnTo>
                    <a:lnTo>
                      <a:pt x="382" y="130"/>
                    </a:lnTo>
                    <a:lnTo>
                      <a:pt x="382" y="130"/>
                    </a:lnTo>
                    <a:lnTo>
                      <a:pt x="382" y="131"/>
                    </a:lnTo>
                    <a:lnTo>
                      <a:pt x="382" y="131"/>
                    </a:lnTo>
                    <a:lnTo>
                      <a:pt x="382" y="132"/>
                    </a:lnTo>
                    <a:lnTo>
                      <a:pt x="382" y="131"/>
                    </a:lnTo>
                    <a:lnTo>
                      <a:pt x="382" y="132"/>
                    </a:lnTo>
                    <a:lnTo>
                      <a:pt x="382" y="132"/>
                    </a:lnTo>
                    <a:lnTo>
                      <a:pt x="382" y="132"/>
                    </a:lnTo>
                    <a:lnTo>
                      <a:pt x="382" y="132"/>
                    </a:lnTo>
                    <a:lnTo>
                      <a:pt x="382" y="133"/>
                    </a:lnTo>
                    <a:lnTo>
                      <a:pt x="382" y="133"/>
                    </a:lnTo>
                    <a:lnTo>
                      <a:pt x="382" y="134"/>
                    </a:lnTo>
                    <a:lnTo>
                      <a:pt x="382" y="133"/>
                    </a:lnTo>
                    <a:lnTo>
                      <a:pt x="382" y="134"/>
                    </a:lnTo>
                    <a:lnTo>
                      <a:pt x="363" y="134"/>
                    </a:lnTo>
                    <a:lnTo>
                      <a:pt x="363" y="132"/>
                    </a:lnTo>
                    <a:lnTo>
                      <a:pt x="363" y="133"/>
                    </a:lnTo>
                    <a:lnTo>
                      <a:pt x="363" y="131"/>
                    </a:lnTo>
                    <a:lnTo>
                      <a:pt x="363" y="131"/>
                    </a:lnTo>
                    <a:lnTo>
                      <a:pt x="363" y="130"/>
                    </a:lnTo>
                    <a:lnTo>
                      <a:pt x="363" y="130"/>
                    </a:lnTo>
                    <a:lnTo>
                      <a:pt x="363" y="130"/>
                    </a:lnTo>
                    <a:lnTo>
                      <a:pt x="363" y="130"/>
                    </a:lnTo>
                    <a:lnTo>
                      <a:pt x="363" y="127"/>
                    </a:lnTo>
                    <a:lnTo>
                      <a:pt x="363" y="128"/>
                    </a:lnTo>
                    <a:lnTo>
                      <a:pt x="363" y="125"/>
                    </a:lnTo>
                    <a:lnTo>
                      <a:pt x="363" y="126"/>
                    </a:lnTo>
                    <a:lnTo>
                      <a:pt x="363" y="125"/>
                    </a:lnTo>
                    <a:lnTo>
                      <a:pt x="363" y="125"/>
                    </a:lnTo>
                    <a:lnTo>
                      <a:pt x="364" y="125"/>
                    </a:lnTo>
                    <a:lnTo>
                      <a:pt x="363" y="125"/>
                    </a:lnTo>
                    <a:lnTo>
                      <a:pt x="364" y="124"/>
                    </a:lnTo>
                    <a:lnTo>
                      <a:pt x="364" y="124"/>
                    </a:lnTo>
                    <a:lnTo>
                      <a:pt x="364" y="123"/>
                    </a:lnTo>
                    <a:lnTo>
                      <a:pt x="364" y="123"/>
                    </a:lnTo>
                    <a:lnTo>
                      <a:pt x="364" y="122"/>
                    </a:lnTo>
                    <a:lnTo>
                      <a:pt x="364" y="122"/>
                    </a:lnTo>
                    <a:lnTo>
                      <a:pt x="364" y="122"/>
                    </a:lnTo>
                    <a:lnTo>
                      <a:pt x="364" y="122"/>
                    </a:lnTo>
                    <a:lnTo>
                      <a:pt x="364" y="122"/>
                    </a:lnTo>
                    <a:lnTo>
                      <a:pt x="364" y="122"/>
                    </a:lnTo>
                    <a:lnTo>
                      <a:pt x="365" y="120"/>
                    </a:lnTo>
                    <a:lnTo>
                      <a:pt x="365" y="121"/>
                    </a:lnTo>
                    <a:lnTo>
                      <a:pt x="365" y="120"/>
                    </a:lnTo>
                    <a:lnTo>
                      <a:pt x="365" y="120"/>
                    </a:lnTo>
                    <a:lnTo>
                      <a:pt x="365" y="119"/>
                    </a:lnTo>
                    <a:lnTo>
                      <a:pt x="365" y="120"/>
                    </a:lnTo>
                    <a:lnTo>
                      <a:pt x="366" y="117"/>
                    </a:lnTo>
                    <a:lnTo>
                      <a:pt x="32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83">
                <a:extLst>
                  <a:ext uri="{FF2B5EF4-FFF2-40B4-BE49-F238E27FC236}">
                    <a16:creationId xmlns:a16="http://schemas.microsoft.com/office/drawing/2014/main" id="{4D5AAE03-760E-4D66-9C44-8B1F10178598}"/>
                  </a:ext>
                </a:extLst>
              </p:cNvPr>
              <p:cNvSpPr>
                <a:spLocks noEditPoints="1"/>
              </p:cNvSpPr>
              <p:nvPr/>
            </p:nvSpPr>
            <p:spPr bwMode="auto">
              <a:xfrm>
                <a:off x="3570288" y="5372101"/>
                <a:ext cx="50800" cy="138113"/>
              </a:xfrm>
              <a:custGeom>
                <a:avLst/>
                <a:gdLst>
                  <a:gd name="T0" fmla="*/ 124 w 154"/>
                  <a:gd name="T1" fmla="*/ 163 h 413"/>
                  <a:gd name="T2" fmla="*/ 144 w 154"/>
                  <a:gd name="T3" fmla="*/ 163 h 413"/>
                  <a:gd name="T4" fmla="*/ 147 w 154"/>
                  <a:gd name="T5" fmla="*/ 246 h 413"/>
                  <a:gd name="T6" fmla="*/ 127 w 154"/>
                  <a:gd name="T7" fmla="*/ 247 h 413"/>
                  <a:gd name="T8" fmla="*/ 124 w 154"/>
                  <a:gd name="T9" fmla="*/ 163 h 413"/>
                  <a:gd name="T10" fmla="*/ 134 w 154"/>
                  <a:gd name="T11" fmla="*/ 411 h 413"/>
                  <a:gd name="T12" fmla="*/ 131 w 154"/>
                  <a:gd name="T13" fmla="*/ 330 h 413"/>
                  <a:gd name="T14" fmla="*/ 150 w 154"/>
                  <a:gd name="T15" fmla="*/ 329 h 413"/>
                  <a:gd name="T16" fmla="*/ 153 w 154"/>
                  <a:gd name="T17" fmla="*/ 413 h 413"/>
                  <a:gd name="T18" fmla="*/ 134 w 154"/>
                  <a:gd name="T19" fmla="*/ 412 h 413"/>
                  <a:gd name="T20" fmla="*/ 134 w 154"/>
                  <a:gd name="T21" fmla="*/ 411 h 413"/>
                  <a:gd name="T22" fmla="*/ 134 w 154"/>
                  <a:gd name="T23" fmla="*/ 412 h 413"/>
                  <a:gd name="T24" fmla="*/ 134 w 154"/>
                  <a:gd name="T25" fmla="*/ 412 h 413"/>
                  <a:gd name="T26" fmla="*/ 134 w 154"/>
                  <a:gd name="T27" fmla="*/ 412 h 413"/>
                  <a:gd name="T28" fmla="*/ 134 w 154"/>
                  <a:gd name="T29" fmla="*/ 412 h 413"/>
                  <a:gd name="T30" fmla="*/ 112 w 154"/>
                  <a:gd name="T31" fmla="*/ 374 h 413"/>
                  <a:gd name="T32" fmla="*/ 94 w 154"/>
                  <a:gd name="T33" fmla="*/ 379 h 413"/>
                  <a:gd name="T34" fmla="*/ 72 w 154"/>
                  <a:gd name="T35" fmla="*/ 299 h 413"/>
                  <a:gd name="T36" fmla="*/ 91 w 154"/>
                  <a:gd name="T37" fmla="*/ 294 h 413"/>
                  <a:gd name="T38" fmla="*/ 112 w 154"/>
                  <a:gd name="T39" fmla="*/ 374 h 413"/>
                  <a:gd name="T40" fmla="*/ 69 w 154"/>
                  <a:gd name="T41" fmla="*/ 214 h 413"/>
                  <a:gd name="T42" fmla="*/ 51 w 154"/>
                  <a:gd name="T43" fmla="*/ 219 h 413"/>
                  <a:gd name="T44" fmla="*/ 29 w 154"/>
                  <a:gd name="T45" fmla="*/ 138 h 413"/>
                  <a:gd name="T46" fmla="*/ 48 w 154"/>
                  <a:gd name="T47" fmla="*/ 133 h 413"/>
                  <a:gd name="T48" fmla="*/ 69 w 154"/>
                  <a:gd name="T49" fmla="*/ 214 h 413"/>
                  <a:gd name="T50" fmla="*/ 26 w 154"/>
                  <a:gd name="T51" fmla="*/ 53 h 413"/>
                  <a:gd name="T52" fmla="*/ 8 w 154"/>
                  <a:gd name="T53" fmla="*/ 58 h 413"/>
                  <a:gd name="T54" fmla="*/ 0 w 154"/>
                  <a:gd name="T55" fmla="*/ 30 h 413"/>
                  <a:gd name="T56" fmla="*/ 9 w 154"/>
                  <a:gd name="T57" fmla="*/ 18 h 413"/>
                  <a:gd name="T58" fmla="*/ 34 w 154"/>
                  <a:gd name="T59" fmla="*/ 2 h 413"/>
                  <a:gd name="T60" fmla="*/ 49 w 154"/>
                  <a:gd name="T61" fmla="*/ 0 h 413"/>
                  <a:gd name="T62" fmla="*/ 59 w 154"/>
                  <a:gd name="T63" fmla="*/ 9 h 413"/>
                  <a:gd name="T64" fmla="*/ 45 w 154"/>
                  <a:gd name="T65" fmla="*/ 23 h 413"/>
                  <a:gd name="T66" fmla="*/ 44 w 154"/>
                  <a:gd name="T67" fmla="*/ 22 h 413"/>
                  <a:gd name="T68" fmla="*/ 22 w 154"/>
                  <a:gd name="T69" fmla="*/ 35 h 413"/>
                  <a:gd name="T70" fmla="*/ 26 w 154"/>
                  <a:gd name="T71" fmla="*/ 53 h 413"/>
                  <a:gd name="T72" fmla="*/ 14 w 154"/>
                  <a:gd name="T73" fmla="*/ 17 h 413"/>
                  <a:gd name="T74" fmla="*/ 14 w 154"/>
                  <a:gd name="T75" fmla="*/ 17 h 413"/>
                  <a:gd name="T76" fmla="*/ 14 w 154"/>
                  <a:gd name="T77" fmla="*/ 17 h 413"/>
                  <a:gd name="T78" fmla="*/ 15 w 154"/>
                  <a:gd name="T79" fmla="*/ 17 h 413"/>
                  <a:gd name="T80" fmla="*/ 14 w 154"/>
                  <a:gd name="T81" fmla="*/ 17 h 413"/>
                  <a:gd name="T82" fmla="*/ 17 w 154"/>
                  <a:gd name="T83" fmla="*/ 17 h 413"/>
                  <a:gd name="T84" fmla="*/ 17 w 154"/>
                  <a:gd name="T85" fmla="*/ 16 h 413"/>
                  <a:gd name="T86" fmla="*/ 17 w 154"/>
                  <a:gd name="T87" fmla="*/ 17 h 413"/>
                  <a:gd name="T88" fmla="*/ 18 w 154"/>
                  <a:gd name="T89" fmla="*/ 16 h 413"/>
                  <a:gd name="T90" fmla="*/ 18 w 154"/>
                  <a:gd name="T91" fmla="*/ 16 h 413"/>
                  <a:gd name="T92" fmla="*/ 18 w 154"/>
                  <a:gd name="T93" fmla="*/ 16 h 413"/>
                  <a:gd name="T94" fmla="*/ 18 w 154"/>
                  <a:gd name="T95" fmla="*/ 16 h 413"/>
                  <a:gd name="T96" fmla="*/ 33 w 154"/>
                  <a:gd name="T97" fmla="*/ 3 h 413"/>
                  <a:gd name="T98" fmla="*/ 33 w 154"/>
                  <a:gd name="T99" fmla="*/ 3 h 413"/>
                  <a:gd name="T100" fmla="*/ 30 w 154"/>
                  <a:gd name="T101" fmla="*/ 32 h 413"/>
                  <a:gd name="T102" fmla="*/ 30 w 154"/>
                  <a:gd name="T103" fmla="*/ 32 h 413"/>
                  <a:gd name="T104" fmla="*/ 100 w 154"/>
                  <a:gd name="T105" fmla="*/ 82 h 413"/>
                  <a:gd name="T106" fmla="*/ 124 w 154"/>
                  <a:gd name="T107" fmla="*/ 155 h 413"/>
                  <a:gd name="T108" fmla="*/ 143 w 154"/>
                  <a:gd name="T109" fmla="*/ 154 h 413"/>
                  <a:gd name="T110" fmla="*/ 116 w 154"/>
                  <a:gd name="T111" fmla="*/ 71 h 413"/>
                  <a:gd name="T112" fmla="*/ 100 w 154"/>
                  <a:gd name="T113" fmla="*/ 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413">
                    <a:moveTo>
                      <a:pt x="124" y="163"/>
                    </a:moveTo>
                    <a:lnTo>
                      <a:pt x="144" y="163"/>
                    </a:lnTo>
                    <a:lnTo>
                      <a:pt x="147" y="246"/>
                    </a:lnTo>
                    <a:lnTo>
                      <a:pt x="127" y="247"/>
                    </a:lnTo>
                    <a:lnTo>
                      <a:pt x="124" y="163"/>
                    </a:lnTo>
                    <a:close/>
                    <a:moveTo>
                      <a:pt x="134" y="411"/>
                    </a:moveTo>
                    <a:lnTo>
                      <a:pt x="131" y="330"/>
                    </a:lnTo>
                    <a:lnTo>
                      <a:pt x="150" y="329"/>
                    </a:lnTo>
                    <a:cubicBezTo>
                      <a:pt x="151" y="355"/>
                      <a:pt x="154" y="388"/>
                      <a:pt x="153" y="413"/>
                    </a:cubicBezTo>
                    <a:lnTo>
                      <a:pt x="134" y="412"/>
                    </a:lnTo>
                    <a:lnTo>
                      <a:pt x="134" y="411"/>
                    </a:lnTo>
                    <a:close/>
                    <a:moveTo>
                      <a:pt x="134" y="412"/>
                    </a:moveTo>
                    <a:lnTo>
                      <a:pt x="134" y="412"/>
                    </a:lnTo>
                    <a:close/>
                    <a:moveTo>
                      <a:pt x="134" y="412"/>
                    </a:moveTo>
                    <a:lnTo>
                      <a:pt x="134" y="412"/>
                    </a:lnTo>
                    <a:close/>
                    <a:moveTo>
                      <a:pt x="112" y="374"/>
                    </a:moveTo>
                    <a:lnTo>
                      <a:pt x="94" y="379"/>
                    </a:lnTo>
                    <a:lnTo>
                      <a:pt x="72" y="299"/>
                    </a:lnTo>
                    <a:lnTo>
                      <a:pt x="91" y="294"/>
                    </a:lnTo>
                    <a:lnTo>
                      <a:pt x="112" y="374"/>
                    </a:lnTo>
                    <a:close/>
                    <a:moveTo>
                      <a:pt x="69" y="214"/>
                    </a:moveTo>
                    <a:lnTo>
                      <a:pt x="51" y="219"/>
                    </a:lnTo>
                    <a:lnTo>
                      <a:pt x="29" y="138"/>
                    </a:lnTo>
                    <a:lnTo>
                      <a:pt x="48" y="133"/>
                    </a:lnTo>
                    <a:lnTo>
                      <a:pt x="69" y="214"/>
                    </a:lnTo>
                    <a:close/>
                    <a:moveTo>
                      <a:pt x="26" y="53"/>
                    </a:moveTo>
                    <a:lnTo>
                      <a:pt x="8" y="58"/>
                    </a:lnTo>
                    <a:lnTo>
                      <a:pt x="0" y="30"/>
                    </a:lnTo>
                    <a:lnTo>
                      <a:pt x="9" y="18"/>
                    </a:lnTo>
                    <a:cubicBezTo>
                      <a:pt x="20" y="17"/>
                      <a:pt x="28" y="12"/>
                      <a:pt x="34" y="2"/>
                    </a:cubicBezTo>
                    <a:lnTo>
                      <a:pt x="49" y="0"/>
                    </a:lnTo>
                    <a:lnTo>
                      <a:pt x="59" y="9"/>
                    </a:lnTo>
                    <a:lnTo>
                      <a:pt x="45" y="23"/>
                    </a:lnTo>
                    <a:lnTo>
                      <a:pt x="44" y="22"/>
                    </a:lnTo>
                    <a:cubicBezTo>
                      <a:pt x="38" y="28"/>
                      <a:pt x="30" y="33"/>
                      <a:pt x="22" y="35"/>
                    </a:cubicBezTo>
                    <a:lnTo>
                      <a:pt x="26" y="53"/>
                    </a:lnTo>
                    <a:close/>
                    <a:moveTo>
                      <a:pt x="14" y="17"/>
                    </a:moveTo>
                    <a:lnTo>
                      <a:pt x="14" y="17"/>
                    </a:lnTo>
                    <a:close/>
                    <a:moveTo>
                      <a:pt x="14" y="17"/>
                    </a:moveTo>
                    <a:lnTo>
                      <a:pt x="15" y="17"/>
                    </a:lnTo>
                    <a:lnTo>
                      <a:pt x="14" y="17"/>
                    </a:lnTo>
                    <a:close/>
                    <a:moveTo>
                      <a:pt x="17" y="17"/>
                    </a:moveTo>
                    <a:lnTo>
                      <a:pt x="17" y="16"/>
                    </a:lnTo>
                    <a:lnTo>
                      <a:pt x="17" y="17"/>
                    </a:lnTo>
                    <a:close/>
                    <a:moveTo>
                      <a:pt x="18" y="16"/>
                    </a:moveTo>
                    <a:lnTo>
                      <a:pt x="18" y="16"/>
                    </a:lnTo>
                    <a:close/>
                    <a:moveTo>
                      <a:pt x="18" y="16"/>
                    </a:moveTo>
                    <a:lnTo>
                      <a:pt x="18" y="16"/>
                    </a:lnTo>
                    <a:close/>
                    <a:moveTo>
                      <a:pt x="33" y="3"/>
                    </a:moveTo>
                    <a:lnTo>
                      <a:pt x="33" y="3"/>
                    </a:lnTo>
                    <a:close/>
                    <a:moveTo>
                      <a:pt x="30" y="32"/>
                    </a:moveTo>
                    <a:lnTo>
                      <a:pt x="30" y="32"/>
                    </a:lnTo>
                    <a:close/>
                    <a:moveTo>
                      <a:pt x="100" y="82"/>
                    </a:moveTo>
                    <a:cubicBezTo>
                      <a:pt x="114" y="104"/>
                      <a:pt x="123" y="129"/>
                      <a:pt x="124" y="155"/>
                    </a:cubicBezTo>
                    <a:lnTo>
                      <a:pt x="143" y="154"/>
                    </a:lnTo>
                    <a:cubicBezTo>
                      <a:pt x="141" y="122"/>
                      <a:pt x="134" y="98"/>
                      <a:pt x="116" y="71"/>
                    </a:cubicBezTo>
                    <a:lnTo>
                      <a:pt x="10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1984">
                <a:extLst>
                  <a:ext uri="{FF2B5EF4-FFF2-40B4-BE49-F238E27FC236}">
                    <a16:creationId xmlns:a16="http://schemas.microsoft.com/office/drawing/2014/main" id="{054012BE-A82A-498A-8AC0-3F44B0382CF8}"/>
                  </a:ext>
                </a:extLst>
              </p:cNvPr>
              <p:cNvSpPr>
                <a:spLocks noChangeArrowheads="1"/>
              </p:cNvSpPr>
              <p:nvPr/>
            </p:nvSpPr>
            <p:spPr bwMode="auto">
              <a:xfrm>
                <a:off x="3559175" y="5354639"/>
                <a:ext cx="26987" cy="26988"/>
              </a:xfrm>
              <a:prstGeom prst="ellipse">
                <a:avLst/>
              </a:prstGeom>
              <a:noFill/>
              <a:ln w="6350" cap="flat">
                <a:solidFill>
                  <a:srgbClr val="FFFF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985">
                <a:extLst>
                  <a:ext uri="{FF2B5EF4-FFF2-40B4-BE49-F238E27FC236}">
                    <a16:creationId xmlns:a16="http://schemas.microsoft.com/office/drawing/2014/main" id="{200E48A4-1A0D-453B-A0DA-F7A248019982}"/>
                  </a:ext>
                </a:extLst>
              </p:cNvPr>
              <p:cNvSpPr>
                <a:spLocks/>
              </p:cNvSpPr>
              <p:nvPr/>
            </p:nvSpPr>
            <p:spPr bwMode="auto">
              <a:xfrm>
                <a:off x="3490913" y="5257801"/>
                <a:ext cx="63500" cy="39688"/>
              </a:xfrm>
              <a:custGeom>
                <a:avLst/>
                <a:gdLst>
                  <a:gd name="T0" fmla="*/ 0 w 189"/>
                  <a:gd name="T1" fmla="*/ 100 h 114"/>
                  <a:gd name="T2" fmla="*/ 84 w 189"/>
                  <a:gd name="T3" fmla="*/ 35 h 114"/>
                  <a:gd name="T4" fmla="*/ 185 w 189"/>
                  <a:gd name="T5" fmla="*/ 0 h 114"/>
                  <a:gd name="T6" fmla="*/ 189 w 189"/>
                  <a:gd name="T7" fmla="*/ 19 h 114"/>
                  <a:gd name="T8" fmla="*/ 94 w 189"/>
                  <a:gd name="T9" fmla="*/ 52 h 114"/>
                  <a:gd name="T10" fmla="*/ 14 w 189"/>
                  <a:gd name="T11" fmla="*/ 114 h 114"/>
                  <a:gd name="T12" fmla="*/ 0 w 189"/>
                  <a:gd name="T13" fmla="*/ 100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0" y="100"/>
                    </a:moveTo>
                    <a:cubicBezTo>
                      <a:pt x="24" y="74"/>
                      <a:pt x="53" y="52"/>
                      <a:pt x="84" y="35"/>
                    </a:cubicBezTo>
                    <a:cubicBezTo>
                      <a:pt x="116" y="18"/>
                      <a:pt x="150" y="6"/>
                      <a:pt x="185" y="0"/>
                    </a:cubicBezTo>
                    <a:lnTo>
                      <a:pt x="189" y="19"/>
                    </a:lnTo>
                    <a:cubicBezTo>
                      <a:pt x="155" y="25"/>
                      <a:pt x="123" y="36"/>
                      <a:pt x="94" y="52"/>
                    </a:cubicBezTo>
                    <a:cubicBezTo>
                      <a:pt x="64" y="68"/>
                      <a:pt x="37" y="89"/>
                      <a:pt x="14" y="114"/>
                    </a:cubicBez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86">
                <a:extLst>
                  <a:ext uri="{FF2B5EF4-FFF2-40B4-BE49-F238E27FC236}">
                    <a16:creationId xmlns:a16="http://schemas.microsoft.com/office/drawing/2014/main" id="{FE3B1F19-F32F-44D4-B204-2557F45FA46C}"/>
                  </a:ext>
                </a:extLst>
              </p:cNvPr>
              <p:cNvSpPr>
                <a:spLocks/>
              </p:cNvSpPr>
              <p:nvPr/>
            </p:nvSpPr>
            <p:spPr bwMode="auto">
              <a:xfrm>
                <a:off x="3549650" y="5249864"/>
                <a:ext cx="22225" cy="25400"/>
              </a:xfrm>
              <a:custGeom>
                <a:avLst/>
                <a:gdLst>
                  <a:gd name="T0" fmla="*/ 8 w 71"/>
                  <a:gd name="T1" fmla="*/ 77 h 77"/>
                  <a:gd name="T2" fmla="*/ 71 w 71"/>
                  <a:gd name="T3" fmla="*/ 32 h 77"/>
                  <a:gd name="T4" fmla="*/ 0 w 71"/>
                  <a:gd name="T5" fmla="*/ 0 h 77"/>
                  <a:gd name="T6" fmla="*/ 8 w 71"/>
                  <a:gd name="T7" fmla="*/ 77 h 77"/>
                </a:gdLst>
                <a:ahLst/>
                <a:cxnLst>
                  <a:cxn ang="0">
                    <a:pos x="T0" y="T1"/>
                  </a:cxn>
                  <a:cxn ang="0">
                    <a:pos x="T2" y="T3"/>
                  </a:cxn>
                  <a:cxn ang="0">
                    <a:pos x="T4" y="T5"/>
                  </a:cxn>
                  <a:cxn ang="0">
                    <a:pos x="T6" y="T7"/>
                  </a:cxn>
                </a:cxnLst>
                <a:rect l="0" t="0" r="r" b="b"/>
                <a:pathLst>
                  <a:path w="71" h="77">
                    <a:moveTo>
                      <a:pt x="8" y="77"/>
                    </a:moveTo>
                    <a:lnTo>
                      <a:pt x="71" y="32"/>
                    </a:lnTo>
                    <a:lnTo>
                      <a:pt x="0" y="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987">
                <a:extLst>
                  <a:ext uri="{FF2B5EF4-FFF2-40B4-BE49-F238E27FC236}">
                    <a16:creationId xmlns:a16="http://schemas.microsoft.com/office/drawing/2014/main" id="{0261F17E-8A42-462F-8123-EB7B59DC4323}"/>
                  </a:ext>
                </a:extLst>
              </p:cNvPr>
              <p:cNvSpPr>
                <a:spLocks/>
              </p:cNvSpPr>
              <p:nvPr/>
            </p:nvSpPr>
            <p:spPr bwMode="auto">
              <a:xfrm>
                <a:off x="3644900" y="5403851"/>
                <a:ext cx="31750" cy="44450"/>
              </a:xfrm>
              <a:custGeom>
                <a:avLst/>
                <a:gdLst>
                  <a:gd name="T0" fmla="*/ 94 w 94"/>
                  <a:gd name="T1" fmla="*/ 7 h 131"/>
                  <a:gd name="T2" fmla="*/ 61 w 94"/>
                  <a:gd name="T3" fmla="*/ 73 h 131"/>
                  <a:gd name="T4" fmla="*/ 14 w 94"/>
                  <a:gd name="T5" fmla="*/ 131 h 131"/>
                  <a:gd name="T6" fmla="*/ 0 w 94"/>
                  <a:gd name="T7" fmla="*/ 117 h 131"/>
                  <a:gd name="T8" fmla="*/ 44 w 94"/>
                  <a:gd name="T9" fmla="*/ 63 h 131"/>
                  <a:gd name="T10" fmla="*/ 75 w 94"/>
                  <a:gd name="T11" fmla="*/ 0 h 131"/>
                  <a:gd name="T12" fmla="*/ 94 w 94"/>
                  <a:gd name="T13" fmla="*/ 7 h 131"/>
                </a:gdLst>
                <a:ahLst/>
                <a:cxnLst>
                  <a:cxn ang="0">
                    <a:pos x="T0" y="T1"/>
                  </a:cxn>
                  <a:cxn ang="0">
                    <a:pos x="T2" y="T3"/>
                  </a:cxn>
                  <a:cxn ang="0">
                    <a:pos x="T4" y="T5"/>
                  </a:cxn>
                  <a:cxn ang="0">
                    <a:pos x="T6" y="T7"/>
                  </a:cxn>
                  <a:cxn ang="0">
                    <a:pos x="T8" y="T9"/>
                  </a:cxn>
                  <a:cxn ang="0">
                    <a:pos x="T10" y="T11"/>
                  </a:cxn>
                  <a:cxn ang="0">
                    <a:pos x="T12" y="T13"/>
                  </a:cxn>
                </a:cxnLst>
                <a:rect l="0" t="0" r="r" b="b"/>
                <a:pathLst>
                  <a:path w="94" h="131">
                    <a:moveTo>
                      <a:pt x="94" y="7"/>
                    </a:moveTo>
                    <a:cubicBezTo>
                      <a:pt x="85" y="30"/>
                      <a:pt x="74" y="53"/>
                      <a:pt x="61" y="73"/>
                    </a:cubicBezTo>
                    <a:cubicBezTo>
                      <a:pt x="47" y="94"/>
                      <a:pt x="32" y="114"/>
                      <a:pt x="14" y="131"/>
                    </a:cubicBezTo>
                    <a:lnTo>
                      <a:pt x="0" y="117"/>
                    </a:lnTo>
                    <a:cubicBezTo>
                      <a:pt x="17" y="101"/>
                      <a:pt x="32" y="83"/>
                      <a:pt x="44" y="63"/>
                    </a:cubicBezTo>
                    <a:cubicBezTo>
                      <a:pt x="57" y="43"/>
                      <a:pt x="67" y="22"/>
                      <a:pt x="75" y="0"/>
                    </a:cubicBezTo>
                    <a:lnTo>
                      <a:pt x="9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988">
                <a:extLst>
                  <a:ext uri="{FF2B5EF4-FFF2-40B4-BE49-F238E27FC236}">
                    <a16:creationId xmlns:a16="http://schemas.microsoft.com/office/drawing/2014/main" id="{B93F327E-C862-4549-B001-1DE9711E3BCF}"/>
                  </a:ext>
                </a:extLst>
              </p:cNvPr>
              <p:cNvSpPr>
                <a:spLocks/>
              </p:cNvSpPr>
              <p:nvPr/>
            </p:nvSpPr>
            <p:spPr bwMode="auto">
              <a:xfrm>
                <a:off x="3633788" y="5432426"/>
                <a:ext cx="25400" cy="25400"/>
              </a:xfrm>
              <a:custGeom>
                <a:avLst/>
                <a:gdLst>
                  <a:gd name="T0" fmla="*/ 25 w 76"/>
                  <a:gd name="T1" fmla="*/ 0 h 73"/>
                  <a:gd name="T2" fmla="*/ 0 w 76"/>
                  <a:gd name="T3" fmla="*/ 73 h 73"/>
                  <a:gd name="T4" fmla="*/ 76 w 76"/>
                  <a:gd name="T5" fmla="*/ 59 h 73"/>
                  <a:gd name="T6" fmla="*/ 25 w 76"/>
                  <a:gd name="T7" fmla="*/ 0 h 73"/>
                </a:gdLst>
                <a:ahLst/>
                <a:cxnLst>
                  <a:cxn ang="0">
                    <a:pos x="T0" y="T1"/>
                  </a:cxn>
                  <a:cxn ang="0">
                    <a:pos x="T2" y="T3"/>
                  </a:cxn>
                  <a:cxn ang="0">
                    <a:pos x="T4" y="T5"/>
                  </a:cxn>
                  <a:cxn ang="0">
                    <a:pos x="T6" y="T7"/>
                  </a:cxn>
                </a:cxnLst>
                <a:rect l="0" t="0" r="r" b="b"/>
                <a:pathLst>
                  <a:path w="76" h="73">
                    <a:moveTo>
                      <a:pt x="25" y="0"/>
                    </a:moveTo>
                    <a:lnTo>
                      <a:pt x="0" y="73"/>
                    </a:lnTo>
                    <a:lnTo>
                      <a:pt x="76" y="5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989">
                <a:extLst>
                  <a:ext uri="{FF2B5EF4-FFF2-40B4-BE49-F238E27FC236}">
                    <a16:creationId xmlns:a16="http://schemas.microsoft.com/office/drawing/2014/main" id="{2070E337-9D15-4A81-A300-1CFA1A7E2F82}"/>
                  </a:ext>
                </a:extLst>
              </p:cNvPr>
              <p:cNvSpPr>
                <a:spLocks/>
              </p:cNvSpPr>
              <p:nvPr/>
            </p:nvSpPr>
            <p:spPr bwMode="auto">
              <a:xfrm>
                <a:off x="3300413" y="5697539"/>
                <a:ext cx="100012" cy="57150"/>
              </a:xfrm>
              <a:custGeom>
                <a:avLst/>
                <a:gdLst>
                  <a:gd name="T0" fmla="*/ 235 w 298"/>
                  <a:gd name="T1" fmla="*/ 92 h 168"/>
                  <a:gd name="T2" fmla="*/ 262 w 298"/>
                  <a:gd name="T3" fmla="*/ 103 h 168"/>
                  <a:gd name="T4" fmla="*/ 292 w 298"/>
                  <a:gd name="T5" fmla="*/ 122 h 168"/>
                  <a:gd name="T6" fmla="*/ 296 w 298"/>
                  <a:gd name="T7" fmla="*/ 155 h 168"/>
                  <a:gd name="T8" fmla="*/ 293 w 298"/>
                  <a:gd name="T9" fmla="*/ 162 h 168"/>
                  <a:gd name="T10" fmla="*/ 287 w 298"/>
                  <a:gd name="T11" fmla="*/ 164 h 168"/>
                  <a:gd name="T12" fmla="*/ 169 w 298"/>
                  <a:gd name="T13" fmla="*/ 158 h 168"/>
                  <a:gd name="T14" fmla="*/ 82 w 298"/>
                  <a:gd name="T15" fmla="*/ 136 h 168"/>
                  <a:gd name="T16" fmla="*/ 18 w 298"/>
                  <a:gd name="T17" fmla="*/ 118 h 168"/>
                  <a:gd name="T18" fmla="*/ 5 w 298"/>
                  <a:gd name="T19" fmla="*/ 19 h 168"/>
                  <a:gd name="T20" fmla="*/ 30 w 298"/>
                  <a:gd name="T21" fmla="*/ 12 h 168"/>
                  <a:gd name="T22" fmla="*/ 65 w 298"/>
                  <a:gd name="T23" fmla="*/ 5 h 168"/>
                  <a:gd name="T24" fmla="*/ 146 w 298"/>
                  <a:gd name="T25" fmla="*/ 10 h 168"/>
                  <a:gd name="T26" fmla="*/ 193 w 298"/>
                  <a:gd name="T27" fmla="*/ 69 h 168"/>
                  <a:gd name="T28" fmla="*/ 235 w 298"/>
                  <a:gd name="T29"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168">
                    <a:moveTo>
                      <a:pt x="235" y="92"/>
                    </a:moveTo>
                    <a:cubicBezTo>
                      <a:pt x="244" y="96"/>
                      <a:pt x="253" y="100"/>
                      <a:pt x="262" y="103"/>
                    </a:cubicBezTo>
                    <a:cubicBezTo>
                      <a:pt x="274" y="106"/>
                      <a:pt x="285" y="113"/>
                      <a:pt x="292" y="122"/>
                    </a:cubicBezTo>
                    <a:cubicBezTo>
                      <a:pt x="297" y="133"/>
                      <a:pt x="298" y="144"/>
                      <a:pt x="296" y="155"/>
                    </a:cubicBezTo>
                    <a:cubicBezTo>
                      <a:pt x="296" y="158"/>
                      <a:pt x="295" y="160"/>
                      <a:pt x="293" y="162"/>
                    </a:cubicBezTo>
                    <a:cubicBezTo>
                      <a:pt x="291" y="163"/>
                      <a:pt x="289" y="164"/>
                      <a:pt x="287" y="164"/>
                    </a:cubicBezTo>
                    <a:cubicBezTo>
                      <a:pt x="247" y="168"/>
                      <a:pt x="208" y="166"/>
                      <a:pt x="169" y="158"/>
                    </a:cubicBezTo>
                    <a:cubicBezTo>
                      <a:pt x="141" y="148"/>
                      <a:pt x="112" y="140"/>
                      <a:pt x="82" y="136"/>
                    </a:cubicBezTo>
                    <a:cubicBezTo>
                      <a:pt x="59" y="140"/>
                      <a:pt x="36" y="134"/>
                      <a:pt x="18" y="118"/>
                    </a:cubicBezTo>
                    <a:cubicBezTo>
                      <a:pt x="4" y="87"/>
                      <a:pt x="0" y="52"/>
                      <a:pt x="5" y="19"/>
                    </a:cubicBezTo>
                    <a:cubicBezTo>
                      <a:pt x="9" y="15"/>
                      <a:pt x="24" y="14"/>
                      <a:pt x="30" y="12"/>
                    </a:cubicBezTo>
                    <a:cubicBezTo>
                      <a:pt x="41" y="9"/>
                      <a:pt x="53" y="6"/>
                      <a:pt x="65" y="5"/>
                    </a:cubicBezTo>
                    <a:cubicBezTo>
                      <a:pt x="75" y="4"/>
                      <a:pt x="143" y="0"/>
                      <a:pt x="146" y="10"/>
                    </a:cubicBezTo>
                    <a:cubicBezTo>
                      <a:pt x="155" y="34"/>
                      <a:pt x="171" y="55"/>
                      <a:pt x="193" y="69"/>
                    </a:cubicBezTo>
                    <a:cubicBezTo>
                      <a:pt x="206" y="78"/>
                      <a:pt x="220" y="86"/>
                      <a:pt x="235" y="9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990">
                <a:extLst>
                  <a:ext uri="{FF2B5EF4-FFF2-40B4-BE49-F238E27FC236}">
                    <a16:creationId xmlns:a16="http://schemas.microsoft.com/office/drawing/2014/main" id="{417AC2D3-ED34-4EE0-B663-87940ABCDBDF}"/>
                  </a:ext>
                </a:extLst>
              </p:cNvPr>
              <p:cNvSpPr>
                <a:spLocks/>
              </p:cNvSpPr>
              <p:nvPr/>
            </p:nvSpPr>
            <p:spPr bwMode="auto">
              <a:xfrm>
                <a:off x="3176588" y="5729289"/>
                <a:ext cx="55562" cy="100013"/>
              </a:xfrm>
              <a:custGeom>
                <a:avLst/>
                <a:gdLst>
                  <a:gd name="T0" fmla="*/ 154 w 166"/>
                  <a:gd name="T1" fmla="*/ 283 h 298"/>
                  <a:gd name="T2" fmla="*/ 124 w 166"/>
                  <a:gd name="T3" fmla="*/ 298 h 298"/>
                  <a:gd name="T4" fmla="*/ 59 w 166"/>
                  <a:gd name="T5" fmla="*/ 262 h 298"/>
                  <a:gd name="T6" fmla="*/ 36 w 166"/>
                  <a:gd name="T7" fmla="*/ 230 h 298"/>
                  <a:gd name="T8" fmla="*/ 12 w 166"/>
                  <a:gd name="T9" fmla="*/ 120 h 298"/>
                  <a:gd name="T10" fmla="*/ 3 w 166"/>
                  <a:gd name="T11" fmla="*/ 97 h 298"/>
                  <a:gd name="T12" fmla="*/ 5 w 166"/>
                  <a:gd name="T13" fmla="*/ 43 h 298"/>
                  <a:gd name="T14" fmla="*/ 18 w 166"/>
                  <a:gd name="T15" fmla="*/ 14 h 298"/>
                  <a:gd name="T16" fmla="*/ 38 w 166"/>
                  <a:gd name="T17" fmla="*/ 6 h 298"/>
                  <a:gd name="T18" fmla="*/ 97 w 166"/>
                  <a:gd name="T19" fmla="*/ 12 h 298"/>
                  <a:gd name="T20" fmla="*/ 121 w 166"/>
                  <a:gd name="T21" fmla="*/ 61 h 298"/>
                  <a:gd name="T22" fmla="*/ 125 w 166"/>
                  <a:gd name="T23" fmla="*/ 111 h 298"/>
                  <a:gd name="T24" fmla="*/ 138 w 166"/>
                  <a:gd name="T25" fmla="*/ 153 h 298"/>
                  <a:gd name="T26" fmla="*/ 157 w 166"/>
                  <a:gd name="T27" fmla="*/ 194 h 298"/>
                  <a:gd name="T28" fmla="*/ 163 w 166"/>
                  <a:gd name="T29" fmla="*/ 225 h 298"/>
                  <a:gd name="T30" fmla="*/ 164 w 166"/>
                  <a:gd name="T31" fmla="*/ 258 h 298"/>
                  <a:gd name="T32" fmla="*/ 154 w 166"/>
                  <a:gd name="T33"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98">
                    <a:moveTo>
                      <a:pt x="154" y="283"/>
                    </a:moveTo>
                    <a:cubicBezTo>
                      <a:pt x="147" y="292"/>
                      <a:pt x="136" y="298"/>
                      <a:pt x="124" y="298"/>
                    </a:cubicBezTo>
                    <a:cubicBezTo>
                      <a:pt x="98" y="296"/>
                      <a:pt x="74" y="282"/>
                      <a:pt x="59" y="262"/>
                    </a:cubicBezTo>
                    <a:cubicBezTo>
                      <a:pt x="50" y="252"/>
                      <a:pt x="42" y="242"/>
                      <a:pt x="36" y="230"/>
                    </a:cubicBezTo>
                    <a:cubicBezTo>
                      <a:pt x="18" y="195"/>
                      <a:pt x="24" y="156"/>
                      <a:pt x="12" y="120"/>
                    </a:cubicBezTo>
                    <a:cubicBezTo>
                      <a:pt x="9" y="112"/>
                      <a:pt x="6" y="105"/>
                      <a:pt x="3" y="97"/>
                    </a:cubicBezTo>
                    <a:cubicBezTo>
                      <a:pt x="0" y="79"/>
                      <a:pt x="0" y="61"/>
                      <a:pt x="5" y="43"/>
                    </a:cubicBezTo>
                    <a:cubicBezTo>
                      <a:pt x="6" y="32"/>
                      <a:pt x="11" y="22"/>
                      <a:pt x="18" y="14"/>
                    </a:cubicBezTo>
                    <a:cubicBezTo>
                      <a:pt x="24" y="10"/>
                      <a:pt x="31" y="7"/>
                      <a:pt x="38" y="6"/>
                    </a:cubicBezTo>
                    <a:cubicBezTo>
                      <a:pt x="58" y="0"/>
                      <a:pt x="79" y="2"/>
                      <a:pt x="97" y="12"/>
                    </a:cubicBezTo>
                    <a:cubicBezTo>
                      <a:pt x="111" y="24"/>
                      <a:pt x="120" y="42"/>
                      <a:pt x="121" y="61"/>
                    </a:cubicBezTo>
                    <a:cubicBezTo>
                      <a:pt x="124" y="78"/>
                      <a:pt x="125" y="94"/>
                      <a:pt x="125" y="111"/>
                    </a:cubicBezTo>
                    <a:cubicBezTo>
                      <a:pt x="125" y="126"/>
                      <a:pt x="130" y="141"/>
                      <a:pt x="138" y="153"/>
                    </a:cubicBezTo>
                    <a:cubicBezTo>
                      <a:pt x="146" y="166"/>
                      <a:pt x="153" y="179"/>
                      <a:pt x="157" y="194"/>
                    </a:cubicBezTo>
                    <a:cubicBezTo>
                      <a:pt x="159" y="204"/>
                      <a:pt x="161" y="215"/>
                      <a:pt x="163" y="225"/>
                    </a:cubicBezTo>
                    <a:cubicBezTo>
                      <a:pt x="165" y="236"/>
                      <a:pt x="166" y="247"/>
                      <a:pt x="164" y="258"/>
                    </a:cubicBezTo>
                    <a:cubicBezTo>
                      <a:pt x="163" y="267"/>
                      <a:pt x="160" y="276"/>
                      <a:pt x="154" y="28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991">
                <a:extLst>
                  <a:ext uri="{FF2B5EF4-FFF2-40B4-BE49-F238E27FC236}">
                    <a16:creationId xmlns:a16="http://schemas.microsoft.com/office/drawing/2014/main" id="{83E235AB-5631-497D-90E0-A8D26D7683DA}"/>
                  </a:ext>
                </a:extLst>
              </p:cNvPr>
              <p:cNvSpPr>
                <a:spLocks/>
              </p:cNvSpPr>
              <p:nvPr/>
            </p:nvSpPr>
            <p:spPr bwMode="auto">
              <a:xfrm>
                <a:off x="3098800" y="5275264"/>
                <a:ext cx="252412" cy="473075"/>
              </a:xfrm>
              <a:custGeom>
                <a:avLst/>
                <a:gdLst>
                  <a:gd name="T0" fmla="*/ 513 w 758"/>
                  <a:gd name="T1" fmla="*/ 155 h 1405"/>
                  <a:gd name="T2" fmla="*/ 246 w 758"/>
                  <a:gd name="T3" fmla="*/ 41 h 1405"/>
                  <a:gd name="T4" fmla="*/ 236 w 758"/>
                  <a:gd name="T5" fmla="*/ 1405 h 1405"/>
                  <a:gd name="T6" fmla="*/ 366 w 758"/>
                  <a:gd name="T7" fmla="*/ 1405 h 1405"/>
                  <a:gd name="T8" fmla="*/ 340 w 758"/>
                  <a:gd name="T9" fmla="*/ 522 h 1405"/>
                  <a:gd name="T10" fmla="*/ 610 w 758"/>
                  <a:gd name="T11" fmla="*/ 1285 h 1405"/>
                  <a:gd name="T12" fmla="*/ 758 w 758"/>
                  <a:gd name="T13" fmla="*/ 1278 h 1405"/>
                  <a:gd name="T14" fmla="*/ 513 w 758"/>
                  <a:gd name="T15" fmla="*/ 155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1405">
                    <a:moveTo>
                      <a:pt x="513" y="155"/>
                    </a:moveTo>
                    <a:cubicBezTo>
                      <a:pt x="512" y="136"/>
                      <a:pt x="322" y="53"/>
                      <a:pt x="246" y="41"/>
                    </a:cubicBezTo>
                    <a:cubicBezTo>
                      <a:pt x="0" y="0"/>
                      <a:pt x="142" y="986"/>
                      <a:pt x="236" y="1405"/>
                    </a:cubicBezTo>
                    <a:lnTo>
                      <a:pt x="366" y="1405"/>
                    </a:lnTo>
                    <a:cubicBezTo>
                      <a:pt x="347" y="1091"/>
                      <a:pt x="322" y="836"/>
                      <a:pt x="340" y="522"/>
                    </a:cubicBezTo>
                    <a:cubicBezTo>
                      <a:pt x="340" y="522"/>
                      <a:pt x="589" y="1267"/>
                      <a:pt x="610" y="1285"/>
                    </a:cubicBezTo>
                    <a:cubicBezTo>
                      <a:pt x="632" y="1303"/>
                      <a:pt x="740" y="1301"/>
                      <a:pt x="758" y="1278"/>
                    </a:cubicBezTo>
                    <a:cubicBezTo>
                      <a:pt x="712" y="929"/>
                      <a:pt x="541" y="508"/>
                      <a:pt x="513" y="1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992">
                <a:extLst>
                  <a:ext uri="{FF2B5EF4-FFF2-40B4-BE49-F238E27FC236}">
                    <a16:creationId xmlns:a16="http://schemas.microsoft.com/office/drawing/2014/main" id="{C5CEF38D-7A10-44E8-B66D-10990C63AE55}"/>
                  </a:ext>
                </a:extLst>
              </p:cNvPr>
              <p:cNvSpPr>
                <a:spLocks/>
              </p:cNvSpPr>
              <p:nvPr/>
            </p:nvSpPr>
            <p:spPr bwMode="auto">
              <a:xfrm>
                <a:off x="3146425" y="5138739"/>
                <a:ext cx="165100" cy="233363"/>
              </a:xfrm>
              <a:custGeom>
                <a:avLst/>
                <a:gdLst>
                  <a:gd name="T0" fmla="*/ 375 w 499"/>
                  <a:gd name="T1" fmla="*/ 538 h 695"/>
                  <a:gd name="T2" fmla="*/ 456 w 499"/>
                  <a:gd name="T3" fmla="*/ 304 h 695"/>
                  <a:gd name="T4" fmla="*/ 492 w 499"/>
                  <a:gd name="T5" fmla="*/ 193 h 695"/>
                  <a:gd name="T6" fmla="*/ 344 w 499"/>
                  <a:gd name="T7" fmla="*/ 29 h 695"/>
                  <a:gd name="T8" fmla="*/ 105 w 499"/>
                  <a:gd name="T9" fmla="*/ 154 h 695"/>
                  <a:gd name="T10" fmla="*/ 3 w 499"/>
                  <a:gd name="T11" fmla="*/ 513 h 695"/>
                  <a:gd name="T12" fmla="*/ 135 w 499"/>
                  <a:gd name="T13" fmla="*/ 657 h 695"/>
                  <a:gd name="T14" fmla="*/ 375 w 499"/>
                  <a:gd name="T15" fmla="*/ 538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95">
                    <a:moveTo>
                      <a:pt x="375" y="538"/>
                    </a:moveTo>
                    <a:cubicBezTo>
                      <a:pt x="411" y="382"/>
                      <a:pt x="432" y="346"/>
                      <a:pt x="456" y="304"/>
                    </a:cubicBezTo>
                    <a:cubicBezTo>
                      <a:pt x="476" y="268"/>
                      <a:pt x="499" y="235"/>
                      <a:pt x="492" y="193"/>
                    </a:cubicBezTo>
                    <a:cubicBezTo>
                      <a:pt x="477" y="117"/>
                      <a:pt x="401" y="53"/>
                      <a:pt x="344" y="29"/>
                    </a:cubicBezTo>
                    <a:cubicBezTo>
                      <a:pt x="273" y="0"/>
                      <a:pt x="172" y="90"/>
                      <a:pt x="105" y="154"/>
                    </a:cubicBezTo>
                    <a:cubicBezTo>
                      <a:pt x="106" y="267"/>
                      <a:pt x="22" y="253"/>
                      <a:pt x="3" y="513"/>
                    </a:cubicBezTo>
                    <a:cubicBezTo>
                      <a:pt x="0" y="613"/>
                      <a:pt x="90" y="646"/>
                      <a:pt x="135" y="657"/>
                    </a:cubicBezTo>
                    <a:cubicBezTo>
                      <a:pt x="165" y="665"/>
                      <a:pt x="339" y="695"/>
                      <a:pt x="375" y="53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993">
                <a:extLst>
                  <a:ext uri="{FF2B5EF4-FFF2-40B4-BE49-F238E27FC236}">
                    <a16:creationId xmlns:a16="http://schemas.microsoft.com/office/drawing/2014/main" id="{2D247A32-D5C3-4792-8FC8-36280D9A8DE0}"/>
                  </a:ext>
                </a:extLst>
              </p:cNvPr>
              <p:cNvSpPr>
                <a:spLocks/>
              </p:cNvSpPr>
              <p:nvPr/>
            </p:nvSpPr>
            <p:spPr bwMode="auto">
              <a:xfrm>
                <a:off x="3282950" y="5276851"/>
                <a:ext cx="49212" cy="182563"/>
              </a:xfrm>
              <a:custGeom>
                <a:avLst/>
                <a:gdLst>
                  <a:gd name="T0" fmla="*/ 2 w 144"/>
                  <a:gd name="T1" fmla="*/ 459 h 543"/>
                  <a:gd name="T2" fmla="*/ 8 w 144"/>
                  <a:gd name="T3" fmla="*/ 204 h 543"/>
                  <a:gd name="T4" fmla="*/ 20 w 144"/>
                  <a:gd name="T5" fmla="*/ 35 h 543"/>
                  <a:gd name="T6" fmla="*/ 144 w 144"/>
                  <a:gd name="T7" fmla="*/ 131 h 543"/>
                  <a:gd name="T8" fmla="*/ 74 w 144"/>
                  <a:gd name="T9" fmla="*/ 503 h 543"/>
                  <a:gd name="T10" fmla="*/ 68 w 144"/>
                  <a:gd name="T11" fmla="*/ 533 h 543"/>
                  <a:gd name="T12" fmla="*/ 45 w 144"/>
                  <a:gd name="T13" fmla="*/ 543 h 543"/>
                  <a:gd name="T14" fmla="*/ 7 w 144"/>
                  <a:gd name="T15" fmla="*/ 511 h 543"/>
                  <a:gd name="T16" fmla="*/ 2 w 144"/>
                  <a:gd name="T17" fmla="*/ 4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43">
                    <a:moveTo>
                      <a:pt x="2" y="459"/>
                    </a:moveTo>
                    <a:cubicBezTo>
                      <a:pt x="4" y="383"/>
                      <a:pt x="6" y="280"/>
                      <a:pt x="8" y="204"/>
                    </a:cubicBezTo>
                    <a:cubicBezTo>
                      <a:pt x="9" y="148"/>
                      <a:pt x="13" y="91"/>
                      <a:pt x="20" y="35"/>
                    </a:cubicBezTo>
                    <a:cubicBezTo>
                      <a:pt x="67" y="2"/>
                      <a:pt x="144" y="0"/>
                      <a:pt x="144" y="131"/>
                    </a:cubicBezTo>
                    <a:cubicBezTo>
                      <a:pt x="144" y="261"/>
                      <a:pt x="77" y="376"/>
                      <a:pt x="74" y="503"/>
                    </a:cubicBezTo>
                    <a:cubicBezTo>
                      <a:pt x="76" y="513"/>
                      <a:pt x="73" y="524"/>
                      <a:pt x="68" y="533"/>
                    </a:cubicBezTo>
                    <a:cubicBezTo>
                      <a:pt x="62" y="540"/>
                      <a:pt x="54" y="543"/>
                      <a:pt x="45" y="543"/>
                    </a:cubicBezTo>
                    <a:cubicBezTo>
                      <a:pt x="27" y="540"/>
                      <a:pt x="12" y="528"/>
                      <a:pt x="7" y="511"/>
                    </a:cubicBezTo>
                    <a:cubicBezTo>
                      <a:pt x="2" y="494"/>
                      <a:pt x="0" y="476"/>
                      <a:pt x="2" y="45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994">
                <a:extLst>
                  <a:ext uri="{FF2B5EF4-FFF2-40B4-BE49-F238E27FC236}">
                    <a16:creationId xmlns:a16="http://schemas.microsoft.com/office/drawing/2014/main" id="{B3E1B01A-4FAA-4163-B951-9044A2A80092}"/>
                  </a:ext>
                </a:extLst>
              </p:cNvPr>
              <p:cNvSpPr>
                <a:spLocks/>
              </p:cNvSpPr>
              <p:nvPr/>
            </p:nvSpPr>
            <p:spPr bwMode="auto">
              <a:xfrm>
                <a:off x="3260725" y="5432426"/>
                <a:ext cx="57150" cy="76200"/>
              </a:xfrm>
              <a:custGeom>
                <a:avLst/>
                <a:gdLst>
                  <a:gd name="T0" fmla="*/ 64 w 171"/>
                  <a:gd name="T1" fmla="*/ 17 h 227"/>
                  <a:gd name="T2" fmla="*/ 24 w 171"/>
                  <a:gd name="T3" fmla="*/ 84 h 227"/>
                  <a:gd name="T4" fmla="*/ 5 w 171"/>
                  <a:gd name="T5" fmla="*/ 132 h 227"/>
                  <a:gd name="T6" fmla="*/ 4 w 171"/>
                  <a:gd name="T7" fmla="*/ 146 h 227"/>
                  <a:gd name="T8" fmla="*/ 9 w 171"/>
                  <a:gd name="T9" fmla="*/ 147 h 227"/>
                  <a:gd name="T10" fmla="*/ 30 w 171"/>
                  <a:gd name="T11" fmla="*/ 134 h 227"/>
                  <a:gd name="T12" fmla="*/ 45 w 171"/>
                  <a:gd name="T13" fmla="*/ 114 h 227"/>
                  <a:gd name="T14" fmla="*/ 64 w 171"/>
                  <a:gd name="T15" fmla="*/ 100 h 227"/>
                  <a:gd name="T16" fmla="*/ 72 w 171"/>
                  <a:gd name="T17" fmla="*/ 98 h 227"/>
                  <a:gd name="T18" fmla="*/ 85 w 171"/>
                  <a:gd name="T19" fmla="*/ 109 h 227"/>
                  <a:gd name="T20" fmla="*/ 113 w 171"/>
                  <a:gd name="T21" fmla="*/ 182 h 227"/>
                  <a:gd name="T22" fmla="*/ 134 w 171"/>
                  <a:gd name="T23" fmla="*/ 225 h 227"/>
                  <a:gd name="T24" fmla="*/ 137 w 171"/>
                  <a:gd name="T25" fmla="*/ 226 h 227"/>
                  <a:gd name="T26" fmla="*/ 143 w 171"/>
                  <a:gd name="T27" fmla="*/ 218 h 227"/>
                  <a:gd name="T28" fmla="*/ 169 w 171"/>
                  <a:gd name="T29" fmla="*/ 132 h 227"/>
                  <a:gd name="T30" fmla="*/ 161 w 171"/>
                  <a:gd name="T31" fmla="*/ 94 h 227"/>
                  <a:gd name="T32" fmla="*/ 156 w 171"/>
                  <a:gd name="T33" fmla="*/ 61 h 227"/>
                  <a:gd name="T34" fmla="*/ 147 w 171"/>
                  <a:gd name="T35" fmla="*/ 6 h 227"/>
                  <a:gd name="T36" fmla="*/ 68 w 171"/>
                  <a:gd name="T37" fmla="*/ 13 h 227"/>
                  <a:gd name="T38" fmla="*/ 64 w 171"/>
                  <a:gd name="T39"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7">
                    <a:moveTo>
                      <a:pt x="64" y="17"/>
                    </a:moveTo>
                    <a:cubicBezTo>
                      <a:pt x="45" y="35"/>
                      <a:pt x="32" y="58"/>
                      <a:pt x="24" y="84"/>
                    </a:cubicBezTo>
                    <a:cubicBezTo>
                      <a:pt x="20" y="101"/>
                      <a:pt x="13" y="117"/>
                      <a:pt x="5" y="132"/>
                    </a:cubicBezTo>
                    <a:cubicBezTo>
                      <a:pt x="2" y="137"/>
                      <a:pt x="0" y="143"/>
                      <a:pt x="4" y="146"/>
                    </a:cubicBezTo>
                    <a:cubicBezTo>
                      <a:pt x="6" y="147"/>
                      <a:pt x="7" y="147"/>
                      <a:pt x="9" y="147"/>
                    </a:cubicBezTo>
                    <a:cubicBezTo>
                      <a:pt x="17" y="146"/>
                      <a:pt x="25" y="142"/>
                      <a:pt x="30" y="134"/>
                    </a:cubicBezTo>
                    <a:cubicBezTo>
                      <a:pt x="35" y="128"/>
                      <a:pt x="39" y="120"/>
                      <a:pt x="45" y="114"/>
                    </a:cubicBezTo>
                    <a:cubicBezTo>
                      <a:pt x="50" y="107"/>
                      <a:pt x="57" y="103"/>
                      <a:pt x="64" y="100"/>
                    </a:cubicBezTo>
                    <a:cubicBezTo>
                      <a:pt x="67" y="99"/>
                      <a:pt x="70" y="98"/>
                      <a:pt x="72" y="98"/>
                    </a:cubicBezTo>
                    <a:cubicBezTo>
                      <a:pt x="78" y="99"/>
                      <a:pt x="82" y="104"/>
                      <a:pt x="85" y="109"/>
                    </a:cubicBezTo>
                    <a:cubicBezTo>
                      <a:pt x="98" y="132"/>
                      <a:pt x="108" y="156"/>
                      <a:pt x="113" y="182"/>
                    </a:cubicBezTo>
                    <a:cubicBezTo>
                      <a:pt x="115" y="198"/>
                      <a:pt x="122" y="214"/>
                      <a:pt x="134" y="225"/>
                    </a:cubicBezTo>
                    <a:cubicBezTo>
                      <a:pt x="135" y="226"/>
                      <a:pt x="136" y="226"/>
                      <a:pt x="137" y="226"/>
                    </a:cubicBezTo>
                    <a:cubicBezTo>
                      <a:pt x="141" y="227"/>
                      <a:pt x="142" y="221"/>
                      <a:pt x="143" y="218"/>
                    </a:cubicBezTo>
                    <a:cubicBezTo>
                      <a:pt x="149" y="188"/>
                      <a:pt x="158" y="160"/>
                      <a:pt x="169" y="132"/>
                    </a:cubicBezTo>
                    <a:cubicBezTo>
                      <a:pt x="171" y="118"/>
                      <a:pt x="165" y="112"/>
                      <a:pt x="161" y="94"/>
                    </a:cubicBezTo>
                    <a:cubicBezTo>
                      <a:pt x="158" y="83"/>
                      <a:pt x="156" y="72"/>
                      <a:pt x="156" y="61"/>
                    </a:cubicBezTo>
                    <a:cubicBezTo>
                      <a:pt x="150" y="43"/>
                      <a:pt x="147" y="24"/>
                      <a:pt x="147" y="6"/>
                    </a:cubicBezTo>
                    <a:cubicBezTo>
                      <a:pt x="125" y="11"/>
                      <a:pt x="85" y="0"/>
                      <a:pt x="68" y="13"/>
                    </a:cubicBezTo>
                    <a:cubicBezTo>
                      <a:pt x="66" y="14"/>
                      <a:pt x="65" y="15"/>
                      <a:pt x="64" y="1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95">
                <a:extLst>
                  <a:ext uri="{FF2B5EF4-FFF2-40B4-BE49-F238E27FC236}">
                    <a16:creationId xmlns:a16="http://schemas.microsoft.com/office/drawing/2014/main" id="{64001140-4449-42B8-A0D3-5DE972119F60}"/>
                  </a:ext>
                </a:extLst>
              </p:cNvPr>
              <p:cNvSpPr>
                <a:spLocks/>
              </p:cNvSpPr>
              <p:nvPr/>
            </p:nvSpPr>
            <p:spPr bwMode="auto">
              <a:xfrm>
                <a:off x="3289300" y="5153026"/>
                <a:ext cx="71437" cy="166688"/>
              </a:xfrm>
              <a:custGeom>
                <a:avLst/>
                <a:gdLst>
                  <a:gd name="T0" fmla="*/ 132 w 217"/>
                  <a:gd name="T1" fmla="*/ 469 h 498"/>
                  <a:gd name="T2" fmla="*/ 0 w 217"/>
                  <a:gd name="T3" fmla="*/ 460 h 498"/>
                  <a:gd name="T4" fmla="*/ 11 w 217"/>
                  <a:gd name="T5" fmla="*/ 180 h 498"/>
                  <a:gd name="T6" fmla="*/ 125 w 217"/>
                  <a:gd name="T7" fmla="*/ 3 h 498"/>
                  <a:gd name="T8" fmla="*/ 159 w 217"/>
                  <a:gd name="T9" fmla="*/ 177 h 498"/>
                  <a:gd name="T10" fmla="*/ 132 w 217"/>
                  <a:gd name="T11" fmla="*/ 469 h 498"/>
                </a:gdLst>
                <a:ahLst/>
                <a:cxnLst>
                  <a:cxn ang="0">
                    <a:pos x="T0" y="T1"/>
                  </a:cxn>
                  <a:cxn ang="0">
                    <a:pos x="T2" y="T3"/>
                  </a:cxn>
                  <a:cxn ang="0">
                    <a:pos x="T4" y="T5"/>
                  </a:cxn>
                  <a:cxn ang="0">
                    <a:pos x="T6" y="T7"/>
                  </a:cxn>
                  <a:cxn ang="0">
                    <a:pos x="T8" y="T9"/>
                  </a:cxn>
                  <a:cxn ang="0">
                    <a:pos x="T10" y="T11"/>
                  </a:cxn>
                </a:cxnLst>
                <a:rect l="0" t="0" r="r" b="b"/>
                <a:pathLst>
                  <a:path w="217" h="498">
                    <a:moveTo>
                      <a:pt x="132" y="469"/>
                    </a:moveTo>
                    <a:cubicBezTo>
                      <a:pt x="132" y="498"/>
                      <a:pt x="0" y="495"/>
                      <a:pt x="0" y="460"/>
                    </a:cubicBezTo>
                    <a:cubicBezTo>
                      <a:pt x="0" y="425"/>
                      <a:pt x="11" y="180"/>
                      <a:pt x="11" y="180"/>
                    </a:cubicBezTo>
                    <a:cubicBezTo>
                      <a:pt x="11" y="180"/>
                      <a:pt x="80" y="0"/>
                      <a:pt x="125" y="3"/>
                    </a:cubicBezTo>
                    <a:cubicBezTo>
                      <a:pt x="217" y="63"/>
                      <a:pt x="176" y="134"/>
                      <a:pt x="159" y="177"/>
                    </a:cubicBezTo>
                    <a:cubicBezTo>
                      <a:pt x="139" y="227"/>
                      <a:pt x="132" y="440"/>
                      <a:pt x="132" y="46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996">
                <a:extLst>
                  <a:ext uri="{FF2B5EF4-FFF2-40B4-BE49-F238E27FC236}">
                    <a16:creationId xmlns:a16="http://schemas.microsoft.com/office/drawing/2014/main" id="{AFC56E93-65F6-4CB1-A03B-D53BC2EF0F52}"/>
                  </a:ext>
                </a:extLst>
              </p:cNvPr>
              <p:cNvSpPr>
                <a:spLocks/>
              </p:cNvSpPr>
              <p:nvPr/>
            </p:nvSpPr>
            <p:spPr bwMode="auto">
              <a:xfrm>
                <a:off x="3157538" y="5097464"/>
                <a:ext cx="166687" cy="160338"/>
              </a:xfrm>
              <a:custGeom>
                <a:avLst/>
                <a:gdLst>
                  <a:gd name="T0" fmla="*/ 462 w 503"/>
                  <a:gd name="T1" fmla="*/ 220 h 478"/>
                  <a:gd name="T2" fmla="*/ 500 w 503"/>
                  <a:gd name="T3" fmla="*/ 295 h 478"/>
                  <a:gd name="T4" fmla="*/ 502 w 503"/>
                  <a:gd name="T5" fmla="*/ 328 h 478"/>
                  <a:gd name="T6" fmla="*/ 458 w 503"/>
                  <a:gd name="T7" fmla="*/ 430 h 478"/>
                  <a:gd name="T8" fmla="*/ 386 w 503"/>
                  <a:gd name="T9" fmla="*/ 401 h 478"/>
                  <a:gd name="T10" fmla="*/ 290 w 503"/>
                  <a:gd name="T11" fmla="*/ 460 h 478"/>
                  <a:gd name="T12" fmla="*/ 130 w 503"/>
                  <a:gd name="T13" fmla="*/ 460 h 478"/>
                  <a:gd name="T14" fmla="*/ 85 w 503"/>
                  <a:gd name="T15" fmla="*/ 376 h 478"/>
                  <a:gd name="T16" fmla="*/ 247 w 503"/>
                  <a:gd name="T17" fmla="*/ 130 h 478"/>
                  <a:gd name="T18" fmla="*/ 462 w 503"/>
                  <a:gd name="T19" fmla="*/ 22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478">
                    <a:moveTo>
                      <a:pt x="462" y="220"/>
                    </a:moveTo>
                    <a:cubicBezTo>
                      <a:pt x="482" y="240"/>
                      <a:pt x="496" y="267"/>
                      <a:pt x="500" y="295"/>
                    </a:cubicBezTo>
                    <a:cubicBezTo>
                      <a:pt x="502" y="306"/>
                      <a:pt x="503" y="317"/>
                      <a:pt x="502" y="328"/>
                    </a:cubicBezTo>
                    <a:cubicBezTo>
                      <a:pt x="496" y="376"/>
                      <a:pt x="502" y="426"/>
                      <a:pt x="458" y="430"/>
                    </a:cubicBezTo>
                    <a:cubicBezTo>
                      <a:pt x="424" y="434"/>
                      <a:pt x="419" y="394"/>
                      <a:pt x="386" y="401"/>
                    </a:cubicBezTo>
                    <a:cubicBezTo>
                      <a:pt x="363" y="406"/>
                      <a:pt x="312" y="452"/>
                      <a:pt x="290" y="460"/>
                    </a:cubicBezTo>
                    <a:cubicBezTo>
                      <a:pt x="239" y="478"/>
                      <a:pt x="182" y="478"/>
                      <a:pt x="130" y="460"/>
                    </a:cubicBezTo>
                    <a:cubicBezTo>
                      <a:pt x="104" y="451"/>
                      <a:pt x="103" y="397"/>
                      <a:pt x="85" y="376"/>
                    </a:cubicBezTo>
                    <a:cubicBezTo>
                      <a:pt x="0" y="139"/>
                      <a:pt x="202" y="164"/>
                      <a:pt x="247" y="130"/>
                    </a:cubicBezTo>
                    <a:cubicBezTo>
                      <a:pt x="353" y="0"/>
                      <a:pt x="409" y="150"/>
                      <a:pt x="462" y="220"/>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997">
                <a:extLst>
                  <a:ext uri="{FF2B5EF4-FFF2-40B4-BE49-F238E27FC236}">
                    <a16:creationId xmlns:a16="http://schemas.microsoft.com/office/drawing/2014/main" id="{D3C9CE3E-C8FF-4074-A16C-2857A63F5FE0}"/>
                  </a:ext>
                </a:extLst>
              </p:cNvPr>
              <p:cNvSpPr>
                <a:spLocks/>
              </p:cNvSpPr>
              <p:nvPr/>
            </p:nvSpPr>
            <p:spPr bwMode="auto">
              <a:xfrm>
                <a:off x="3248025" y="5118101"/>
                <a:ext cx="50800" cy="100013"/>
              </a:xfrm>
              <a:custGeom>
                <a:avLst/>
                <a:gdLst>
                  <a:gd name="T0" fmla="*/ 10 w 154"/>
                  <a:gd name="T1" fmla="*/ 167 h 299"/>
                  <a:gd name="T2" fmla="*/ 0 w 154"/>
                  <a:gd name="T3" fmla="*/ 106 h 299"/>
                  <a:gd name="T4" fmla="*/ 146 w 154"/>
                  <a:gd name="T5" fmla="*/ 84 h 299"/>
                  <a:gd name="T6" fmla="*/ 123 w 154"/>
                  <a:gd name="T7" fmla="*/ 177 h 299"/>
                  <a:gd name="T8" fmla="*/ 64 w 154"/>
                  <a:gd name="T9" fmla="*/ 299 h 299"/>
                  <a:gd name="T10" fmla="*/ 10 w 154"/>
                  <a:gd name="T11" fmla="*/ 167 h 299"/>
                </a:gdLst>
                <a:ahLst/>
                <a:cxnLst>
                  <a:cxn ang="0">
                    <a:pos x="T0" y="T1"/>
                  </a:cxn>
                  <a:cxn ang="0">
                    <a:pos x="T2" y="T3"/>
                  </a:cxn>
                  <a:cxn ang="0">
                    <a:pos x="T4" y="T5"/>
                  </a:cxn>
                  <a:cxn ang="0">
                    <a:pos x="T6" y="T7"/>
                  </a:cxn>
                  <a:cxn ang="0">
                    <a:pos x="T8" y="T9"/>
                  </a:cxn>
                  <a:cxn ang="0">
                    <a:pos x="T10" y="T11"/>
                  </a:cxn>
                </a:cxnLst>
                <a:rect l="0" t="0" r="r" b="b"/>
                <a:pathLst>
                  <a:path w="154" h="299">
                    <a:moveTo>
                      <a:pt x="10" y="167"/>
                    </a:moveTo>
                    <a:cubicBezTo>
                      <a:pt x="4" y="148"/>
                      <a:pt x="0" y="127"/>
                      <a:pt x="0" y="106"/>
                    </a:cubicBezTo>
                    <a:cubicBezTo>
                      <a:pt x="1" y="18"/>
                      <a:pt x="124" y="0"/>
                      <a:pt x="146" y="84"/>
                    </a:cubicBezTo>
                    <a:cubicBezTo>
                      <a:pt x="154" y="115"/>
                      <a:pt x="136" y="149"/>
                      <a:pt x="123" y="177"/>
                    </a:cubicBezTo>
                    <a:cubicBezTo>
                      <a:pt x="108" y="219"/>
                      <a:pt x="88" y="260"/>
                      <a:pt x="64" y="299"/>
                    </a:cubicBezTo>
                    <a:cubicBezTo>
                      <a:pt x="40" y="258"/>
                      <a:pt x="21" y="214"/>
                      <a:pt x="10" y="16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998">
                <a:extLst>
                  <a:ext uri="{FF2B5EF4-FFF2-40B4-BE49-F238E27FC236}">
                    <a16:creationId xmlns:a16="http://schemas.microsoft.com/office/drawing/2014/main" id="{33443EB3-CBE0-45A5-9113-B35219C46F92}"/>
                  </a:ext>
                </a:extLst>
              </p:cNvPr>
              <p:cNvSpPr>
                <a:spLocks/>
              </p:cNvSpPr>
              <p:nvPr/>
            </p:nvSpPr>
            <p:spPr bwMode="auto">
              <a:xfrm>
                <a:off x="3262313" y="5154614"/>
                <a:ext cx="25400" cy="47625"/>
              </a:xfrm>
              <a:custGeom>
                <a:avLst/>
                <a:gdLst>
                  <a:gd name="T0" fmla="*/ 18 w 80"/>
                  <a:gd name="T1" fmla="*/ 12 h 145"/>
                  <a:gd name="T2" fmla="*/ 80 w 80"/>
                  <a:gd name="T3" fmla="*/ 74 h 145"/>
                  <a:gd name="T4" fmla="*/ 50 w 80"/>
                  <a:gd name="T5" fmla="*/ 145 h 145"/>
                  <a:gd name="T6" fmla="*/ 18 w 80"/>
                  <a:gd name="T7" fmla="*/ 12 h 145"/>
                </a:gdLst>
                <a:ahLst/>
                <a:cxnLst>
                  <a:cxn ang="0">
                    <a:pos x="T0" y="T1"/>
                  </a:cxn>
                  <a:cxn ang="0">
                    <a:pos x="T2" y="T3"/>
                  </a:cxn>
                  <a:cxn ang="0">
                    <a:pos x="T4" y="T5"/>
                  </a:cxn>
                  <a:cxn ang="0">
                    <a:pos x="T6" y="T7"/>
                  </a:cxn>
                </a:cxnLst>
                <a:rect l="0" t="0" r="r" b="b"/>
                <a:pathLst>
                  <a:path w="80" h="145">
                    <a:moveTo>
                      <a:pt x="18" y="12"/>
                    </a:moveTo>
                    <a:cubicBezTo>
                      <a:pt x="42" y="29"/>
                      <a:pt x="63" y="50"/>
                      <a:pt x="80" y="74"/>
                    </a:cubicBezTo>
                    <a:cubicBezTo>
                      <a:pt x="73" y="91"/>
                      <a:pt x="57" y="128"/>
                      <a:pt x="50" y="145"/>
                    </a:cubicBezTo>
                    <a:cubicBezTo>
                      <a:pt x="8" y="97"/>
                      <a:pt x="0" y="0"/>
                      <a:pt x="18"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999">
                <a:extLst>
                  <a:ext uri="{FF2B5EF4-FFF2-40B4-BE49-F238E27FC236}">
                    <a16:creationId xmlns:a16="http://schemas.microsoft.com/office/drawing/2014/main" id="{735B1757-77B2-4F7A-B090-DCD1FE845FDC}"/>
                  </a:ext>
                </a:extLst>
              </p:cNvPr>
              <p:cNvSpPr>
                <a:spLocks/>
              </p:cNvSpPr>
              <p:nvPr/>
            </p:nvSpPr>
            <p:spPr bwMode="auto">
              <a:xfrm>
                <a:off x="3254375" y="5057776"/>
                <a:ext cx="98425" cy="138113"/>
              </a:xfrm>
              <a:custGeom>
                <a:avLst/>
                <a:gdLst>
                  <a:gd name="T0" fmla="*/ 263 w 293"/>
                  <a:gd name="T1" fmla="*/ 203 h 408"/>
                  <a:gd name="T2" fmla="*/ 232 w 293"/>
                  <a:gd name="T3" fmla="*/ 248 h 408"/>
                  <a:gd name="T4" fmla="*/ 190 w 293"/>
                  <a:gd name="T5" fmla="*/ 319 h 408"/>
                  <a:gd name="T6" fmla="*/ 169 w 293"/>
                  <a:gd name="T7" fmla="*/ 338 h 408"/>
                  <a:gd name="T8" fmla="*/ 24 w 293"/>
                  <a:gd name="T9" fmla="*/ 315 h 408"/>
                  <a:gd name="T10" fmla="*/ 16 w 293"/>
                  <a:gd name="T11" fmla="*/ 209 h 408"/>
                  <a:gd name="T12" fmla="*/ 9 w 293"/>
                  <a:gd name="T13" fmla="*/ 95 h 408"/>
                  <a:gd name="T14" fmla="*/ 59 w 293"/>
                  <a:gd name="T15" fmla="*/ 29 h 408"/>
                  <a:gd name="T16" fmla="*/ 221 w 293"/>
                  <a:gd name="T17" fmla="*/ 30 h 408"/>
                  <a:gd name="T18" fmla="*/ 263 w 293"/>
                  <a:gd name="T19"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08">
                    <a:moveTo>
                      <a:pt x="263" y="203"/>
                    </a:moveTo>
                    <a:cubicBezTo>
                      <a:pt x="255" y="219"/>
                      <a:pt x="244" y="234"/>
                      <a:pt x="232" y="248"/>
                    </a:cubicBezTo>
                    <a:cubicBezTo>
                      <a:pt x="213" y="272"/>
                      <a:pt x="210" y="294"/>
                      <a:pt x="190" y="319"/>
                    </a:cubicBezTo>
                    <a:cubicBezTo>
                      <a:pt x="184" y="326"/>
                      <a:pt x="177" y="333"/>
                      <a:pt x="169" y="338"/>
                    </a:cubicBezTo>
                    <a:cubicBezTo>
                      <a:pt x="137" y="408"/>
                      <a:pt x="44" y="358"/>
                      <a:pt x="24" y="315"/>
                    </a:cubicBezTo>
                    <a:cubicBezTo>
                      <a:pt x="4" y="272"/>
                      <a:pt x="14" y="256"/>
                      <a:pt x="16" y="209"/>
                    </a:cubicBezTo>
                    <a:cubicBezTo>
                      <a:pt x="17" y="181"/>
                      <a:pt x="0" y="121"/>
                      <a:pt x="9" y="95"/>
                    </a:cubicBezTo>
                    <a:cubicBezTo>
                      <a:pt x="18" y="68"/>
                      <a:pt x="35" y="44"/>
                      <a:pt x="59" y="29"/>
                    </a:cubicBezTo>
                    <a:cubicBezTo>
                      <a:pt x="109" y="0"/>
                      <a:pt x="172" y="0"/>
                      <a:pt x="221" y="30"/>
                    </a:cubicBezTo>
                    <a:cubicBezTo>
                      <a:pt x="275" y="70"/>
                      <a:pt x="293" y="143"/>
                      <a:pt x="263" y="20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000">
                <a:extLst>
                  <a:ext uri="{FF2B5EF4-FFF2-40B4-BE49-F238E27FC236}">
                    <a16:creationId xmlns:a16="http://schemas.microsoft.com/office/drawing/2014/main" id="{6F30150F-CAAF-4C96-ADB2-DB00F7B57855}"/>
                  </a:ext>
                </a:extLst>
              </p:cNvPr>
              <p:cNvSpPr>
                <a:spLocks/>
              </p:cNvSpPr>
              <p:nvPr/>
            </p:nvSpPr>
            <p:spPr bwMode="auto">
              <a:xfrm>
                <a:off x="3248025" y="5051426"/>
                <a:ext cx="103187" cy="84138"/>
              </a:xfrm>
              <a:custGeom>
                <a:avLst/>
                <a:gdLst>
                  <a:gd name="T0" fmla="*/ 302 w 311"/>
                  <a:gd name="T1" fmla="*/ 105 h 250"/>
                  <a:gd name="T2" fmla="*/ 276 w 311"/>
                  <a:gd name="T3" fmla="*/ 151 h 250"/>
                  <a:gd name="T4" fmla="*/ 251 w 311"/>
                  <a:gd name="T5" fmla="*/ 154 h 250"/>
                  <a:gd name="T6" fmla="*/ 166 w 311"/>
                  <a:gd name="T7" fmla="*/ 126 h 250"/>
                  <a:gd name="T8" fmla="*/ 123 w 311"/>
                  <a:gd name="T9" fmla="*/ 175 h 250"/>
                  <a:gd name="T10" fmla="*/ 104 w 311"/>
                  <a:gd name="T11" fmla="*/ 200 h 250"/>
                  <a:gd name="T12" fmla="*/ 61 w 311"/>
                  <a:gd name="T13" fmla="*/ 235 h 250"/>
                  <a:gd name="T14" fmla="*/ 36 w 311"/>
                  <a:gd name="T15" fmla="*/ 248 h 250"/>
                  <a:gd name="T16" fmla="*/ 22 w 311"/>
                  <a:gd name="T17" fmla="*/ 249 h 250"/>
                  <a:gd name="T18" fmla="*/ 11 w 311"/>
                  <a:gd name="T19" fmla="*/ 220 h 250"/>
                  <a:gd name="T20" fmla="*/ 33 w 311"/>
                  <a:gd name="T21" fmla="*/ 63 h 250"/>
                  <a:gd name="T22" fmla="*/ 67 w 311"/>
                  <a:gd name="T23" fmla="*/ 36 h 250"/>
                  <a:gd name="T24" fmla="*/ 102 w 311"/>
                  <a:gd name="T25" fmla="*/ 9 h 250"/>
                  <a:gd name="T26" fmla="*/ 132 w 311"/>
                  <a:gd name="T27" fmla="*/ 2 h 250"/>
                  <a:gd name="T28" fmla="*/ 196 w 311"/>
                  <a:gd name="T29" fmla="*/ 9 h 250"/>
                  <a:gd name="T30" fmla="*/ 237 w 311"/>
                  <a:gd name="T31" fmla="*/ 32 h 250"/>
                  <a:gd name="T32" fmla="*/ 266 w 311"/>
                  <a:gd name="T33" fmla="*/ 69 h 250"/>
                  <a:gd name="T34" fmla="*/ 302 w 311"/>
                  <a:gd name="T35" fmla="*/ 104 h 250"/>
                  <a:gd name="T36" fmla="*/ 302 w 311"/>
                  <a:gd name="T37" fmla="*/ 10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50">
                    <a:moveTo>
                      <a:pt x="302" y="105"/>
                    </a:moveTo>
                    <a:cubicBezTo>
                      <a:pt x="311" y="126"/>
                      <a:pt x="298" y="149"/>
                      <a:pt x="276" y="151"/>
                    </a:cubicBezTo>
                    <a:cubicBezTo>
                      <a:pt x="268" y="152"/>
                      <a:pt x="259" y="153"/>
                      <a:pt x="251" y="154"/>
                    </a:cubicBezTo>
                    <a:cubicBezTo>
                      <a:pt x="221" y="153"/>
                      <a:pt x="191" y="143"/>
                      <a:pt x="166" y="126"/>
                    </a:cubicBezTo>
                    <a:cubicBezTo>
                      <a:pt x="168" y="151"/>
                      <a:pt x="149" y="174"/>
                      <a:pt x="123" y="175"/>
                    </a:cubicBezTo>
                    <a:cubicBezTo>
                      <a:pt x="108" y="176"/>
                      <a:pt x="109" y="189"/>
                      <a:pt x="104" y="200"/>
                    </a:cubicBezTo>
                    <a:cubicBezTo>
                      <a:pt x="99" y="213"/>
                      <a:pt x="94" y="235"/>
                      <a:pt x="61" y="235"/>
                    </a:cubicBezTo>
                    <a:cubicBezTo>
                      <a:pt x="56" y="236"/>
                      <a:pt x="41" y="248"/>
                      <a:pt x="36" y="248"/>
                    </a:cubicBezTo>
                    <a:cubicBezTo>
                      <a:pt x="31" y="249"/>
                      <a:pt x="26" y="250"/>
                      <a:pt x="22" y="249"/>
                    </a:cubicBezTo>
                    <a:cubicBezTo>
                      <a:pt x="13" y="245"/>
                      <a:pt x="12" y="228"/>
                      <a:pt x="11" y="220"/>
                    </a:cubicBezTo>
                    <a:cubicBezTo>
                      <a:pt x="4" y="166"/>
                      <a:pt x="0" y="106"/>
                      <a:pt x="33" y="63"/>
                    </a:cubicBezTo>
                    <a:cubicBezTo>
                      <a:pt x="43" y="52"/>
                      <a:pt x="55" y="43"/>
                      <a:pt x="67" y="36"/>
                    </a:cubicBezTo>
                    <a:cubicBezTo>
                      <a:pt x="78" y="26"/>
                      <a:pt x="89" y="17"/>
                      <a:pt x="102" y="9"/>
                    </a:cubicBezTo>
                    <a:cubicBezTo>
                      <a:pt x="111" y="5"/>
                      <a:pt x="121" y="3"/>
                      <a:pt x="132" y="2"/>
                    </a:cubicBezTo>
                    <a:cubicBezTo>
                      <a:pt x="153" y="0"/>
                      <a:pt x="176" y="2"/>
                      <a:pt x="196" y="9"/>
                    </a:cubicBezTo>
                    <a:cubicBezTo>
                      <a:pt x="211" y="13"/>
                      <a:pt x="225" y="21"/>
                      <a:pt x="237" y="32"/>
                    </a:cubicBezTo>
                    <a:cubicBezTo>
                      <a:pt x="248" y="44"/>
                      <a:pt x="257" y="56"/>
                      <a:pt x="266" y="69"/>
                    </a:cubicBezTo>
                    <a:cubicBezTo>
                      <a:pt x="278" y="82"/>
                      <a:pt x="294" y="89"/>
                      <a:pt x="302" y="104"/>
                    </a:cubicBezTo>
                    <a:cubicBezTo>
                      <a:pt x="302" y="104"/>
                      <a:pt x="302" y="105"/>
                      <a:pt x="302" y="10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001">
                <a:extLst>
                  <a:ext uri="{FF2B5EF4-FFF2-40B4-BE49-F238E27FC236}">
                    <a16:creationId xmlns:a16="http://schemas.microsoft.com/office/drawing/2014/main" id="{4DEF41CA-EDCA-4B95-9885-D06C4362FF10}"/>
                  </a:ext>
                </a:extLst>
              </p:cNvPr>
              <p:cNvSpPr>
                <a:spLocks/>
              </p:cNvSpPr>
              <p:nvPr/>
            </p:nvSpPr>
            <p:spPr bwMode="auto">
              <a:xfrm>
                <a:off x="3254375" y="5108576"/>
                <a:ext cx="19050" cy="33338"/>
              </a:xfrm>
              <a:custGeom>
                <a:avLst/>
                <a:gdLst>
                  <a:gd name="T0" fmla="*/ 4 w 61"/>
                  <a:gd name="T1" fmla="*/ 55 h 100"/>
                  <a:gd name="T2" fmla="*/ 35 w 61"/>
                  <a:gd name="T3" fmla="*/ 100 h 100"/>
                  <a:gd name="T4" fmla="*/ 61 w 61"/>
                  <a:gd name="T5" fmla="*/ 55 h 100"/>
                  <a:gd name="T6" fmla="*/ 29 w 61"/>
                  <a:gd name="T7" fmla="*/ 0 h 100"/>
                  <a:gd name="T8" fmla="*/ 4 w 61"/>
                  <a:gd name="T9" fmla="*/ 55 h 100"/>
                </a:gdLst>
                <a:ahLst/>
                <a:cxnLst>
                  <a:cxn ang="0">
                    <a:pos x="T0" y="T1"/>
                  </a:cxn>
                  <a:cxn ang="0">
                    <a:pos x="T2" y="T3"/>
                  </a:cxn>
                  <a:cxn ang="0">
                    <a:pos x="T4" y="T5"/>
                  </a:cxn>
                  <a:cxn ang="0">
                    <a:pos x="T6" y="T7"/>
                  </a:cxn>
                  <a:cxn ang="0">
                    <a:pos x="T8" y="T9"/>
                  </a:cxn>
                </a:cxnLst>
                <a:rect l="0" t="0" r="r" b="b"/>
                <a:pathLst>
                  <a:path w="61" h="100">
                    <a:moveTo>
                      <a:pt x="4" y="55"/>
                    </a:moveTo>
                    <a:cubicBezTo>
                      <a:pt x="7" y="81"/>
                      <a:pt x="21" y="100"/>
                      <a:pt x="35" y="100"/>
                    </a:cubicBezTo>
                    <a:cubicBezTo>
                      <a:pt x="50" y="100"/>
                      <a:pt x="61" y="81"/>
                      <a:pt x="61" y="55"/>
                    </a:cubicBezTo>
                    <a:cubicBezTo>
                      <a:pt x="61" y="26"/>
                      <a:pt x="47" y="0"/>
                      <a:pt x="29" y="0"/>
                    </a:cubicBezTo>
                    <a:cubicBezTo>
                      <a:pt x="11" y="0"/>
                      <a:pt x="0" y="26"/>
                      <a:pt x="4" y="55"/>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02">
                <a:extLst>
                  <a:ext uri="{FF2B5EF4-FFF2-40B4-BE49-F238E27FC236}">
                    <a16:creationId xmlns:a16="http://schemas.microsoft.com/office/drawing/2014/main" id="{DBFBD666-A3C6-46F8-9F29-B7D8512E7DE2}"/>
                  </a:ext>
                </a:extLst>
              </p:cNvPr>
              <p:cNvSpPr>
                <a:spLocks/>
              </p:cNvSpPr>
              <p:nvPr/>
            </p:nvSpPr>
            <p:spPr bwMode="auto">
              <a:xfrm>
                <a:off x="3244850" y="5062539"/>
                <a:ext cx="119062" cy="73025"/>
              </a:xfrm>
              <a:custGeom>
                <a:avLst/>
                <a:gdLst>
                  <a:gd name="T0" fmla="*/ 201 w 358"/>
                  <a:gd name="T1" fmla="*/ 25 h 214"/>
                  <a:gd name="T2" fmla="*/ 346 w 358"/>
                  <a:gd name="T3" fmla="*/ 152 h 214"/>
                  <a:gd name="T4" fmla="*/ 157 w 358"/>
                  <a:gd name="T5" fmla="*/ 189 h 214"/>
                  <a:gd name="T6" fmla="*/ 12 w 358"/>
                  <a:gd name="T7" fmla="*/ 62 h 214"/>
                  <a:gd name="T8" fmla="*/ 201 w 358"/>
                  <a:gd name="T9" fmla="*/ 25 h 214"/>
                </a:gdLst>
                <a:ahLst/>
                <a:cxnLst>
                  <a:cxn ang="0">
                    <a:pos x="T0" y="T1"/>
                  </a:cxn>
                  <a:cxn ang="0">
                    <a:pos x="T2" y="T3"/>
                  </a:cxn>
                  <a:cxn ang="0">
                    <a:pos x="T4" y="T5"/>
                  </a:cxn>
                  <a:cxn ang="0">
                    <a:pos x="T6" y="T7"/>
                  </a:cxn>
                  <a:cxn ang="0">
                    <a:pos x="T8" y="T9"/>
                  </a:cxn>
                </a:cxnLst>
                <a:rect l="0" t="0" r="r" b="b"/>
                <a:pathLst>
                  <a:path w="358" h="214">
                    <a:moveTo>
                      <a:pt x="201" y="25"/>
                    </a:moveTo>
                    <a:cubicBezTo>
                      <a:pt x="293" y="49"/>
                      <a:pt x="358" y="106"/>
                      <a:pt x="346" y="152"/>
                    </a:cubicBezTo>
                    <a:cubicBezTo>
                      <a:pt x="334" y="197"/>
                      <a:pt x="249" y="214"/>
                      <a:pt x="157" y="189"/>
                    </a:cubicBezTo>
                    <a:cubicBezTo>
                      <a:pt x="65" y="165"/>
                      <a:pt x="0" y="108"/>
                      <a:pt x="12" y="62"/>
                    </a:cubicBezTo>
                    <a:cubicBezTo>
                      <a:pt x="24" y="17"/>
                      <a:pt x="109" y="0"/>
                      <a:pt x="201" y="25"/>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003">
                <a:extLst>
                  <a:ext uri="{FF2B5EF4-FFF2-40B4-BE49-F238E27FC236}">
                    <a16:creationId xmlns:a16="http://schemas.microsoft.com/office/drawing/2014/main" id="{89F36423-BD45-4314-AF91-30CB623485A3}"/>
                  </a:ext>
                </a:extLst>
              </p:cNvPr>
              <p:cNvSpPr>
                <a:spLocks/>
              </p:cNvSpPr>
              <p:nvPr/>
            </p:nvSpPr>
            <p:spPr bwMode="auto">
              <a:xfrm>
                <a:off x="3244850" y="5035551"/>
                <a:ext cx="112712" cy="98425"/>
              </a:xfrm>
              <a:custGeom>
                <a:avLst/>
                <a:gdLst>
                  <a:gd name="T0" fmla="*/ 21 w 335"/>
                  <a:gd name="T1" fmla="*/ 133 h 291"/>
                  <a:gd name="T2" fmla="*/ 313 w 335"/>
                  <a:gd name="T3" fmla="*/ 211 h 291"/>
                  <a:gd name="T4" fmla="*/ 206 w 335"/>
                  <a:gd name="T5" fmla="*/ 28 h 291"/>
                  <a:gd name="T6" fmla="*/ 21 w 335"/>
                  <a:gd name="T7" fmla="*/ 133 h 291"/>
                </a:gdLst>
                <a:ahLst/>
                <a:cxnLst>
                  <a:cxn ang="0">
                    <a:pos x="T0" y="T1"/>
                  </a:cxn>
                  <a:cxn ang="0">
                    <a:pos x="T2" y="T3"/>
                  </a:cxn>
                  <a:cxn ang="0">
                    <a:pos x="T4" y="T5"/>
                  </a:cxn>
                  <a:cxn ang="0">
                    <a:pos x="T6" y="T7"/>
                  </a:cxn>
                </a:cxnLst>
                <a:rect l="0" t="0" r="r" b="b"/>
                <a:pathLst>
                  <a:path w="335" h="291">
                    <a:moveTo>
                      <a:pt x="21" y="133"/>
                    </a:moveTo>
                    <a:cubicBezTo>
                      <a:pt x="0" y="213"/>
                      <a:pt x="292" y="291"/>
                      <a:pt x="313" y="211"/>
                    </a:cubicBezTo>
                    <a:cubicBezTo>
                      <a:pt x="335" y="131"/>
                      <a:pt x="311" y="56"/>
                      <a:pt x="206" y="28"/>
                    </a:cubicBezTo>
                    <a:cubicBezTo>
                      <a:pt x="102" y="0"/>
                      <a:pt x="43" y="53"/>
                      <a:pt x="21" y="133"/>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004">
                <a:extLst>
                  <a:ext uri="{FF2B5EF4-FFF2-40B4-BE49-F238E27FC236}">
                    <a16:creationId xmlns:a16="http://schemas.microsoft.com/office/drawing/2014/main" id="{D049EC53-A28F-4CD9-80D9-A7F947186DFB}"/>
                  </a:ext>
                </a:extLst>
              </p:cNvPr>
              <p:cNvSpPr>
                <a:spLocks/>
              </p:cNvSpPr>
              <p:nvPr/>
            </p:nvSpPr>
            <p:spPr bwMode="auto">
              <a:xfrm>
                <a:off x="3292475" y="5046664"/>
                <a:ext cx="47625" cy="63500"/>
              </a:xfrm>
              <a:custGeom>
                <a:avLst/>
                <a:gdLst>
                  <a:gd name="T0" fmla="*/ 93 w 142"/>
                  <a:gd name="T1" fmla="*/ 180 h 187"/>
                  <a:gd name="T2" fmla="*/ 0 w 142"/>
                  <a:gd name="T3" fmla="*/ 0 h 187"/>
                  <a:gd name="T4" fmla="*/ 14 w 142"/>
                  <a:gd name="T5" fmla="*/ 3 h 187"/>
                  <a:gd name="T6" fmla="*/ 121 w 142"/>
                  <a:gd name="T7" fmla="*/ 187 h 187"/>
                  <a:gd name="T8" fmla="*/ 93 w 142"/>
                  <a:gd name="T9" fmla="*/ 180 h 187"/>
                </a:gdLst>
                <a:ahLst/>
                <a:cxnLst>
                  <a:cxn ang="0">
                    <a:pos x="T0" y="T1"/>
                  </a:cxn>
                  <a:cxn ang="0">
                    <a:pos x="T2" y="T3"/>
                  </a:cxn>
                  <a:cxn ang="0">
                    <a:pos x="T4" y="T5"/>
                  </a:cxn>
                  <a:cxn ang="0">
                    <a:pos x="T6" y="T7"/>
                  </a:cxn>
                  <a:cxn ang="0">
                    <a:pos x="T8" y="T9"/>
                  </a:cxn>
                </a:cxnLst>
                <a:rect l="0" t="0" r="r" b="b"/>
                <a:pathLst>
                  <a:path w="142" h="187">
                    <a:moveTo>
                      <a:pt x="93" y="180"/>
                    </a:moveTo>
                    <a:cubicBezTo>
                      <a:pt x="114" y="103"/>
                      <a:pt x="93" y="31"/>
                      <a:pt x="0" y="0"/>
                    </a:cubicBezTo>
                    <a:cubicBezTo>
                      <a:pt x="4" y="1"/>
                      <a:pt x="9" y="2"/>
                      <a:pt x="14" y="3"/>
                    </a:cubicBezTo>
                    <a:cubicBezTo>
                      <a:pt x="118" y="31"/>
                      <a:pt x="142" y="107"/>
                      <a:pt x="121" y="187"/>
                    </a:cubicBezTo>
                    <a:lnTo>
                      <a:pt x="93" y="18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005">
                <a:extLst>
                  <a:ext uri="{FF2B5EF4-FFF2-40B4-BE49-F238E27FC236}">
                    <a16:creationId xmlns:a16="http://schemas.microsoft.com/office/drawing/2014/main" id="{0CD2504F-2DF3-486C-95D7-97F9677471FA}"/>
                  </a:ext>
                </a:extLst>
              </p:cNvPr>
              <p:cNvSpPr>
                <a:spLocks/>
              </p:cNvSpPr>
              <p:nvPr/>
            </p:nvSpPr>
            <p:spPr bwMode="auto">
              <a:xfrm>
                <a:off x="3316288" y="5145089"/>
                <a:ext cx="17462" cy="23813"/>
              </a:xfrm>
              <a:custGeom>
                <a:avLst/>
                <a:gdLst>
                  <a:gd name="T0" fmla="*/ 47 w 52"/>
                  <a:gd name="T1" fmla="*/ 57 h 71"/>
                  <a:gd name="T2" fmla="*/ 34 w 52"/>
                  <a:gd name="T3" fmla="*/ 69 h 71"/>
                  <a:gd name="T4" fmla="*/ 17 w 52"/>
                  <a:gd name="T5" fmla="*/ 66 h 71"/>
                  <a:gd name="T6" fmla="*/ 0 w 52"/>
                  <a:gd name="T7" fmla="*/ 47 h 71"/>
                  <a:gd name="T8" fmla="*/ 40 w 52"/>
                  <a:gd name="T9" fmla="*/ 0 h 71"/>
                  <a:gd name="T10" fmla="*/ 47 w 52"/>
                  <a:gd name="T11" fmla="*/ 57 h 71"/>
                </a:gdLst>
                <a:ahLst/>
                <a:cxnLst>
                  <a:cxn ang="0">
                    <a:pos x="T0" y="T1"/>
                  </a:cxn>
                  <a:cxn ang="0">
                    <a:pos x="T2" y="T3"/>
                  </a:cxn>
                  <a:cxn ang="0">
                    <a:pos x="T4" y="T5"/>
                  </a:cxn>
                  <a:cxn ang="0">
                    <a:pos x="T6" y="T7"/>
                  </a:cxn>
                  <a:cxn ang="0">
                    <a:pos x="T8" y="T9"/>
                  </a:cxn>
                  <a:cxn ang="0">
                    <a:pos x="T10" y="T11"/>
                  </a:cxn>
                </a:cxnLst>
                <a:rect l="0" t="0" r="r" b="b"/>
                <a:pathLst>
                  <a:path w="52" h="71">
                    <a:moveTo>
                      <a:pt x="47" y="57"/>
                    </a:moveTo>
                    <a:cubicBezTo>
                      <a:pt x="45" y="63"/>
                      <a:pt x="40" y="68"/>
                      <a:pt x="34" y="69"/>
                    </a:cubicBezTo>
                    <a:cubicBezTo>
                      <a:pt x="29" y="71"/>
                      <a:pt x="22" y="70"/>
                      <a:pt x="17" y="66"/>
                    </a:cubicBezTo>
                    <a:cubicBezTo>
                      <a:pt x="8" y="61"/>
                      <a:pt x="0" y="58"/>
                      <a:pt x="0" y="47"/>
                    </a:cubicBezTo>
                    <a:cubicBezTo>
                      <a:pt x="5" y="26"/>
                      <a:pt x="20" y="8"/>
                      <a:pt x="40" y="0"/>
                    </a:cubicBezTo>
                    <a:cubicBezTo>
                      <a:pt x="38" y="25"/>
                      <a:pt x="52" y="43"/>
                      <a:pt x="47" y="5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006">
                <a:extLst>
                  <a:ext uri="{FF2B5EF4-FFF2-40B4-BE49-F238E27FC236}">
                    <a16:creationId xmlns:a16="http://schemas.microsoft.com/office/drawing/2014/main" id="{8DC5388F-5215-4708-BA97-40262B10F049}"/>
                  </a:ext>
                </a:extLst>
              </p:cNvPr>
              <p:cNvSpPr>
                <a:spLocks/>
              </p:cNvSpPr>
              <p:nvPr/>
            </p:nvSpPr>
            <p:spPr bwMode="auto">
              <a:xfrm>
                <a:off x="3190875" y="5224464"/>
                <a:ext cx="69850" cy="104775"/>
              </a:xfrm>
              <a:custGeom>
                <a:avLst/>
                <a:gdLst>
                  <a:gd name="T0" fmla="*/ 176 w 209"/>
                  <a:gd name="T1" fmla="*/ 167 h 313"/>
                  <a:gd name="T2" fmla="*/ 198 w 209"/>
                  <a:gd name="T3" fmla="*/ 226 h 313"/>
                  <a:gd name="T4" fmla="*/ 128 w 209"/>
                  <a:gd name="T5" fmla="*/ 311 h 313"/>
                  <a:gd name="T6" fmla="*/ 95 w 209"/>
                  <a:gd name="T7" fmla="*/ 305 h 313"/>
                  <a:gd name="T8" fmla="*/ 74 w 209"/>
                  <a:gd name="T9" fmla="*/ 275 h 313"/>
                  <a:gd name="T10" fmla="*/ 16 w 209"/>
                  <a:gd name="T11" fmla="*/ 140 h 313"/>
                  <a:gd name="T12" fmla="*/ 5 w 209"/>
                  <a:gd name="T13" fmla="*/ 69 h 313"/>
                  <a:gd name="T14" fmla="*/ 115 w 209"/>
                  <a:gd name="T15" fmla="*/ 16 h 313"/>
                  <a:gd name="T16" fmla="*/ 146 w 209"/>
                  <a:gd name="T17" fmla="*/ 46 h 313"/>
                  <a:gd name="T18" fmla="*/ 176 w 209"/>
                  <a:gd name="T19" fmla="*/ 16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313">
                    <a:moveTo>
                      <a:pt x="176" y="167"/>
                    </a:moveTo>
                    <a:cubicBezTo>
                      <a:pt x="186" y="186"/>
                      <a:pt x="193" y="206"/>
                      <a:pt x="198" y="226"/>
                    </a:cubicBezTo>
                    <a:cubicBezTo>
                      <a:pt x="209" y="278"/>
                      <a:pt x="155" y="308"/>
                      <a:pt x="128" y="311"/>
                    </a:cubicBezTo>
                    <a:cubicBezTo>
                      <a:pt x="117" y="313"/>
                      <a:pt x="105" y="311"/>
                      <a:pt x="95" y="305"/>
                    </a:cubicBezTo>
                    <a:cubicBezTo>
                      <a:pt x="85" y="298"/>
                      <a:pt x="78" y="287"/>
                      <a:pt x="74" y="275"/>
                    </a:cubicBezTo>
                    <a:cubicBezTo>
                      <a:pt x="53" y="231"/>
                      <a:pt x="34" y="186"/>
                      <a:pt x="16" y="140"/>
                    </a:cubicBezTo>
                    <a:cubicBezTo>
                      <a:pt x="4" y="118"/>
                      <a:pt x="0" y="93"/>
                      <a:pt x="5" y="69"/>
                    </a:cubicBezTo>
                    <a:cubicBezTo>
                      <a:pt x="17" y="33"/>
                      <a:pt x="79" y="0"/>
                      <a:pt x="115" y="16"/>
                    </a:cubicBezTo>
                    <a:cubicBezTo>
                      <a:pt x="128" y="23"/>
                      <a:pt x="138" y="33"/>
                      <a:pt x="146" y="46"/>
                    </a:cubicBezTo>
                    <a:cubicBezTo>
                      <a:pt x="164" y="73"/>
                      <a:pt x="165" y="137"/>
                      <a:pt x="176" y="167"/>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07">
                <a:extLst>
                  <a:ext uri="{FF2B5EF4-FFF2-40B4-BE49-F238E27FC236}">
                    <a16:creationId xmlns:a16="http://schemas.microsoft.com/office/drawing/2014/main" id="{6D3E7B9B-8FF7-4B69-BE21-74534D938209}"/>
                  </a:ext>
                </a:extLst>
              </p:cNvPr>
              <p:cNvSpPr>
                <a:spLocks/>
              </p:cNvSpPr>
              <p:nvPr/>
            </p:nvSpPr>
            <p:spPr bwMode="auto">
              <a:xfrm>
                <a:off x="3224213" y="5291139"/>
                <a:ext cx="165100" cy="49213"/>
              </a:xfrm>
              <a:custGeom>
                <a:avLst/>
                <a:gdLst>
                  <a:gd name="T0" fmla="*/ 467 w 497"/>
                  <a:gd name="T1" fmla="*/ 33 h 146"/>
                  <a:gd name="T2" fmla="*/ 430 w 497"/>
                  <a:gd name="T3" fmla="*/ 116 h 146"/>
                  <a:gd name="T4" fmla="*/ 105 w 497"/>
                  <a:gd name="T5" fmla="*/ 142 h 146"/>
                  <a:gd name="T6" fmla="*/ 9 w 497"/>
                  <a:gd name="T7" fmla="*/ 114 h 146"/>
                  <a:gd name="T8" fmla="*/ 84 w 497"/>
                  <a:gd name="T9" fmla="*/ 7 h 146"/>
                  <a:gd name="T10" fmla="*/ 467 w 497"/>
                  <a:gd name="T11" fmla="*/ 33 h 146"/>
                </a:gdLst>
                <a:ahLst/>
                <a:cxnLst>
                  <a:cxn ang="0">
                    <a:pos x="T0" y="T1"/>
                  </a:cxn>
                  <a:cxn ang="0">
                    <a:pos x="T2" y="T3"/>
                  </a:cxn>
                  <a:cxn ang="0">
                    <a:pos x="T4" y="T5"/>
                  </a:cxn>
                  <a:cxn ang="0">
                    <a:pos x="T6" y="T7"/>
                  </a:cxn>
                  <a:cxn ang="0">
                    <a:pos x="T8" y="T9"/>
                  </a:cxn>
                  <a:cxn ang="0">
                    <a:pos x="T10" y="T11"/>
                  </a:cxn>
                </a:cxnLst>
                <a:rect l="0" t="0" r="r" b="b"/>
                <a:pathLst>
                  <a:path w="497" h="146">
                    <a:moveTo>
                      <a:pt x="467" y="33"/>
                    </a:moveTo>
                    <a:cubicBezTo>
                      <a:pt x="497" y="65"/>
                      <a:pt x="474" y="117"/>
                      <a:pt x="430" y="116"/>
                    </a:cubicBezTo>
                    <a:cubicBezTo>
                      <a:pt x="402" y="119"/>
                      <a:pt x="171" y="141"/>
                      <a:pt x="105" y="142"/>
                    </a:cubicBezTo>
                    <a:cubicBezTo>
                      <a:pt x="71" y="146"/>
                      <a:pt x="36" y="136"/>
                      <a:pt x="9" y="114"/>
                    </a:cubicBezTo>
                    <a:cubicBezTo>
                      <a:pt x="0" y="51"/>
                      <a:pt x="51" y="0"/>
                      <a:pt x="84" y="7"/>
                    </a:cubicBezTo>
                    <a:cubicBezTo>
                      <a:pt x="194" y="25"/>
                      <a:pt x="333" y="50"/>
                      <a:pt x="467" y="3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008">
                <a:extLst>
                  <a:ext uri="{FF2B5EF4-FFF2-40B4-BE49-F238E27FC236}">
                    <a16:creationId xmlns:a16="http://schemas.microsoft.com/office/drawing/2014/main" id="{47376C3D-0DA4-482F-9A9C-8100737A6A65}"/>
                  </a:ext>
                </a:extLst>
              </p:cNvPr>
              <p:cNvSpPr>
                <a:spLocks/>
              </p:cNvSpPr>
              <p:nvPr/>
            </p:nvSpPr>
            <p:spPr bwMode="auto">
              <a:xfrm>
                <a:off x="3355975" y="5291139"/>
                <a:ext cx="80962" cy="49213"/>
              </a:xfrm>
              <a:custGeom>
                <a:avLst/>
                <a:gdLst>
                  <a:gd name="T0" fmla="*/ 222 w 242"/>
                  <a:gd name="T1" fmla="*/ 80 h 144"/>
                  <a:gd name="T2" fmla="*/ 237 w 242"/>
                  <a:gd name="T3" fmla="*/ 91 h 144"/>
                  <a:gd name="T4" fmla="*/ 239 w 242"/>
                  <a:gd name="T5" fmla="*/ 108 h 144"/>
                  <a:gd name="T6" fmla="*/ 221 w 242"/>
                  <a:gd name="T7" fmla="*/ 114 h 144"/>
                  <a:gd name="T8" fmla="*/ 175 w 242"/>
                  <a:gd name="T9" fmla="*/ 108 h 144"/>
                  <a:gd name="T10" fmla="*/ 177 w 242"/>
                  <a:gd name="T11" fmla="*/ 135 h 144"/>
                  <a:gd name="T12" fmla="*/ 147 w 242"/>
                  <a:gd name="T13" fmla="*/ 139 h 144"/>
                  <a:gd name="T14" fmla="*/ 134 w 242"/>
                  <a:gd name="T15" fmla="*/ 137 h 144"/>
                  <a:gd name="T16" fmla="*/ 124 w 242"/>
                  <a:gd name="T17" fmla="*/ 142 h 144"/>
                  <a:gd name="T18" fmla="*/ 107 w 242"/>
                  <a:gd name="T19" fmla="*/ 141 h 144"/>
                  <a:gd name="T20" fmla="*/ 43 w 242"/>
                  <a:gd name="T21" fmla="*/ 122 h 144"/>
                  <a:gd name="T22" fmla="*/ 1 w 242"/>
                  <a:gd name="T23" fmla="*/ 94 h 144"/>
                  <a:gd name="T24" fmla="*/ 19 w 242"/>
                  <a:gd name="T25" fmla="*/ 37 h 144"/>
                  <a:gd name="T26" fmla="*/ 70 w 242"/>
                  <a:gd name="T27" fmla="*/ 24 h 144"/>
                  <a:gd name="T28" fmla="*/ 222 w 242"/>
                  <a:gd name="T2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4">
                    <a:moveTo>
                      <a:pt x="222" y="80"/>
                    </a:moveTo>
                    <a:cubicBezTo>
                      <a:pt x="228" y="82"/>
                      <a:pt x="233" y="86"/>
                      <a:pt x="237" y="91"/>
                    </a:cubicBezTo>
                    <a:cubicBezTo>
                      <a:pt x="242" y="96"/>
                      <a:pt x="242" y="103"/>
                      <a:pt x="239" y="108"/>
                    </a:cubicBezTo>
                    <a:cubicBezTo>
                      <a:pt x="234" y="113"/>
                      <a:pt x="227" y="114"/>
                      <a:pt x="221" y="114"/>
                    </a:cubicBezTo>
                    <a:cubicBezTo>
                      <a:pt x="206" y="113"/>
                      <a:pt x="190" y="111"/>
                      <a:pt x="175" y="108"/>
                    </a:cubicBezTo>
                    <a:cubicBezTo>
                      <a:pt x="184" y="114"/>
                      <a:pt x="185" y="127"/>
                      <a:pt x="177" y="135"/>
                    </a:cubicBezTo>
                    <a:cubicBezTo>
                      <a:pt x="168" y="142"/>
                      <a:pt x="157" y="143"/>
                      <a:pt x="147" y="139"/>
                    </a:cubicBezTo>
                    <a:cubicBezTo>
                      <a:pt x="143" y="137"/>
                      <a:pt x="138" y="136"/>
                      <a:pt x="134" y="137"/>
                    </a:cubicBezTo>
                    <a:cubicBezTo>
                      <a:pt x="130" y="138"/>
                      <a:pt x="127" y="140"/>
                      <a:pt x="124" y="142"/>
                    </a:cubicBezTo>
                    <a:cubicBezTo>
                      <a:pt x="118" y="144"/>
                      <a:pt x="112" y="143"/>
                      <a:pt x="107" y="141"/>
                    </a:cubicBezTo>
                    <a:lnTo>
                      <a:pt x="43" y="122"/>
                    </a:lnTo>
                    <a:cubicBezTo>
                      <a:pt x="23" y="116"/>
                      <a:pt x="3" y="117"/>
                      <a:pt x="1" y="94"/>
                    </a:cubicBezTo>
                    <a:cubicBezTo>
                      <a:pt x="0" y="74"/>
                      <a:pt x="6" y="53"/>
                      <a:pt x="19" y="37"/>
                    </a:cubicBezTo>
                    <a:cubicBezTo>
                      <a:pt x="36" y="34"/>
                      <a:pt x="53" y="30"/>
                      <a:pt x="70" y="24"/>
                    </a:cubicBezTo>
                    <a:cubicBezTo>
                      <a:pt x="129" y="0"/>
                      <a:pt x="145" y="41"/>
                      <a:pt x="222" y="8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009">
                <a:extLst>
                  <a:ext uri="{FF2B5EF4-FFF2-40B4-BE49-F238E27FC236}">
                    <a16:creationId xmlns:a16="http://schemas.microsoft.com/office/drawing/2014/main" id="{0878CAB7-7A2B-45CF-B119-8D819FFD373E}"/>
                  </a:ext>
                </a:extLst>
              </p:cNvPr>
              <p:cNvSpPr>
                <a:spLocks/>
              </p:cNvSpPr>
              <p:nvPr/>
            </p:nvSpPr>
            <p:spPr bwMode="auto">
              <a:xfrm>
                <a:off x="3016250" y="5897564"/>
                <a:ext cx="966787" cy="288925"/>
              </a:xfrm>
              <a:custGeom>
                <a:avLst/>
                <a:gdLst>
                  <a:gd name="T0" fmla="*/ 860 w 2902"/>
                  <a:gd name="T1" fmla="*/ 0 h 860"/>
                  <a:gd name="T2" fmla="*/ 0 w 2902"/>
                  <a:gd name="T3" fmla="*/ 860 h 860"/>
                  <a:gd name="T4" fmla="*/ 2042 w 2902"/>
                  <a:gd name="T5" fmla="*/ 860 h 860"/>
                  <a:gd name="T6" fmla="*/ 2902 w 2902"/>
                  <a:gd name="T7" fmla="*/ 0 h 860"/>
                  <a:gd name="T8" fmla="*/ 860 w 2902"/>
                  <a:gd name="T9" fmla="*/ 0 h 860"/>
                </a:gdLst>
                <a:ahLst/>
                <a:cxnLst>
                  <a:cxn ang="0">
                    <a:pos x="T0" y="T1"/>
                  </a:cxn>
                  <a:cxn ang="0">
                    <a:pos x="T2" y="T3"/>
                  </a:cxn>
                  <a:cxn ang="0">
                    <a:pos x="T4" y="T5"/>
                  </a:cxn>
                  <a:cxn ang="0">
                    <a:pos x="T6" y="T7"/>
                  </a:cxn>
                  <a:cxn ang="0">
                    <a:pos x="T8" y="T9"/>
                  </a:cxn>
                </a:cxnLst>
                <a:rect l="0" t="0" r="r" b="b"/>
                <a:pathLst>
                  <a:path w="2902" h="860">
                    <a:moveTo>
                      <a:pt x="860" y="0"/>
                    </a:moveTo>
                    <a:lnTo>
                      <a:pt x="0" y="860"/>
                    </a:lnTo>
                    <a:lnTo>
                      <a:pt x="2042" y="860"/>
                    </a:lnTo>
                    <a:lnTo>
                      <a:pt x="2902" y="0"/>
                    </a:ln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10">
                <a:extLst>
                  <a:ext uri="{FF2B5EF4-FFF2-40B4-BE49-F238E27FC236}">
                    <a16:creationId xmlns:a16="http://schemas.microsoft.com/office/drawing/2014/main" id="{F4C14C14-A06F-4080-AE37-2C0B985BF3B9}"/>
                  </a:ext>
                </a:extLst>
              </p:cNvPr>
              <p:cNvSpPr>
                <a:spLocks noEditPoints="1"/>
              </p:cNvSpPr>
              <p:nvPr/>
            </p:nvSpPr>
            <p:spPr bwMode="auto">
              <a:xfrm>
                <a:off x="3086100" y="5924551"/>
                <a:ext cx="803275" cy="236538"/>
              </a:xfrm>
              <a:custGeom>
                <a:avLst/>
                <a:gdLst>
                  <a:gd name="T0" fmla="*/ 940 w 2414"/>
                  <a:gd name="T1" fmla="*/ 560 h 702"/>
                  <a:gd name="T2" fmla="*/ 892 w 2414"/>
                  <a:gd name="T3" fmla="*/ 447 h 702"/>
                  <a:gd name="T4" fmla="*/ 784 w 2414"/>
                  <a:gd name="T5" fmla="*/ 26 h 702"/>
                  <a:gd name="T6" fmla="*/ 518 w 2414"/>
                  <a:gd name="T7" fmla="*/ 450 h 702"/>
                  <a:gd name="T8" fmla="*/ 566 w 2414"/>
                  <a:gd name="T9" fmla="*/ 526 h 702"/>
                  <a:gd name="T10" fmla="*/ 585 w 2414"/>
                  <a:gd name="T11" fmla="*/ 593 h 702"/>
                  <a:gd name="T12" fmla="*/ 537 w 2414"/>
                  <a:gd name="T13" fmla="*/ 516 h 702"/>
                  <a:gd name="T14" fmla="*/ 1874 w 2414"/>
                  <a:gd name="T15" fmla="*/ 443 h 702"/>
                  <a:gd name="T16" fmla="*/ 1612 w 2414"/>
                  <a:gd name="T17" fmla="*/ 248 h 702"/>
                  <a:gd name="T18" fmla="*/ 1584 w 2414"/>
                  <a:gd name="T19" fmla="*/ 248 h 702"/>
                  <a:gd name="T20" fmla="*/ 1122 w 2414"/>
                  <a:gd name="T21" fmla="*/ 255 h 702"/>
                  <a:gd name="T22" fmla="*/ 1122 w 2414"/>
                  <a:gd name="T23" fmla="*/ 255 h 702"/>
                  <a:gd name="T24" fmla="*/ 1243 w 2414"/>
                  <a:gd name="T25" fmla="*/ 443 h 702"/>
                  <a:gd name="T26" fmla="*/ 1137 w 2414"/>
                  <a:gd name="T27" fmla="*/ 443 h 702"/>
                  <a:gd name="T28" fmla="*/ 1001 w 2414"/>
                  <a:gd name="T29" fmla="*/ 375 h 702"/>
                  <a:gd name="T30" fmla="*/ 987 w 2414"/>
                  <a:gd name="T31" fmla="*/ 389 h 702"/>
                  <a:gd name="T32" fmla="*/ 987 w 2414"/>
                  <a:gd name="T33" fmla="*/ 389 h 702"/>
                  <a:gd name="T34" fmla="*/ 954 w 2414"/>
                  <a:gd name="T35" fmla="*/ 422 h 702"/>
                  <a:gd name="T36" fmla="*/ 1142 w 2414"/>
                  <a:gd name="T37" fmla="*/ 248 h 702"/>
                  <a:gd name="T38" fmla="*/ 1249 w 2414"/>
                  <a:gd name="T39" fmla="*/ 248 h 702"/>
                  <a:gd name="T40" fmla="*/ 1512 w 2414"/>
                  <a:gd name="T41" fmla="*/ 443 h 702"/>
                  <a:gd name="T42" fmla="*/ 1539 w 2414"/>
                  <a:gd name="T43" fmla="*/ 443 h 702"/>
                  <a:gd name="T44" fmla="*/ 1539 w 2414"/>
                  <a:gd name="T45" fmla="*/ 443 h 702"/>
                  <a:gd name="T46" fmla="*/ 1411 w 2414"/>
                  <a:gd name="T47" fmla="*/ 248 h 702"/>
                  <a:gd name="T48" fmla="*/ 1517 w 2414"/>
                  <a:gd name="T49" fmla="*/ 248 h 702"/>
                  <a:gd name="T50" fmla="*/ 1957 w 2414"/>
                  <a:gd name="T51" fmla="*/ 420 h 702"/>
                  <a:gd name="T52" fmla="*/ 1971 w 2414"/>
                  <a:gd name="T53" fmla="*/ 406 h 702"/>
                  <a:gd name="T54" fmla="*/ 1971 w 2414"/>
                  <a:gd name="T55" fmla="*/ 406 h 702"/>
                  <a:gd name="T56" fmla="*/ 1880 w 2414"/>
                  <a:gd name="T57" fmla="*/ 248 h 702"/>
                  <a:gd name="T58" fmla="*/ 1987 w 2414"/>
                  <a:gd name="T59" fmla="*/ 248 h 702"/>
                  <a:gd name="T60" fmla="*/ 2092 w 2414"/>
                  <a:gd name="T61" fmla="*/ 286 h 702"/>
                  <a:gd name="T62" fmla="*/ 2105 w 2414"/>
                  <a:gd name="T63" fmla="*/ 272 h 702"/>
                  <a:gd name="T64" fmla="*/ 1904 w 2414"/>
                  <a:gd name="T65" fmla="*/ 106 h 702"/>
                  <a:gd name="T66" fmla="*/ 1904 w 2414"/>
                  <a:gd name="T67" fmla="*/ 106 h 702"/>
                  <a:gd name="T68" fmla="*/ 2148 w 2414"/>
                  <a:gd name="T69" fmla="*/ 168 h 702"/>
                  <a:gd name="T70" fmla="*/ 1702 w 2414"/>
                  <a:gd name="T71" fmla="*/ 676 h 702"/>
                  <a:gd name="T72" fmla="*/ 1854 w 2414"/>
                  <a:gd name="T73" fmla="*/ 560 h 702"/>
                  <a:gd name="T74" fmla="*/ 73 w 2414"/>
                  <a:gd name="T75" fmla="*/ 702 h 702"/>
                  <a:gd name="T76" fmla="*/ 2414 w 2414"/>
                  <a:gd name="T77" fmla="*/ 0 h 702"/>
                  <a:gd name="T78" fmla="*/ 493 w 2414"/>
                  <a:gd name="T79" fmla="*/ 424 h 702"/>
                  <a:gd name="T80" fmla="*/ 321 w 2414"/>
                  <a:gd name="T81" fmla="*/ 597 h 702"/>
                  <a:gd name="T82" fmla="*/ 1666 w 2414"/>
                  <a:gd name="T83" fmla="*/ 222 h 702"/>
                  <a:gd name="T84" fmla="*/ 14 w 2414"/>
                  <a:gd name="T85" fmla="*/ 666 h 702"/>
                  <a:gd name="T86" fmla="*/ 1633 w 2414"/>
                  <a:gd name="T87" fmla="*/ 124 h 702"/>
                  <a:gd name="T88" fmla="*/ 1390 w 2414"/>
                  <a:gd name="T89" fmla="*/ 124 h 702"/>
                  <a:gd name="T90" fmla="*/ 1633 w 2414"/>
                  <a:gd name="T91" fmla="*/ 124 h 702"/>
                  <a:gd name="T92" fmla="*/ 1511 w 2414"/>
                  <a:gd name="T93" fmla="*/ 83 h 702"/>
                  <a:gd name="T94" fmla="*/ 1511 w 2414"/>
                  <a:gd name="T95" fmla="*/ 165 h 702"/>
                  <a:gd name="T96" fmla="*/ 1205 w 2414"/>
                  <a:gd name="T97" fmla="*/ 191 h 702"/>
                  <a:gd name="T98" fmla="*/ 1205 w 2414"/>
                  <a:gd name="T99" fmla="*/ 57 h 702"/>
                  <a:gd name="T100" fmla="*/ 1301 w 2414"/>
                  <a:gd name="T101" fmla="*/ 124 h 702"/>
                  <a:gd name="T102" fmla="*/ 1109 w 2414"/>
                  <a:gd name="T103" fmla="*/ 124 h 702"/>
                  <a:gd name="T104" fmla="*/ 1020 w 2414"/>
                  <a:gd name="T105" fmla="*/ 124 h 702"/>
                  <a:gd name="T106" fmla="*/ 776 w 2414"/>
                  <a:gd name="T107" fmla="*/ 124 h 702"/>
                  <a:gd name="T108" fmla="*/ 1020 w 2414"/>
                  <a:gd name="T109" fmla="*/ 124 h 702"/>
                  <a:gd name="T110" fmla="*/ 898 w 2414"/>
                  <a:gd name="T111" fmla="*/ 83 h 702"/>
                  <a:gd name="T112" fmla="*/ 898 w 2414"/>
                  <a:gd name="T113" fmla="*/ 1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4" h="702">
                    <a:moveTo>
                      <a:pt x="784" y="26"/>
                    </a:moveTo>
                    <a:lnTo>
                      <a:pt x="135" y="676"/>
                    </a:lnTo>
                    <a:lnTo>
                      <a:pt x="825" y="676"/>
                    </a:lnTo>
                    <a:lnTo>
                      <a:pt x="940" y="560"/>
                    </a:lnTo>
                    <a:lnTo>
                      <a:pt x="1817" y="560"/>
                    </a:lnTo>
                    <a:lnTo>
                      <a:pt x="1908" y="469"/>
                    </a:lnTo>
                    <a:lnTo>
                      <a:pt x="870" y="469"/>
                    </a:lnTo>
                    <a:lnTo>
                      <a:pt x="892" y="447"/>
                    </a:lnTo>
                    <a:lnTo>
                      <a:pt x="1118" y="222"/>
                    </a:lnTo>
                    <a:lnTo>
                      <a:pt x="1629" y="222"/>
                    </a:lnTo>
                    <a:lnTo>
                      <a:pt x="1825" y="26"/>
                    </a:lnTo>
                    <a:lnTo>
                      <a:pt x="784" y="26"/>
                    </a:lnTo>
                    <a:close/>
                    <a:moveTo>
                      <a:pt x="518" y="450"/>
                    </a:moveTo>
                    <a:lnTo>
                      <a:pt x="556" y="509"/>
                    </a:lnTo>
                    <a:lnTo>
                      <a:pt x="712" y="450"/>
                    </a:lnTo>
                    <a:lnTo>
                      <a:pt x="518" y="450"/>
                    </a:lnTo>
                    <a:close/>
                    <a:moveTo>
                      <a:pt x="566" y="526"/>
                    </a:moveTo>
                    <a:lnTo>
                      <a:pt x="605" y="587"/>
                    </a:lnTo>
                    <a:lnTo>
                      <a:pt x="727" y="465"/>
                    </a:lnTo>
                    <a:lnTo>
                      <a:pt x="566" y="526"/>
                    </a:lnTo>
                    <a:close/>
                    <a:moveTo>
                      <a:pt x="585" y="593"/>
                    </a:moveTo>
                    <a:lnTo>
                      <a:pt x="548" y="533"/>
                    </a:lnTo>
                    <a:lnTo>
                      <a:pt x="392" y="593"/>
                    </a:lnTo>
                    <a:lnTo>
                      <a:pt x="585" y="593"/>
                    </a:lnTo>
                    <a:close/>
                    <a:moveTo>
                      <a:pt x="537" y="516"/>
                    </a:moveTo>
                    <a:lnTo>
                      <a:pt x="499" y="455"/>
                    </a:lnTo>
                    <a:lnTo>
                      <a:pt x="376" y="578"/>
                    </a:lnTo>
                    <a:lnTo>
                      <a:pt x="537" y="516"/>
                    </a:lnTo>
                    <a:close/>
                    <a:moveTo>
                      <a:pt x="1914" y="443"/>
                    </a:moveTo>
                    <a:lnTo>
                      <a:pt x="1718" y="248"/>
                    </a:lnTo>
                    <a:lnTo>
                      <a:pt x="1679" y="248"/>
                    </a:lnTo>
                    <a:lnTo>
                      <a:pt x="1874" y="443"/>
                    </a:lnTo>
                    <a:lnTo>
                      <a:pt x="1914" y="443"/>
                    </a:lnTo>
                    <a:close/>
                    <a:moveTo>
                      <a:pt x="1847" y="443"/>
                    </a:moveTo>
                    <a:lnTo>
                      <a:pt x="1651" y="248"/>
                    </a:lnTo>
                    <a:lnTo>
                      <a:pt x="1612" y="248"/>
                    </a:lnTo>
                    <a:lnTo>
                      <a:pt x="1807" y="443"/>
                    </a:lnTo>
                    <a:lnTo>
                      <a:pt x="1847" y="443"/>
                    </a:lnTo>
                    <a:close/>
                    <a:moveTo>
                      <a:pt x="1780" y="443"/>
                    </a:moveTo>
                    <a:lnTo>
                      <a:pt x="1584" y="248"/>
                    </a:lnTo>
                    <a:lnTo>
                      <a:pt x="1545" y="248"/>
                    </a:lnTo>
                    <a:lnTo>
                      <a:pt x="1740" y="443"/>
                    </a:lnTo>
                    <a:lnTo>
                      <a:pt x="1780" y="443"/>
                    </a:lnTo>
                    <a:close/>
                    <a:moveTo>
                      <a:pt x="1122" y="255"/>
                    </a:moveTo>
                    <a:lnTo>
                      <a:pt x="1102" y="275"/>
                    </a:lnTo>
                    <a:lnTo>
                      <a:pt x="1271" y="443"/>
                    </a:lnTo>
                    <a:lnTo>
                      <a:pt x="1310" y="443"/>
                    </a:lnTo>
                    <a:lnTo>
                      <a:pt x="1122" y="255"/>
                    </a:lnTo>
                    <a:close/>
                    <a:moveTo>
                      <a:pt x="1088" y="288"/>
                    </a:moveTo>
                    <a:lnTo>
                      <a:pt x="1068" y="308"/>
                    </a:lnTo>
                    <a:lnTo>
                      <a:pt x="1204" y="443"/>
                    </a:lnTo>
                    <a:lnTo>
                      <a:pt x="1243" y="443"/>
                    </a:lnTo>
                    <a:lnTo>
                      <a:pt x="1088" y="288"/>
                    </a:lnTo>
                    <a:close/>
                    <a:moveTo>
                      <a:pt x="1054" y="322"/>
                    </a:moveTo>
                    <a:lnTo>
                      <a:pt x="1035" y="342"/>
                    </a:lnTo>
                    <a:lnTo>
                      <a:pt x="1137" y="443"/>
                    </a:lnTo>
                    <a:lnTo>
                      <a:pt x="1176" y="443"/>
                    </a:lnTo>
                    <a:lnTo>
                      <a:pt x="1054" y="322"/>
                    </a:lnTo>
                    <a:close/>
                    <a:moveTo>
                      <a:pt x="1021" y="355"/>
                    </a:moveTo>
                    <a:lnTo>
                      <a:pt x="1001" y="375"/>
                    </a:lnTo>
                    <a:lnTo>
                      <a:pt x="1070" y="443"/>
                    </a:lnTo>
                    <a:lnTo>
                      <a:pt x="1109" y="443"/>
                    </a:lnTo>
                    <a:lnTo>
                      <a:pt x="1021" y="355"/>
                    </a:lnTo>
                    <a:close/>
                    <a:moveTo>
                      <a:pt x="987" y="389"/>
                    </a:moveTo>
                    <a:lnTo>
                      <a:pt x="968" y="409"/>
                    </a:lnTo>
                    <a:lnTo>
                      <a:pt x="1002" y="443"/>
                    </a:lnTo>
                    <a:lnTo>
                      <a:pt x="1042" y="443"/>
                    </a:lnTo>
                    <a:lnTo>
                      <a:pt x="987" y="389"/>
                    </a:lnTo>
                    <a:close/>
                    <a:moveTo>
                      <a:pt x="954" y="422"/>
                    </a:moveTo>
                    <a:lnTo>
                      <a:pt x="933" y="443"/>
                    </a:lnTo>
                    <a:lnTo>
                      <a:pt x="975" y="443"/>
                    </a:lnTo>
                    <a:lnTo>
                      <a:pt x="954" y="422"/>
                    </a:lnTo>
                    <a:close/>
                    <a:moveTo>
                      <a:pt x="1338" y="443"/>
                    </a:moveTo>
                    <a:lnTo>
                      <a:pt x="1377" y="443"/>
                    </a:lnTo>
                    <a:lnTo>
                      <a:pt x="1182" y="248"/>
                    </a:lnTo>
                    <a:lnTo>
                      <a:pt x="1142" y="248"/>
                    </a:lnTo>
                    <a:lnTo>
                      <a:pt x="1338" y="443"/>
                    </a:lnTo>
                    <a:close/>
                    <a:moveTo>
                      <a:pt x="1405" y="443"/>
                    </a:moveTo>
                    <a:lnTo>
                      <a:pt x="1444" y="443"/>
                    </a:lnTo>
                    <a:lnTo>
                      <a:pt x="1249" y="248"/>
                    </a:lnTo>
                    <a:lnTo>
                      <a:pt x="1209" y="248"/>
                    </a:lnTo>
                    <a:lnTo>
                      <a:pt x="1405" y="443"/>
                    </a:lnTo>
                    <a:close/>
                    <a:moveTo>
                      <a:pt x="1472" y="443"/>
                    </a:moveTo>
                    <a:lnTo>
                      <a:pt x="1512" y="443"/>
                    </a:lnTo>
                    <a:lnTo>
                      <a:pt x="1316" y="248"/>
                    </a:lnTo>
                    <a:lnTo>
                      <a:pt x="1276" y="248"/>
                    </a:lnTo>
                    <a:lnTo>
                      <a:pt x="1472" y="443"/>
                    </a:lnTo>
                    <a:close/>
                    <a:moveTo>
                      <a:pt x="1539" y="443"/>
                    </a:moveTo>
                    <a:lnTo>
                      <a:pt x="1579" y="443"/>
                    </a:lnTo>
                    <a:lnTo>
                      <a:pt x="1383" y="248"/>
                    </a:lnTo>
                    <a:lnTo>
                      <a:pt x="1343" y="248"/>
                    </a:lnTo>
                    <a:lnTo>
                      <a:pt x="1539" y="443"/>
                    </a:lnTo>
                    <a:close/>
                    <a:moveTo>
                      <a:pt x="1606" y="443"/>
                    </a:moveTo>
                    <a:lnTo>
                      <a:pt x="1646" y="443"/>
                    </a:lnTo>
                    <a:lnTo>
                      <a:pt x="1450" y="248"/>
                    </a:lnTo>
                    <a:lnTo>
                      <a:pt x="1411" y="248"/>
                    </a:lnTo>
                    <a:lnTo>
                      <a:pt x="1606" y="443"/>
                    </a:lnTo>
                    <a:close/>
                    <a:moveTo>
                      <a:pt x="1673" y="443"/>
                    </a:moveTo>
                    <a:lnTo>
                      <a:pt x="1713" y="443"/>
                    </a:lnTo>
                    <a:lnTo>
                      <a:pt x="1517" y="248"/>
                    </a:lnTo>
                    <a:lnTo>
                      <a:pt x="1478" y="248"/>
                    </a:lnTo>
                    <a:lnTo>
                      <a:pt x="1673" y="443"/>
                    </a:lnTo>
                    <a:close/>
                    <a:moveTo>
                      <a:pt x="1938" y="440"/>
                    </a:moveTo>
                    <a:lnTo>
                      <a:pt x="1957" y="420"/>
                    </a:lnTo>
                    <a:lnTo>
                      <a:pt x="1785" y="248"/>
                    </a:lnTo>
                    <a:lnTo>
                      <a:pt x="1746" y="248"/>
                    </a:lnTo>
                    <a:lnTo>
                      <a:pt x="1938" y="440"/>
                    </a:lnTo>
                    <a:close/>
                    <a:moveTo>
                      <a:pt x="1971" y="406"/>
                    </a:moveTo>
                    <a:lnTo>
                      <a:pt x="1991" y="386"/>
                    </a:lnTo>
                    <a:lnTo>
                      <a:pt x="1852" y="248"/>
                    </a:lnTo>
                    <a:lnTo>
                      <a:pt x="1813" y="248"/>
                    </a:lnTo>
                    <a:lnTo>
                      <a:pt x="1971" y="406"/>
                    </a:lnTo>
                    <a:close/>
                    <a:moveTo>
                      <a:pt x="2005" y="373"/>
                    </a:moveTo>
                    <a:lnTo>
                      <a:pt x="2024" y="353"/>
                    </a:lnTo>
                    <a:lnTo>
                      <a:pt x="1920" y="248"/>
                    </a:lnTo>
                    <a:lnTo>
                      <a:pt x="1880" y="248"/>
                    </a:lnTo>
                    <a:lnTo>
                      <a:pt x="2005" y="373"/>
                    </a:lnTo>
                    <a:close/>
                    <a:moveTo>
                      <a:pt x="2038" y="339"/>
                    </a:moveTo>
                    <a:lnTo>
                      <a:pt x="2058" y="319"/>
                    </a:lnTo>
                    <a:lnTo>
                      <a:pt x="1987" y="248"/>
                    </a:lnTo>
                    <a:lnTo>
                      <a:pt x="1947" y="248"/>
                    </a:lnTo>
                    <a:lnTo>
                      <a:pt x="2038" y="339"/>
                    </a:lnTo>
                    <a:close/>
                    <a:moveTo>
                      <a:pt x="2072" y="306"/>
                    </a:moveTo>
                    <a:lnTo>
                      <a:pt x="2092" y="286"/>
                    </a:lnTo>
                    <a:lnTo>
                      <a:pt x="2054" y="248"/>
                    </a:lnTo>
                    <a:lnTo>
                      <a:pt x="2014" y="248"/>
                    </a:lnTo>
                    <a:lnTo>
                      <a:pt x="2072" y="306"/>
                    </a:lnTo>
                    <a:close/>
                    <a:moveTo>
                      <a:pt x="2105" y="272"/>
                    </a:moveTo>
                    <a:lnTo>
                      <a:pt x="2129" y="248"/>
                    </a:lnTo>
                    <a:lnTo>
                      <a:pt x="2081" y="248"/>
                    </a:lnTo>
                    <a:lnTo>
                      <a:pt x="2105" y="272"/>
                    </a:lnTo>
                    <a:close/>
                    <a:moveTo>
                      <a:pt x="1904" y="106"/>
                    </a:moveTo>
                    <a:lnTo>
                      <a:pt x="1868" y="142"/>
                    </a:lnTo>
                    <a:lnTo>
                      <a:pt x="2137" y="142"/>
                    </a:lnTo>
                    <a:lnTo>
                      <a:pt x="2173" y="106"/>
                    </a:lnTo>
                    <a:lnTo>
                      <a:pt x="1904" y="106"/>
                    </a:lnTo>
                    <a:close/>
                    <a:moveTo>
                      <a:pt x="1827" y="146"/>
                    </a:moveTo>
                    <a:lnTo>
                      <a:pt x="1894" y="80"/>
                    </a:lnTo>
                    <a:lnTo>
                      <a:pt x="2236" y="80"/>
                    </a:lnTo>
                    <a:lnTo>
                      <a:pt x="2148" y="168"/>
                    </a:lnTo>
                    <a:lnTo>
                      <a:pt x="1805" y="168"/>
                    </a:lnTo>
                    <a:lnTo>
                      <a:pt x="1827" y="146"/>
                    </a:lnTo>
                    <a:close/>
                    <a:moveTo>
                      <a:pt x="862" y="676"/>
                    </a:moveTo>
                    <a:lnTo>
                      <a:pt x="1702" y="676"/>
                    </a:lnTo>
                    <a:lnTo>
                      <a:pt x="1791" y="586"/>
                    </a:lnTo>
                    <a:lnTo>
                      <a:pt x="951" y="586"/>
                    </a:lnTo>
                    <a:lnTo>
                      <a:pt x="862" y="676"/>
                    </a:lnTo>
                    <a:close/>
                    <a:moveTo>
                      <a:pt x="1854" y="560"/>
                    </a:moveTo>
                    <a:lnTo>
                      <a:pt x="1854" y="560"/>
                    </a:lnTo>
                    <a:lnTo>
                      <a:pt x="1712" y="702"/>
                    </a:lnTo>
                    <a:lnTo>
                      <a:pt x="799" y="702"/>
                    </a:lnTo>
                    <a:lnTo>
                      <a:pt x="73" y="702"/>
                    </a:lnTo>
                    <a:lnTo>
                      <a:pt x="95" y="679"/>
                    </a:lnTo>
                    <a:lnTo>
                      <a:pt x="774" y="0"/>
                    </a:lnTo>
                    <a:lnTo>
                      <a:pt x="1851" y="0"/>
                    </a:lnTo>
                    <a:lnTo>
                      <a:pt x="2414" y="0"/>
                    </a:lnTo>
                    <a:lnTo>
                      <a:pt x="2414" y="0"/>
                    </a:lnTo>
                    <a:lnTo>
                      <a:pt x="1854" y="560"/>
                    </a:lnTo>
                    <a:close/>
                    <a:moveTo>
                      <a:pt x="321" y="597"/>
                    </a:moveTo>
                    <a:lnTo>
                      <a:pt x="493" y="424"/>
                    </a:lnTo>
                    <a:lnTo>
                      <a:pt x="805" y="424"/>
                    </a:lnTo>
                    <a:lnTo>
                      <a:pt x="610" y="619"/>
                    </a:lnTo>
                    <a:lnTo>
                      <a:pt x="299" y="619"/>
                    </a:lnTo>
                    <a:lnTo>
                      <a:pt x="321" y="597"/>
                    </a:lnTo>
                    <a:close/>
                    <a:moveTo>
                      <a:pt x="2283" y="94"/>
                    </a:moveTo>
                    <a:lnTo>
                      <a:pt x="2351" y="26"/>
                    </a:lnTo>
                    <a:lnTo>
                      <a:pt x="1861" y="26"/>
                    </a:lnTo>
                    <a:lnTo>
                      <a:pt x="1666" y="222"/>
                    </a:lnTo>
                    <a:lnTo>
                      <a:pt x="2155" y="222"/>
                    </a:lnTo>
                    <a:lnTo>
                      <a:pt x="2283" y="94"/>
                    </a:lnTo>
                    <a:close/>
                    <a:moveTo>
                      <a:pt x="630" y="50"/>
                    </a:moveTo>
                    <a:lnTo>
                      <a:pt x="14" y="666"/>
                    </a:lnTo>
                    <a:lnTo>
                      <a:pt x="0" y="652"/>
                    </a:lnTo>
                    <a:lnTo>
                      <a:pt x="616" y="36"/>
                    </a:lnTo>
                    <a:lnTo>
                      <a:pt x="630" y="50"/>
                    </a:lnTo>
                    <a:close/>
                    <a:moveTo>
                      <a:pt x="1633" y="124"/>
                    </a:moveTo>
                    <a:cubicBezTo>
                      <a:pt x="1633" y="144"/>
                      <a:pt x="1618" y="162"/>
                      <a:pt x="1594" y="174"/>
                    </a:cubicBezTo>
                    <a:cubicBezTo>
                      <a:pt x="1573" y="184"/>
                      <a:pt x="1543" y="191"/>
                      <a:pt x="1511" y="191"/>
                    </a:cubicBezTo>
                    <a:cubicBezTo>
                      <a:pt x="1479" y="191"/>
                      <a:pt x="1450" y="184"/>
                      <a:pt x="1429" y="174"/>
                    </a:cubicBezTo>
                    <a:cubicBezTo>
                      <a:pt x="1404" y="162"/>
                      <a:pt x="1390" y="144"/>
                      <a:pt x="1390" y="124"/>
                    </a:cubicBezTo>
                    <a:cubicBezTo>
                      <a:pt x="1390" y="104"/>
                      <a:pt x="1404" y="87"/>
                      <a:pt x="1429" y="75"/>
                    </a:cubicBezTo>
                    <a:cubicBezTo>
                      <a:pt x="1450" y="64"/>
                      <a:pt x="1479" y="57"/>
                      <a:pt x="1511" y="57"/>
                    </a:cubicBezTo>
                    <a:cubicBezTo>
                      <a:pt x="1543" y="57"/>
                      <a:pt x="1573" y="64"/>
                      <a:pt x="1594" y="75"/>
                    </a:cubicBezTo>
                    <a:cubicBezTo>
                      <a:pt x="1618" y="87"/>
                      <a:pt x="1633" y="104"/>
                      <a:pt x="1633" y="124"/>
                    </a:cubicBezTo>
                    <a:close/>
                    <a:moveTo>
                      <a:pt x="1583" y="151"/>
                    </a:moveTo>
                    <a:cubicBezTo>
                      <a:pt x="1598" y="143"/>
                      <a:pt x="1607" y="134"/>
                      <a:pt x="1607" y="124"/>
                    </a:cubicBezTo>
                    <a:cubicBezTo>
                      <a:pt x="1607" y="115"/>
                      <a:pt x="1598" y="105"/>
                      <a:pt x="1583" y="98"/>
                    </a:cubicBezTo>
                    <a:cubicBezTo>
                      <a:pt x="1565" y="89"/>
                      <a:pt x="1539" y="83"/>
                      <a:pt x="1511" y="83"/>
                    </a:cubicBezTo>
                    <a:cubicBezTo>
                      <a:pt x="1483" y="83"/>
                      <a:pt x="1458" y="89"/>
                      <a:pt x="1440" y="98"/>
                    </a:cubicBezTo>
                    <a:cubicBezTo>
                      <a:pt x="1425" y="105"/>
                      <a:pt x="1415" y="115"/>
                      <a:pt x="1415" y="124"/>
                    </a:cubicBezTo>
                    <a:cubicBezTo>
                      <a:pt x="1415" y="134"/>
                      <a:pt x="1425" y="143"/>
                      <a:pt x="1440" y="151"/>
                    </a:cubicBezTo>
                    <a:cubicBezTo>
                      <a:pt x="1458" y="159"/>
                      <a:pt x="1483" y="165"/>
                      <a:pt x="1511" y="165"/>
                    </a:cubicBezTo>
                    <a:cubicBezTo>
                      <a:pt x="1539" y="165"/>
                      <a:pt x="1565" y="159"/>
                      <a:pt x="1583" y="151"/>
                    </a:cubicBezTo>
                    <a:close/>
                    <a:moveTo>
                      <a:pt x="1327" y="124"/>
                    </a:moveTo>
                    <a:cubicBezTo>
                      <a:pt x="1327" y="144"/>
                      <a:pt x="1312" y="162"/>
                      <a:pt x="1287" y="174"/>
                    </a:cubicBezTo>
                    <a:cubicBezTo>
                      <a:pt x="1266" y="184"/>
                      <a:pt x="1237" y="191"/>
                      <a:pt x="1205" y="191"/>
                    </a:cubicBezTo>
                    <a:cubicBezTo>
                      <a:pt x="1173" y="191"/>
                      <a:pt x="1143" y="184"/>
                      <a:pt x="1122" y="174"/>
                    </a:cubicBezTo>
                    <a:cubicBezTo>
                      <a:pt x="1098" y="162"/>
                      <a:pt x="1083" y="144"/>
                      <a:pt x="1083" y="124"/>
                    </a:cubicBezTo>
                    <a:cubicBezTo>
                      <a:pt x="1083" y="104"/>
                      <a:pt x="1098" y="87"/>
                      <a:pt x="1122" y="75"/>
                    </a:cubicBezTo>
                    <a:cubicBezTo>
                      <a:pt x="1143" y="64"/>
                      <a:pt x="1173" y="57"/>
                      <a:pt x="1205" y="57"/>
                    </a:cubicBezTo>
                    <a:cubicBezTo>
                      <a:pt x="1237" y="57"/>
                      <a:pt x="1266" y="64"/>
                      <a:pt x="1287" y="75"/>
                    </a:cubicBezTo>
                    <a:cubicBezTo>
                      <a:pt x="1312" y="87"/>
                      <a:pt x="1327" y="104"/>
                      <a:pt x="1327" y="124"/>
                    </a:cubicBezTo>
                    <a:close/>
                    <a:moveTo>
                      <a:pt x="1276" y="151"/>
                    </a:moveTo>
                    <a:cubicBezTo>
                      <a:pt x="1291" y="143"/>
                      <a:pt x="1301" y="134"/>
                      <a:pt x="1301" y="124"/>
                    </a:cubicBezTo>
                    <a:cubicBezTo>
                      <a:pt x="1301" y="115"/>
                      <a:pt x="1291" y="105"/>
                      <a:pt x="1276" y="98"/>
                    </a:cubicBezTo>
                    <a:cubicBezTo>
                      <a:pt x="1258" y="89"/>
                      <a:pt x="1233" y="83"/>
                      <a:pt x="1205" y="83"/>
                    </a:cubicBezTo>
                    <a:cubicBezTo>
                      <a:pt x="1177" y="83"/>
                      <a:pt x="1151" y="89"/>
                      <a:pt x="1133" y="98"/>
                    </a:cubicBezTo>
                    <a:cubicBezTo>
                      <a:pt x="1118" y="105"/>
                      <a:pt x="1109" y="115"/>
                      <a:pt x="1109" y="124"/>
                    </a:cubicBezTo>
                    <a:cubicBezTo>
                      <a:pt x="1109" y="134"/>
                      <a:pt x="1118" y="143"/>
                      <a:pt x="1133" y="151"/>
                    </a:cubicBezTo>
                    <a:cubicBezTo>
                      <a:pt x="1151" y="159"/>
                      <a:pt x="1177" y="165"/>
                      <a:pt x="1205" y="165"/>
                    </a:cubicBezTo>
                    <a:cubicBezTo>
                      <a:pt x="1233" y="165"/>
                      <a:pt x="1258" y="159"/>
                      <a:pt x="1276" y="151"/>
                    </a:cubicBezTo>
                    <a:close/>
                    <a:moveTo>
                      <a:pt x="1020" y="124"/>
                    </a:moveTo>
                    <a:cubicBezTo>
                      <a:pt x="1020" y="144"/>
                      <a:pt x="1005" y="162"/>
                      <a:pt x="981" y="174"/>
                    </a:cubicBezTo>
                    <a:cubicBezTo>
                      <a:pt x="959" y="184"/>
                      <a:pt x="930" y="191"/>
                      <a:pt x="898" y="191"/>
                    </a:cubicBezTo>
                    <a:cubicBezTo>
                      <a:pt x="866" y="191"/>
                      <a:pt x="837" y="184"/>
                      <a:pt x="815" y="174"/>
                    </a:cubicBezTo>
                    <a:cubicBezTo>
                      <a:pt x="791" y="162"/>
                      <a:pt x="776" y="144"/>
                      <a:pt x="776" y="124"/>
                    </a:cubicBezTo>
                    <a:cubicBezTo>
                      <a:pt x="776" y="104"/>
                      <a:pt x="791" y="87"/>
                      <a:pt x="815" y="75"/>
                    </a:cubicBezTo>
                    <a:cubicBezTo>
                      <a:pt x="837" y="64"/>
                      <a:pt x="866" y="57"/>
                      <a:pt x="898" y="57"/>
                    </a:cubicBezTo>
                    <a:cubicBezTo>
                      <a:pt x="930" y="57"/>
                      <a:pt x="959" y="64"/>
                      <a:pt x="981" y="75"/>
                    </a:cubicBezTo>
                    <a:cubicBezTo>
                      <a:pt x="1005" y="87"/>
                      <a:pt x="1020" y="104"/>
                      <a:pt x="1020" y="124"/>
                    </a:cubicBezTo>
                    <a:close/>
                    <a:moveTo>
                      <a:pt x="969" y="151"/>
                    </a:moveTo>
                    <a:cubicBezTo>
                      <a:pt x="985" y="143"/>
                      <a:pt x="994" y="134"/>
                      <a:pt x="994" y="124"/>
                    </a:cubicBezTo>
                    <a:cubicBezTo>
                      <a:pt x="994" y="115"/>
                      <a:pt x="985" y="105"/>
                      <a:pt x="969" y="98"/>
                    </a:cubicBezTo>
                    <a:cubicBezTo>
                      <a:pt x="951" y="89"/>
                      <a:pt x="926" y="83"/>
                      <a:pt x="898" y="83"/>
                    </a:cubicBezTo>
                    <a:cubicBezTo>
                      <a:pt x="870" y="83"/>
                      <a:pt x="845" y="89"/>
                      <a:pt x="827" y="98"/>
                    </a:cubicBezTo>
                    <a:cubicBezTo>
                      <a:pt x="812" y="105"/>
                      <a:pt x="802" y="115"/>
                      <a:pt x="802" y="124"/>
                    </a:cubicBezTo>
                    <a:cubicBezTo>
                      <a:pt x="802" y="134"/>
                      <a:pt x="812" y="143"/>
                      <a:pt x="827" y="151"/>
                    </a:cubicBezTo>
                    <a:cubicBezTo>
                      <a:pt x="845" y="159"/>
                      <a:pt x="870" y="165"/>
                      <a:pt x="898" y="165"/>
                    </a:cubicBezTo>
                    <a:cubicBezTo>
                      <a:pt x="926" y="165"/>
                      <a:pt x="951" y="159"/>
                      <a:pt x="969" y="151"/>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011">
                <a:extLst>
                  <a:ext uri="{FF2B5EF4-FFF2-40B4-BE49-F238E27FC236}">
                    <a16:creationId xmlns:a16="http://schemas.microsoft.com/office/drawing/2014/main" id="{9FC36E77-FCBF-4A9E-B42D-55929C3D8DAE}"/>
                  </a:ext>
                </a:extLst>
              </p:cNvPr>
              <p:cNvSpPr>
                <a:spLocks noEditPoints="1"/>
              </p:cNvSpPr>
              <p:nvPr/>
            </p:nvSpPr>
            <p:spPr bwMode="auto">
              <a:xfrm>
                <a:off x="3346450" y="5491164"/>
                <a:ext cx="77787" cy="41275"/>
              </a:xfrm>
              <a:custGeom>
                <a:avLst/>
                <a:gdLst>
                  <a:gd name="T0" fmla="*/ 136 w 233"/>
                  <a:gd name="T1" fmla="*/ 1 h 124"/>
                  <a:gd name="T2" fmla="*/ 114 w 233"/>
                  <a:gd name="T3" fmla="*/ 0 h 124"/>
                  <a:gd name="T4" fmla="*/ 50 w 233"/>
                  <a:gd name="T5" fmla="*/ 10 h 124"/>
                  <a:gd name="T6" fmla="*/ 56 w 233"/>
                  <a:gd name="T7" fmla="*/ 28 h 124"/>
                  <a:gd name="T8" fmla="*/ 114 w 233"/>
                  <a:gd name="T9" fmla="*/ 19 h 124"/>
                  <a:gd name="T10" fmla="*/ 134 w 233"/>
                  <a:gd name="T11" fmla="*/ 20 h 124"/>
                  <a:gd name="T12" fmla="*/ 136 w 233"/>
                  <a:gd name="T13" fmla="*/ 1 h 124"/>
                  <a:gd name="T14" fmla="*/ 233 w 233"/>
                  <a:gd name="T15" fmla="*/ 64 h 124"/>
                  <a:gd name="T16" fmla="*/ 218 w 233"/>
                  <a:gd name="T17" fmla="*/ 33 h 124"/>
                  <a:gd name="T18" fmla="*/ 205 w 233"/>
                  <a:gd name="T19" fmla="*/ 47 h 124"/>
                  <a:gd name="T20" fmla="*/ 213 w 233"/>
                  <a:gd name="T21" fmla="*/ 64 h 124"/>
                  <a:gd name="T22" fmla="*/ 160 w 233"/>
                  <a:gd name="T23" fmla="*/ 102 h 124"/>
                  <a:gd name="T24" fmla="*/ 164 w 233"/>
                  <a:gd name="T25" fmla="*/ 121 h 124"/>
                  <a:gd name="T26" fmla="*/ 233 w 233"/>
                  <a:gd name="T27" fmla="*/ 64 h 124"/>
                  <a:gd name="T28" fmla="*/ 0 w 233"/>
                  <a:gd name="T29" fmla="*/ 81 h 124"/>
                  <a:gd name="T30" fmla="*/ 78 w 233"/>
                  <a:gd name="T31" fmla="*/ 124 h 124"/>
                  <a:gd name="T32" fmla="*/ 81 w 233"/>
                  <a:gd name="T33" fmla="*/ 105 h 124"/>
                  <a:gd name="T34" fmla="*/ 17 w 233"/>
                  <a:gd name="T35" fmla="*/ 72 h 124"/>
                  <a:gd name="T36" fmla="*/ 0 w 233"/>
                  <a:gd name="T37"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 h="124">
                    <a:moveTo>
                      <a:pt x="136" y="1"/>
                    </a:moveTo>
                    <a:cubicBezTo>
                      <a:pt x="129" y="0"/>
                      <a:pt x="121" y="0"/>
                      <a:pt x="114" y="0"/>
                    </a:cubicBezTo>
                    <a:cubicBezTo>
                      <a:pt x="93" y="0"/>
                      <a:pt x="70" y="3"/>
                      <a:pt x="50" y="10"/>
                    </a:cubicBezTo>
                    <a:lnTo>
                      <a:pt x="56" y="28"/>
                    </a:lnTo>
                    <a:cubicBezTo>
                      <a:pt x="73" y="22"/>
                      <a:pt x="96" y="19"/>
                      <a:pt x="114" y="19"/>
                    </a:cubicBezTo>
                    <a:cubicBezTo>
                      <a:pt x="121" y="19"/>
                      <a:pt x="128" y="20"/>
                      <a:pt x="134" y="20"/>
                    </a:cubicBezTo>
                    <a:lnTo>
                      <a:pt x="136" y="1"/>
                    </a:lnTo>
                    <a:close/>
                    <a:moveTo>
                      <a:pt x="233" y="64"/>
                    </a:moveTo>
                    <a:cubicBezTo>
                      <a:pt x="232" y="50"/>
                      <a:pt x="227" y="42"/>
                      <a:pt x="218" y="33"/>
                    </a:cubicBezTo>
                    <a:lnTo>
                      <a:pt x="205" y="47"/>
                    </a:lnTo>
                    <a:cubicBezTo>
                      <a:pt x="209" y="51"/>
                      <a:pt x="214" y="57"/>
                      <a:pt x="213" y="64"/>
                    </a:cubicBezTo>
                    <a:cubicBezTo>
                      <a:pt x="214" y="84"/>
                      <a:pt x="175" y="98"/>
                      <a:pt x="160" y="102"/>
                    </a:cubicBezTo>
                    <a:lnTo>
                      <a:pt x="164" y="121"/>
                    </a:lnTo>
                    <a:cubicBezTo>
                      <a:pt x="192" y="115"/>
                      <a:pt x="232" y="97"/>
                      <a:pt x="233" y="64"/>
                    </a:cubicBezTo>
                    <a:close/>
                    <a:moveTo>
                      <a:pt x="0" y="81"/>
                    </a:moveTo>
                    <a:cubicBezTo>
                      <a:pt x="15" y="109"/>
                      <a:pt x="49" y="119"/>
                      <a:pt x="78" y="124"/>
                    </a:cubicBezTo>
                    <a:lnTo>
                      <a:pt x="81" y="105"/>
                    </a:lnTo>
                    <a:cubicBezTo>
                      <a:pt x="60" y="101"/>
                      <a:pt x="28" y="92"/>
                      <a:pt x="17" y="7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12">
                <a:extLst>
                  <a:ext uri="{FF2B5EF4-FFF2-40B4-BE49-F238E27FC236}">
                    <a16:creationId xmlns:a16="http://schemas.microsoft.com/office/drawing/2014/main" id="{29F4F72D-6530-464D-85BE-1805977517EF}"/>
                  </a:ext>
                </a:extLst>
              </p:cNvPr>
              <p:cNvSpPr>
                <a:spLocks noEditPoints="1"/>
              </p:cNvSpPr>
              <p:nvPr/>
            </p:nvSpPr>
            <p:spPr bwMode="auto">
              <a:xfrm>
                <a:off x="3344863" y="5513389"/>
                <a:ext cx="6350" cy="452438"/>
              </a:xfrm>
              <a:custGeom>
                <a:avLst/>
                <a:gdLst>
                  <a:gd name="T0" fmla="*/ 20 w 20"/>
                  <a:gd name="T1" fmla="*/ 1348 h 1348"/>
                  <a:gd name="T2" fmla="*/ 20 w 20"/>
                  <a:gd name="T3" fmla="*/ 1329 h 1348"/>
                  <a:gd name="T4" fmla="*/ 0 w 20"/>
                  <a:gd name="T5" fmla="*/ 1329 h 1348"/>
                  <a:gd name="T6" fmla="*/ 0 w 20"/>
                  <a:gd name="T7" fmla="*/ 1348 h 1348"/>
                  <a:gd name="T8" fmla="*/ 20 w 20"/>
                  <a:gd name="T9" fmla="*/ 1348 h 1348"/>
                  <a:gd name="T10" fmla="*/ 20 w 20"/>
                  <a:gd name="T11" fmla="*/ 1246 h 1348"/>
                  <a:gd name="T12" fmla="*/ 0 w 20"/>
                  <a:gd name="T13" fmla="*/ 1246 h 1348"/>
                  <a:gd name="T14" fmla="*/ 0 w 20"/>
                  <a:gd name="T15" fmla="*/ 1163 h 1348"/>
                  <a:gd name="T16" fmla="*/ 20 w 20"/>
                  <a:gd name="T17" fmla="*/ 1163 h 1348"/>
                  <a:gd name="T18" fmla="*/ 20 w 20"/>
                  <a:gd name="T19" fmla="*/ 1246 h 1348"/>
                  <a:gd name="T20" fmla="*/ 20 w 20"/>
                  <a:gd name="T21" fmla="*/ 1080 h 1348"/>
                  <a:gd name="T22" fmla="*/ 0 w 20"/>
                  <a:gd name="T23" fmla="*/ 1080 h 1348"/>
                  <a:gd name="T24" fmla="*/ 0 w 20"/>
                  <a:gd name="T25" fmla="*/ 997 h 1348"/>
                  <a:gd name="T26" fmla="*/ 20 w 20"/>
                  <a:gd name="T27" fmla="*/ 997 h 1348"/>
                  <a:gd name="T28" fmla="*/ 20 w 20"/>
                  <a:gd name="T29" fmla="*/ 1080 h 1348"/>
                  <a:gd name="T30" fmla="*/ 20 w 20"/>
                  <a:gd name="T31" fmla="*/ 914 h 1348"/>
                  <a:gd name="T32" fmla="*/ 0 w 20"/>
                  <a:gd name="T33" fmla="*/ 914 h 1348"/>
                  <a:gd name="T34" fmla="*/ 0 w 20"/>
                  <a:gd name="T35" fmla="*/ 831 h 1348"/>
                  <a:gd name="T36" fmla="*/ 20 w 20"/>
                  <a:gd name="T37" fmla="*/ 831 h 1348"/>
                  <a:gd name="T38" fmla="*/ 20 w 20"/>
                  <a:gd name="T39" fmla="*/ 914 h 1348"/>
                  <a:gd name="T40" fmla="*/ 20 w 20"/>
                  <a:gd name="T41" fmla="*/ 747 h 1348"/>
                  <a:gd name="T42" fmla="*/ 0 w 20"/>
                  <a:gd name="T43" fmla="*/ 747 h 1348"/>
                  <a:gd name="T44" fmla="*/ 0 w 20"/>
                  <a:gd name="T45" fmla="*/ 664 h 1348"/>
                  <a:gd name="T46" fmla="*/ 20 w 20"/>
                  <a:gd name="T47" fmla="*/ 664 h 1348"/>
                  <a:gd name="T48" fmla="*/ 20 w 20"/>
                  <a:gd name="T49" fmla="*/ 747 h 1348"/>
                  <a:gd name="T50" fmla="*/ 20 w 20"/>
                  <a:gd name="T51" fmla="*/ 581 h 1348"/>
                  <a:gd name="T52" fmla="*/ 0 w 20"/>
                  <a:gd name="T53" fmla="*/ 581 h 1348"/>
                  <a:gd name="T54" fmla="*/ 0 w 20"/>
                  <a:gd name="T55" fmla="*/ 498 h 1348"/>
                  <a:gd name="T56" fmla="*/ 20 w 20"/>
                  <a:gd name="T57" fmla="*/ 498 h 1348"/>
                  <a:gd name="T58" fmla="*/ 20 w 20"/>
                  <a:gd name="T59" fmla="*/ 581 h 1348"/>
                  <a:gd name="T60" fmla="*/ 20 w 20"/>
                  <a:gd name="T61" fmla="*/ 415 h 1348"/>
                  <a:gd name="T62" fmla="*/ 0 w 20"/>
                  <a:gd name="T63" fmla="*/ 415 h 1348"/>
                  <a:gd name="T64" fmla="*/ 0 w 20"/>
                  <a:gd name="T65" fmla="*/ 332 h 1348"/>
                  <a:gd name="T66" fmla="*/ 20 w 20"/>
                  <a:gd name="T67" fmla="*/ 332 h 1348"/>
                  <a:gd name="T68" fmla="*/ 20 w 20"/>
                  <a:gd name="T69" fmla="*/ 415 h 1348"/>
                  <a:gd name="T70" fmla="*/ 20 w 20"/>
                  <a:gd name="T71" fmla="*/ 249 h 1348"/>
                  <a:gd name="T72" fmla="*/ 0 w 20"/>
                  <a:gd name="T73" fmla="*/ 249 h 1348"/>
                  <a:gd name="T74" fmla="*/ 0 w 20"/>
                  <a:gd name="T75" fmla="*/ 166 h 1348"/>
                  <a:gd name="T76" fmla="*/ 20 w 20"/>
                  <a:gd name="T77" fmla="*/ 166 h 1348"/>
                  <a:gd name="T78" fmla="*/ 20 w 20"/>
                  <a:gd name="T79" fmla="*/ 249 h 1348"/>
                  <a:gd name="T80" fmla="*/ 20 w 20"/>
                  <a:gd name="T81" fmla="*/ 83 h 1348"/>
                  <a:gd name="T82" fmla="*/ 0 w 20"/>
                  <a:gd name="T83" fmla="*/ 83 h 1348"/>
                  <a:gd name="T84" fmla="*/ 0 w 20"/>
                  <a:gd name="T85" fmla="*/ 0 h 1348"/>
                  <a:gd name="T86" fmla="*/ 20 w 20"/>
                  <a:gd name="T87" fmla="*/ 0 h 1348"/>
                  <a:gd name="T88" fmla="*/ 20 w 20"/>
                  <a:gd name="T89" fmla="*/ 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20" y="1348"/>
                    </a:moveTo>
                    <a:lnTo>
                      <a:pt x="20" y="1329"/>
                    </a:lnTo>
                    <a:lnTo>
                      <a:pt x="0" y="1329"/>
                    </a:lnTo>
                    <a:lnTo>
                      <a:pt x="0" y="1348"/>
                    </a:lnTo>
                    <a:lnTo>
                      <a:pt x="20" y="1348"/>
                    </a:lnTo>
                    <a:close/>
                    <a:moveTo>
                      <a:pt x="20" y="1246"/>
                    </a:moveTo>
                    <a:lnTo>
                      <a:pt x="0" y="1246"/>
                    </a:lnTo>
                    <a:lnTo>
                      <a:pt x="0" y="1163"/>
                    </a:lnTo>
                    <a:lnTo>
                      <a:pt x="20" y="1163"/>
                    </a:lnTo>
                    <a:lnTo>
                      <a:pt x="20" y="1246"/>
                    </a:lnTo>
                    <a:close/>
                    <a:moveTo>
                      <a:pt x="20" y="1080"/>
                    </a:moveTo>
                    <a:lnTo>
                      <a:pt x="0" y="1080"/>
                    </a:lnTo>
                    <a:lnTo>
                      <a:pt x="0" y="997"/>
                    </a:lnTo>
                    <a:lnTo>
                      <a:pt x="20" y="997"/>
                    </a:lnTo>
                    <a:lnTo>
                      <a:pt x="20" y="1080"/>
                    </a:lnTo>
                    <a:close/>
                    <a:moveTo>
                      <a:pt x="20" y="914"/>
                    </a:moveTo>
                    <a:lnTo>
                      <a:pt x="0" y="914"/>
                    </a:lnTo>
                    <a:lnTo>
                      <a:pt x="0" y="831"/>
                    </a:lnTo>
                    <a:lnTo>
                      <a:pt x="20" y="831"/>
                    </a:lnTo>
                    <a:lnTo>
                      <a:pt x="20" y="914"/>
                    </a:lnTo>
                    <a:close/>
                    <a:moveTo>
                      <a:pt x="20" y="747"/>
                    </a:moveTo>
                    <a:lnTo>
                      <a:pt x="0" y="747"/>
                    </a:lnTo>
                    <a:lnTo>
                      <a:pt x="0" y="664"/>
                    </a:lnTo>
                    <a:lnTo>
                      <a:pt x="20" y="664"/>
                    </a:lnTo>
                    <a:lnTo>
                      <a:pt x="20" y="747"/>
                    </a:lnTo>
                    <a:close/>
                    <a:moveTo>
                      <a:pt x="20" y="581"/>
                    </a:moveTo>
                    <a:lnTo>
                      <a:pt x="0" y="581"/>
                    </a:lnTo>
                    <a:lnTo>
                      <a:pt x="0" y="498"/>
                    </a:lnTo>
                    <a:lnTo>
                      <a:pt x="20" y="498"/>
                    </a:lnTo>
                    <a:lnTo>
                      <a:pt x="20" y="581"/>
                    </a:lnTo>
                    <a:close/>
                    <a:moveTo>
                      <a:pt x="20" y="415"/>
                    </a:moveTo>
                    <a:lnTo>
                      <a:pt x="0" y="415"/>
                    </a:lnTo>
                    <a:lnTo>
                      <a:pt x="0" y="332"/>
                    </a:lnTo>
                    <a:lnTo>
                      <a:pt x="20" y="332"/>
                    </a:lnTo>
                    <a:lnTo>
                      <a:pt x="20" y="415"/>
                    </a:lnTo>
                    <a:close/>
                    <a:moveTo>
                      <a:pt x="20" y="249"/>
                    </a:moveTo>
                    <a:lnTo>
                      <a:pt x="0" y="249"/>
                    </a:lnTo>
                    <a:lnTo>
                      <a:pt x="0" y="166"/>
                    </a:lnTo>
                    <a:lnTo>
                      <a:pt x="20" y="166"/>
                    </a:lnTo>
                    <a:lnTo>
                      <a:pt x="20" y="249"/>
                    </a:lnTo>
                    <a:close/>
                    <a:moveTo>
                      <a:pt x="20" y="83"/>
                    </a:moveTo>
                    <a:lnTo>
                      <a:pt x="0" y="83"/>
                    </a:lnTo>
                    <a:lnTo>
                      <a:pt x="0" y="0"/>
                    </a:lnTo>
                    <a:lnTo>
                      <a:pt x="20" y="0"/>
                    </a:lnTo>
                    <a:lnTo>
                      <a:pt x="2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013">
                <a:extLst>
                  <a:ext uri="{FF2B5EF4-FFF2-40B4-BE49-F238E27FC236}">
                    <a16:creationId xmlns:a16="http://schemas.microsoft.com/office/drawing/2014/main" id="{ED53C1B2-884B-4EC2-A012-613896132042}"/>
                  </a:ext>
                </a:extLst>
              </p:cNvPr>
              <p:cNvSpPr>
                <a:spLocks noEditPoints="1"/>
              </p:cNvSpPr>
              <p:nvPr/>
            </p:nvSpPr>
            <p:spPr bwMode="auto">
              <a:xfrm>
                <a:off x="3417888" y="5513389"/>
                <a:ext cx="6350" cy="452438"/>
              </a:xfrm>
              <a:custGeom>
                <a:avLst/>
                <a:gdLst>
                  <a:gd name="T0" fmla="*/ 0 w 20"/>
                  <a:gd name="T1" fmla="*/ 0 h 1348"/>
                  <a:gd name="T2" fmla="*/ 0 w 20"/>
                  <a:gd name="T3" fmla="*/ 19 h 1348"/>
                  <a:gd name="T4" fmla="*/ 20 w 20"/>
                  <a:gd name="T5" fmla="*/ 19 h 1348"/>
                  <a:gd name="T6" fmla="*/ 20 w 20"/>
                  <a:gd name="T7" fmla="*/ 0 h 1348"/>
                  <a:gd name="T8" fmla="*/ 0 w 20"/>
                  <a:gd name="T9" fmla="*/ 0 h 1348"/>
                  <a:gd name="T10" fmla="*/ 0 w 20"/>
                  <a:gd name="T11" fmla="*/ 102 h 1348"/>
                  <a:gd name="T12" fmla="*/ 20 w 20"/>
                  <a:gd name="T13" fmla="*/ 102 h 1348"/>
                  <a:gd name="T14" fmla="*/ 20 w 20"/>
                  <a:gd name="T15" fmla="*/ 185 h 1348"/>
                  <a:gd name="T16" fmla="*/ 0 w 20"/>
                  <a:gd name="T17" fmla="*/ 185 h 1348"/>
                  <a:gd name="T18" fmla="*/ 0 w 20"/>
                  <a:gd name="T19" fmla="*/ 102 h 1348"/>
                  <a:gd name="T20" fmla="*/ 0 w 20"/>
                  <a:gd name="T21" fmla="*/ 268 h 1348"/>
                  <a:gd name="T22" fmla="*/ 20 w 20"/>
                  <a:gd name="T23" fmla="*/ 268 h 1348"/>
                  <a:gd name="T24" fmla="*/ 20 w 20"/>
                  <a:gd name="T25" fmla="*/ 351 h 1348"/>
                  <a:gd name="T26" fmla="*/ 0 w 20"/>
                  <a:gd name="T27" fmla="*/ 351 h 1348"/>
                  <a:gd name="T28" fmla="*/ 0 w 20"/>
                  <a:gd name="T29" fmla="*/ 268 h 1348"/>
                  <a:gd name="T30" fmla="*/ 0 w 20"/>
                  <a:gd name="T31" fmla="*/ 434 h 1348"/>
                  <a:gd name="T32" fmla="*/ 20 w 20"/>
                  <a:gd name="T33" fmla="*/ 434 h 1348"/>
                  <a:gd name="T34" fmla="*/ 20 w 20"/>
                  <a:gd name="T35" fmla="*/ 517 h 1348"/>
                  <a:gd name="T36" fmla="*/ 0 w 20"/>
                  <a:gd name="T37" fmla="*/ 517 h 1348"/>
                  <a:gd name="T38" fmla="*/ 0 w 20"/>
                  <a:gd name="T39" fmla="*/ 434 h 1348"/>
                  <a:gd name="T40" fmla="*/ 0 w 20"/>
                  <a:gd name="T41" fmla="*/ 600 h 1348"/>
                  <a:gd name="T42" fmla="*/ 20 w 20"/>
                  <a:gd name="T43" fmla="*/ 600 h 1348"/>
                  <a:gd name="T44" fmla="*/ 20 w 20"/>
                  <a:gd name="T45" fmla="*/ 683 h 1348"/>
                  <a:gd name="T46" fmla="*/ 0 w 20"/>
                  <a:gd name="T47" fmla="*/ 683 h 1348"/>
                  <a:gd name="T48" fmla="*/ 0 w 20"/>
                  <a:gd name="T49" fmla="*/ 600 h 1348"/>
                  <a:gd name="T50" fmla="*/ 0 w 20"/>
                  <a:gd name="T51" fmla="*/ 767 h 1348"/>
                  <a:gd name="T52" fmla="*/ 20 w 20"/>
                  <a:gd name="T53" fmla="*/ 767 h 1348"/>
                  <a:gd name="T54" fmla="*/ 20 w 20"/>
                  <a:gd name="T55" fmla="*/ 850 h 1348"/>
                  <a:gd name="T56" fmla="*/ 0 w 20"/>
                  <a:gd name="T57" fmla="*/ 850 h 1348"/>
                  <a:gd name="T58" fmla="*/ 0 w 20"/>
                  <a:gd name="T59" fmla="*/ 767 h 1348"/>
                  <a:gd name="T60" fmla="*/ 0 w 20"/>
                  <a:gd name="T61" fmla="*/ 933 h 1348"/>
                  <a:gd name="T62" fmla="*/ 20 w 20"/>
                  <a:gd name="T63" fmla="*/ 933 h 1348"/>
                  <a:gd name="T64" fmla="*/ 20 w 20"/>
                  <a:gd name="T65" fmla="*/ 1016 h 1348"/>
                  <a:gd name="T66" fmla="*/ 0 w 20"/>
                  <a:gd name="T67" fmla="*/ 1016 h 1348"/>
                  <a:gd name="T68" fmla="*/ 0 w 20"/>
                  <a:gd name="T69" fmla="*/ 933 h 1348"/>
                  <a:gd name="T70" fmla="*/ 0 w 20"/>
                  <a:gd name="T71" fmla="*/ 1099 h 1348"/>
                  <a:gd name="T72" fmla="*/ 20 w 20"/>
                  <a:gd name="T73" fmla="*/ 1099 h 1348"/>
                  <a:gd name="T74" fmla="*/ 20 w 20"/>
                  <a:gd name="T75" fmla="*/ 1182 h 1348"/>
                  <a:gd name="T76" fmla="*/ 0 w 20"/>
                  <a:gd name="T77" fmla="*/ 1182 h 1348"/>
                  <a:gd name="T78" fmla="*/ 0 w 20"/>
                  <a:gd name="T79" fmla="*/ 1099 h 1348"/>
                  <a:gd name="T80" fmla="*/ 0 w 20"/>
                  <a:gd name="T81" fmla="*/ 1265 h 1348"/>
                  <a:gd name="T82" fmla="*/ 20 w 20"/>
                  <a:gd name="T83" fmla="*/ 1265 h 1348"/>
                  <a:gd name="T84" fmla="*/ 20 w 20"/>
                  <a:gd name="T85" fmla="*/ 1348 h 1348"/>
                  <a:gd name="T86" fmla="*/ 0 w 20"/>
                  <a:gd name="T87" fmla="*/ 1348 h 1348"/>
                  <a:gd name="T88" fmla="*/ 0 w 20"/>
                  <a:gd name="T89" fmla="*/ 126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0" y="0"/>
                    </a:moveTo>
                    <a:lnTo>
                      <a:pt x="0" y="19"/>
                    </a:lnTo>
                    <a:lnTo>
                      <a:pt x="20" y="19"/>
                    </a:lnTo>
                    <a:lnTo>
                      <a:pt x="20" y="0"/>
                    </a:lnTo>
                    <a:lnTo>
                      <a:pt x="0" y="0"/>
                    </a:lnTo>
                    <a:close/>
                    <a:moveTo>
                      <a:pt x="0" y="102"/>
                    </a:moveTo>
                    <a:lnTo>
                      <a:pt x="20" y="102"/>
                    </a:lnTo>
                    <a:lnTo>
                      <a:pt x="20" y="185"/>
                    </a:lnTo>
                    <a:lnTo>
                      <a:pt x="0" y="185"/>
                    </a:lnTo>
                    <a:lnTo>
                      <a:pt x="0" y="102"/>
                    </a:lnTo>
                    <a:close/>
                    <a:moveTo>
                      <a:pt x="0" y="268"/>
                    </a:moveTo>
                    <a:lnTo>
                      <a:pt x="20" y="268"/>
                    </a:lnTo>
                    <a:lnTo>
                      <a:pt x="20" y="351"/>
                    </a:lnTo>
                    <a:lnTo>
                      <a:pt x="0" y="351"/>
                    </a:lnTo>
                    <a:lnTo>
                      <a:pt x="0" y="268"/>
                    </a:lnTo>
                    <a:close/>
                    <a:moveTo>
                      <a:pt x="0" y="434"/>
                    </a:moveTo>
                    <a:lnTo>
                      <a:pt x="20" y="434"/>
                    </a:lnTo>
                    <a:lnTo>
                      <a:pt x="20" y="517"/>
                    </a:lnTo>
                    <a:lnTo>
                      <a:pt x="0" y="517"/>
                    </a:lnTo>
                    <a:lnTo>
                      <a:pt x="0" y="434"/>
                    </a:lnTo>
                    <a:close/>
                    <a:moveTo>
                      <a:pt x="0" y="600"/>
                    </a:moveTo>
                    <a:lnTo>
                      <a:pt x="20" y="600"/>
                    </a:lnTo>
                    <a:lnTo>
                      <a:pt x="20" y="683"/>
                    </a:lnTo>
                    <a:lnTo>
                      <a:pt x="0" y="683"/>
                    </a:lnTo>
                    <a:lnTo>
                      <a:pt x="0" y="600"/>
                    </a:lnTo>
                    <a:close/>
                    <a:moveTo>
                      <a:pt x="0" y="767"/>
                    </a:moveTo>
                    <a:lnTo>
                      <a:pt x="20" y="767"/>
                    </a:lnTo>
                    <a:lnTo>
                      <a:pt x="20" y="850"/>
                    </a:lnTo>
                    <a:lnTo>
                      <a:pt x="0" y="850"/>
                    </a:lnTo>
                    <a:lnTo>
                      <a:pt x="0" y="767"/>
                    </a:lnTo>
                    <a:close/>
                    <a:moveTo>
                      <a:pt x="0" y="933"/>
                    </a:moveTo>
                    <a:lnTo>
                      <a:pt x="20" y="933"/>
                    </a:lnTo>
                    <a:lnTo>
                      <a:pt x="20" y="1016"/>
                    </a:lnTo>
                    <a:lnTo>
                      <a:pt x="0" y="1016"/>
                    </a:lnTo>
                    <a:lnTo>
                      <a:pt x="0" y="933"/>
                    </a:lnTo>
                    <a:close/>
                    <a:moveTo>
                      <a:pt x="0" y="1099"/>
                    </a:moveTo>
                    <a:lnTo>
                      <a:pt x="20" y="1099"/>
                    </a:lnTo>
                    <a:lnTo>
                      <a:pt x="20" y="1182"/>
                    </a:lnTo>
                    <a:lnTo>
                      <a:pt x="0" y="1182"/>
                    </a:lnTo>
                    <a:lnTo>
                      <a:pt x="0" y="1099"/>
                    </a:lnTo>
                    <a:close/>
                    <a:moveTo>
                      <a:pt x="0" y="1265"/>
                    </a:moveTo>
                    <a:lnTo>
                      <a:pt x="20" y="1265"/>
                    </a:lnTo>
                    <a:lnTo>
                      <a:pt x="20" y="1348"/>
                    </a:lnTo>
                    <a:lnTo>
                      <a:pt x="0" y="1348"/>
                    </a:lnTo>
                    <a:lnTo>
                      <a:pt x="0" y="1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014">
                <a:extLst>
                  <a:ext uri="{FF2B5EF4-FFF2-40B4-BE49-F238E27FC236}">
                    <a16:creationId xmlns:a16="http://schemas.microsoft.com/office/drawing/2014/main" id="{72F5DFDE-C330-41B0-8DFE-B3C0B57EEB93}"/>
                  </a:ext>
                </a:extLst>
              </p:cNvPr>
              <p:cNvSpPr>
                <a:spLocks/>
              </p:cNvSpPr>
              <p:nvPr/>
            </p:nvSpPr>
            <p:spPr bwMode="auto">
              <a:xfrm>
                <a:off x="3284538" y="5929314"/>
                <a:ext cx="19050" cy="19050"/>
              </a:xfrm>
              <a:custGeom>
                <a:avLst/>
                <a:gdLst>
                  <a:gd name="T0" fmla="*/ 0 w 56"/>
                  <a:gd name="T1" fmla="*/ 16 h 57"/>
                  <a:gd name="T2" fmla="*/ 56 w 56"/>
                  <a:gd name="T3" fmla="*/ 0 h 57"/>
                  <a:gd name="T4" fmla="*/ 41 w 56"/>
                  <a:gd name="T5" fmla="*/ 57 h 57"/>
                  <a:gd name="T6" fmla="*/ 0 w 56"/>
                  <a:gd name="T7" fmla="*/ 16 h 57"/>
                </a:gdLst>
                <a:ahLst/>
                <a:cxnLst>
                  <a:cxn ang="0">
                    <a:pos x="T0" y="T1"/>
                  </a:cxn>
                  <a:cxn ang="0">
                    <a:pos x="T2" y="T3"/>
                  </a:cxn>
                  <a:cxn ang="0">
                    <a:pos x="T4" y="T5"/>
                  </a:cxn>
                  <a:cxn ang="0">
                    <a:pos x="T6" y="T7"/>
                  </a:cxn>
                </a:cxnLst>
                <a:rect l="0" t="0" r="r" b="b"/>
                <a:pathLst>
                  <a:path w="56" h="57">
                    <a:moveTo>
                      <a:pt x="0" y="16"/>
                    </a:moveTo>
                    <a:lnTo>
                      <a:pt x="56" y="0"/>
                    </a:lnTo>
                    <a:lnTo>
                      <a:pt x="41" y="57"/>
                    </a:lnTo>
                    <a:lnTo>
                      <a:pt x="0" y="1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015">
                <a:extLst>
                  <a:ext uri="{FF2B5EF4-FFF2-40B4-BE49-F238E27FC236}">
                    <a16:creationId xmlns:a16="http://schemas.microsoft.com/office/drawing/2014/main" id="{F5F46410-1EBA-4DC9-AE9B-0D7C87804CBF}"/>
                  </a:ext>
                </a:extLst>
              </p:cNvPr>
              <p:cNvSpPr>
                <a:spLocks/>
              </p:cNvSpPr>
              <p:nvPr/>
            </p:nvSpPr>
            <p:spPr bwMode="auto">
              <a:xfrm>
                <a:off x="3078163" y="6137276"/>
                <a:ext cx="19050" cy="19050"/>
              </a:xfrm>
              <a:custGeom>
                <a:avLst/>
                <a:gdLst>
                  <a:gd name="T0" fmla="*/ 15 w 56"/>
                  <a:gd name="T1" fmla="*/ 0 h 57"/>
                  <a:gd name="T2" fmla="*/ 0 w 56"/>
                  <a:gd name="T3" fmla="*/ 57 h 57"/>
                  <a:gd name="T4" fmla="*/ 56 w 56"/>
                  <a:gd name="T5" fmla="*/ 42 h 57"/>
                  <a:gd name="T6" fmla="*/ 15 w 56"/>
                  <a:gd name="T7" fmla="*/ 0 h 57"/>
                </a:gdLst>
                <a:ahLst/>
                <a:cxnLst>
                  <a:cxn ang="0">
                    <a:pos x="T0" y="T1"/>
                  </a:cxn>
                  <a:cxn ang="0">
                    <a:pos x="T2" y="T3"/>
                  </a:cxn>
                  <a:cxn ang="0">
                    <a:pos x="T4" y="T5"/>
                  </a:cxn>
                  <a:cxn ang="0">
                    <a:pos x="T6" y="T7"/>
                  </a:cxn>
                </a:cxnLst>
                <a:rect l="0" t="0" r="r" b="b"/>
                <a:pathLst>
                  <a:path w="56" h="57">
                    <a:moveTo>
                      <a:pt x="15" y="0"/>
                    </a:moveTo>
                    <a:lnTo>
                      <a:pt x="0" y="57"/>
                    </a:lnTo>
                    <a:lnTo>
                      <a:pt x="56" y="42"/>
                    </a:lnTo>
                    <a:lnTo>
                      <a:pt x="15" y="0"/>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016">
                <a:extLst>
                  <a:ext uri="{FF2B5EF4-FFF2-40B4-BE49-F238E27FC236}">
                    <a16:creationId xmlns:a16="http://schemas.microsoft.com/office/drawing/2014/main" id="{E1868AE6-DB9E-4622-9CF7-DE9E89FEF59A}"/>
                  </a:ext>
                </a:extLst>
              </p:cNvPr>
              <p:cNvSpPr>
                <a:spLocks/>
              </p:cNvSpPr>
              <p:nvPr/>
            </p:nvSpPr>
            <p:spPr bwMode="auto">
              <a:xfrm>
                <a:off x="2970213" y="5851526"/>
                <a:ext cx="331787" cy="334963"/>
              </a:xfrm>
              <a:custGeom>
                <a:avLst/>
                <a:gdLst>
                  <a:gd name="T0" fmla="*/ 860 w 997"/>
                  <a:gd name="T1" fmla="*/ 0 h 997"/>
                  <a:gd name="T2" fmla="*/ 997 w 997"/>
                  <a:gd name="T3" fmla="*/ 137 h 997"/>
                  <a:gd name="T4" fmla="*/ 137 w 997"/>
                  <a:gd name="T5" fmla="*/ 997 h 997"/>
                  <a:gd name="T6" fmla="*/ 0 w 997"/>
                  <a:gd name="T7" fmla="*/ 860 h 997"/>
                  <a:gd name="T8" fmla="*/ 860 w 997"/>
                  <a:gd name="T9" fmla="*/ 0 h 997"/>
                </a:gdLst>
                <a:ahLst/>
                <a:cxnLst>
                  <a:cxn ang="0">
                    <a:pos x="T0" y="T1"/>
                  </a:cxn>
                  <a:cxn ang="0">
                    <a:pos x="T2" y="T3"/>
                  </a:cxn>
                  <a:cxn ang="0">
                    <a:pos x="T4" y="T5"/>
                  </a:cxn>
                  <a:cxn ang="0">
                    <a:pos x="T6" y="T7"/>
                  </a:cxn>
                  <a:cxn ang="0">
                    <a:pos x="T8" y="T9"/>
                  </a:cxn>
                </a:cxnLst>
                <a:rect l="0" t="0" r="r" b="b"/>
                <a:pathLst>
                  <a:path w="997" h="997">
                    <a:moveTo>
                      <a:pt x="860" y="0"/>
                    </a:moveTo>
                    <a:cubicBezTo>
                      <a:pt x="860" y="76"/>
                      <a:pt x="922" y="137"/>
                      <a:pt x="997" y="137"/>
                    </a:cubicBezTo>
                    <a:lnTo>
                      <a:pt x="137" y="997"/>
                    </a:lnTo>
                    <a:cubicBezTo>
                      <a:pt x="62" y="997"/>
                      <a:pt x="0" y="936"/>
                      <a:pt x="0" y="860"/>
                    </a:cubicBez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17">
                <a:extLst>
                  <a:ext uri="{FF2B5EF4-FFF2-40B4-BE49-F238E27FC236}">
                    <a16:creationId xmlns:a16="http://schemas.microsoft.com/office/drawing/2014/main" id="{D60350E8-1611-42F8-8DE1-FACBC165AF2D}"/>
                  </a:ext>
                </a:extLst>
              </p:cNvPr>
              <p:cNvSpPr>
                <a:spLocks/>
              </p:cNvSpPr>
              <p:nvPr/>
            </p:nvSpPr>
            <p:spPr bwMode="auto">
              <a:xfrm>
                <a:off x="2989263" y="5897564"/>
                <a:ext cx="87312" cy="49213"/>
              </a:xfrm>
              <a:custGeom>
                <a:avLst/>
                <a:gdLst>
                  <a:gd name="T0" fmla="*/ 185 w 263"/>
                  <a:gd name="T1" fmla="*/ 63 h 149"/>
                  <a:gd name="T2" fmla="*/ 106 w 263"/>
                  <a:gd name="T3" fmla="*/ 9 h 149"/>
                  <a:gd name="T4" fmla="*/ 30 w 263"/>
                  <a:gd name="T5" fmla="*/ 5 h 149"/>
                  <a:gd name="T6" fmla="*/ 22 w 263"/>
                  <a:gd name="T7" fmla="*/ 1 h 149"/>
                  <a:gd name="T8" fmla="*/ 7 w 263"/>
                  <a:gd name="T9" fmla="*/ 87 h 149"/>
                  <a:gd name="T10" fmla="*/ 83 w 263"/>
                  <a:gd name="T11" fmla="*/ 109 h 149"/>
                  <a:gd name="T12" fmla="*/ 112 w 263"/>
                  <a:gd name="T13" fmla="*/ 126 h 149"/>
                  <a:gd name="T14" fmla="*/ 259 w 263"/>
                  <a:gd name="T15" fmla="*/ 115 h 149"/>
                  <a:gd name="T16" fmla="*/ 185 w 263"/>
                  <a:gd name="T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9">
                    <a:moveTo>
                      <a:pt x="185" y="63"/>
                    </a:moveTo>
                    <a:cubicBezTo>
                      <a:pt x="157" y="46"/>
                      <a:pt x="131" y="28"/>
                      <a:pt x="106" y="9"/>
                    </a:cubicBezTo>
                    <a:cubicBezTo>
                      <a:pt x="81" y="6"/>
                      <a:pt x="56" y="5"/>
                      <a:pt x="30" y="5"/>
                    </a:cubicBezTo>
                    <a:cubicBezTo>
                      <a:pt x="28" y="5"/>
                      <a:pt x="24" y="0"/>
                      <a:pt x="22" y="1"/>
                    </a:cubicBezTo>
                    <a:cubicBezTo>
                      <a:pt x="5" y="26"/>
                      <a:pt x="0" y="57"/>
                      <a:pt x="7" y="87"/>
                    </a:cubicBezTo>
                    <a:cubicBezTo>
                      <a:pt x="19" y="101"/>
                      <a:pt x="66" y="100"/>
                      <a:pt x="83" y="109"/>
                    </a:cubicBezTo>
                    <a:cubicBezTo>
                      <a:pt x="94" y="114"/>
                      <a:pt x="102" y="121"/>
                      <a:pt x="112" y="126"/>
                    </a:cubicBezTo>
                    <a:cubicBezTo>
                      <a:pt x="141" y="141"/>
                      <a:pt x="254" y="149"/>
                      <a:pt x="259" y="115"/>
                    </a:cubicBezTo>
                    <a:cubicBezTo>
                      <a:pt x="263" y="80"/>
                      <a:pt x="213" y="78"/>
                      <a:pt x="185" y="6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018">
                <a:extLst>
                  <a:ext uri="{FF2B5EF4-FFF2-40B4-BE49-F238E27FC236}">
                    <a16:creationId xmlns:a16="http://schemas.microsoft.com/office/drawing/2014/main" id="{B56BFEC1-B39A-4C8E-98CB-2EFC9CB93A55}"/>
                  </a:ext>
                </a:extLst>
              </p:cNvPr>
              <p:cNvSpPr>
                <a:spLocks/>
              </p:cNvSpPr>
              <p:nvPr/>
            </p:nvSpPr>
            <p:spPr bwMode="auto">
              <a:xfrm>
                <a:off x="2992438" y="5880101"/>
                <a:ext cx="57150" cy="46038"/>
              </a:xfrm>
              <a:custGeom>
                <a:avLst/>
                <a:gdLst>
                  <a:gd name="T0" fmla="*/ 174 w 174"/>
                  <a:gd name="T1" fmla="*/ 122 h 137"/>
                  <a:gd name="T2" fmla="*/ 171 w 174"/>
                  <a:gd name="T3" fmla="*/ 116 h 137"/>
                  <a:gd name="T4" fmla="*/ 99 w 174"/>
                  <a:gd name="T5" fmla="*/ 35 h 137"/>
                  <a:gd name="T6" fmla="*/ 25 w 174"/>
                  <a:gd name="T7" fmla="*/ 18 h 137"/>
                  <a:gd name="T8" fmla="*/ 11 w 174"/>
                  <a:gd name="T9" fmla="*/ 59 h 137"/>
                  <a:gd name="T10" fmla="*/ 174 w 174"/>
                  <a:gd name="T11" fmla="*/ 122 h 137"/>
                </a:gdLst>
                <a:ahLst/>
                <a:cxnLst>
                  <a:cxn ang="0">
                    <a:pos x="T0" y="T1"/>
                  </a:cxn>
                  <a:cxn ang="0">
                    <a:pos x="T2" y="T3"/>
                  </a:cxn>
                  <a:cxn ang="0">
                    <a:pos x="T4" y="T5"/>
                  </a:cxn>
                  <a:cxn ang="0">
                    <a:pos x="T6" y="T7"/>
                  </a:cxn>
                  <a:cxn ang="0">
                    <a:pos x="T8" y="T9"/>
                  </a:cxn>
                  <a:cxn ang="0">
                    <a:pos x="T10" y="T11"/>
                  </a:cxn>
                </a:cxnLst>
                <a:rect l="0" t="0" r="r" b="b"/>
                <a:pathLst>
                  <a:path w="174" h="137">
                    <a:moveTo>
                      <a:pt x="174" y="122"/>
                    </a:moveTo>
                    <a:cubicBezTo>
                      <a:pt x="174" y="120"/>
                      <a:pt x="173" y="117"/>
                      <a:pt x="171" y="116"/>
                    </a:cubicBezTo>
                    <a:cubicBezTo>
                      <a:pt x="158" y="103"/>
                      <a:pt x="103" y="65"/>
                      <a:pt x="99" y="35"/>
                    </a:cubicBezTo>
                    <a:cubicBezTo>
                      <a:pt x="96" y="5"/>
                      <a:pt x="25" y="0"/>
                      <a:pt x="25" y="18"/>
                    </a:cubicBezTo>
                    <a:cubicBezTo>
                      <a:pt x="21" y="32"/>
                      <a:pt x="16" y="45"/>
                      <a:pt x="11" y="59"/>
                    </a:cubicBezTo>
                    <a:cubicBezTo>
                      <a:pt x="0" y="102"/>
                      <a:pt x="145" y="137"/>
                      <a:pt x="174" y="1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19">
                <a:extLst>
                  <a:ext uri="{FF2B5EF4-FFF2-40B4-BE49-F238E27FC236}">
                    <a16:creationId xmlns:a16="http://schemas.microsoft.com/office/drawing/2014/main" id="{951D3702-A0F6-440B-BA77-616A7A8E4EC5}"/>
                  </a:ext>
                </a:extLst>
              </p:cNvPr>
              <p:cNvSpPr>
                <a:spLocks/>
              </p:cNvSpPr>
              <p:nvPr/>
            </p:nvSpPr>
            <p:spPr bwMode="auto">
              <a:xfrm>
                <a:off x="3000375" y="5821364"/>
                <a:ext cx="47625" cy="71438"/>
              </a:xfrm>
              <a:custGeom>
                <a:avLst/>
                <a:gdLst>
                  <a:gd name="T0" fmla="*/ 142 w 142"/>
                  <a:gd name="T1" fmla="*/ 4 h 214"/>
                  <a:gd name="T2" fmla="*/ 72 w 142"/>
                  <a:gd name="T3" fmla="*/ 214 h 214"/>
                  <a:gd name="T4" fmla="*/ 0 w 142"/>
                  <a:gd name="T5" fmla="*/ 194 h 214"/>
                  <a:gd name="T6" fmla="*/ 19 w 142"/>
                  <a:gd name="T7" fmla="*/ 0 h 214"/>
                  <a:gd name="T8" fmla="*/ 142 w 142"/>
                  <a:gd name="T9" fmla="*/ 4 h 214"/>
                </a:gdLst>
                <a:ahLst/>
                <a:cxnLst>
                  <a:cxn ang="0">
                    <a:pos x="T0" y="T1"/>
                  </a:cxn>
                  <a:cxn ang="0">
                    <a:pos x="T2" y="T3"/>
                  </a:cxn>
                  <a:cxn ang="0">
                    <a:pos x="T4" y="T5"/>
                  </a:cxn>
                  <a:cxn ang="0">
                    <a:pos x="T6" y="T7"/>
                  </a:cxn>
                  <a:cxn ang="0">
                    <a:pos x="T8" y="T9"/>
                  </a:cxn>
                </a:cxnLst>
                <a:rect l="0" t="0" r="r" b="b"/>
                <a:pathLst>
                  <a:path w="142" h="214">
                    <a:moveTo>
                      <a:pt x="142" y="4"/>
                    </a:moveTo>
                    <a:lnTo>
                      <a:pt x="72" y="214"/>
                    </a:lnTo>
                    <a:lnTo>
                      <a:pt x="0" y="194"/>
                    </a:lnTo>
                    <a:cubicBezTo>
                      <a:pt x="16" y="131"/>
                      <a:pt x="23" y="65"/>
                      <a:pt x="19" y="0"/>
                    </a:cubicBezTo>
                    <a:lnTo>
                      <a:pt x="142" y="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020">
                <a:extLst>
                  <a:ext uri="{FF2B5EF4-FFF2-40B4-BE49-F238E27FC236}">
                    <a16:creationId xmlns:a16="http://schemas.microsoft.com/office/drawing/2014/main" id="{587BD3E9-864A-446D-A0DE-253814E6FB29}"/>
                  </a:ext>
                </a:extLst>
              </p:cNvPr>
              <p:cNvSpPr>
                <a:spLocks/>
              </p:cNvSpPr>
              <p:nvPr/>
            </p:nvSpPr>
            <p:spPr bwMode="auto">
              <a:xfrm>
                <a:off x="2827338" y="5792789"/>
                <a:ext cx="77787" cy="71438"/>
              </a:xfrm>
              <a:custGeom>
                <a:avLst/>
                <a:gdLst>
                  <a:gd name="T0" fmla="*/ 155 w 231"/>
                  <a:gd name="T1" fmla="*/ 212 h 212"/>
                  <a:gd name="T2" fmla="*/ 0 w 231"/>
                  <a:gd name="T3" fmla="*/ 77 h 212"/>
                  <a:gd name="T4" fmla="*/ 14 w 231"/>
                  <a:gd name="T5" fmla="*/ 0 h 212"/>
                  <a:gd name="T6" fmla="*/ 231 w 231"/>
                  <a:gd name="T7" fmla="*/ 105 h 212"/>
                  <a:gd name="T8" fmla="*/ 155 w 231"/>
                  <a:gd name="T9" fmla="*/ 212 h 212"/>
                </a:gdLst>
                <a:ahLst/>
                <a:cxnLst>
                  <a:cxn ang="0">
                    <a:pos x="T0" y="T1"/>
                  </a:cxn>
                  <a:cxn ang="0">
                    <a:pos x="T2" y="T3"/>
                  </a:cxn>
                  <a:cxn ang="0">
                    <a:pos x="T4" y="T5"/>
                  </a:cxn>
                  <a:cxn ang="0">
                    <a:pos x="T6" y="T7"/>
                  </a:cxn>
                  <a:cxn ang="0">
                    <a:pos x="T8" y="T9"/>
                  </a:cxn>
                </a:cxnLst>
                <a:rect l="0" t="0" r="r" b="b"/>
                <a:pathLst>
                  <a:path w="231" h="212">
                    <a:moveTo>
                      <a:pt x="155" y="212"/>
                    </a:moveTo>
                    <a:lnTo>
                      <a:pt x="0" y="77"/>
                    </a:lnTo>
                    <a:lnTo>
                      <a:pt x="14" y="0"/>
                    </a:lnTo>
                    <a:lnTo>
                      <a:pt x="231" y="105"/>
                    </a:lnTo>
                    <a:lnTo>
                      <a:pt x="155" y="2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021">
                <a:extLst>
                  <a:ext uri="{FF2B5EF4-FFF2-40B4-BE49-F238E27FC236}">
                    <a16:creationId xmlns:a16="http://schemas.microsoft.com/office/drawing/2014/main" id="{B1B63A3A-9C4E-42B9-A004-F4CE21A8513B}"/>
                  </a:ext>
                </a:extLst>
              </p:cNvPr>
              <p:cNvSpPr>
                <a:spLocks/>
              </p:cNvSpPr>
              <p:nvPr/>
            </p:nvSpPr>
            <p:spPr bwMode="auto">
              <a:xfrm>
                <a:off x="2790825" y="5773739"/>
                <a:ext cx="41275" cy="98425"/>
              </a:xfrm>
              <a:custGeom>
                <a:avLst/>
                <a:gdLst>
                  <a:gd name="T0" fmla="*/ 2 w 122"/>
                  <a:gd name="T1" fmla="*/ 200 h 291"/>
                  <a:gd name="T2" fmla="*/ 15 w 122"/>
                  <a:gd name="T3" fmla="*/ 256 h 291"/>
                  <a:gd name="T4" fmla="*/ 35 w 122"/>
                  <a:gd name="T5" fmla="*/ 275 h 291"/>
                  <a:gd name="T6" fmla="*/ 80 w 122"/>
                  <a:gd name="T7" fmla="*/ 291 h 291"/>
                  <a:gd name="T8" fmla="*/ 94 w 122"/>
                  <a:gd name="T9" fmla="*/ 289 h 291"/>
                  <a:gd name="T10" fmla="*/ 105 w 122"/>
                  <a:gd name="T11" fmla="*/ 280 h 291"/>
                  <a:gd name="T12" fmla="*/ 119 w 122"/>
                  <a:gd name="T13" fmla="*/ 247 h 291"/>
                  <a:gd name="T14" fmla="*/ 109 w 122"/>
                  <a:gd name="T15" fmla="*/ 212 h 291"/>
                  <a:gd name="T16" fmla="*/ 99 w 122"/>
                  <a:gd name="T17" fmla="*/ 125 h 291"/>
                  <a:gd name="T18" fmla="*/ 113 w 122"/>
                  <a:gd name="T19" fmla="*/ 92 h 291"/>
                  <a:gd name="T20" fmla="*/ 121 w 122"/>
                  <a:gd name="T21" fmla="*/ 53 h 291"/>
                  <a:gd name="T22" fmla="*/ 51 w 122"/>
                  <a:gd name="T23" fmla="*/ 7 h 291"/>
                  <a:gd name="T24" fmla="*/ 19 w 122"/>
                  <a:gd name="T25" fmla="*/ 41 h 291"/>
                  <a:gd name="T26" fmla="*/ 12 w 122"/>
                  <a:gd name="T27" fmla="*/ 125 h 291"/>
                  <a:gd name="T28" fmla="*/ 11 w 122"/>
                  <a:gd name="T29" fmla="*/ 142 h 291"/>
                  <a:gd name="T30" fmla="*/ 2 w 122"/>
                  <a:gd name="T31" fmla="*/ 20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91">
                    <a:moveTo>
                      <a:pt x="2" y="200"/>
                    </a:moveTo>
                    <a:cubicBezTo>
                      <a:pt x="0" y="220"/>
                      <a:pt x="4" y="239"/>
                      <a:pt x="15" y="256"/>
                    </a:cubicBezTo>
                    <a:cubicBezTo>
                      <a:pt x="20" y="264"/>
                      <a:pt x="27" y="270"/>
                      <a:pt x="35" y="275"/>
                    </a:cubicBezTo>
                    <a:cubicBezTo>
                      <a:pt x="49" y="284"/>
                      <a:pt x="64" y="289"/>
                      <a:pt x="80" y="291"/>
                    </a:cubicBezTo>
                    <a:cubicBezTo>
                      <a:pt x="85" y="291"/>
                      <a:pt x="89" y="291"/>
                      <a:pt x="94" y="289"/>
                    </a:cubicBezTo>
                    <a:cubicBezTo>
                      <a:pt x="99" y="287"/>
                      <a:pt x="102" y="284"/>
                      <a:pt x="105" y="280"/>
                    </a:cubicBezTo>
                    <a:cubicBezTo>
                      <a:pt x="114" y="271"/>
                      <a:pt x="119" y="260"/>
                      <a:pt x="119" y="247"/>
                    </a:cubicBezTo>
                    <a:cubicBezTo>
                      <a:pt x="118" y="235"/>
                      <a:pt x="115" y="223"/>
                      <a:pt x="109" y="212"/>
                    </a:cubicBezTo>
                    <a:cubicBezTo>
                      <a:pt x="99" y="184"/>
                      <a:pt x="95" y="155"/>
                      <a:pt x="99" y="125"/>
                    </a:cubicBezTo>
                    <a:cubicBezTo>
                      <a:pt x="101" y="113"/>
                      <a:pt x="105" y="102"/>
                      <a:pt x="113" y="92"/>
                    </a:cubicBezTo>
                    <a:cubicBezTo>
                      <a:pt x="119" y="80"/>
                      <a:pt x="122" y="67"/>
                      <a:pt x="121" y="53"/>
                    </a:cubicBezTo>
                    <a:cubicBezTo>
                      <a:pt x="109" y="27"/>
                      <a:pt x="80" y="0"/>
                      <a:pt x="51" y="7"/>
                    </a:cubicBezTo>
                    <a:cubicBezTo>
                      <a:pt x="35" y="12"/>
                      <a:pt x="23" y="25"/>
                      <a:pt x="19" y="41"/>
                    </a:cubicBezTo>
                    <a:cubicBezTo>
                      <a:pt x="13" y="68"/>
                      <a:pt x="10" y="97"/>
                      <a:pt x="12" y="125"/>
                    </a:cubicBezTo>
                    <a:cubicBezTo>
                      <a:pt x="12" y="131"/>
                      <a:pt x="11" y="136"/>
                      <a:pt x="11" y="142"/>
                    </a:cubicBezTo>
                    <a:cubicBezTo>
                      <a:pt x="8" y="161"/>
                      <a:pt x="3" y="180"/>
                      <a:pt x="2" y="20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22">
                <a:extLst>
                  <a:ext uri="{FF2B5EF4-FFF2-40B4-BE49-F238E27FC236}">
                    <a16:creationId xmlns:a16="http://schemas.microsoft.com/office/drawing/2014/main" id="{11F03714-2568-4C3A-9083-9B24B85FC358}"/>
                  </a:ext>
                </a:extLst>
              </p:cNvPr>
              <p:cNvSpPr>
                <a:spLocks/>
              </p:cNvSpPr>
              <p:nvPr/>
            </p:nvSpPr>
            <p:spPr bwMode="auto">
              <a:xfrm>
                <a:off x="2805113" y="5784851"/>
                <a:ext cx="36512" cy="61913"/>
              </a:xfrm>
              <a:custGeom>
                <a:avLst/>
                <a:gdLst>
                  <a:gd name="T0" fmla="*/ 1 w 111"/>
                  <a:gd name="T1" fmla="*/ 138 h 184"/>
                  <a:gd name="T2" fmla="*/ 14 w 111"/>
                  <a:gd name="T3" fmla="*/ 169 h 184"/>
                  <a:gd name="T4" fmla="*/ 30 w 111"/>
                  <a:gd name="T5" fmla="*/ 182 h 184"/>
                  <a:gd name="T6" fmla="*/ 49 w 111"/>
                  <a:gd name="T7" fmla="*/ 177 h 184"/>
                  <a:gd name="T8" fmla="*/ 53 w 111"/>
                  <a:gd name="T9" fmla="*/ 163 h 184"/>
                  <a:gd name="T10" fmla="*/ 54 w 111"/>
                  <a:gd name="T11" fmla="*/ 133 h 184"/>
                  <a:gd name="T12" fmla="*/ 62 w 111"/>
                  <a:gd name="T13" fmla="*/ 111 h 184"/>
                  <a:gd name="T14" fmla="*/ 82 w 111"/>
                  <a:gd name="T15" fmla="*/ 102 h 184"/>
                  <a:gd name="T16" fmla="*/ 99 w 111"/>
                  <a:gd name="T17" fmla="*/ 79 h 184"/>
                  <a:gd name="T18" fmla="*/ 97 w 111"/>
                  <a:gd name="T19" fmla="*/ 32 h 184"/>
                  <a:gd name="T20" fmla="*/ 86 w 111"/>
                  <a:gd name="T21" fmla="*/ 24 h 184"/>
                  <a:gd name="T22" fmla="*/ 46 w 111"/>
                  <a:gd name="T23" fmla="*/ 6 h 184"/>
                  <a:gd name="T24" fmla="*/ 16 w 111"/>
                  <a:gd name="T25" fmla="*/ 54 h 184"/>
                  <a:gd name="T26" fmla="*/ 0 w 111"/>
                  <a:gd name="T27" fmla="*/ 126 h 184"/>
                  <a:gd name="T28" fmla="*/ 1 w 111"/>
                  <a:gd name="T29"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84">
                    <a:moveTo>
                      <a:pt x="1" y="138"/>
                    </a:moveTo>
                    <a:cubicBezTo>
                      <a:pt x="3" y="149"/>
                      <a:pt x="7" y="160"/>
                      <a:pt x="14" y="169"/>
                    </a:cubicBezTo>
                    <a:cubicBezTo>
                      <a:pt x="18" y="175"/>
                      <a:pt x="23" y="179"/>
                      <a:pt x="30" y="182"/>
                    </a:cubicBezTo>
                    <a:cubicBezTo>
                      <a:pt x="37" y="184"/>
                      <a:pt x="44" y="182"/>
                      <a:pt x="49" y="177"/>
                    </a:cubicBezTo>
                    <a:cubicBezTo>
                      <a:pt x="52" y="173"/>
                      <a:pt x="53" y="168"/>
                      <a:pt x="53" y="163"/>
                    </a:cubicBezTo>
                    <a:cubicBezTo>
                      <a:pt x="54" y="153"/>
                      <a:pt x="53" y="143"/>
                      <a:pt x="54" y="133"/>
                    </a:cubicBezTo>
                    <a:cubicBezTo>
                      <a:pt x="55" y="125"/>
                      <a:pt x="57" y="117"/>
                      <a:pt x="62" y="111"/>
                    </a:cubicBezTo>
                    <a:cubicBezTo>
                      <a:pt x="68" y="102"/>
                      <a:pt x="74" y="107"/>
                      <a:pt x="82" y="102"/>
                    </a:cubicBezTo>
                    <a:cubicBezTo>
                      <a:pt x="90" y="96"/>
                      <a:pt x="96" y="88"/>
                      <a:pt x="99" y="79"/>
                    </a:cubicBezTo>
                    <a:cubicBezTo>
                      <a:pt x="103" y="69"/>
                      <a:pt x="111" y="39"/>
                      <a:pt x="97" y="32"/>
                    </a:cubicBezTo>
                    <a:cubicBezTo>
                      <a:pt x="93" y="30"/>
                      <a:pt x="89" y="27"/>
                      <a:pt x="86" y="24"/>
                    </a:cubicBezTo>
                    <a:cubicBezTo>
                      <a:pt x="76" y="13"/>
                      <a:pt x="62" y="0"/>
                      <a:pt x="46" y="6"/>
                    </a:cubicBezTo>
                    <a:cubicBezTo>
                      <a:pt x="27" y="14"/>
                      <a:pt x="20" y="36"/>
                      <a:pt x="16" y="54"/>
                    </a:cubicBezTo>
                    <a:cubicBezTo>
                      <a:pt x="7" y="77"/>
                      <a:pt x="2" y="102"/>
                      <a:pt x="0" y="126"/>
                    </a:cubicBezTo>
                    <a:cubicBezTo>
                      <a:pt x="1" y="130"/>
                      <a:pt x="1" y="134"/>
                      <a:pt x="1" y="13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23">
                <a:extLst>
                  <a:ext uri="{FF2B5EF4-FFF2-40B4-BE49-F238E27FC236}">
                    <a16:creationId xmlns:a16="http://schemas.microsoft.com/office/drawing/2014/main" id="{2B8DCB27-1B4E-4536-B8B2-DFA346EBBBF0}"/>
                  </a:ext>
                </a:extLst>
              </p:cNvPr>
              <p:cNvSpPr>
                <a:spLocks/>
              </p:cNvSpPr>
              <p:nvPr/>
            </p:nvSpPr>
            <p:spPr bwMode="auto">
              <a:xfrm>
                <a:off x="2809875" y="5614989"/>
                <a:ext cx="295275" cy="285750"/>
              </a:xfrm>
              <a:custGeom>
                <a:avLst/>
                <a:gdLst>
                  <a:gd name="T0" fmla="*/ 549 w 884"/>
                  <a:gd name="T1" fmla="*/ 189 h 848"/>
                  <a:gd name="T2" fmla="*/ 240 w 884"/>
                  <a:gd name="T3" fmla="*/ 0 h 848"/>
                  <a:gd name="T4" fmla="*/ 244 w 884"/>
                  <a:gd name="T5" fmla="*/ 607 h 848"/>
                  <a:gd name="T6" fmla="*/ 157 w 884"/>
                  <a:gd name="T7" fmla="*/ 670 h 848"/>
                  <a:gd name="T8" fmla="*/ 209 w 884"/>
                  <a:gd name="T9" fmla="*/ 782 h 848"/>
                  <a:gd name="T10" fmla="*/ 382 w 884"/>
                  <a:gd name="T11" fmla="*/ 848 h 848"/>
                  <a:gd name="T12" fmla="*/ 454 w 884"/>
                  <a:gd name="T13" fmla="*/ 424 h 848"/>
                  <a:gd name="T14" fmla="*/ 560 w 884"/>
                  <a:gd name="T15" fmla="*/ 454 h 848"/>
                  <a:gd name="T16" fmla="*/ 523 w 884"/>
                  <a:gd name="T17" fmla="*/ 721 h 848"/>
                  <a:gd name="T18" fmla="*/ 679 w 884"/>
                  <a:gd name="T19" fmla="*/ 721 h 848"/>
                  <a:gd name="T20" fmla="*/ 549 w 884"/>
                  <a:gd name="T21" fmla="*/ 18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848">
                    <a:moveTo>
                      <a:pt x="549" y="189"/>
                    </a:moveTo>
                    <a:cubicBezTo>
                      <a:pt x="548" y="171"/>
                      <a:pt x="311" y="11"/>
                      <a:pt x="240" y="0"/>
                    </a:cubicBezTo>
                    <a:cubicBezTo>
                      <a:pt x="0" y="239"/>
                      <a:pt x="244" y="385"/>
                      <a:pt x="244" y="607"/>
                    </a:cubicBezTo>
                    <a:cubicBezTo>
                      <a:pt x="202" y="599"/>
                      <a:pt x="163" y="628"/>
                      <a:pt x="157" y="670"/>
                    </a:cubicBezTo>
                    <a:cubicBezTo>
                      <a:pt x="151" y="714"/>
                      <a:pt x="171" y="758"/>
                      <a:pt x="209" y="782"/>
                    </a:cubicBezTo>
                    <a:cubicBezTo>
                      <a:pt x="257" y="812"/>
                      <a:pt x="325" y="848"/>
                      <a:pt x="382" y="848"/>
                    </a:cubicBezTo>
                    <a:cubicBezTo>
                      <a:pt x="481" y="848"/>
                      <a:pt x="454" y="657"/>
                      <a:pt x="454" y="424"/>
                    </a:cubicBezTo>
                    <a:cubicBezTo>
                      <a:pt x="459" y="412"/>
                      <a:pt x="560" y="454"/>
                      <a:pt x="560" y="454"/>
                    </a:cubicBezTo>
                    <a:lnTo>
                      <a:pt x="523" y="721"/>
                    </a:lnTo>
                    <a:lnTo>
                      <a:pt x="679" y="721"/>
                    </a:lnTo>
                    <a:cubicBezTo>
                      <a:pt x="782" y="424"/>
                      <a:pt x="884" y="381"/>
                      <a:pt x="549" y="18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024">
                <a:extLst>
                  <a:ext uri="{FF2B5EF4-FFF2-40B4-BE49-F238E27FC236}">
                    <a16:creationId xmlns:a16="http://schemas.microsoft.com/office/drawing/2014/main" id="{303CFFD9-EB73-4F77-B395-C679F87362DE}"/>
                  </a:ext>
                </a:extLst>
              </p:cNvPr>
              <p:cNvSpPr>
                <a:spLocks/>
              </p:cNvSpPr>
              <p:nvPr/>
            </p:nvSpPr>
            <p:spPr bwMode="auto">
              <a:xfrm>
                <a:off x="3084513" y="5572126"/>
                <a:ext cx="158750" cy="50800"/>
              </a:xfrm>
              <a:custGeom>
                <a:avLst/>
                <a:gdLst>
                  <a:gd name="T0" fmla="*/ 442 w 478"/>
                  <a:gd name="T1" fmla="*/ 21 h 149"/>
                  <a:gd name="T2" fmla="*/ 16 w 478"/>
                  <a:gd name="T3" fmla="*/ 17 h 149"/>
                  <a:gd name="T4" fmla="*/ 115 w 478"/>
                  <a:gd name="T5" fmla="*/ 141 h 149"/>
                  <a:gd name="T6" fmla="*/ 459 w 478"/>
                  <a:gd name="T7" fmla="*/ 93 h 149"/>
                  <a:gd name="T8" fmla="*/ 442 w 478"/>
                  <a:gd name="T9" fmla="*/ 21 h 149"/>
                </a:gdLst>
                <a:ahLst/>
                <a:cxnLst>
                  <a:cxn ang="0">
                    <a:pos x="T0" y="T1"/>
                  </a:cxn>
                  <a:cxn ang="0">
                    <a:pos x="T2" y="T3"/>
                  </a:cxn>
                  <a:cxn ang="0">
                    <a:pos x="T4" y="T5"/>
                  </a:cxn>
                  <a:cxn ang="0">
                    <a:pos x="T6" y="T7"/>
                  </a:cxn>
                  <a:cxn ang="0">
                    <a:pos x="T8" y="T9"/>
                  </a:cxn>
                </a:cxnLst>
                <a:rect l="0" t="0" r="r" b="b"/>
                <a:pathLst>
                  <a:path w="478" h="149">
                    <a:moveTo>
                      <a:pt x="442" y="21"/>
                    </a:moveTo>
                    <a:cubicBezTo>
                      <a:pt x="300" y="38"/>
                      <a:pt x="99" y="0"/>
                      <a:pt x="16" y="17"/>
                    </a:cubicBezTo>
                    <a:cubicBezTo>
                      <a:pt x="26" y="42"/>
                      <a:pt x="0" y="149"/>
                      <a:pt x="115" y="141"/>
                    </a:cubicBezTo>
                    <a:cubicBezTo>
                      <a:pt x="230" y="133"/>
                      <a:pt x="326" y="106"/>
                      <a:pt x="459" y="93"/>
                    </a:cubicBezTo>
                    <a:cubicBezTo>
                      <a:pt x="459" y="92"/>
                      <a:pt x="478" y="19"/>
                      <a:pt x="442" y="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025">
                <a:extLst>
                  <a:ext uri="{FF2B5EF4-FFF2-40B4-BE49-F238E27FC236}">
                    <a16:creationId xmlns:a16="http://schemas.microsoft.com/office/drawing/2014/main" id="{1E66CE46-A482-4492-BC04-FD8007F48DBF}"/>
                  </a:ext>
                </a:extLst>
              </p:cNvPr>
              <p:cNvSpPr>
                <a:spLocks/>
              </p:cNvSpPr>
              <p:nvPr/>
            </p:nvSpPr>
            <p:spPr bwMode="auto">
              <a:xfrm>
                <a:off x="3203575" y="5580064"/>
                <a:ext cx="55562" cy="36513"/>
              </a:xfrm>
              <a:custGeom>
                <a:avLst/>
                <a:gdLst>
                  <a:gd name="T0" fmla="*/ 73 w 168"/>
                  <a:gd name="T1" fmla="*/ 4 h 108"/>
                  <a:gd name="T2" fmla="*/ 98 w 168"/>
                  <a:gd name="T3" fmla="*/ 2 h 108"/>
                  <a:gd name="T4" fmla="*/ 111 w 168"/>
                  <a:gd name="T5" fmla="*/ 11 h 108"/>
                  <a:gd name="T6" fmla="*/ 135 w 168"/>
                  <a:gd name="T7" fmla="*/ 27 h 108"/>
                  <a:gd name="T8" fmla="*/ 144 w 168"/>
                  <a:gd name="T9" fmla="*/ 33 h 108"/>
                  <a:gd name="T10" fmla="*/ 147 w 168"/>
                  <a:gd name="T11" fmla="*/ 42 h 108"/>
                  <a:gd name="T12" fmla="*/ 155 w 168"/>
                  <a:gd name="T13" fmla="*/ 61 h 108"/>
                  <a:gd name="T14" fmla="*/ 165 w 168"/>
                  <a:gd name="T15" fmla="*/ 78 h 108"/>
                  <a:gd name="T16" fmla="*/ 166 w 168"/>
                  <a:gd name="T17" fmla="*/ 97 h 108"/>
                  <a:gd name="T18" fmla="*/ 151 w 168"/>
                  <a:gd name="T19" fmla="*/ 107 h 108"/>
                  <a:gd name="T20" fmla="*/ 131 w 168"/>
                  <a:gd name="T21" fmla="*/ 92 h 108"/>
                  <a:gd name="T22" fmla="*/ 105 w 168"/>
                  <a:gd name="T23" fmla="*/ 92 h 108"/>
                  <a:gd name="T24" fmla="*/ 63 w 168"/>
                  <a:gd name="T25" fmla="*/ 92 h 108"/>
                  <a:gd name="T26" fmla="*/ 32 w 168"/>
                  <a:gd name="T27" fmla="*/ 84 h 108"/>
                  <a:gd name="T28" fmla="*/ 17 w 168"/>
                  <a:gd name="T29" fmla="*/ 36 h 108"/>
                  <a:gd name="T30" fmla="*/ 39 w 168"/>
                  <a:gd name="T31" fmla="*/ 22 h 108"/>
                  <a:gd name="T32" fmla="*/ 73 w 168"/>
                  <a:gd name="T3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08">
                    <a:moveTo>
                      <a:pt x="73" y="4"/>
                    </a:moveTo>
                    <a:cubicBezTo>
                      <a:pt x="81" y="1"/>
                      <a:pt x="90" y="0"/>
                      <a:pt x="98" y="2"/>
                    </a:cubicBezTo>
                    <a:cubicBezTo>
                      <a:pt x="103" y="5"/>
                      <a:pt x="107" y="8"/>
                      <a:pt x="111" y="11"/>
                    </a:cubicBezTo>
                    <a:cubicBezTo>
                      <a:pt x="118" y="17"/>
                      <a:pt x="126" y="22"/>
                      <a:pt x="135" y="27"/>
                    </a:cubicBezTo>
                    <a:cubicBezTo>
                      <a:pt x="138" y="28"/>
                      <a:pt x="141" y="31"/>
                      <a:pt x="144" y="33"/>
                    </a:cubicBezTo>
                    <a:cubicBezTo>
                      <a:pt x="146" y="36"/>
                      <a:pt x="147" y="39"/>
                      <a:pt x="147" y="42"/>
                    </a:cubicBezTo>
                    <a:cubicBezTo>
                      <a:pt x="149" y="49"/>
                      <a:pt x="152" y="55"/>
                      <a:pt x="155" y="61"/>
                    </a:cubicBezTo>
                    <a:cubicBezTo>
                      <a:pt x="159" y="67"/>
                      <a:pt x="162" y="72"/>
                      <a:pt x="165" y="78"/>
                    </a:cubicBezTo>
                    <a:cubicBezTo>
                      <a:pt x="168" y="84"/>
                      <a:pt x="168" y="91"/>
                      <a:pt x="166" y="97"/>
                    </a:cubicBezTo>
                    <a:cubicBezTo>
                      <a:pt x="164" y="104"/>
                      <a:pt x="158" y="108"/>
                      <a:pt x="151" y="107"/>
                    </a:cubicBezTo>
                    <a:cubicBezTo>
                      <a:pt x="143" y="106"/>
                      <a:pt x="138" y="96"/>
                      <a:pt x="131" y="92"/>
                    </a:cubicBezTo>
                    <a:cubicBezTo>
                      <a:pt x="123" y="89"/>
                      <a:pt x="114" y="89"/>
                      <a:pt x="105" y="92"/>
                    </a:cubicBezTo>
                    <a:cubicBezTo>
                      <a:pt x="91" y="94"/>
                      <a:pt x="77" y="94"/>
                      <a:pt x="63" y="92"/>
                    </a:cubicBezTo>
                    <a:cubicBezTo>
                      <a:pt x="52" y="92"/>
                      <a:pt x="42" y="89"/>
                      <a:pt x="32" y="84"/>
                    </a:cubicBezTo>
                    <a:cubicBezTo>
                      <a:pt x="16" y="76"/>
                      <a:pt x="0" y="51"/>
                      <a:pt x="17" y="36"/>
                    </a:cubicBezTo>
                    <a:cubicBezTo>
                      <a:pt x="24" y="31"/>
                      <a:pt x="31" y="26"/>
                      <a:pt x="39" y="22"/>
                    </a:cubicBezTo>
                    <a:cubicBezTo>
                      <a:pt x="49" y="15"/>
                      <a:pt x="61" y="9"/>
                      <a:pt x="73"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026">
                <a:extLst>
                  <a:ext uri="{FF2B5EF4-FFF2-40B4-BE49-F238E27FC236}">
                    <a16:creationId xmlns:a16="http://schemas.microsoft.com/office/drawing/2014/main" id="{B0FFD347-33CA-40A5-A64E-A1059DF44D42}"/>
                  </a:ext>
                </a:extLst>
              </p:cNvPr>
              <p:cNvSpPr>
                <a:spLocks/>
              </p:cNvSpPr>
              <p:nvPr/>
            </p:nvSpPr>
            <p:spPr bwMode="auto">
              <a:xfrm>
                <a:off x="2967038" y="5684839"/>
                <a:ext cx="165100" cy="247650"/>
              </a:xfrm>
              <a:custGeom>
                <a:avLst/>
                <a:gdLst>
                  <a:gd name="T0" fmla="*/ 474 w 494"/>
                  <a:gd name="T1" fmla="*/ 162 h 736"/>
                  <a:gd name="T2" fmla="*/ 463 w 494"/>
                  <a:gd name="T3" fmla="*/ 174 h 736"/>
                  <a:gd name="T4" fmla="*/ 74 w 494"/>
                  <a:gd name="T5" fmla="*/ 736 h 736"/>
                  <a:gd name="T6" fmla="*/ 494 w 494"/>
                  <a:gd name="T7" fmla="*/ 316 h 736"/>
                  <a:gd name="T8" fmla="*/ 474 w 494"/>
                  <a:gd name="T9" fmla="*/ 162 h 736"/>
                </a:gdLst>
                <a:ahLst/>
                <a:cxnLst>
                  <a:cxn ang="0">
                    <a:pos x="T0" y="T1"/>
                  </a:cxn>
                  <a:cxn ang="0">
                    <a:pos x="T2" y="T3"/>
                  </a:cxn>
                  <a:cxn ang="0">
                    <a:pos x="T4" y="T5"/>
                  </a:cxn>
                  <a:cxn ang="0">
                    <a:pos x="T6" y="T7"/>
                  </a:cxn>
                  <a:cxn ang="0">
                    <a:pos x="T8" y="T9"/>
                  </a:cxn>
                </a:cxnLst>
                <a:rect l="0" t="0" r="r" b="b"/>
                <a:pathLst>
                  <a:path w="494" h="736">
                    <a:moveTo>
                      <a:pt x="474" y="162"/>
                    </a:moveTo>
                    <a:lnTo>
                      <a:pt x="463" y="174"/>
                    </a:lnTo>
                    <a:cubicBezTo>
                      <a:pt x="130" y="0"/>
                      <a:pt x="0" y="541"/>
                      <a:pt x="74" y="736"/>
                    </a:cubicBezTo>
                    <a:lnTo>
                      <a:pt x="494" y="316"/>
                    </a:lnTo>
                    <a:cubicBezTo>
                      <a:pt x="478" y="266"/>
                      <a:pt x="471" y="214"/>
                      <a:pt x="474" y="162"/>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027">
                <a:extLst>
                  <a:ext uri="{FF2B5EF4-FFF2-40B4-BE49-F238E27FC236}">
                    <a16:creationId xmlns:a16="http://schemas.microsoft.com/office/drawing/2014/main" id="{2DBA3490-A682-4A7F-9896-D02CC9D1799F}"/>
                  </a:ext>
                </a:extLst>
              </p:cNvPr>
              <p:cNvSpPr>
                <a:spLocks/>
              </p:cNvSpPr>
              <p:nvPr/>
            </p:nvSpPr>
            <p:spPr bwMode="auto">
              <a:xfrm>
                <a:off x="3040063" y="5719764"/>
                <a:ext cx="77787" cy="42863"/>
              </a:xfrm>
              <a:custGeom>
                <a:avLst/>
                <a:gdLst>
                  <a:gd name="T0" fmla="*/ 140 w 231"/>
                  <a:gd name="T1" fmla="*/ 42 h 126"/>
                  <a:gd name="T2" fmla="*/ 174 w 231"/>
                  <a:gd name="T3" fmla="*/ 56 h 126"/>
                  <a:gd name="T4" fmla="*/ 208 w 231"/>
                  <a:gd name="T5" fmla="*/ 38 h 126"/>
                  <a:gd name="T6" fmla="*/ 231 w 231"/>
                  <a:gd name="T7" fmla="*/ 26 h 126"/>
                  <a:gd name="T8" fmla="*/ 212 w 231"/>
                  <a:gd name="T9" fmla="*/ 63 h 126"/>
                  <a:gd name="T10" fmla="*/ 193 w 231"/>
                  <a:gd name="T11" fmla="*/ 105 h 126"/>
                  <a:gd name="T12" fmla="*/ 187 w 231"/>
                  <a:gd name="T13" fmla="*/ 113 h 126"/>
                  <a:gd name="T14" fmla="*/ 176 w 231"/>
                  <a:gd name="T15" fmla="*/ 117 h 126"/>
                  <a:gd name="T16" fmla="*/ 146 w 231"/>
                  <a:gd name="T17" fmla="*/ 115 h 126"/>
                  <a:gd name="T18" fmla="*/ 105 w 231"/>
                  <a:gd name="T19" fmla="*/ 124 h 126"/>
                  <a:gd name="T20" fmla="*/ 60 w 231"/>
                  <a:gd name="T21" fmla="*/ 117 h 126"/>
                  <a:gd name="T22" fmla="*/ 40 w 231"/>
                  <a:gd name="T23" fmla="*/ 103 h 126"/>
                  <a:gd name="T24" fmla="*/ 1 w 231"/>
                  <a:gd name="T25" fmla="*/ 72 h 126"/>
                  <a:gd name="T26" fmla="*/ 135 w 231"/>
                  <a:gd name="T27" fmla="*/ 38 h 126"/>
                  <a:gd name="T28" fmla="*/ 140 w 231"/>
                  <a:gd name="T2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26">
                    <a:moveTo>
                      <a:pt x="140" y="42"/>
                    </a:moveTo>
                    <a:cubicBezTo>
                      <a:pt x="148" y="52"/>
                      <a:pt x="161" y="58"/>
                      <a:pt x="174" y="56"/>
                    </a:cubicBezTo>
                    <a:cubicBezTo>
                      <a:pt x="187" y="54"/>
                      <a:pt x="199" y="48"/>
                      <a:pt x="208" y="38"/>
                    </a:cubicBezTo>
                    <a:cubicBezTo>
                      <a:pt x="215" y="32"/>
                      <a:pt x="222" y="24"/>
                      <a:pt x="231" y="26"/>
                    </a:cubicBezTo>
                    <a:cubicBezTo>
                      <a:pt x="226" y="39"/>
                      <a:pt x="220" y="51"/>
                      <a:pt x="212" y="63"/>
                    </a:cubicBezTo>
                    <a:cubicBezTo>
                      <a:pt x="205" y="76"/>
                      <a:pt x="200" y="92"/>
                      <a:pt x="193" y="105"/>
                    </a:cubicBezTo>
                    <a:cubicBezTo>
                      <a:pt x="191" y="108"/>
                      <a:pt x="189" y="111"/>
                      <a:pt x="187" y="113"/>
                    </a:cubicBezTo>
                    <a:cubicBezTo>
                      <a:pt x="184" y="115"/>
                      <a:pt x="180" y="117"/>
                      <a:pt x="176" y="117"/>
                    </a:cubicBezTo>
                    <a:cubicBezTo>
                      <a:pt x="166" y="118"/>
                      <a:pt x="156" y="114"/>
                      <a:pt x="146" y="115"/>
                    </a:cubicBezTo>
                    <a:cubicBezTo>
                      <a:pt x="132" y="116"/>
                      <a:pt x="119" y="123"/>
                      <a:pt x="105" y="124"/>
                    </a:cubicBezTo>
                    <a:cubicBezTo>
                      <a:pt x="90" y="126"/>
                      <a:pt x="74" y="124"/>
                      <a:pt x="60" y="117"/>
                    </a:cubicBezTo>
                    <a:cubicBezTo>
                      <a:pt x="53" y="113"/>
                      <a:pt x="46" y="108"/>
                      <a:pt x="40" y="103"/>
                    </a:cubicBezTo>
                    <a:lnTo>
                      <a:pt x="1" y="72"/>
                    </a:lnTo>
                    <a:cubicBezTo>
                      <a:pt x="0" y="71"/>
                      <a:pt x="84" y="0"/>
                      <a:pt x="135" y="38"/>
                    </a:cubicBezTo>
                    <a:cubicBezTo>
                      <a:pt x="137" y="39"/>
                      <a:pt x="138" y="41"/>
                      <a:pt x="140" y="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028">
                <a:extLst>
                  <a:ext uri="{FF2B5EF4-FFF2-40B4-BE49-F238E27FC236}">
                    <a16:creationId xmlns:a16="http://schemas.microsoft.com/office/drawing/2014/main" id="{786687E5-9342-4108-8491-E0339849915E}"/>
                  </a:ext>
                </a:extLst>
              </p:cNvPr>
              <p:cNvSpPr>
                <a:spLocks/>
              </p:cNvSpPr>
              <p:nvPr/>
            </p:nvSpPr>
            <p:spPr bwMode="auto">
              <a:xfrm>
                <a:off x="3032125" y="5580064"/>
                <a:ext cx="228600" cy="173038"/>
              </a:xfrm>
              <a:custGeom>
                <a:avLst/>
                <a:gdLst>
                  <a:gd name="T0" fmla="*/ 404 w 690"/>
                  <a:gd name="T1" fmla="*/ 112 h 514"/>
                  <a:gd name="T2" fmla="*/ 690 w 690"/>
                  <a:gd name="T3" fmla="*/ 64 h 514"/>
                  <a:gd name="T4" fmla="*/ 270 w 690"/>
                  <a:gd name="T5" fmla="*/ 485 h 514"/>
                  <a:gd name="T6" fmla="*/ 0 w 690"/>
                  <a:gd name="T7" fmla="*/ 514 h 514"/>
                  <a:gd name="T8" fmla="*/ 404 w 690"/>
                  <a:gd name="T9" fmla="*/ 112 h 514"/>
                </a:gdLst>
                <a:ahLst/>
                <a:cxnLst>
                  <a:cxn ang="0">
                    <a:pos x="T0" y="T1"/>
                  </a:cxn>
                  <a:cxn ang="0">
                    <a:pos x="T2" y="T3"/>
                  </a:cxn>
                  <a:cxn ang="0">
                    <a:pos x="T4" y="T5"/>
                  </a:cxn>
                  <a:cxn ang="0">
                    <a:pos x="T6" y="T7"/>
                  </a:cxn>
                  <a:cxn ang="0">
                    <a:pos x="T8" y="T9"/>
                  </a:cxn>
                </a:cxnLst>
                <a:rect l="0" t="0" r="r" b="b"/>
                <a:pathLst>
                  <a:path w="690" h="514">
                    <a:moveTo>
                      <a:pt x="404" y="112"/>
                    </a:moveTo>
                    <a:cubicBezTo>
                      <a:pt x="471" y="34"/>
                      <a:pt x="567" y="0"/>
                      <a:pt x="690" y="64"/>
                    </a:cubicBezTo>
                    <a:lnTo>
                      <a:pt x="270" y="485"/>
                    </a:lnTo>
                    <a:cubicBezTo>
                      <a:pt x="156" y="425"/>
                      <a:pt x="67" y="449"/>
                      <a:pt x="0" y="514"/>
                    </a:cubicBezTo>
                    <a:lnTo>
                      <a:pt x="40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029">
                <a:extLst>
                  <a:ext uri="{FF2B5EF4-FFF2-40B4-BE49-F238E27FC236}">
                    <a16:creationId xmlns:a16="http://schemas.microsoft.com/office/drawing/2014/main" id="{7BE91D4A-EF37-4F19-B826-4B8B2853BB14}"/>
                  </a:ext>
                </a:extLst>
              </p:cNvPr>
              <p:cNvSpPr>
                <a:spLocks/>
              </p:cNvSpPr>
              <p:nvPr/>
            </p:nvSpPr>
            <p:spPr bwMode="auto">
              <a:xfrm>
                <a:off x="3216275" y="5580064"/>
                <a:ext cx="26987" cy="28575"/>
              </a:xfrm>
              <a:custGeom>
                <a:avLst/>
                <a:gdLst>
                  <a:gd name="T0" fmla="*/ 27 w 84"/>
                  <a:gd name="T1" fmla="*/ 55 h 85"/>
                  <a:gd name="T2" fmla="*/ 47 w 84"/>
                  <a:gd name="T3" fmla="*/ 65 h 85"/>
                  <a:gd name="T4" fmla="*/ 68 w 84"/>
                  <a:gd name="T5" fmla="*/ 83 h 85"/>
                  <a:gd name="T6" fmla="*/ 72 w 84"/>
                  <a:gd name="T7" fmla="*/ 85 h 85"/>
                  <a:gd name="T8" fmla="*/ 78 w 84"/>
                  <a:gd name="T9" fmla="*/ 82 h 85"/>
                  <a:gd name="T10" fmla="*/ 71 w 84"/>
                  <a:gd name="T11" fmla="*/ 55 h 85"/>
                  <a:gd name="T12" fmla="*/ 47 w 84"/>
                  <a:gd name="T13" fmla="*/ 34 h 85"/>
                  <a:gd name="T14" fmla="*/ 34 w 84"/>
                  <a:gd name="T15" fmla="*/ 11 h 85"/>
                  <a:gd name="T16" fmla="*/ 0 w 84"/>
                  <a:gd name="T17" fmla="*/ 23 h 85"/>
                  <a:gd name="T18" fmla="*/ 27 w 84"/>
                  <a:gd name="T19" fmla="*/ 5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27" y="55"/>
                    </a:moveTo>
                    <a:cubicBezTo>
                      <a:pt x="34" y="59"/>
                      <a:pt x="41" y="61"/>
                      <a:pt x="47" y="65"/>
                    </a:cubicBezTo>
                    <a:cubicBezTo>
                      <a:pt x="55" y="70"/>
                      <a:pt x="61" y="78"/>
                      <a:pt x="68" y="83"/>
                    </a:cubicBezTo>
                    <a:cubicBezTo>
                      <a:pt x="69" y="84"/>
                      <a:pt x="71" y="85"/>
                      <a:pt x="72" y="85"/>
                    </a:cubicBezTo>
                    <a:cubicBezTo>
                      <a:pt x="74" y="85"/>
                      <a:pt x="76" y="84"/>
                      <a:pt x="78" y="82"/>
                    </a:cubicBezTo>
                    <a:cubicBezTo>
                      <a:pt x="84" y="73"/>
                      <a:pt x="79" y="64"/>
                      <a:pt x="71" y="55"/>
                    </a:cubicBezTo>
                    <a:cubicBezTo>
                      <a:pt x="64" y="48"/>
                      <a:pt x="55" y="41"/>
                      <a:pt x="47" y="34"/>
                    </a:cubicBezTo>
                    <a:cubicBezTo>
                      <a:pt x="41" y="27"/>
                      <a:pt x="37" y="19"/>
                      <a:pt x="34" y="11"/>
                    </a:cubicBezTo>
                    <a:cubicBezTo>
                      <a:pt x="10" y="0"/>
                      <a:pt x="3" y="11"/>
                      <a:pt x="0" y="23"/>
                    </a:cubicBezTo>
                    <a:cubicBezTo>
                      <a:pt x="14" y="58"/>
                      <a:pt x="13" y="48"/>
                      <a:pt x="27"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030">
                <a:extLst>
                  <a:ext uri="{FF2B5EF4-FFF2-40B4-BE49-F238E27FC236}">
                    <a16:creationId xmlns:a16="http://schemas.microsoft.com/office/drawing/2014/main" id="{21E3C4C7-CFE8-4ACC-A985-F8331D957690}"/>
                  </a:ext>
                </a:extLst>
              </p:cNvPr>
              <p:cNvSpPr>
                <a:spLocks/>
              </p:cNvSpPr>
              <p:nvPr/>
            </p:nvSpPr>
            <p:spPr bwMode="auto">
              <a:xfrm>
                <a:off x="3057525" y="5718176"/>
                <a:ext cx="50800" cy="23813"/>
              </a:xfrm>
              <a:custGeom>
                <a:avLst/>
                <a:gdLst>
                  <a:gd name="T0" fmla="*/ 136 w 151"/>
                  <a:gd name="T1" fmla="*/ 7 h 69"/>
                  <a:gd name="T2" fmla="*/ 100 w 151"/>
                  <a:gd name="T3" fmla="*/ 52 h 69"/>
                  <a:gd name="T4" fmla="*/ 61 w 151"/>
                  <a:gd name="T5" fmla="*/ 68 h 69"/>
                  <a:gd name="T6" fmla="*/ 56 w 151"/>
                  <a:gd name="T7" fmla="*/ 69 h 69"/>
                  <a:gd name="T8" fmla="*/ 52 w 151"/>
                  <a:gd name="T9" fmla="*/ 66 h 69"/>
                  <a:gd name="T10" fmla="*/ 3 w 151"/>
                  <a:gd name="T11" fmla="*/ 60 h 69"/>
                  <a:gd name="T12" fmla="*/ 56 w 151"/>
                  <a:gd name="T13" fmla="*/ 26 h 69"/>
                  <a:gd name="T14" fmla="*/ 136 w 15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69">
                    <a:moveTo>
                      <a:pt x="136" y="7"/>
                    </a:moveTo>
                    <a:cubicBezTo>
                      <a:pt x="151" y="14"/>
                      <a:pt x="121" y="52"/>
                      <a:pt x="100" y="52"/>
                    </a:cubicBezTo>
                    <a:cubicBezTo>
                      <a:pt x="79" y="51"/>
                      <a:pt x="77" y="62"/>
                      <a:pt x="61" y="68"/>
                    </a:cubicBezTo>
                    <a:cubicBezTo>
                      <a:pt x="59" y="69"/>
                      <a:pt x="57" y="69"/>
                      <a:pt x="56" y="69"/>
                    </a:cubicBezTo>
                    <a:cubicBezTo>
                      <a:pt x="54" y="68"/>
                      <a:pt x="53" y="67"/>
                      <a:pt x="52" y="66"/>
                    </a:cubicBezTo>
                    <a:cubicBezTo>
                      <a:pt x="47" y="60"/>
                      <a:pt x="5" y="68"/>
                      <a:pt x="3" y="60"/>
                    </a:cubicBezTo>
                    <a:cubicBezTo>
                      <a:pt x="0" y="46"/>
                      <a:pt x="41" y="32"/>
                      <a:pt x="56" y="26"/>
                    </a:cubicBezTo>
                    <a:cubicBezTo>
                      <a:pt x="110" y="18"/>
                      <a:pt x="121" y="0"/>
                      <a:pt x="136" y="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031">
                <a:extLst>
                  <a:ext uri="{FF2B5EF4-FFF2-40B4-BE49-F238E27FC236}">
                    <a16:creationId xmlns:a16="http://schemas.microsoft.com/office/drawing/2014/main" id="{223495A2-E654-4F0A-8DF6-1ACFBDDC451E}"/>
                  </a:ext>
                </a:extLst>
              </p:cNvPr>
              <p:cNvSpPr>
                <a:spLocks/>
              </p:cNvSpPr>
              <p:nvPr/>
            </p:nvSpPr>
            <p:spPr bwMode="auto">
              <a:xfrm>
                <a:off x="2997200" y="5553076"/>
                <a:ext cx="38100" cy="63500"/>
              </a:xfrm>
              <a:custGeom>
                <a:avLst/>
                <a:gdLst>
                  <a:gd name="T0" fmla="*/ 79 w 112"/>
                  <a:gd name="T1" fmla="*/ 112 h 187"/>
                  <a:gd name="T2" fmla="*/ 112 w 112"/>
                  <a:gd name="T3" fmla="*/ 65 h 187"/>
                  <a:gd name="T4" fmla="*/ 92 w 112"/>
                  <a:gd name="T5" fmla="*/ 23 h 187"/>
                  <a:gd name="T6" fmla="*/ 72 w 112"/>
                  <a:gd name="T7" fmla="*/ 5 h 187"/>
                  <a:gd name="T8" fmla="*/ 47 w 112"/>
                  <a:gd name="T9" fmla="*/ 4 h 187"/>
                  <a:gd name="T10" fmla="*/ 37 w 112"/>
                  <a:gd name="T11" fmla="*/ 15 h 187"/>
                  <a:gd name="T12" fmla="*/ 2 w 112"/>
                  <a:gd name="T13" fmla="*/ 156 h 187"/>
                  <a:gd name="T14" fmla="*/ 7 w 112"/>
                  <a:gd name="T15" fmla="*/ 183 h 187"/>
                  <a:gd name="T16" fmla="*/ 24 w 112"/>
                  <a:gd name="T17" fmla="*/ 165 h 187"/>
                  <a:gd name="T18" fmla="*/ 79 w 112"/>
                  <a:gd name="T19" fmla="*/ 1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7">
                    <a:moveTo>
                      <a:pt x="79" y="112"/>
                    </a:moveTo>
                    <a:cubicBezTo>
                      <a:pt x="94" y="100"/>
                      <a:pt x="111" y="85"/>
                      <a:pt x="112" y="65"/>
                    </a:cubicBezTo>
                    <a:cubicBezTo>
                      <a:pt x="110" y="50"/>
                      <a:pt x="103" y="35"/>
                      <a:pt x="92" y="23"/>
                    </a:cubicBezTo>
                    <a:cubicBezTo>
                      <a:pt x="86" y="16"/>
                      <a:pt x="80" y="10"/>
                      <a:pt x="72" y="5"/>
                    </a:cubicBezTo>
                    <a:cubicBezTo>
                      <a:pt x="65" y="0"/>
                      <a:pt x="55" y="0"/>
                      <a:pt x="47" y="4"/>
                    </a:cubicBezTo>
                    <a:cubicBezTo>
                      <a:pt x="43" y="7"/>
                      <a:pt x="40" y="11"/>
                      <a:pt x="37" y="15"/>
                    </a:cubicBezTo>
                    <a:cubicBezTo>
                      <a:pt x="13" y="58"/>
                      <a:pt x="1" y="107"/>
                      <a:pt x="2" y="156"/>
                    </a:cubicBezTo>
                    <a:cubicBezTo>
                      <a:pt x="2" y="162"/>
                      <a:pt x="0" y="180"/>
                      <a:pt x="7" y="183"/>
                    </a:cubicBezTo>
                    <a:cubicBezTo>
                      <a:pt x="14" y="187"/>
                      <a:pt x="20" y="171"/>
                      <a:pt x="24" y="165"/>
                    </a:cubicBezTo>
                    <a:cubicBezTo>
                      <a:pt x="40" y="146"/>
                      <a:pt x="59" y="128"/>
                      <a:pt x="79"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032">
                <a:extLst>
                  <a:ext uri="{FF2B5EF4-FFF2-40B4-BE49-F238E27FC236}">
                    <a16:creationId xmlns:a16="http://schemas.microsoft.com/office/drawing/2014/main" id="{BC2D1585-5C96-41D6-B1BE-488241E453EE}"/>
                  </a:ext>
                </a:extLst>
              </p:cNvPr>
              <p:cNvSpPr>
                <a:spLocks/>
              </p:cNvSpPr>
              <p:nvPr/>
            </p:nvSpPr>
            <p:spPr bwMode="auto">
              <a:xfrm>
                <a:off x="3025775" y="5497514"/>
                <a:ext cx="109537" cy="128588"/>
              </a:xfrm>
              <a:custGeom>
                <a:avLst/>
                <a:gdLst>
                  <a:gd name="T0" fmla="*/ 257 w 332"/>
                  <a:gd name="T1" fmla="*/ 187 h 381"/>
                  <a:gd name="T2" fmla="*/ 315 w 332"/>
                  <a:gd name="T3" fmla="*/ 235 h 381"/>
                  <a:gd name="T4" fmla="*/ 298 w 332"/>
                  <a:gd name="T5" fmla="*/ 373 h 381"/>
                  <a:gd name="T6" fmla="*/ 253 w 332"/>
                  <a:gd name="T7" fmla="*/ 379 h 381"/>
                  <a:gd name="T8" fmla="*/ 160 w 332"/>
                  <a:gd name="T9" fmla="*/ 310 h 381"/>
                  <a:gd name="T10" fmla="*/ 39 w 332"/>
                  <a:gd name="T11" fmla="*/ 245 h 381"/>
                  <a:gd name="T12" fmla="*/ 9 w 332"/>
                  <a:gd name="T13" fmla="*/ 170 h 381"/>
                  <a:gd name="T14" fmla="*/ 2 w 332"/>
                  <a:gd name="T15" fmla="*/ 124 h 381"/>
                  <a:gd name="T16" fmla="*/ 97 w 332"/>
                  <a:gd name="T17" fmla="*/ 3 h 381"/>
                  <a:gd name="T18" fmla="*/ 257 w 332"/>
                  <a:gd name="T1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81">
                    <a:moveTo>
                      <a:pt x="257" y="187"/>
                    </a:moveTo>
                    <a:cubicBezTo>
                      <a:pt x="275" y="204"/>
                      <a:pt x="295" y="220"/>
                      <a:pt x="315" y="235"/>
                    </a:cubicBezTo>
                    <a:cubicBezTo>
                      <a:pt x="286" y="299"/>
                      <a:pt x="332" y="361"/>
                      <a:pt x="298" y="373"/>
                    </a:cubicBezTo>
                    <a:cubicBezTo>
                      <a:pt x="284" y="379"/>
                      <a:pt x="268" y="381"/>
                      <a:pt x="253" y="379"/>
                    </a:cubicBezTo>
                    <a:cubicBezTo>
                      <a:pt x="215" y="374"/>
                      <a:pt x="187" y="339"/>
                      <a:pt x="160" y="310"/>
                    </a:cubicBezTo>
                    <a:cubicBezTo>
                      <a:pt x="131" y="279"/>
                      <a:pt x="78" y="262"/>
                      <a:pt x="39" y="245"/>
                    </a:cubicBezTo>
                    <a:cubicBezTo>
                      <a:pt x="15" y="234"/>
                      <a:pt x="20" y="193"/>
                      <a:pt x="9" y="170"/>
                    </a:cubicBezTo>
                    <a:cubicBezTo>
                      <a:pt x="2" y="155"/>
                      <a:pt x="0" y="139"/>
                      <a:pt x="2" y="124"/>
                    </a:cubicBezTo>
                    <a:cubicBezTo>
                      <a:pt x="6" y="74"/>
                      <a:pt x="44" y="8"/>
                      <a:pt x="97" y="3"/>
                    </a:cubicBezTo>
                    <a:cubicBezTo>
                      <a:pt x="116" y="0"/>
                      <a:pt x="228" y="156"/>
                      <a:pt x="257"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033">
                <a:extLst>
                  <a:ext uri="{FF2B5EF4-FFF2-40B4-BE49-F238E27FC236}">
                    <a16:creationId xmlns:a16="http://schemas.microsoft.com/office/drawing/2014/main" id="{0799F177-27C3-45BA-9335-4352A35A2009}"/>
                  </a:ext>
                </a:extLst>
              </p:cNvPr>
              <p:cNvSpPr>
                <a:spLocks/>
              </p:cNvSpPr>
              <p:nvPr/>
            </p:nvSpPr>
            <p:spPr bwMode="auto">
              <a:xfrm>
                <a:off x="3065463" y="5394326"/>
                <a:ext cx="34925" cy="74613"/>
              </a:xfrm>
              <a:custGeom>
                <a:avLst/>
                <a:gdLst>
                  <a:gd name="T0" fmla="*/ 71 w 101"/>
                  <a:gd name="T1" fmla="*/ 198 h 220"/>
                  <a:gd name="T2" fmla="*/ 75 w 101"/>
                  <a:gd name="T3" fmla="*/ 92 h 220"/>
                  <a:gd name="T4" fmla="*/ 33 w 101"/>
                  <a:gd name="T5" fmla="*/ 0 h 220"/>
                  <a:gd name="T6" fmla="*/ 5 w 101"/>
                  <a:gd name="T7" fmla="*/ 119 h 220"/>
                  <a:gd name="T8" fmla="*/ 6 w 101"/>
                  <a:gd name="T9" fmla="*/ 164 h 220"/>
                  <a:gd name="T10" fmla="*/ 26 w 101"/>
                  <a:gd name="T11" fmla="*/ 220 h 220"/>
                  <a:gd name="T12" fmla="*/ 71 w 101"/>
                  <a:gd name="T13" fmla="*/ 198 h 220"/>
                </a:gdLst>
                <a:ahLst/>
                <a:cxnLst>
                  <a:cxn ang="0">
                    <a:pos x="T0" y="T1"/>
                  </a:cxn>
                  <a:cxn ang="0">
                    <a:pos x="T2" y="T3"/>
                  </a:cxn>
                  <a:cxn ang="0">
                    <a:pos x="T4" y="T5"/>
                  </a:cxn>
                  <a:cxn ang="0">
                    <a:pos x="T6" y="T7"/>
                  </a:cxn>
                  <a:cxn ang="0">
                    <a:pos x="T8" y="T9"/>
                  </a:cxn>
                  <a:cxn ang="0">
                    <a:pos x="T10" y="T11"/>
                  </a:cxn>
                  <a:cxn ang="0">
                    <a:pos x="T12" y="T13"/>
                  </a:cxn>
                </a:cxnLst>
                <a:rect l="0" t="0" r="r" b="b"/>
                <a:pathLst>
                  <a:path w="101" h="220">
                    <a:moveTo>
                      <a:pt x="71" y="198"/>
                    </a:moveTo>
                    <a:cubicBezTo>
                      <a:pt x="101" y="157"/>
                      <a:pt x="73" y="122"/>
                      <a:pt x="75" y="92"/>
                    </a:cubicBezTo>
                    <a:cubicBezTo>
                      <a:pt x="77" y="56"/>
                      <a:pt x="62" y="21"/>
                      <a:pt x="33" y="0"/>
                    </a:cubicBezTo>
                    <a:cubicBezTo>
                      <a:pt x="21" y="39"/>
                      <a:pt x="12" y="79"/>
                      <a:pt x="5" y="119"/>
                    </a:cubicBezTo>
                    <a:cubicBezTo>
                      <a:pt x="2" y="134"/>
                      <a:pt x="2" y="149"/>
                      <a:pt x="6" y="164"/>
                    </a:cubicBezTo>
                    <a:cubicBezTo>
                      <a:pt x="14" y="193"/>
                      <a:pt x="0" y="205"/>
                      <a:pt x="26" y="220"/>
                    </a:cubicBezTo>
                    <a:lnTo>
                      <a:pt x="71" y="198"/>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034">
                <a:extLst>
                  <a:ext uri="{FF2B5EF4-FFF2-40B4-BE49-F238E27FC236}">
                    <a16:creationId xmlns:a16="http://schemas.microsoft.com/office/drawing/2014/main" id="{0DA15B09-7BE2-49E2-AB51-483B0D0CB1C3}"/>
                  </a:ext>
                </a:extLst>
              </p:cNvPr>
              <p:cNvSpPr>
                <a:spLocks/>
              </p:cNvSpPr>
              <p:nvPr/>
            </p:nvSpPr>
            <p:spPr bwMode="auto">
              <a:xfrm>
                <a:off x="2846388" y="5443539"/>
                <a:ext cx="222250" cy="260350"/>
              </a:xfrm>
              <a:custGeom>
                <a:avLst/>
                <a:gdLst>
                  <a:gd name="T0" fmla="*/ 663 w 666"/>
                  <a:gd name="T1" fmla="*/ 225 h 773"/>
                  <a:gd name="T2" fmla="*/ 610 w 666"/>
                  <a:gd name="T3" fmla="*/ 138 h 773"/>
                  <a:gd name="T4" fmla="*/ 545 w 666"/>
                  <a:gd name="T5" fmla="*/ 12 h 773"/>
                  <a:gd name="T6" fmla="*/ 436 w 666"/>
                  <a:gd name="T7" fmla="*/ 111 h 773"/>
                  <a:gd name="T8" fmla="*/ 275 w 666"/>
                  <a:gd name="T9" fmla="*/ 146 h 773"/>
                  <a:gd name="T10" fmla="*/ 168 w 666"/>
                  <a:gd name="T11" fmla="*/ 423 h 773"/>
                  <a:gd name="T12" fmla="*/ 72 w 666"/>
                  <a:gd name="T13" fmla="*/ 574 h 773"/>
                  <a:gd name="T14" fmla="*/ 360 w 666"/>
                  <a:gd name="T15" fmla="*/ 773 h 773"/>
                  <a:gd name="T16" fmla="*/ 383 w 666"/>
                  <a:gd name="T17" fmla="*/ 670 h 773"/>
                  <a:gd name="T18" fmla="*/ 396 w 666"/>
                  <a:gd name="T19" fmla="*/ 773 h 773"/>
                  <a:gd name="T20" fmla="*/ 485 w 666"/>
                  <a:gd name="T21" fmla="*/ 575 h 773"/>
                  <a:gd name="T22" fmla="*/ 584 w 666"/>
                  <a:gd name="T23" fmla="*/ 492 h 773"/>
                  <a:gd name="T24" fmla="*/ 612 w 666"/>
                  <a:gd name="T25" fmla="*/ 431 h 773"/>
                  <a:gd name="T26" fmla="*/ 617 w 666"/>
                  <a:gd name="T27" fmla="*/ 368 h 773"/>
                  <a:gd name="T28" fmla="*/ 663 w 666"/>
                  <a:gd name="T29"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773">
                    <a:moveTo>
                      <a:pt x="663" y="225"/>
                    </a:moveTo>
                    <a:cubicBezTo>
                      <a:pt x="666" y="190"/>
                      <a:pt x="610" y="138"/>
                      <a:pt x="610" y="138"/>
                    </a:cubicBezTo>
                    <a:cubicBezTo>
                      <a:pt x="589" y="92"/>
                      <a:pt x="601" y="25"/>
                      <a:pt x="545" y="12"/>
                    </a:cubicBezTo>
                    <a:cubicBezTo>
                      <a:pt x="494" y="0"/>
                      <a:pt x="481" y="91"/>
                      <a:pt x="436" y="111"/>
                    </a:cubicBezTo>
                    <a:cubicBezTo>
                      <a:pt x="426" y="115"/>
                      <a:pt x="281" y="136"/>
                      <a:pt x="275" y="146"/>
                    </a:cubicBezTo>
                    <a:cubicBezTo>
                      <a:pt x="148" y="283"/>
                      <a:pt x="222" y="319"/>
                      <a:pt x="168" y="423"/>
                    </a:cubicBezTo>
                    <a:cubicBezTo>
                      <a:pt x="134" y="490"/>
                      <a:pt x="144" y="490"/>
                      <a:pt x="72" y="574"/>
                    </a:cubicBezTo>
                    <a:cubicBezTo>
                      <a:pt x="0" y="659"/>
                      <a:pt x="217" y="773"/>
                      <a:pt x="360" y="773"/>
                    </a:cubicBezTo>
                    <a:lnTo>
                      <a:pt x="383" y="670"/>
                    </a:lnTo>
                    <a:lnTo>
                      <a:pt x="396" y="773"/>
                    </a:lnTo>
                    <a:cubicBezTo>
                      <a:pt x="492" y="744"/>
                      <a:pt x="421" y="649"/>
                      <a:pt x="485" y="575"/>
                    </a:cubicBezTo>
                    <a:cubicBezTo>
                      <a:pt x="514" y="544"/>
                      <a:pt x="556" y="525"/>
                      <a:pt x="584" y="492"/>
                    </a:cubicBezTo>
                    <a:cubicBezTo>
                      <a:pt x="598" y="474"/>
                      <a:pt x="608" y="454"/>
                      <a:pt x="612" y="431"/>
                    </a:cubicBezTo>
                    <a:cubicBezTo>
                      <a:pt x="616" y="410"/>
                      <a:pt x="614" y="389"/>
                      <a:pt x="617" y="368"/>
                    </a:cubicBezTo>
                    <a:cubicBezTo>
                      <a:pt x="623" y="318"/>
                      <a:pt x="658" y="276"/>
                      <a:pt x="66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2035">
                <a:extLst>
                  <a:ext uri="{FF2B5EF4-FFF2-40B4-BE49-F238E27FC236}">
                    <a16:creationId xmlns:a16="http://schemas.microsoft.com/office/drawing/2014/main" id="{C30183D1-7E2A-4A48-A17E-E29733B0E9EA}"/>
                  </a:ext>
                </a:extLst>
              </p:cNvPr>
              <p:cNvSpPr>
                <a:spLocks noChangeArrowheads="1"/>
              </p:cNvSpPr>
              <p:nvPr/>
            </p:nvSpPr>
            <p:spPr bwMode="auto">
              <a:xfrm>
                <a:off x="2968625" y="5430839"/>
                <a:ext cx="65087" cy="6667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036">
                <a:extLst>
                  <a:ext uri="{FF2B5EF4-FFF2-40B4-BE49-F238E27FC236}">
                    <a16:creationId xmlns:a16="http://schemas.microsoft.com/office/drawing/2014/main" id="{ECE538C1-CDB0-44E3-A22A-AC08675BBEDE}"/>
                  </a:ext>
                </a:extLst>
              </p:cNvPr>
              <p:cNvSpPr>
                <a:spLocks/>
              </p:cNvSpPr>
              <p:nvPr/>
            </p:nvSpPr>
            <p:spPr bwMode="auto">
              <a:xfrm>
                <a:off x="2974975" y="5384801"/>
                <a:ext cx="111125" cy="171450"/>
              </a:xfrm>
              <a:custGeom>
                <a:avLst/>
                <a:gdLst>
                  <a:gd name="T0" fmla="*/ 109 w 337"/>
                  <a:gd name="T1" fmla="*/ 507 h 507"/>
                  <a:gd name="T2" fmla="*/ 76 w 337"/>
                  <a:gd name="T3" fmla="*/ 284 h 507"/>
                  <a:gd name="T4" fmla="*/ 166 w 337"/>
                  <a:gd name="T5" fmla="*/ 48 h 507"/>
                  <a:gd name="T6" fmla="*/ 309 w 337"/>
                  <a:gd name="T7" fmla="*/ 22 h 507"/>
                  <a:gd name="T8" fmla="*/ 332 w 337"/>
                  <a:gd name="T9" fmla="*/ 162 h 507"/>
                  <a:gd name="T10" fmla="*/ 218 w 337"/>
                  <a:gd name="T11" fmla="*/ 321 h 507"/>
                  <a:gd name="T12" fmla="*/ 109 w 33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337" h="507">
                    <a:moveTo>
                      <a:pt x="109" y="507"/>
                    </a:moveTo>
                    <a:cubicBezTo>
                      <a:pt x="109" y="507"/>
                      <a:pt x="0" y="378"/>
                      <a:pt x="76" y="284"/>
                    </a:cubicBezTo>
                    <a:cubicBezTo>
                      <a:pt x="120" y="240"/>
                      <a:pt x="128" y="83"/>
                      <a:pt x="166" y="48"/>
                    </a:cubicBezTo>
                    <a:cubicBezTo>
                      <a:pt x="204" y="11"/>
                      <a:pt x="261" y="0"/>
                      <a:pt x="309" y="22"/>
                    </a:cubicBezTo>
                    <a:cubicBezTo>
                      <a:pt x="337" y="96"/>
                      <a:pt x="336" y="124"/>
                      <a:pt x="332" y="162"/>
                    </a:cubicBezTo>
                    <a:cubicBezTo>
                      <a:pt x="312" y="228"/>
                      <a:pt x="263" y="271"/>
                      <a:pt x="218" y="321"/>
                    </a:cubicBezTo>
                    <a:cubicBezTo>
                      <a:pt x="193" y="389"/>
                      <a:pt x="156" y="452"/>
                      <a:pt x="109" y="5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037">
                <a:extLst>
                  <a:ext uri="{FF2B5EF4-FFF2-40B4-BE49-F238E27FC236}">
                    <a16:creationId xmlns:a16="http://schemas.microsoft.com/office/drawing/2014/main" id="{82B87075-FDE7-4C45-B687-ED44A00288A2}"/>
                  </a:ext>
                </a:extLst>
              </p:cNvPr>
              <p:cNvSpPr>
                <a:spLocks/>
              </p:cNvSpPr>
              <p:nvPr/>
            </p:nvSpPr>
            <p:spPr bwMode="auto">
              <a:xfrm>
                <a:off x="3071813" y="5438776"/>
                <a:ext cx="19050" cy="28575"/>
              </a:xfrm>
              <a:custGeom>
                <a:avLst/>
                <a:gdLst>
                  <a:gd name="T0" fmla="*/ 32 w 59"/>
                  <a:gd name="T1" fmla="*/ 84 h 85"/>
                  <a:gd name="T2" fmla="*/ 58 w 59"/>
                  <a:gd name="T3" fmla="*/ 55 h 85"/>
                  <a:gd name="T4" fmla="*/ 56 w 59"/>
                  <a:gd name="T5" fmla="*/ 15 h 85"/>
                  <a:gd name="T6" fmla="*/ 1 w 59"/>
                  <a:gd name="T7" fmla="*/ 18 h 85"/>
                  <a:gd name="T8" fmla="*/ 3 w 59"/>
                  <a:gd name="T9" fmla="*/ 58 h 85"/>
                  <a:gd name="T10" fmla="*/ 32 w 59"/>
                  <a:gd name="T11" fmla="*/ 84 h 85"/>
                </a:gdLst>
                <a:ahLst/>
                <a:cxnLst>
                  <a:cxn ang="0">
                    <a:pos x="T0" y="T1"/>
                  </a:cxn>
                  <a:cxn ang="0">
                    <a:pos x="T2" y="T3"/>
                  </a:cxn>
                  <a:cxn ang="0">
                    <a:pos x="T4" y="T5"/>
                  </a:cxn>
                  <a:cxn ang="0">
                    <a:pos x="T6" y="T7"/>
                  </a:cxn>
                  <a:cxn ang="0">
                    <a:pos x="T8" y="T9"/>
                  </a:cxn>
                  <a:cxn ang="0">
                    <a:pos x="T10" y="T11"/>
                  </a:cxn>
                </a:cxnLst>
                <a:rect l="0" t="0" r="r" b="b"/>
                <a:pathLst>
                  <a:path w="59" h="85">
                    <a:moveTo>
                      <a:pt x="32" y="84"/>
                    </a:moveTo>
                    <a:cubicBezTo>
                      <a:pt x="47" y="83"/>
                      <a:pt x="59" y="70"/>
                      <a:pt x="58" y="55"/>
                    </a:cubicBezTo>
                    <a:lnTo>
                      <a:pt x="56" y="15"/>
                    </a:lnTo>
                    <a:cubicBezTo>
                      <a:pt x="55" y="0"/>
                      <a:pt x="0" y="3"/>
                      <a:pt x="1" y="18"/>
                    </a:cubicBezTo>
                    <a:lnTo>
                      <a:pt x="3" y="58"/>
                    </a:lnTo>
                    <a:cubicBezTo>
                      <a:pt x="4" y="73"/>
                      <a:pt x="17" y="85"/>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038">
                <a:extLst>
                  <a:ext uri="{FF2B5EF4-FFF2-40B4-BE49-F238E27FC236}">
                    <a16:creationId xmlns:a16="http://schemas.microsoft.com/office/drawing/2014/main" id="{1129A54D-2C61-4D09-8C96-3FB3CAFF70F4}"/>
                  </a:ext>
                </a:extLst>
              </p:cNvPr>
              <p:cNvSpPr>
                <a:spLocks noEditPoints="1"/>
              </p:cNvSpPr>
              <p:nvPr/>
            </p:nvSpPr>
            <p:spPr bwMode="auto">
              <a:xfrm>
                <a:off x="3070225" y="5438776"/>
                <a:ext cx="22225" cy="30163"/>
              </a:xfrm>
              <a:custGeom>
                <a:avLst/>
                <a:gdLst>
                  <a:gd name="T0" fmla="*/ 36 w 66"/>
                  <a:gd name="T1" fmla="*/ 79 h 87"/>
                  <a:gd name="T2" fmla="*/ 52 w 66"/>
                  <a:gd name="T3" fmla="*/ 71 h 87"/>
                  <a:gd name="T4" fmla="*/ 58 w 66"/>
                  <a:gd name="T5" fmla="*/ 54 h 87"/>
                  <a:gd name="T6" fmla="*/ 56 w 66"/>
                  <a:gd name="T7" fmla="*/ 14 h 87"/>
                  <a:gd name="T8" fmla="*/ 42 w 66"/>
                  <a:gd name="T9" fmla="*/ 8 h 87"/>
                  <a:gd name="T10" fmla="*/ 32 w 66"/>
                  <a:gd name="T11" fmla="*/ 8 h 87"/>
                  <a:gd name="T12" fmla="*/ 21 w 66"/>
                  <a:gd name="T13" fmla="*/ 10 h 87"/>
                  <a:gd name="T14" fmla="*/ 9 w 66"/>
                  <a:gd name="T15" fmla="*/ 17 h 87"/>
                  <a:gd name="T16" fmla="*/ 11 w 66"/>
                  <a:gd name="T17" fmla="*/ 57 h 87"/>
                  <a:gd name="T18" fmla="*/ 19 w 66"/>
                  <a:gd name="T19" fmla="*/ 73 h 87"/>
                  <a:gd name="T20" fmla="*/ 35 w 66"/>
                  <a:gd name="T21" fmla="*/ 79 h 87"/>
                  <a:gd name="T22" fmla="*/ 36 w 66"/>
                  <a:gd name="T23" fmla="*/ 79 h 87"/>
                  <a:gd name="T24" fmla="*/ 36 w 66"/>
                  <a:gd name="T25" fmla="*/ 86 h 87"/>
                  <a:gd name="T26" fmla="*/ 13 w 66"/>
                  <a:gd name="T27" fmla="*/ 79 h 87"/>
                  <a:gd name="T28" fmla="*/ 3 w 66"/>
                  <a:gd name="T29" fmla="*/ 57 h 87"/>
                  <a:gd name="T30" fmla="*/ 1 w 66"/>
                  <a:gd name="T31" fmla="*/ 17 h 87"/>
                  <a:gd name="T32" fmla="*/ 19 w 66"/>
                  <a:gd name="T33" fmla="*/ 2 h 87"/>
                  <a:gd name="T34" fmla="*/ 31 w 66"/>
                  <a:gd name="T35" fmla="*/ 0 h 87"/>
                  <a:gd name="T36" fmla="*/ 43 w 66"/>
                  <a:gd name="T37" fmla="*/ 1 h 87"/>
                  <a:gd name="T38" fmla="*/ 63 w 66"/>
                  <a:gd name="T39" fmla="*/ 14 h 87"/>
                  <a:gd name="T40" fmla="*/ 66 w 66"/>
                  <a:gd name="T41" fmla="*/ 54 h 87"/>
                  <a:gd name="T42" fmla="*/ 58 w 66"/>
                  <a:gd name="T43" fmla="*/ 76 h 87"/>
                  <a:gd name="T44" fmla="*/ 36 w 66"/>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87">
                    <a:moveTo>
                      <a:pt x="36" y="79"/>
                    </a:moveTo>
                    <a:cubicBezTo>
                      <a:pt x="42" y="78"/>
                      <a:pt x="48" y="75"/>
                      <a:pt x="52" y="71"/>
                    </a:cubicBezTo>
                    <a:cubicBezTo>
                      <a:pt x="56" y="66"/>
                      <a:pt x="58" y="60"/>
                      <a:pt x="58" y="54"/>
                    </a:cubicBezTo>
                    <a:lnTo>
                      <a:pt x="56" y="14"/>
                    </a:lnTo>
                    <a:cubicBezTo>
                      <a:pt x="56" y="11"/>
                      <a:pt x="50" y="9"/>
                      <a:pt x="42" y="8"/>
                    </a:cubicBezTo>
                    <a:cubicBezTo>
                      <a:pt x="39" y="8"/>
                      <a:pt x="35" y="8"/>
                      <a:pt x="32" y="8"/>
                    </a:cubicBezTo>
                    <a:cubicBezTo>
                      <a:pt x="28" y="8"/>
                      <a:pt x="24" y="9"/>
                      <a:pt x="21" y="10"/>
                    </a:cubicBezTo>
                    <a:cubicBezTo>
                      <a:pt x="14" y="11"/>
                      <a:pt x="8" y="14"/>
                      <a:pt x="9" y="17"/>
                    </a:cubicBezTo>
                    <a:lnTo>
                      <a:pt x="11" y="57"/>
                    </a:lnTo>
                    <a:cubicBezTo>
                      <a:pt x="11" y="63"/>
                      <a:pt x="14" y="69"/>
                      <a:pt x="19" y="73"/>
                    </a:cubicBezTo>
                    <a:cubicBezTo>
                      <a:pt x="23" y="77"/>
                      <a:pt x="29" y="79"/>
                      <a:pt x="35" y="79"/>
                    </a:cubicBezTo>
                    <a:lnTo>
                      <a:pt x="36" y="79"/>
                    </a:lnTo>
                    <a:close/>
                    <a:moveTo>
                      <a:pt x="36" y="86"/>
                    </a:moveTo>
                    <a:cubicBezTo>
                      <a:pt x="27" y="87"/>
                      <a:pt x="19" y="84"/>
                      <a:pt x="13" y="79"/>
                    </a:cubicBezTo>
                    <a:cubicBezTo>
                      <a:pt x="7" y="73"/>
                      <a:pt x="3" y="66"/>
                      <a:pt x="3" y="57"/>
                    </a:cubicBezTo>
                    <a:lnTo>
                      <a:pt x="1" y="17"/>
                    </a:lnTo>
                    <a:cubicBezTo>
                      <a:pt x="0" y="10"/>
                      <a:pt x="8" y="4"/>
                      <a:pt x="19" y="2"/>
                    </a:cubicBezTo>
                    <a:cubicBezTo>
                      <a:pt x="23" y="1"/>
                      <a:pt x="27" y="1"/>
                      <a:pt x="31" y="0"/>
                    </a:cubicBezTo>
                    <a:cubicBezTo>
                      <a:pt x="35" y="0"/>
                      <a:pt x="39" y="0"/>
                      <a:pt x="43" y="1"/>
                    </a:cubicBezTo>
                    <a:cubicBezTo>
                      <a:pt x="54" y="2"/>
                      <a:pt x="63" y="6"/>
                      <a:pt x="63" y="14"/>
                    </a:cubicBezTo>
                    <a:lnTo>
                      <a:pt x="66" y="54"/>
                    </a:lnTo>
                    <a:cubicBezTo>
                      <a:pt x="66" y="62"/>
                      <a:pt x="63" y="70"/>
                      <a:pt x="58" y="76"/>
                    </a:cubicBezTo>
                    <a:cubicBezTo>
                      <a:pt x="52" y="82"/>
                      <a:pt x="45" y="86"/>
                      <a:pt x="36"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039">
                <a:extLst>
                  <a:ext uri="{FF2B5EF4-FFF2-40B4-BE49-F238E27FC236}">
                    <a16:creationId xmlns:a16="http://schemas.microsoft.com/office/drawing/2014/main" id="{9DC149D3-EFD7-4D88-BECC-09634B1C378D}"/>
                  </a:ext>
                </a:extLst>
              </p:cNvPr>
              <p:cNvSpPr>
                <a:spLocks/>
              </p:cNvSpPr>
              <p:nvPr/>
            </p:nvSpPr>
            <p:spPr bwMode="auto">
              <a:xfrm>
                <a:off x="3001963" y="5386389"/>
                <a:ext cx="88900" cy="127000"/>
              </a:xfrm>
              <a:custGeom>
                <a:avLst/>
                <a:gdLst>
                  <a:gd name="T0" fmla="*/ 42 w 269"/>
                  <a:gd name="T1" fmla="*/ 56 h 378"/>
                  <a:gd name="T2" fmla="*/ 177 w 269"/>
                  <a:gd name="T3" fmla="*/ 16 h 378"/>
                  <a:gd name="T4" fmla="*/ 248 w 269"/>
                  <a:gd name="T5" fmla="*/ 164 h 378"/>
                  <a:gd name="T6" fmla="*/ 227 w 269"/>
                  <a:gd name="T7" fmla="*/ 211 h 378"/>
                  <a:gd name="T8" fmla="*/ 238 w 269"/>
                  <a:gd name="T9" fmla="*/ 236 h 378"/>
                  <a:gd name="T10" fmla="*/ 252 w 269"/>
                  <a:gd name="T11" fmla="*/ 257 h 378"/>
                  <a:gd name="T12" fmla="*/ 248 w 269"/>
                  <a:gd name="T13" fmla="*/ 271 h 378"/>
                  <a:gd name="T14" fmla="*/ 228 w 269"/>
                  <a:gd name="T15" fmla="*/ 279 h 378"/>
                  <a:gd name="T16" fmla="*/ 223 w 269"/>
                  <a:gd name="T17" fmla="*/ 282 h 378"/>
                  <a:gd name="T18" fmla="*/ 219 w 269"/>
                  <a:gd name="T19" fmla="*/ 295 h 378"/>
                  <a:gd name="T20" fmla="*/ 207 w 269"/>
                  <a:gd name="T21" fmla="*/ 319 h 378"/>
                  <a:gd name="T22" fmla="*/ 191 w 269"/>
                  <a:gd name="T23" fmla="*/ 340 h 378"/>
                  <a:gd name="T24" fmla="*/ 185 w 269"/>
                  <a:gd name="T25" fmla="*/ 356 h 378"/>
                  <a:gd name="T26" fmla="*/ 156 w 269"/>
                  <a:gd name="T27" fmla="*/ 372 h 378"/>
                  <a:gd name="T28" fmla="*/ 109 w 269"/>
                  <a:gd name="T29" fmla="*/ 378 h 378"/>
                  <a:gd name="T30" fmla="*/ 11 w 269"/>
                  <a:gd name="T31" fmla="*/ 208 h 378"/>
                  <a:gd name="T32" fmla="*/ 42 w 269"/>
                  <a:gd name="T33" fmla="*/ 5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378">
                    <a:moveTo>
                      <a:pt x="42" y="56"/>
                    </a:moveTo>
                    <a:cubicBezTo>
                      <a:pt x="74" y="16"/>
                      <a:pt x="128" y="0"/>
                      <a:pt x="177" y="16"/>
                    </a:cubicBezTo>
                    <a:cubicBezTo>
                      <a:pt x="237" y="38"/>
                      <a:pt x="269" y="104"/>
                      <a:pt x="248" y="164"/>
                    </a:cubicBezTo>
                    <a:cubicBezTo>
                      <a:pt x="234" y="175"/>
                      <a:pt x="226" y="193"/>
                      <a:pt x="227" y="211"/>
                    </a:cubicBezTo>
                    <a:cubicBezTo>
                      <a:pt x="229" y="220"/>
                      <a:pt x="232" y="229"/>
                      <a:pt x="238" y="236"/>
                    </a:cubicBezTo>
                    <a:cubicBezTo>
                      <a:pt x="243" y="242"/>
                      <a:pt x="248" y="250"/>
                      <a:pt x="252" y="257"/>
                    </a:cubicBezTo>
                    <a:cubicBezTo>
                      <a:pt x="254" y="262"/>
                      <a:pt x="252" y="267"/>
                      <a:pt x="248" y="271"/>
                    </a:cubicBezTo>
                    <a:cubicBezTo>
                      <a:pt x="242" y="275"/>
                      <a:pt x="236" y="278"/>
                      <a:pt x="228" y="279"/>
                    </a:cubicBezTo>
                    <a:cubicBezTo>
                      <a:pt x="227" y="280"/>
                      <a:pt x="225" y="281"/>
                      <a:pt x="223" y="282"/>
                    </a:cubicBezTo>
                    <a:cubicBezTo>
                      <a:pt x="219" y="284"/>
                      <a:pt x="219" y="290"/>
                      <a:pt x="219" y="295"/>
                    </a:cubicBezTo>
                    <a:cubicBezTo>
                      <a:pt x="218" y="304"/>
                      <a:pt x="214" y="312"/>
                      <a:pt x="207" y="319"/>
                    </a:cubicBezTo>
                    <a:cubicBezTo>
                      <a:pt x="201" y="325"/>
                      <a:pt x="195" y="332"/>
                      <a:pt x="191" y="340"/>
                    </a:cubicBezTo>
                    <a:cubicBezTo>
                      <a:pt x="189" y="345"/>
                      <a:pt x="187" y="351"/>
                      <a:pt x="185" y="356"/>
                    </a:cubicBezTo>
                    <a:cubicBezTo>
                      <a:pt x="178" y="365"/>
                      <a:pt x="167" y="371"/>
                      <a:pt x="156" y="372"/>
                    </a:cubicBezTo>
                    <a:cubicBezTo>
                      <a:pt x="144" y="373"/>
                      <a:pt x="124" y="360"/>
                      <a:pt x="109" y="378"/>
                    </a:cubicBezTo>
                    <a:cubicBezTo>
                      <a:pt x="96" y="375"/>
                      <a:pt x="24" y="274"/>
                      <a:pt x="11" y="208"/>
                    </a:cubicBezTo>
                    <a:cubicBezTo>
                      <a:pt x="0" y="155"/>
                      <a:pt x="11" y="100"/>
                      <a:pt x="42" y="5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040">
                <a:extLst>
                  <a:ext uri="{FF2B5EF4-FFF2-40B4-BE49-F238E27FC236}">
                    <a16:creationId xmlns:a16="http://schemas.microsoft.com/office/drawing/2014/main" id="{94EAB4AA-C9AA-4D21-8CE3-4F4937E46B5B}"/>
                  </a:ext>
                </a:extLst>
              </p:cNvPr>
              <p:cNvSpPr>
                <a:spLocks/>
              </p:cNvSpPr>
              <p:nvPr/>
            </p:nvSpPr>
            <p:spPr bwMode="auto">
              <a:xfrm>
                <a:off x="2978150" y="5383214"/>
                <a:ext cx="114300" cy="112713"/>
              </a:xfrm>
              <a:custGeom>
                <a:avLst/>
                <a:gdLst>
                  <a:gd name="T0" fmla="*/ 284 w 341"/>
                  <a:gd name="T1" fmla="*/ 129 h 333"/>
                  <a:gd name="T2" fmla="*/ 250 w 341"/>
                  <a:gd name="T3" fmla="*/ 121 h 333"/>
                  <a:gd name="T4" fmla="*/ 207 w 341"/>
                  <a:gd name="T5" fmla="*/ 113 h 333"/>
                  <a:gd name="T6" fmla="*/ 172 w 341"/>
                  <a:gd name="T7" fmla="*/ 130 h 333"/>
                  <a:gd name="T8" fmla="*/ 146 w 341"/>
                  <a:gd name="T9" fmla="*/ 135 h 333"/>
                  <a:gd name="T10" fmla="*/ 141 w 341"/>
                  <a:gd name="T11" fmla="*/ 142 h 333"/>
                  <a:gd name="T12" fmla="*/ 137 w 341"/>
                  <a:gd name="T13" fmla="*/ 192 h 333"/>
                  <a:gd name="T14" fmla="*/ 103 w 341"/>
                  <a:gd name="T15" fmla="*/ 242 h 333"/>
                  <a:gd name="T16" fmla="*/ 78 w 341"/>
                  <a:gd name="T17" fmla="*/ 275 h 333"/>
                  <a:gd name="T18" fmla="*/ 39 w 341"/>
                  <a:gd name="T19" fmla="*/ 333 h 333"/>
                  <a:gd name="T20" fmla="*/ 23 w 341"/>
                  <a:gd name="T21" fmla="*/ 231 h 333"/>
                  <a:gd name="T22" fmla="*/ 1 w 341"/>
                  <a:gd name="T23" fmla="*/ 170 h 333"/>
                  <a:gd name="T24" fmla="*/ 41 w 341"/>
                  <a:gd name="T25" fmla="*/ 91 h 333"/>
                  <a:gd name="T26" fmla="*/ 104 w 341"/>
                  <a:gd name="T27" fmla="*/ 25 h 333"/>
                  <a:gd name="T28" fmla="*/ 148 w 341"/>
                  <a:gd name="T29" fmla="*/ 16 h 333"/>
                  <a:gd name="T30" fmla="*/ 189 w 341"/>
                  <a:gd name="T31" fmla="*/ 9 h 333"/>
                  <a:gd name="T32" fmla="*/ 259 w 341"/>
                  <a:gd name="T33" fmla="*/ 7 h 333"/>
                  <a:gd name="T34" fmla="*/ 285 w 341"/>
                  <a:gd name="T35" fmla="*/ 18 h 333"/>
                  <a:gd name="T36" fmla="*/ 305 w 341"/>
                  <a:gd name="T37" fmla="*/ 27 h 333"/>
                  <a:gd name="T38" fmla="*/ 334 w 341"/>
                  <a:gd name="T39" fmla="*/ 64 h 333"/>
                  <a:gd name="T40" fmla="*/ 311 w 341"/>
                  <a:gd name="T41" fmla="*/ 123 h 333"/>
                  <a:gd name="T42" fmla="*/ 284 w 341"/>
                  <a:gd name="T43" fmla="*/ 1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33">
                    <a:moveTo>
                      <a:pt x="284" y="129"/>
                    </a:moveTo>
                    <a:cubicBezTo>
                      <a:pt x="273" y="128"/>
                      <a:pt x="261" y="125"/>
                      <a:pt x="250" y="121"/>
                    </a:cubicBezTo>
                    <a:cubicBezTo>
                      <a:pt x="237" y="113"/>
                      <a:pt x="222" y="111"/>
                      <a:pt x="207" y="113"/>
                    </a:cubicBezTo>
                    <a:cubicBezTo>
                      <a:pt x="194" y="116"/>
                      <a:pt x="185" y="128"/>
                      <a:pt x="172" y="130"/>
                    </a:cubicBezTo>
                    <a:cubicBezTo>
                      <a:pt x="163" y="132"/>
                      <a:pt x="153" y="129"/>
                      <a:pt x="146" y="135"/>
                    </a:cubicBezTo>
                    <a:cubicBezTo>
                      <a:pt x="144" y="137"/>
                      <a:pt x="142" y="140"/>
                      <a:pt x="141" y="142"/>
                    </a:cubicBezTo>
                    <a:cubicBezTo>
                      <a:pt x="138" y="159"/>
                      <a:pt x="137" y="175"/>
                      <a:pt x="137" y="192"/>
                    </a:cubicBezTo>
                    <a:cubicBezTo>
                      <a:pt x="137" y="214"/>
                      <a:pt x="124" y="234"/>
                      <a:pt x="103" y="242"/>
                    </a:cubicBezTo>
                    <a:cubicBezTo>
                      <a:pt x="89" y="247"/>
                      <a:pt x="80" y="260"/>
                      <a:pt x="78" y="275"/>
                    </a:cubicBezTo>
                    <a:cubicBezTo>
                      <a:pt x="72" y="298"/>
                      <a:pt x="49" y="303"/>
                      <a:pt x="39" y="333"/>
                    </a:cubicBezTo>
                    <a:cubicBezTo>
                      <a:pt x="7" y="317"/>
                      <a:pt x="12" y="265"/>
                      <a:pt x="23" y="231"/>
                    </a:cubicBezTo>
                    <a:cubicBezTo>
                      <a:pt x="26" y="219"/>
                      <a:pt x="0" y="182"/>
                      <a:pt x="1" y="170"/>
                    </a:cubicBezTo>
                    <a:cubicBezTo>
                      <a:pt x="20" y="147"/>
                      <a:pt x="34" y="120"/>
                      <a:pt x="41" y="91"/>
                    </a:cubicBezTo>
                    <a:cubicBezTo>
                      <a:pt x="53" y="62"/>
                      <a:pt x="75" y="38"/>
                      <a:pt x="104" y="25"/>
                    </a:cubicBezTo>
                    <a:cubicBezTo>
                      <a:pt x="117" y="18"/>
                      <a:pt x="133" y="15"/>
                      <a:pt x="148" y="16"/>
                    </a:cubicBezTo>
                    <a:cubicBezTo>
                      <a:pt x="162" y="17"/>
                      <a:pt x="176" y="14"/>
                      <a:pt x="189" y="9"/>
                    </a:cubicBezTo>
                    <a:cubicBezTo>
                      <a:pt x="211" y="1"/>
                      <a:pt x="236" y="0"/>
                      <a:pt x="259" y="7"/>
                    </a:cubicBezTo>
                    <a:cubicBezTo>
                      <a:pt x="268" y="9"/>
                      <a:pt x="276" y="15"/>
                      <a:pt x="285" y="18"/>
                    </a:cubicBezTo>
                    <a:cubicBezTo>
                      <a:pt x="292" y="20"/>
                      <a:pt x="298" y="23"/>
                      <a:pt x="305" y="27"/>
                    </a:cubicBezTo>
                    <a:cubicBezTo>
                      <a:pt x="319" y="35"/>
                      <a:pt x="329" y="49"/>
                      <a:pt x="334" y="64"/>
                    </a:cubicBezTo>
                    <a:cubicBezTo>
                      <a:pt x="341" y="87"/>
                      <a:pt x="331" y="111"/>
                      <a:pt x="311" y="123"/>
                    </a:cubicBezTo>
                    <a:cubicBezTo>
                      <a:pt x="302" y="127"/>
                      <a:pt x="293" y="129"/>
                      <a:pt x="284" y="12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041">
                <a:extLst>
                  <a:ext uri="{FF2B5EF4-FFF2-40B4-BE49-F238E27FC236}">
                    <a16:creationId xmlns:a16="http://schemas.microsoft.com/office/drawing/2014/main" id="{BDD8AE17-1795-4398-85A0-F05713331B28}"/>
                  </a:ext>
                </a:extLst>
              </p:cNvPr>
              <p:cNvSpPr>
                <a:spLocks/>
              </p:cNvSpPr>
              <p:nvPr/>
            </p:nvSpPr>
            <p:spPr bwMode="auto">
              <a:xfrm>
                <a:off x="2992438" y="5438776"/>
                <a:ext cx="28575" cy="34925"/>
              </a:xfrm>
              <a:custGeom>
                <a:avLst/>
                <a:gdLst>
                  <a:gd name="T0" fmla="*/ 84 w 88"/>
                  <a:gd name="T1" fmla="*/ 55 h 104"/>
                  <a:gd name="T2" fmla="*/ 31 w 88"/>
                  <a:gd name="T3" fmla="*/ 3 h 104"/>
                  <a:gd name="T4" fmla="*/ 11 w 88"/>
                  <a:gd name="T5" fmla="*/ 65 h 104"/>
                  <a:gd name="T6" fmla="*/ 59 w 88"/>
                  <a:gd name="T7" fmla="*/ 104 h 104"/>
                  <a:gd name="T8" fmla="*/ 84 w 88"/>
                  <a:gd name="T9" fmla="*/ 55 h 104"/>
                </a:gdLst>
                <a:ahLst/>
                <a:cxnLst>
                  <a:cxn ang="0">
                    <a:pos x="T0" y="T1"/>
                  </a:cxn>
                  <a:cxn ang="0">
                    <a:pos x="T2" y="T3"/>
                  </a:cxn>
                  <a:cxn ang="0">
                    <a:pos x="T4" y="T5"/>
                  </a:cxn>
                  <a:cxn ang="0">
                    <a:pos x="T6" y="T7"/>
                  </a:cxn>
                  <a:cxn ang="0">
                    <a:pos x="T8" y="T9"/>
                  </a:cxn>
                </a:cxnLst>
                <a:rect l="0" t="0" r="r" b="b"/>
                <a:pathLst>
                  <a:path w="88" h="104">
                    <a:moveTo>
                      <a:pt x="84" y="55"/>
                    </a:moveTo>
                    <a:cubicBezTo>
                      <a:pt x="78" y="25"/>
                      <a:pt x="55" y="0"/>
                      <a:pt x="31" y="3"/>
                    </a:cubicBezTo>
                    <a:cubicBezTo>
                      <a:pt x="8" y="6"/>
                      <a:pt x="0" y="36"/>
                      <a:pt x="11" y="65"/>
                    </a:cubicBezTo>
                    <a:cubicBezTo>
                      <a:pt x="17" y="87"/>
                      <a:pt x="37" y="102"/>
                      <a:pt x="59" y="104"/>
                    </a:cubicBezTo>
                    <a:cubicBezTo>
                      <a:pt x="77" y="101"/>
                      <a:pt x="88" y="81"/>
                      <a:pt x="84"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042">
                <a:extLst>
                  <a:ext uri="{FF2B5EF4-FFF2-40B4-BE49-F238E27FC236}">
                    <a16:creationId xmlns:a16="http://schemas.microsoft.com/office/drawing/2014/main" id="{CEC96A57-8076-48A8-9DC8-54D4965E421C}"/>
                  </a:ext>
                </a:extLst>
              </p:cNvPr>
              <p:cNvSpPr>
                <a:spLocks/>
              </p:cNvSpPr>
              <p:nvPr/>
            </p:nvSpPr>
            <p:spPr bwMode="auto">
              <a:xfrm>
                <a:off x="3041650" y="5445126"/>
                <a:ext cx="25400" cy="28575"/>
              </a:xfrm>
              <a:custGeom>
                <a:avLst/>
                <a:gdLst>
                  <a:gd name="T0" fmla="*/ 41 w 76"/>
                  <a:gd name="T1" fmla="*/ 84 h 86"/>
                  <a:gd name="T2" fmla="*/ 75 w 76"/>
                  <a:gd name="T3" fmla="*/ 47 h 86"/>
                  <a:gd name="T4" fmla="*/ 73 w 76"/>
                  <a:gd name="T5" fmla="*/ 15 h 86"/>
                  <a:gd name="T6" fmla="*/ 1 w 76"/>
                  <a:gd name="T7" fmla="*/ 19 h 86"/>
                  <a:gd name="T8" fmla="*/ 3 w 76"/>
                  <a:gd name="T9" fmla="*/ 51 h 86"/>
                  <a:gd name="T10" fmla="*/ 41 w 76"/>
                  <a:gd name="T11" fmla="*/ 84 h 86"/>
                </a:gdLst>
                <a:ahLst/>
                <a:cxnLst>
                  <a:cxn ang="0">
                    <a:pos x="T0" y="T1"/>
                  </a:cxn>
                  <a:cxn ang="0">
                    <a:pos x="T2" y="T3"/>
                  </a:cxn>
                  <a:cxn ang="0">
                    <a:pos x="T4" y="T5"/>
                  </a:cxn>
                  <a:cxn ang="0">
                    <a:pos x="T6" y="T7"/>
                  </a:cxn>
                  <a:cxn ang="0">
                    <a:pos x="T8" y="T9"/>
                  </a:cxn>
                  <a:cxn ang="0">
                    <a:pos x="T10" y="T11"/>
                  </a:cxn>
                </a:cxnLst>
                <a:rect l="0" t="0" r="r" b="b"/>
                <a:pathLst>
                  <a:path w="76" h="86">
                    <a:moveTo>
                      <a:pt x="41" y="84"/>
                    </a:moveTo>
                    <a:cubicBezTo>
                      <a:pt x="60" y="83"/>
                      <a:pt x="76" y="66"/>
                      <a:pt x="75" y="47"/>
                    </a:cubicBezTo>
                    <a:lnTo>
                      <a:pt x="73" y="15"/>
                    </a:lnTo>
                    <a:cubicBezTo>
                      <a:pt x="72" y="0"/>
                      <a:pt x="0" y="4"/>
                      <a:pt x="1" y="19"/>
                    </a:cubicBezTo>
                    <a:lnTo>
                      <a:pt x="3" y="51"/>
                    </a:lnTo>
                    <a:cubicBezTo>
                      <a:pt x="4" y="70"/>
                      <a:pt x="21" y="86"/>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43">
                <a:extLst>
                  <a:ext uri="{FF2B5EF4-FFF2-40B4-BE49-F238E27FC236}">
                    <a16:creationId xmlns:a16="http://schemas.microsoft.com/office/drawing/2014/main" id="{17330CC2-075D-48A2-8BC4-99B9A1390400}"/>
                  </a:ext>
                </a:extLst>
              </p:cNvPr>
              <p:cNvSpPr>
                <a:spLocks noEditPoints="1"/>
              </p:cNvSpPr>
              <p:nvPr/>
            </p:nvSpPr>
            <p:spPr bwMode="auto">
              <a:xfrm>
                <a:off x="3040063" y="5446714"/>
                <a:ext cx="26987" cy="28575"/>
              </a:xfrm>
              <a:custGeom>
                <a:avLst/>
                <a:gdLst>
                  <a:gd name="T0" fmla="*/ 44 w 82"/>
                  <a:gd name="T1" fmla="*/ 79 h 87"/>
                  <a:gd name="T2" fmla="*/ 66 w 82"/>
                  <a:gd name="T3" fmla="*/ 68 h 87"/>
                  <a:gd name="T4" fmla="*/ 74 w 82"/>
                  <a:gd name="T5" fmla="*/ 45 h 87"/>
                  <a:gd name="T6" fmla="*/ 72 w 82"/>
                  <a:gd name="T7" fmla="*/ 14 h 87"/>
                  <a:gd name="T8" fmla="*/ 54 w 82"/>
                  <a:gd name="T9" fmla="*/ 8 h 87"/>
                  <a:gd name="T10" fmla="*/ 40 w 82"/>
                  <a:gd name="T11" fmla="*/ 8 h 87"/>
                  <a:gd name="T12" fmla="*/ 25 w 82"/>
                  <a:gd name="T13" fmla="*/ 10 h 87"/>
                  <a:gd name="T14" fmla="*/ 8 w 82"/>
                  <a:gd name="T15" fmla="*/ 17 h 87"/>
                  <a:gd name="T16" fmla="*/ 10 w 82"/>
                  <a:gd name="T17" fmla="*/ 48 h 87"/>
                  <a:gd name="T18" fmla="*/ 20 w 82"/>
                  <a:gd name="T19" fmla="*/ 70 h 87"/>
                  <a:gd name="T20" fmla="*/ 44 w 82"/>
                  <a:gd name="T21" fmla="*/ 79 h 87"/>
                  <a:gd name="T22" fmla="*/ 44 w 82"/>
                  <a:gd name="T23" fmla="*/ 86 h 87"/>
                  <a:gd name="T24" fmla="*/ 15 w 82"/>
                  <a:gd name="T25" fmla="*/ 76 h 87"/>
                  <a:gd name="T26" fmla="*/ 2 w 82"/>
                  <a:gd name="T27" fmla="*/ 49 h 87"/>
                  <a:gd name="T28" fmla="*/ 0 w 82"/>
                  <a:gd name="T29" fmla="*/ 18 h 87"/>
                  <a:gd name="T30" fmla="*/ 24 w 82"/>
                  <a:gd name="T31" fmla="*/ 2 h 87"/>
                  <a:gd name="T32" fmla="*/ 39 w 82"/>
                  <a:gd name="T33" fmla="*/ 0 h 87"/>
                  <a:gd name="T34" fmla="*/ 55 w 82"/>
                  <a:gd name="T35" fmla="*/ 0 h 87"/>
                  <a:gd name="T36" fmla="*/ 80 w 82"/>
                  <a:gd name="T37" fmla="*/ 13 h 87"/>
                  <a:gd name="T38" fmla="*/ 81 w 82"/>
                  <a:gd name="T39" fmla="*/ 45 h 87"/>
                  <a:gd name="T40" fmla="*/ 71 w 82"/>
                  <a:gd name="T41" fmla="*/ 73 h 87"/>
                  <a:gd name="T42" fmla="*/ 44 w 82"/>
                  <a:gd name="T4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87">
                    <a:moveTo>
                      <a:pt x="44" y="79"/>
                    </a:moveTo>
                    <a:cubicBezTo>
                      <a:pt x="52" y="78"/>
                      <a:pt x="60" y="74"/>
                      <a:pt x="66" y="68"/>
                    </a:cubicBezTo>
                    <a:cubicBezTo>
                      <a:pt x="71" y="62"/>
                      <a:pt x="74" y="54"/>
                      <a:pt x="74" y="45"/>
                    </a:cubicBezTo>
                    <a:lnTo>
                      <a:pt x="72" y="14"/>
                    </a:lnTo>
                    <a:cubicBezTo>
                      <a:pt x="72" y="11"/>
                      <a:pt x="64" y="9"/>
                      <a:pt x="54" y="8"/>
                    </a:cubicBezTo>
                    <a:cubicBezTo>
                      <a:pt x="49" y="8"/>
                      <a:pt x="44" y="8"/>
                      <a:pt x="40" y="8"/>
                    </a:cubicBezTo>
                    <a:cubicBezTo>
                      <a:pt x="35" y="8"/>
                      <a:pt x="30" y="9"/>
                      <a:pt x="25" y="10"/>
                    </a:cubicBezTo>
                    <a:cubicBezTo>
                      <a:pt x="15" y="11"/>
                      <a:pt x="8" y="14"/>
                      <a:pt x="8" y="17"/>
                    </a:cubicBezTo>
                    <a:lnTo>
                      <a:pt x="10" y="48"/>
                    </a:lnTo>
                    <a:cubicBezTo>
                      <a:pt x="10" y="57"/>
                      <a:pt x="14" y="65"/>
                      <a:pt x="20" y="70"/>
                    </a:cubicBezTo>
                    <a:cubicBezTo>
                      <a:pt x="26" y="76"/>
                      <a:pt x="35" y="79"/>
                      <a:pt x="44" y="79"/>
                    </a:cubicBezTo>
                    <a:close/>
                    <a:moveTo>
                      <a:pt x="44" y="86"/>
                    </a:moveTo>
                    <a:cubicBezTo>
                      <a:pt x="33" y="87"/>
                      <a:pt x="23" y="83"/>
                      <a:pt x="15" y="76"/>
                    </a:cubicBezTo>
                    <a:cubicBezTo>
                      <a:pt x="8" y="69"/>
                      <a:pt x="3" y="60"/>
                      <a:pt x="2" y="49"/>
                    </a:cubicBezTo>
                    <a:lnTo>
                      <a:pt x="0" y="18"/>
                    </a:lnTo>
                    <a:cubicBezTo>
                      <a:pt x="0" y="10"/>
                      <a:pt x="10" y="4"/>
                      <a:pt x="24" y="2"/>
                    </a:cubicBezTo>
                    <a:cubicBezTo>
                      <a:pt x="29" y="1"/>
                      <a:pt x="34" y="0"/>
                      <a:pt x="39" y="0"/>
                    </a:cubicBezTo>
                    <a:cubicBezTo>
                      <a:pt x="44" y="0"/>
                      <a:pt x="50" y="0"/>
                      <a:pt x="55" y="0"/>
                    </a:cubicBezTo>
                    <a:cubicBezTo>
                      <a:pt x="68" y="1"/>
                      <a:pt x="79" y="5"/>
                      <a:pt x="80" y="13"/>
                    </a:cubicBezTo>
                    <a:lnTo>
                      <a:pt x="81" y="45"/>
                    </a:lnTo>
                    <a:cubicBezTo>
                      <a:pt x="82" y="56"/>
                      <a:pt x="78" y="66"/>
                      <a:pt x="71" y="73"/>
                    </a:cubicBezTo>
                    <a:cubicBezTo>
                      <a:pt x="65" y="81"/>
                      <a:pt x="55" y="86"/>
                      <a:pt x="44"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044">
                <a:extLst>
                  <a:ext uri="{FF2B5EF4-FFF2-40B4-BE49-F238E27FC236}">
                    <a16:creationId xmlns:a16="http://schemas.microsoft.com/office/drawing/2014/main" id="{4E8A4C49-6A6A-475A-9CE9-D1D897146ECD}"/>
                  </a:ext>
                </a:extLst>
              </p:cNvPr>
              <p:cNvSpPr>
                <a:spLocks/>
              </p:cNvSpPr>
              <p:nvPr/>
            </p:nvSpPr>
            <p:spPr bwMode="auto">
              <a:xfrm>
                <a:off x="2981325" y="5381626"/>
                <a:ext cx="125412" cy="68263"/>
              </a:xfrm>
              <a:custGeom>
                <a:avLst/>
                <a:gdLst>
                  <a:gd name="T0" fmla="*/ 370 w 376"/>
                  <a:gd name="T1" fmla="*/ 81 h 203"/>
                  <a:gd name="T2" fmla="*/ 198 w 376"/>
                  <a:gd name="T3" fmla="*/ 192 h 203"/>
                  <a:gd name="T4" fmla="*/ 6 w 376"/>
                  <a:gd name="T5" fmla="*/ 122 h 203"/>
                  <a:gd name="T6" fmla="*/ 178 w 376"/>
                  <a:gd name="T7" fmla="*/ 12 h 203"/>
                  <a:gd name="T8" fmla="*/ 370 w 376"/>
                  <a:gd name="T9" fmla="*/ 81 h 203"/>
                </a:gdLst>
                <a:ahLst/>
                <a:cxnLst>
                  <a:cxn ang="0">
                    <a:pos x="T0" y="T1"/>
                  </a:cxn>
                  <a:cxn ang="0">
                    <a:pos x="T2" y="T3"/>
                  </a:cxn>
                  <a:cxn ang="0">
                    <a:pos x="T4" y="T5"/>
                  </a:cxn>
                  <a:cxn ang="0">
                    <a:pos x="T6" y="T7"/>
                  </a:cxn>
                  <a:cxn ang="0">
                    <a:pos x="T8" y="T9"/>
                  </a:cxn>
                </a:cxnLst>
                <a:rect l="0" t="0" r="r" b="b"/>
                <a:pathLst>
                  <a:path w="376" h="203">
                    <a:moveTo>
                      <a:pt x="370" y="81"/>
                    </a:moveTo>
                    <a:cubicBezTo>
                      <a:pt x="376" y="131"/>
                      <a:pt x="299" y="180"/>
                      <a:pt x="198" y="192"/>
                    </a:cubicBezTo>
                    <a:cubicBezTo>
                      <a:pt x="97" y="203"/>
                      <a:pt x="11" y="172"/>
                      <a:pt x="6" y="122"/>
                    </a:cubicBezTo>
                    <a:cubicBezTo>
                      <a:pt x="0" y="72"/>
                      <a:pt x="77" y="23"/>
                      <a:pt x="178" y="12"/>
                    </a:cubicBezTo>
                    <a:cubicBezTo>
                      <a:pt x="278" y="0"/>
                      <a:pt x="365" y="32"/>
                      <a:pt x="370" y="81"/>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045">
                <a:extLst>
                  <a:ext uri="{FF2B5EF4-FFF2-40B4-BE49-F238E27FC236}">
                    <a16:creationId xmlns:a16="http://schemas.microsoft.com/office/drawing/2014/main" id="{C98373EF-47E5-4B1B-BE0B-1518AB485434}"/>
                  </a:ext>
                </a:extLst>
              </p:cNvPr>
              <p:cNvSpPr>
                <a:spLocks/>
              </p:cNvSpPr>
              <p:nvPr/>
            </p:nvSpPr>
            <p:spPr bwMode="auto">
              <a:xfrm>
                <a:off x="2981325" y="5354639"/>
                <a:ext cx="112712" cy="92075"/>
              </a:xfrm>
              <a:custGeom>
                <a:avLst/>
                <a:gdLst>
                  <a:gd name="T0" fmla="*/ 10 w 338"/>
                  <a:gd name="T1" fmla="*/ 189 h 276"/>
                  <a:gd name="T2" fmla="*/ 328 w 338"/>
                  <a:gd name="T3" fmla="*/ 153 h 276"/>
                  <a:gd name="T4" fmla="*/ 151 w 338"/>
                  <a:gd name="T5" fmla="*/ 13 h 276"/>
                  <a:gd name="T6" fmla="*/ 10 w 338"/>
                  <a:gd name="T7" fmla="*/ 189 h 276"/>
                </a:gdLst>
                <a:ahLst/>
                <a:cxnLst>
                  <a:cxn ang="0">
                    <a:pos x="T0" y="T1"/>
                  </a:cxn>
                  <a:cxn ang="0">
                    <a:pos x="T2" y="T3"/>
                  </a:cxn>
                  <a:cxn ang="0">
                    <a:pos x="T4" y="T5"/>
                  </a:cxn>
                  <a:cxn ang="0">
                    <a:pos x="T6" y="T7"/>
                  </a:cxn>
                </a:cxnLst>
                <a:rect l="0" t="0" r="r" b="b"/>
                <a:pathLst>
                  <a:path w="338" h="276">
                    <a:moveTo>
                      <a:pt x="10" y="189"/>
                    </a:moveTo>
                    <a:cubicBezTo>
                      <a:pt x="19" y="276"/>
                      <a:pt x="338" y="241"/>
                      <a:pt x="328" y="153"/>
                    </a:cubicBezTo>
                    <a:cubicBezTo>
                      <a:pt x="318" y="66"/>
                      <a:pt x="265" y="0"/>
                      <a:pt x="151" y="13"/>
                    </a:cubicBezTo>
                    <a:cubicBezTo>
                      <a:pt x="37" y="26"/>
                      <a:pt x="0" y="102"/>
                      <a:pt x="10" y="18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2046">
                <a:extLst>
                  <a:ext uri="{FF2B5EF4-FFF2-40B4-BE49-F238E27FC236}">
                    <a16:creationId xmlns:a16="http://schemas.microsoft.com/office/drawing/2014/main" id="{16B2BB5B-16E2-48E8-99E8-7B93DDBAD593}"/>
                  </a:ext>
                </a:extLst>
              </p:cNvPr>
              <p:cNvSpPr>
                <a:spLocks noChangeArrowheads="1"/>
              </p:cNvSpPr>
              <p:nvPr/>
            </p:nvSpPr>
            <p:spPr bwMode="auto">
              <a:xfrm>
                <a:off x="3000375" y="5383214"/>
                <a:ext cx="25400"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047">
                <a:extLst>
                  <a:ext uri="{FF2B5EF4-FFF2-40B4-BE49-F238E27FC236}">
                    <a16:creationId xmlns:a16="http://schemas.microsoft.com/office/drawing/2014/main" id="{F69A2095-365E-40E9-9213-1916CB7A0CA7}"/>
                  </a:ext>
                </a:extLst>
              </p:cNvPr>
              <p:cNvSpPr>
                <a:spLocks/>
              </p:cNvSpPr>
              <p:nvPr/>
            </p:nvSpPr>
            <p:spPr bwMode="auto">
              <a:xfrm>
                <a:off x="3022600" y="5360989"/>
                <a:ext cx="63500" cy="52388"/>
              </a:xfrm>
              <a:custGeom>
                <a:avLst/>
                <a:gdLst>
                  <a:gd name="T0" fmla="*/ 162 w 192"/>
                  <a:gd name="T1" fmla="*/ 156 h 156"/>
                  <a:gd name="T2" fmla="*/ 0 w 192"/>
                  <a:gd name="T3" fmla="*/ 15 h 156"/>
                  <a:gd name="T4" fmla="*/ 15 w 192"/>
                  <a:gd name="T5" fmla="*/ 13 h 156"/>
                  <a:gd name="T6" fmla="*/ 192 w 192"/>
                  <a:gd name="T7" fmla="*/ 153 h 156"/>
                  <a:gd name="T8" fmla="*/ 162 w 192"/>
                  <a:gd name="T9" fmla="*/ 156 h 156"/>
                </a:gdLst>
                <a:ahLst/>
                <a:cxnLst>
                  <a:cxn ang="0">
                    <a:pos x="T0" y="T1"/>
                  </a:cxn>
                  <a:cxn ang="0">
                    <a:pos x="T2" y="T3"/>
                  </a:cxn>
                  <a:cxn ang="0">
                    <a:pos x="T4" y="T5"/>
                  </a:cxn>
                  <a:cxn ang="0">
                    <a:pos x="T6" y="T7"/>
                  </a:cxn>
                  <a:cxn ang="0">
                    <a:pos x="T8" y="T9"/>
                  </a:cxn>
                </a:cxnLst>
                <a:rect l="0" t="0" r="r" b="b"/>
                <a:pathLst>
                  <a:path w="192" h="156">
                    <a:moveTo>
                      <a:pt x="162" y="156"/>
                    </a:moveTo>
                    <a:cubicBezTo>
                      <a:pt x="153" y="73"/>
                      <a:pt x="104" y="10"/>
                      <a:pt x="0" y="15"/>
                    </a:cubicBezTo>
                    <a:cubicBezTo>
                      <a:pt x="5" y="14"/>
                      <a:pt x="10" y="13"/>
                      <a:pt x="15" y="13"/>
                    </a:cubicBezTo>
                    <a:cubicBezTo>
                      <a:pt x="129" y="0"/>
                      <a:pt x="182" y="66"/>
                      <a:pt x="192" y="153"/>
                    </a:cubicBezTo>
                    <a:lnTo>
                      <a:pt x="16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048">
                <a:extLst>
                  <a:ext uri="{FF2B5EF4-FFF2-40B4-BE49-F238E27FC236}">
                    <a16:creationId xmlns:a16="http://schemas.microsoft.com/office/drawing/2014/main" id="{A928628D-D98E-413A-9032-FE458B8C5317}"/>
                  </a:ext>
                </a:extLst>
              </p:cNvPr>
              <p:cNvSpPr>
                <a:spLocks/>
              </p:cNvSpPr>
              <p:nvPr/>
            </p:nvSpPr>
            <p:spPr bwMode="auto">
              <a:xfrm>
                <a:off x="2903538" y="5621339"/>
                <a:ext cx="166687" cy="134938"/>
              </a:xfrm>
              <a:custGeom>
                <a:avLst/>
                <a:gdLst>
                  <a:gd name="T0" fmla="*/ 192 w 501"/>
                  <a:gd name="T1" fmla="*/ 101 h 404"/>
                  <a:gd name="T2" fmla="*/ 501 w 501"/>
                  <a:gd name="T3" fmla="*/ 332 h 404"/>
                  <a:gd name="T4" fmla="*/ 459 w 501"/>
                  <a:gd name="T5" fmla="*/ 404 h 404"/>
                  <a:gd name="T6" fmla="*/ 79 w 501"/>
                  <a:gd name="T7" fmla="*/ 173 h 404"/>
                  <a:gd name="T8" fmla="*/ 192 w 501"/>
                  <a:gd name="T9" fmla="*/ 101 h 404"/>
                </a:gdLst>
                <a:ahLst/>
                <a:cxnLst>
                  <a:cxn ang="0">
                    <a:pos x="T0" y="T1"/>
                  </a:cxn>
                  <a:cxn ang="0">
                    <a:pos x="T2" y="T3"/>
                  </a:cxn>
                  <a:cxn ang="0">
                    <a:pos x="T4" y="T5"/>
                  </a:cxn>
                  <a:cxn ang="0">
                    <a:pos x="T6" y="T7"/>
                  </a:cxn>
                  <a:cxn ang="0">
                    <a:pos x="T8" y="T9"/>
                  </a:cxn>
                </a:cxnLst>
                <a:rect l="0" t="0" r="r" b="b"/>
                <a:pathLst>
                  <a:path w="501" h="404">
                    <a:moveTo>
                      <a:pt x="192" y="101"/>
                    </a:moveTo>
                    <a:cubicBezTo>
                      <a:pt x="275" y="148"/>
                      <a:pt x="310" y="239"/>
                      <a:pt x="501" y="332"/>
                    </a:cubicBezTo>
                    <a:cubicBezTo>
                      <a:pt x="493" y="353"/>
                      <a:pt x="481" y="404"/>
                      <a:pt x="459" y="404"/>
                    </a:cubicBezTo>
                    <a:cubicBezTo>
                      <a:pt x="393" y="345"/>
                      <a:pt x="163" y="289"/>
                      <a:pt x="79" y="173"/>
                    </a:cubicBezTo>
                    <a:cubicBezTo>
                      <a:pt x="0" y="83"/>
                      <a:pt x="162" y="0"/>
                      <a:pt x="192" y="10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049">
                <a:extLst>
                  <a:ext uri="{FF2B5EF4-FFF2-40B4-BE49-F238E27FC236}">
                    <a16:creationId xmlns:a16="http://schemas.microsoft.com/office/drawing/2014/main" id="{824EEE0F-F0C3-4E08-A92B-6596B7FE4957}"/>
                  </a:ext>
                </a:extLst>
              </p:cNvPr>
              <p:cNvSpPr>
                <a:spLocks/>
              </p:cNvSpPr>
              <p:nvPr/>
            </p:nvSpPr>
            <p:spPr bwMode="auto">
              <a:xfrm>
                <a:off x="2908300" y="5484814"/>
                <a:ext cx="61912" cy="187325"/>
              </a:xfrm>
              <a:custGeom>
                <a:avLst/>
                <a:gdLst>
                  <a:gd name="T0" fmla="*/ 181 w 184"/>
                  <a:gd name="T1" fmla="*/ 10 h 559"/>
                  <a:gd name="T2" fmla="*/ 166 w 184"/>
                  <a:gd name="T3" fmla="*/ 502 h 559"/>
                  <a:gd name="T4" fmla="*/ 47 w 184"/>
                  <a:gd name="T5" fmla="*/ 559 h 559"/>
                  <a:gd name="T6" fmla="*/ 20 w 184"/>
                  <a:gd name="T7" fmla="*/ 492 h 559"/>
                  <a:gd name="T8" fmla="*/ 7 w 184"/>
                  <a:gd name="T9" fmla="*/ 436 h 559"/>
                  <a:gd name="T10" fmla="*/ 26 w 184"/>
                  <a:gd name="T11" fmla="*/ 288 h 559"/>
                  <a:gd name="T12" fmla="*/ 40 w 184"/>
                  <a:gd name="T13" fmla="*/ 226 h 559"/>
                  <a:gd name="T14" fmla="*/ 36 w 184"/>
                  <a:gd name="T15" fmla="*/ 106 h 559"/>
                  <a:gd name="T16" fmla="*/ 181 w 184"/>
                  <a:gd name="T17"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59">
                    <a:moveTo>
                      <a:pt x="181" y="10"/>
                    </a:moveTo>
                    <a:cubicBezTo>
                      <a:pt x="184" y="174"/>
                      <a:pt x="179" y="338"/>
                      <a:pt x="166" y="502"/>
                    </a:cubicBezTo>
                    <a:lnTo>
                      <a:pt x="47" y="559"/>
                    </a:lnTo>
                    <a:cubicBezTo>
                      <a:pt x="23" y="547"/>
                      <a:pt x="11" y="518"/>
                      <a:pt x="20" y="492"/>
                    </a:cubicBezTo>
                    <a:cubicBezTo>
                      <a:pt x="25" y="474"/>
                      <a:pt x="11" y="454"/>
                      <a:pt x="7" y="436"/>
                    </a:cubicBezTo>
                    <a:cubicBezTo>
                      <a:pt x="0" y="413"/>
                      <a:pt x="22" y="312"/>
                      <a:pt x="26" y="288"/>
                    </a:cubicBezTo>
                    <a:cubicBezTo>
                      <a:pt x="29" y="267"/>
                      <a:pt x="38" y="247"/>
                      <a:pt x="40" y="226"/>
                    </a:cubicBezTo>
                    <a:cubicBezTo>
                      <a:pt x="46" y="186"/>
                      <a:pt x="30" y="146"/>
                      <a:pt x="36" y="106"/>
                    </a:cubicBezTo>
                    <a:cubicBezTo>
                      <a:pt x="45" y="36"/>
                      <a:pt x="116"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44" name="Oval 143">
            <a:hlinkClick r:id="rId3" action="ppaction://hlinksldjump"/>
            <a:extLst>
              <a:ext uri="{FF2B5EF4-FFF2-40B4-BE49-F238E27FC236}">
                <a16:creationId xmlns:a16="http://schemas.microsoft.com/office/drawing/2014/main" id="{8E634F73-0167-464F-B4BF-A109D3E0148D}"/>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45" name="Oval 144">
            <a:hlinkClick r:id="rId4" action="ppaction://hlinksldjump"/>
            <a:extLst>
              <a:ext uri="{FF2B5EF4-FFF2-40B4-BE49-F238E27FC236}">
                <a16:creationId xmlns:a16="http://schemas.microsoft.com/office/drawing/2014/main" id="{6685A79B-98F3-4A3A-B80D-D158FBED7682}"/>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46" name="Oval 145">
            <a:hlinkClick r:id="rId5" action="ppaction://hlinksldjump"/>
            <a:extLst>
              <a:ext uri="{FF2B5EF4-FFF2-40B4-BE49-F238E27FC236}">
                <a16:creationId xmlns:a16="http://schemas.microsoft.com/office/drawing/2014/main" id="{B83CFDE4-8123-46B2-9AC0-D15A6C6E6522}"/>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hlinkClick r:id="rId6" action="ppaction://hlinksldjump"/>
            <a:extLst>
              <a:ext uri="{FF2B5EF4-FFF2-40B4-BE49-F238E27FC236}">
                <a16:creationId xmlns:a16="http://schemas.microsoft.com/office/drawing/2014/main" id="{333FC508-0900-4C5D-8FCE-3B50106F7C00}"/>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hlinkClick r:id="rId7" action="ppaction://hlinksldjump"/>
            <a:extLst>
              <a:ext uri="{FF2B5EF4-FFF2-40B4-BE49-F238E27FC236}">
                <a16:creationId xmlns:a16="http://schemas.microsoft.com/office/drawing/2014/main" id="{CDB1BB29-328B-409B-9464-E43BEA3269AB}"/>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hlinkClick r:id="rId8" action="ppaction://hlinksldjump"/>
            <a:extLst>
              <a:ext uri="{FF2B5EF4-FFF2-40B4-BE49-F238E27FC236}">
                <a16:creationId xmlns:a16="http://schemas.microsoft.com/office/drawing/2014/main" id="{F1B91C2F-2855-437D-A995-C0F0B3613770}"/>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hlinkClick r:id="rId9" action="ppaction://hlinksldjump"/>
            <a:extLst>
              <a:ext uri="{FF2B5EF4-FFF2-40B4-BE49-F238E27FC236}">
                <a16:creationId xmlns:a16="http://schemas.microsoft.com/office/drawing/2014/main" id="{CA34111C-8831-4E14-A78A-64542BEB21D1}"/>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hlinkClick r:id="rId10" action="ppaction://hlinksldjump"/>
            <a:extLst>
              <a:ext uri="{FF2B5EF4-FFF2-40B4-BE49-F238E27FC236}">
                <a16:creationId xmlns:a16="http://schemas.microsoft.com/office/drawing/2014/main" id="{07E278D7-840A-43E4-A906-EA5F7552EC96}"/>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hlinkClick r:id="rId11" action="ppaction://hlinksldjump"/>
            <a:extLst>
              <a:ext uri="{FF2B5EF4-FFF2-40B4-BE49-F238E27FC236}">
                <a16:creationId xmlns:a16="http://schemas.microsoft.com/office/drawing/2014/main" id="{A34E21D4-9B19-4D72-8B5B-C36007E63324}"/>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152">
            <a:extLst>
              <a:ext uri="{FF2B5EF4-FFF2-40B4-BE49-F238E27FC236}">
                <a16:creationId xmlns:a16="http://schemas.microsoft.com/office/drawing/2014/main" id="{15D18324-CE4F-4FA7-B972-AAF58243CD96}"/>
              </a:ext>
            </a:extLst>
          </p:cNvPr>
          <p:cNvGrpSpPr/>
          <p:nvPr/>
        </p:nvGrpSpPr>
        <p:grpSpPr>
          <a:xfrm>
            <a:off x="9573110" y="4814602"/>
            <a:ext cx="146522" cy="280390"/>
            <a:chOff x="5545138" y="625475"/>
            <a:chExt cx="1489075" cy="2849563"/>
          </a:xfrm>
        </p:grpSpPr>
        <p:sp>
          <p:nvSpPr>
            <p:cNvPr id="154" name="Freeform 117">
              <a:extLst>
                <a:ext uri="{FF2B5EF4-FFF2-40B4-BE49-F238E27FC236}">
                  <a16:creationId xmlns:a16="http://schemas.microsoft.com/office/drawing/2014/main" id="{1BAF6CBF-315F-4736-BA3A-0A98CDE8765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20">
              <a:extLst>
                <a:ext uri="{FF2B5EF4-FFF2-40B4-BE49-F238E27FC236}">
                  <a16:creationId xmlns:a16="http://schemas.microsoft.com/office/drawing/2014/main" id="{0BF5DC33-03A2-46ED-828B-64ACE9FBB31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47711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1950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Designing EAP interventions</a:t>
            </a: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b="0" dirty="0">
                <a:solidFill>
                  <a:schemeClr val="bg1"/>
                </a:solidFill>
              </a:rPr>
              <a:t>Module 7 – </a:t>
            </a:r>
            <a:r>
              <a:rPr lang="en-GB" dirty="0">
                <a:solidFill>
                  <a:schemeClr val="bg1"/>
                </a:solidFill>
              </a:rPr>
              <a:t>Designing EAP interventions</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8383" y="1676401"/>
            <a:ext cx="3962399" cy="4502942"/>
          </a:xfrm>
          <a:prstGeom prst="roundRect">
            <a:avLst>
              <a:gd name="adj" fmla="val 4134"/>
            </a:avLst>
          </a:prstGeom>
          <a:solidFill>
            <a:schemeClr val="bg1">
              <a:lumMod val="95000"/>
            </a:schemeClr>
          </a:solidFill>
        </p:spPr>
        <p:txBody>
          <a:bodyPr>
            <a:normAutofit/>
          </a:bodyPr>
          <a:lstStyle/>
          <a:p>
            <a:r>
              <a:rPr lang="en-GB" sz="1200" dirty="0">
                <a:solidFill>
                  <a:srgbClr val="F19500"/>
                </a:solidFill>
              </a:rPr>
              <a:t>Module objectives</a:t>
            </a:r>
          </a:p>
          <a:p>
            <a:pPr marL="285750" indent="-285750">
              <a:buFont typeface="Arial" panose="020B0604020202020204" pitchFamily="34" charset="0"/>
              <a:buChar char="•"/>
            </a:pPr>
            <a:r>
              <a:rPr lang="en-GB" sz="1200" b="0" dirty="0">
                <a:solidFill>
                  <a:srgbClr val="F19500"/>
                </a:solidFill>
              </a:rPr>
              <a:t>Reflect on your local government’s appetite for specific interventions based on time horizon, current capacity, and powers available </a:t>
            </a:r>
          </a:p>
          <a:p>
            <a:pPr marL="285750" indent="-285750">
              <a:buFont typeface="Arial" panose="020B0604020202020204" pitchFamily="34" charset="0"/>
              <a:buChar char="•"/>
            </a:pPr>
            <a:r>
              <a:rPr lang="en-GB" sz="1200" b="0" dirty="0">
                <a:solidFill>
                  <a:srgbClr val="F19500"/>
                </a:solidFill>
              </a:rPr>
              <a:t>Self-identify which interventions are prioritised and suitable for your local government and residents</a:t>
            </a:r>
          </a:p>
          <a:p>
            <a:pPr marL="285750" indent="-285750">
              <a:buFont typeface="Arial" panose="020B0604020202020204" pitchFamily="34" charset="0"/>
              <a:buChar char="•"/>
            </a:pPr>
            <a:r>
              <a:rPr lang="en-GB" sz="1200" b="0" dirty="0">
                <a:solidFill>
                  <a:srgbClr val="F19500"/>
                </a:solidFill>
              </a:rPr>
              <a:t>Detail interventions and break them down into smaller steps</a:t>
            </a:r>
          </a:p>
          <a:p>
            <a:pPr marL="285750" indent="-285750">
              <a:buFont typeface="Arial" panose="020B0604020202020204" pitchFamily="34" charset="0"/>
              <a:buChar char="•"/>
            </a:pPr>
            <a:endParaRPr lang="en-GB" sz="1200" b="0" dirty="0">
              <a:solidFill>
                <a:srgbClr val="F19500"/>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a:solidFill>
                  <a:srgbClr val="F19500"/>
                </a:solidFill>
              </a:rPr>
              <a:t>Other useful resources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F19500"/>
                </a:solidFill>
                <a:effectLst/>
                <a:uLnTx/>
                <a:uFillTx/>
                <a:latin typeface="Arial" panose="020B0604020202020204" pitchFamily="34" charset="0"/>
                <a:ea typeface="+mn-ea"/>
                <a:cs typeface="Arial" panose="020B0604020202020204" pitchFamily="34" charset="0"/>
              </a:rPr>
              <a:t>International Energy Agency</a:t>
            </a:r>
            <a:r>
              <a:rPr lang="en-GB" sz="1200" b="0" dirty="0">
                <a:solidFill>
                  <a:srgbClr val="F19500"/>
                </a:solidFill>
              </a:rPr>
              <a:t>’s</a:t>
            </a:r>
            <a:r>
              <a:rPr kumimoji="0" lang="en-GB" sz="1200" b="0" u="none" strike="noStrike" kern="1200" cap="none" spc="0" normalizeH="0" baseline="0" noProof="0" dirty="0">
                <a:ln>
                  <a:noFill/>
                </a:ln>
                <a:solidFill>
                  <a:srgbClr val="F19500"/>
                </a:solidFill>
                <a:effectLst/>
                <a:uLnTx/>
                <a:uFillTx/>
                <a:latin typeface="Arial" panose="020B0604020202020204" pitchFamily="34" charset="0"/>
                <a:ea typeface="+mn-ea"/>
                <a:cs typeface="Arial" panose="020B0604020202020204" pitchFamily="34" charset="0"/>
              </a:rPr>
              <a:t> </a:t>
            </a:r>
            <a:r>
              <a:rPr kumimoji="0" lang="en-GB" sz="1200" b="0" u="none" strike="noStrike" kern="1200" cap="none" spc="0" normalizeH="0" baseline="0" noProof="0" dirty="0">
                <a:ln>
                  <a:noFill/>
                </a:ln>
                <a:solidFill>
                  <a:srgbClr val="F1950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energy efficiency policy toolkit</a:t>
            </a:r>
            <a:endParaRPr kumimoji="0" lang="en-GB" sz="1200" b="0" u="none" strike="noStrike" kern="1200" cap="none" spc="0" normalizeH="0" baseline="0" noProof="0" dirty="0">
              <a:ln>
                <a:noFill/>
              </a:ln>
              <a:solidFill>
                <a:srgbClr val="F195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F19500"/>
                </a:solidFill>
              </a:rPr>
              <a:t>REN21’s </a:t>
            </a:r>
            <a:r>
              <a:rPr lang="en-GB" sz="1200" b="0" dirty="0">
                <a:solidFill>
                  <a:srgbClr val="F19500"/>
                </a:solidFill>
                <a:hlinkClick r:id="rId4">
                  <a:extLst>
                    <a:ext uri="{A12FA001-AC4F-418D-AE19-62706E023703}">
                      <ahyp:hlinkClr xmlns:ahyp="http://schemas.microsoft.com/office/drawing/2018/hyperlinkcolor" val="tx"/>
                    </a:ext>
                  </a:extLst>
                </a:hlinkClick>
              </a:rPr>
              <a:t>Mini-grid Policy Toolkit</a:t>
            </a:r>
            <a:endParaRPr kumimoji="0" lang="en-GB" sz="1200" b="0" u="none" strike="noStrike" kern="1200" cap="none" spc="0" normalizeH="0" baseline="0" noProof="0" dirty="0">
              <a:ln>
                <a:noFill/>
              </a:ln>
              <a:solidFill>
                <a:srgbClr val="F19500"/>
              </a:solidFill>
              <a:effectLst/>
              <a:uLnTx/>
              <a:uFillTx/>
              <a:latin typeface="Arial" panose="020B0604020202020204" pitchFamily="34" charset="0"/>
              <a:ea typeface="+mn-ea"/>
              <a:cs typeface="Arial" panose="020B0604020202020204" pitchFamily="34" charset="0"/>
            </a:endParaRPr>
          </a:p>
        </p:txBody>
      </p:sp>
      <p:sp>
        <p:nvSpPr>
          <p:cNvPr id="9" name="Content Placeholder 1">
            <a:extLst>
              <a:ext uri="{FF2B5EF4-FFF2-40B4-BE49-F238E27FC236}">
                <a16:creationId xmlns:a16="http://schemas.microsoft.com/office/drawing/2014/main" id="{20DF4E98-69BF-0401-9863-41208969E5DF}"/>
              </a:ext>
            </a:extLst>
          </p:cNvPr>
          <p:cNvSpPr txBox="1">
            <a:spLocks/>
          </p:cNvSpPr>
          <p:nvPr/>
        </p:nvSpPr>
        <p:spPr>
          <a:xfrm>
            <a:off x="685801" y="1833563"/>
            <a:ext cx="3962399" cy="434577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There are five different interventions which local governments can employ to improve energy access and reduce energy poverty:</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Policies &amp; regulation</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Stakeholder collaboration</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Internal capacity building &amp; data collection,</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Investment &amp; securing finance</a:t>
            </a: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City-led programmes.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 is important to note that these interventions are influenced by the barriers and power structures they operate in. This relationship will be explored in the tool for this module.</a:t>
            </a:r>
          </a:p>
          <a:p>
            <a:pPr>
              <a:lnSpc>
                <a:spcPct val="120000"/>
              </a:lnSpc>
              <a:defRPr/>
            </a:pPr>
            <a:r>
              <a:rPr kumimoji="0" lang="en-GB" sz="1100" b="0" i="1" u="none" strike="noStrike" kern="1200" cap="none" spc="0" normalizeH="0" baseline="0" noProof="0" dirty="0">
                <a:ln>
                  <a:noFill/>
                </a:ln>
                <a:solidFill>
                  <a:prstClr val="white"/>
                </a:solidFill>
                <a:effectLst/>
                <a:uLnTx/>
                <a:uFillTx/>
                <a:latin typeface="Arial"/>
                <a:cs typeface="Arial"/>
              </a:rPr>
              <a:t>These interventions are based </a:t>
            </a:r>
            <a:r>
              <a:rPr lang="en-GB" sz="1100" b="0" i="1" dirty="0">
                <a:solidFill>
                  <a:prstClr val="white"/>
                </a:solidFill>
                <a:latin typeface="Arial"/>
                <a:cs typeface="Arial"/>
              </a:rPr>
              <a:t>on the </a:t>
            </a:r>
            <a:r>
              <a:rPr kumimoji="0" lang="en-GB" sz="1100" b="0" i="1" u="none" strike="noStrike" kern="1200" cap="none" spc="0" normalizeH="0" baseline="0" noProof="0" dirty="0">
                <a:ln>
                  <a:noFill/>
                </a:ln>
                <a:solidFill>
                  <a:prstClr val="white"/>
                </a:solidFill>
                <a:effectLst/>
                <a:uLnTx/>
                <a:uFillTx/>
                <a:latin typeface="Arial"/>
                <a:cs typeface="Arial"/>
              </a:rPr>
              <a:t>2023 Research Report on Unlocking Energy Access, from desk research and an online survey completed by 74 GCoM signatories that </a:t>
            </a:r>
            <a:r>
              <a:rPr lang="en-GB" sz="1100" b="0" i="1" dirty="0">
                <a:solidFill>
                  <a:prstClr val="white"/>
                </a:solidFill>
                <a:latin typeface="Arial"/>
                <a:cs typeface="Arial"/>
              </a:rPr>
              <a:t>enquired</a:t>
            </a:r>
            <a:r>
              <a:rPr kumimoji="0" lang="en-GB" sz="1100" b="0" i="1" u="none" strike="noStrike" kern="1200" cap="none" spc="0" normalizeH="0" baseline="0" noProof="0" dirty="0">
                <a:ln>
                  <a:noFill/>
                </a:ln>
                <a:solidFill>
                  <a:prstClr val="white"/>
                </a:solidFill>
                <a:effectLst/>
                <a:uLnTx/>
                <a:uFillTx/>
                <a:latin typeface="Arial"/>
                <a:cs typeface="Arial"/>
              </a:rPr>
              <a:t> </a:t>
            </a:r>
            <a:r>
              <a:rPr lang="en-GB" sz="1100" b="0" i="1" dirty="0">
                <a:solidFill>
                  <a:prstClr val="white"/>
                </a:solidFill>
                <a:latin typeface="Arial"/>
                <a:cs typeface="Arial"/>
              </a:rPr>
              <a:t>about initiatives</a:t>
            </a:r>
            <a:r>
              <a:rPr kumimoji="0" lang="en-GB" sz="1100" b="0" i="1" u="none" strike="noStrike" kern="1200" cap="none" spc="0" normalizeH="0" baseline="0" noProof="0" dirty="0">
                <a:ln>
                  <a:noFill/>
                </a:ln>
                <a:solidFill>
                  <a:prstClr val="white"/>
                </a:solidFill>
                <a:effectLst/>
                <a:uLnTx/>
                <a:uFillTx/>
                <a:latin typeface="Arial"/>
                <a:cs typeface="Arial"/>
              </a:rPr>
              <a:t> in improving energy access and alleviating energy poverty. These interventions are referred to as levers, but the word intervention is a better representative between the evidence base and the actual action you will get to.</a:t>
            </a:r>
            <a:r>
              <a:rPr lang="en-GB" sz="1100" b="0" i="1" dirty="0">
                <a:solidFill>
                  <a:prstClr val="white"/>
                </a:solidFill>
                <a:latin typeface="Arial"/>
                <a:cs typeface="Arial"/>
              </a:rPr>
              <a:t> </a:t>
            </a:r>
            <a:endParaRPr lang="en-GB" sz="1100" b="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EE6FB17-8665-0C31-2D94-DA9E27EBB23D}"/>
              </a:ext>
            </a:extLst>
          </p:cNvPr>
          <p:cNvSpPr>
            <a:spLocks noGrp="1"/>
          </p:cNvSpPr>
          <p:nvPr>
            <p:ph type="sldNum" sz="quarter" idx="12"/>
          </p:nvPr>
        </p:nvSpPr>
        <p:spPr/>
        <p:txBody>
          <a:bodyPr/>
          <a:lstStyle/>
          <a:p>
            <a:fld id="{CE97AC88-B9C7-4AEF-9990-0777AFA0136D}" type="slidenum">
              <a:rPr lang="en-US" smtClean="0"/>
              <a:pPr/>
              <a:t>88</a:t>
            </a:fld>
            <a:endParaRPr lang="en-US"/>
          </a:p>
        </p:txBody>
      </p:sp>
      <p:sp>
        <p:nvSpPr>
          <p:cNvPr id="17" name="Oval 16">
            <a:hlinkClick r:id="rId5" action="ppaction://hlinksldjump"/>
            <a:extLst>
              <a:ext uri="{FF2B5EF4-FFF2-40B4-BE49-F238E27FC236}">
                <a16:creationId xmlns:a16="http://schemas.microsoft.com/office/drawing/2014/main" id="{408720A9-3361-4AF2-8C3A-EA826B47F796}"/>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6" action="ppaction://hlinksldjump"/>
            <a:extLst>
              <a:ext uri="{FF2B5EF4-FFF2-40B4-BE49-F238E27FC236}">
                <a16:creationId xmlns:a16="http://schemas.microsoft.com/office/drawing/2014/main" id="{887BA8FE-FCC9-478E-B7B6-7B749CAEAABC}"/>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7" action="ppaction://hlinksldjump"/>
            <a:extLst>
              <a:ext uri="{FF2B5EF4-FFF2-40B4-BE49-F238E27FC236}">
                <a16:creationId xmlns:a16="http://schemas.microsoft.com/office/drawing/2014/main" id="{B1A456E1-D5FF-4AB9-813D-6118F82890CB}"/>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8" action="ppaction://hlinksldjump"/>
            <a:extLst>
              <a:ext uri="{FF2B5EF4-FFF2-40B4-BE49-F238E27FC236}">
                <a16:creationId xmlns:a16="http://schemas.microsoft.com/office/drawing/2014/main" id="{7524C464-813F-4B6B-A24B-570A68CAB294}"/>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9" action="ppaction://hlinksldjump"/>
            <a:extLst>
              <a:ext uri="{FF2B5EF4-FFF2-40B4-BE49-F238E27FC236}">
                <a16:creationId xmlns:a16="http://schemas.microsoft.com/office/drawing/2014/main" id="{E44E8257-62A8-4DF6-891E-FAFAD59CCA02}"/>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10" action="ppaction://hlinksldjump"/>
            <a:extLst>
              <a:ext uri="{FF2B5EF4-FFF2-40B4-BE49-F238E27FC236}">
                <a16:creationId xmlns:a16="http://schemas.microsoft.com/office/drawing/2014/main" id="{702CA98B-D37D-448E-BB42-FF059A6AFFC9}"/>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11" action="ppaction://hlinksldjump"/>
            <a:extLst>
              <a:ext uri="{FF2B5EF4-FFF2-40B4-BE49-F238E27FC236}">
                <a16:creationId xmlns:a16="http://schemas.microsoft.com/office/drawing/2014/main" id="{E1158937-6ED8-4FCC-9A62-872063BD9757}"/>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2" action="ppaction://hlinksldjump"/>
            <a:extLst>
              <a:ext uri="{FF2B5EF4-FFF2-40B4-BE49-F238E27FC236}">
                <a16:creationId xmlns:a16="http://schemas.microsoft.com/office/drawing/2014/main" id="{606BEDEC-EBE8-4C04-9373-321D9DE1F280}"/>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3" action="ppaction://hlinksldjump"/>
            <a:extLst>
              <a:ext uri="{FF2B5EF4-FFF2-40B4-BE49-F238E27FC236}">
                <a16:creationId xmlns:a16="http://schemas.microsoft.com/office/drawing/2014/main" id="{3C1E420B-1B6B-4B1A-84C5-AFA42A828B50}"/>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2448BC8A-5096-4047-A253-458218BEE7DE}"/>
              </a:ext>
            </a:extLst>
          </p:cNvPr>
          <p:cNvGrpSpPr/>
          <p:nvPr/>
        </p:nvGrpSpPr>
        <p:grpSpPr>
          <a:xfrm>
            <a:off x="9573110" y="4814602"/>
            <a:ext cx="146522" cy="280390"/>
            <a:chOff x="5545138" y="625475"/>
            <a:chExt cx="1489075" cy="2849563"/>
          </a:xfrm>
        </p:grpSpPr>
        <p:sp>
          <p:nvSpPr>
            <p:cNvPr id="27" name="Freeform 117">
              <a:extLst>
                <a:ext uri="{FF2B5EF4-FFF2-40B4-BE49-F238E27FC236}">
                  <a16:creationId xmlns:a16="http://schemas.microsoft.com/office/drawing/2014/main" id="{6B2E3D44-54F8-4A14-B230-828E0107EC7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0">
              <a:extLst>
                <a:ext uri="{FF2B5EF4-FFF2-40B4-BE49-F238E27FC236}">
                  <a16:creationId xmlns:a16="http://schemas.microsoft.com/office/drawing/2014/main" id="{70B56C80-F6F1-4F43-912B-4A0A2C1881D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721746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19500"/>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57E90-7A51-32E6-57AB-CDFA1C38C838}"/>
              </a:ext>
            </a:extLst>
          </p:cNvPr>
          <p:cNvSpPr>
            <a:spLocks noGrp="1"/>
          </p:cNvSpPr>
          <p:nvPr>
            <p:ph idx="1"/>
          </p:nvPr>
        </p:nvSpPr>
        <p:spPr>
          <a:xfrm>
            <a:off x="685801" y="1676400"/>
            <a:ext cx="3514724" cy="4391024"/>
          </a:xfrm>
        </p:spPr>
        <p:txBody>
          <a:bodyPr>
            <a:normAutofit/>
          </a:bodyPr>
          <a:lstStyle/>
          <a:p>
            <a:pPr>
              <a:lnSpc>
                <a:spcPct val="120000"/>
              </a:lnSpc>
            </a:pPr>
            <a:r>
              <a:rPr lang="en-GB" sz="1200" b="0" dirty="0">
                <a:solidFill>
                  <a:schemeClr val="bg1"/>
                </a:solidFill>
              </a:rPr>
              <a:t>The approaches can be concretely demonstrated in the types of interventions that local governments use to address energy poverty and advance energy access. </a:t>
            </a:r>
          </a:p>
          <a:p>
            <a:pPr>
              <a:lnSpc>
                <a:spcPct val="120000"/>
              </a:lnSpc>
            </a:pPr>
            <a:r>
              <a:rPr lang="en-GB" sz="1200" b="0" dirty="0">
                <a:solidFill>
                  <a:schemeClr val="bg1"/>
                </a:solidFill>
              </a:rPr>
              <a:t>Local governments can refer to these different interventions as a starting point to understand where they are in their energy access journeys. </a:t>
            </a:r>
          </a:p>
          <a:p>
            <a:pPr>
              <a:lnSpc>
                <a:spcPct val="120000"/>
              </a:lnSpc>
            </a:pPr>
            <a:r>
              <a:rPr lang="en-GB" sz="1200" b="0" dirty="0">
                <a:solidFill>
                  <a:schemeClr val="bg1"/>
                </a:solidFill>
              </a:rPr>
              <a:t>These interventions can also be used </a:t>
            </a:r>
            <a:br>
              <a:rPr lang="en-GB" sz="1200" b="0" dirty="0">
                <a:solidFill>
                  <a:schemeClr val="bg1"/>
                </a:solidFill>
              </a:rPr>
            </a:br>
            <a:r>
              <a:rPr lang="en-GB" sz="1200" b="0" dirty="0">
                <a:solidFill>
                  <a:schemeClr val="bg1"/>
                </a:solidFill>
              </a:rPr>
              <a:t>as inspiration for potential actions. They should be adapted to reflect your local government’s unique context. </a:t>
            </a:r>
          </a:p>
        </p:txBody>
      </p:sp>
      <p:sp>
        <p:nvSpPr>
          <p:cNvPr id="3" name="Title 2">
            <a:extLst>
              <a:ext uri="{FF2B5EF4-FFF2-40B4-BE49-F238E27FC236}">
                <a16:creationId xmlns:a16="http://schemas.microsoft.com/office/drawing/2014/main" id="{220F74DC-728F-D12D-1F6B-9397973A1ECE}"/>
              </a:ext>
            </a:extLst>
          </p:cNvPr>
          <p:cNvSpPr>
            <a:spLocks noGrp="1"/>
          </p:cNvSpPr>
          <p:nvPr>
            <p:ph type="title"/>
          </p:nvPr>
        </p:nvSpPr>
        <p:spPr/>
        <p:txBody>
          <a:bodyPr/>
          <a:lstStyle/>
          <a:p>
            <a:r>
              <a:rPr lang="en-GB">
                <a:solidFill>
                  <a:schemeClr val="bg1"/>
                </a:solidFill>
              </a:rPr>
              <a:t>EAP interventions</a:t>
            </a:r>
          </a:p>
        </p:txBody>
      </p:sp>
      <p:sp>
        <p:nvSpPr>
          <p:cNvPr id="4" name="Content Placeholder 3">
            <a:extLst>
              <a:ext uri="{FF2B5EF4-FFF2-40B4-BE49-F238E27FC236}">
                <a16:creationId xmlns:a16="http://schemas.microsoft.com/office/drawing/2014/main" id="{86F29D13-0DEB-4662-C770-E3667EA757C0}"/>
              </a:ext>
            </a:extLst>
          </p:cNvPr>
          <p:cNvSpPr>
            <a:spLocks noGrp="1"/>
          </p:cNvSpPr>
          <p:nvPr>
            <p:ph idx="13"/>
          </p:nvPr>
        </p:nvSpPr>
        <p:spPr/>
        <p:txBody>
          <a:bodyPr/>
          <a:lstStyle/>
          <a:p>
            <a:r>
              <a:rPr lang="en-GB" b="0" dirty="0">
                <a:solidFill>
                  <a:schemeClr val="bg1"/>
                </a:solidFill>
              </a:rPr>
              <a:t>Module 7 – </a:t>
            </a:r>
            <a:r>
              <a:rPr lang="en-GB" dirty="0">
                <a:solidFill>
                  <a:schemeClr val="bg1"/>
                </a:solidFill>
              </a:rPr>
              <a:t>Designing EAP interventions</a:t>
            </a:r>
          </a:p>
        </p:txBody>
      </p:sp>
      <p:sp>
        <p:nvSpPr>
          <p:cNvPr id="5" name="Rectangle: Rounded Corners 4">
            <a:extLst>
              <a:ext uri="{FF2B5EF4-FFF2-40B4-BE49-F238E27FC236}">
                <a16:creationId xmlns:a16="http://schemas.microsoft.com/office/drawing/2014/main" id="{422313FF-37EB-1F11-79F1-5DD0D4721FDA}"/>
              </a:ext>
            </a:extLst>
          </p:cNvPr>
          <p:cNvSpPr/>
          <p:nvPr/>
        </p:nvSpPr>
        <p:spPr>
          <a:xfrm>
            <a:off x="4280980" y="1676400"/>
            <a:ext cx="1344039" cy="827899"/>
          </a:xfrm>
          <a:prstGeom prst="roundRect">
            <a:avLst>
              <a:gd name="adj" fmla="val 12471"/>
            </a:avLst>
          </a:prstGeom>
          <a:solidFill>
            <a:schemeClr val="accent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Policies &amp; regulation </a:t>
            </a:r>
          </a:p>
        </p:txBody>
      </p:sp>
      <p:sp>
        <p:nvSpPr>
          <p:cNvPr id="6" name="Rectangle: Rounded Corners 5">
            <a:extLst>
              <a:ext uri="{FF2B5EF4-FFF2-40B4-BE49-F238E27FC236}">
                <a16:creationId xmlns:a16="http://schemas.microsoft.com/office/drawing/2014/main" id="{A2FC8760-78D2-8511-4E70-DD17E9989889}"/>
              </a:ext>
            </a:extLst>
          </p:cNvPr>
          <p:cNvSpPr/>
          <p:nvPr/>
        </p:nvSpPr>
        <p:spPr>
          <a:xfrm>
            <a:off x="5625020" y="1676400"/>
            <a:ext cx="3562419" cy="827899"/>
          </a:xfrm>
          <a:prstGeom prst="roundRect">
            <a:avLst>
              <a:gd name="adj" fmla="val 1247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Interventions in this category are focused on establishing policies and regulation to enable local government interventions, private sector innovation, and community stakeholder development</a:t>
            </a:r>
            <a:endParaRPr lang="en-GB" sz="1050" b="1">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48913E3-7B43-2F98-5AAA-68CE394CE48D}"/>
              </a:ext>
            </a:extLst>
          </p:cNvPr>
          <p:cNvSpPr/>
          <p:nvPr/>
        </p:nvSpPr>
        <p:spPr>
          <a:xfrm>
            <a:off x="4280980" y="2599269"/>
            <a:ext cx="1344039" cy="827899"/>
          </a:xfrm>
          <a:prstGeom prst="roundRect">
            <a:avLst>
              <a:gd name="adj" fmla="val 12471"/>
            </a:avLst>
          </a:prstGeom>
          <a:solidFill>
            <a:schemeClr val="accent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Stakeholder collaboration </a:t>
            </a:r>
          </a:p>
        </p:txBody>
      </p:sp>
      <p:sp>
        <p:nvSpPr>
          <p:cNvPr id="8" name="Rectangle: Rounded Corners 7">
            <a:extLst>
              <a:ext uri="{FF2B5EF4-FFF2-40B4-BE49-F238E27FC236}">
                <a16:creationId xmlns:a16="http://schemas.microsoft.com/office/drawing/2014/main" id="{AD1E3664-8F5D-D56D-DF04-233904757049}"/>
              </a:ext>
            </a:extLst>
          </p:cNvPr>
          <p:cNvSpPr/>
          <p:nvPr/>
        </p:nvSpPr>
        <p:spPr>
          <a:xfrm>
            <a:off x="4280980" y="3522138"/>
            <a:ext cx="1344039" cy="827899"/>
          </a:xfrm>
          <a:prstGeom prst="roundRect">
            <a:avLst>
              <a:gd name="adj" fmla="val 12471"/>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Internal capacity building &amp; data collection</a:t>
            </a:r>
          </a:p>
        </p:txBody>
      </p:sp>
      <p:sp>
        <p:nvSpPr>
          <p:cNvPr id="9" name="Rectangle: Rounded Corners 8">
            <a:extLst>
              <a:ext uri="{FF2B5EF4-FFF2-40B4-BE49-F238E27FC236}">
                <a16:creationId xmlns:a16="http://schemas.microsoft.com/office/drawing/2014/main" id="{5798315B-3E85-DEF7-17AF-6D27A6B02F42}"/>
              </a:ext>
            </a:extLst>
          </p:cNvPr>
          <p:cNvSpPr/>
          <p:nvPr/>
        </p:nvSpPr>
        <p:spPr>
          <a:xfrm>
            <a:off x="4280980" y="4445007"/>
            <a:ext cx="1344039" cy="827899"/>
          </a:xfrm>
          <a:prstGeom prst="roundRect">
            <a:avLst>
              <a:gd name="adj" fmla="val 12471"/>
            </a:avLst>
          </a:prstGeom>
          <a:solidFill>
            <a:schemeClr val="accent6"/>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Investment &amp; securing finance</a:t>
            </a:r>
          </a:p>
        </p:txBody>
      </p:sp>
      <p:sp>
        <p:nvSpPr>
          <p:cNvPr id="10" name="Rectangle: Rounded Corners 9">
            <a:extLst>
              <a:ext uri="{FF2B5EF4-FFF2-40B4-BE49-F238E27FC236}">
                <a16:creationId xmlns:a16="http://schemas.microsoft.com/office/drawing/2014/main" id="{2B90F744-A454-F4FD-640D-631072D3FAAA}"/>
              </a:ext>
            </a:extLst>
          </p:cNvPr>
          <p:cNvSpPr/>
          <p:nvPr/>
        </p:nvSpPr>
        <p:spPr>
          <a:xfrm>
            <a:off x="4280980" y="5367875"/>
            <a:ext cx="1344039" cy="827899"/>
          </a:xfrm>
          <a:prstGeom prst="roundRect">
            <a:avLst>
              <a:gd name="adj" fmla="val 12471"/>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City-led programmes</a:t>
            </a:r>
          </a:p>
        </p:txBody>
      </p:sp>
      <p:sp>
        <p:nvSpPr>
          <p:cNvPr id="11" name="Rectangle: Rounded Corners 10">
            <a:extLst>
              <a:ext uri="{FF2B5EF4-FFF2-40B4-BE49-F238E27FC236}">
                <a16:creationId xmlns:a16="http://schemas.microsoft.com/office/drawing/2014/main" id="{EA6FF3CA-995F-84A8-1F11-4E74E33C0357}"/>
              </a:ext>
            </a:extLst>
          </p:cNvPr>
          <p:cNvSpPr/>
          <p:nvPr/>
        </p:nvSpPr>
        <p:spPr>
          <a:xfrm>
            <a:off x="5625020" y="2599269"/>
            <a:ext cx="3562419" cy="827899"/>
          </a:xfrm>
          <a:prstGeom prst="roundRect">
            <a:avLst>
              <a:gd name="adj" fmla="val 124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Local government actions to engage with communities, the private sector, as well as other tiers and branches of government towards data collection and implementing energy access solutions </a:t>
            </a:r>
            <a:endParaRPr lang="en-GB" sz="1050" b="1">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5F30007-6F71-34F4-B56D-26676DC0DEE2}"/>
              </a:ext>
            </a:extLst>
          </p:cNvPr>
          <p:cNvSpPr/>
          <p:nvPr/>
        </p:nvSpPr>
        <p:spPr>
          <a:xfrm>
            <a:off x="5625019" y="3522139"/>
            <a:ext cx="3562420" cy="827899"/>
          </a:xfrm>
          <a:prstGeom prst="roundRect">
            <a:avLst>
              <a:gd name="adj" fmla="val 12471"/>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Interventions to increase the technical and resource capacities of local governments, as well as establishing clear monitoring, evaluation and reporting</a:t>
            </a:r>
            <a:endParaRPr lang="en-GB" sz="1050" b="1">
              <a:solidFill>
                <a:schemeClr val="bg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BF9E9DAB-7840-947B-1D96-C7E614182B6C}"/>
              </a:ext>
            </a:extLst>
          </p:cNvPr>
          <p:cNvSpPr/>
          <p:nvPr/>
        </p:nvSpPr>
        <p:spPr>
          <a:xfrm>
            <a:off x="5625019" y="4445007"/>
            <a:ext cx="3562420" cy="827899"/>
          </a:xfrm>
          <a:prstGeom prst="roundRect">
            <a:avLst>
              <a:gd name="adj" fmla="val 12471"/>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Interventions to secure local, national, and international funding for solutions in implementing energy access policies and programmes</a:t>
            </a:r>
            <a:endParaRPr lang="en-GB" sz="1050" b="1">
              <a:solidFill>
                <a:schemeClr val="bg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13542C16-4F8C-D910-4FCE-7D8AC243BA1E}"/>
              </a:ext>
            </a:extLst>
          </p:cNvPr>
          <p:cNvSpPr/>
          <p:nvPr/>
        </p:nvSpPr>
        <p:spPr>
          <a:xfrm>
            <a:off x="5625019" y="5367875"/>
            <a:ext cx="3562420" cy="827899"/>
          </a:xfrm>
          <a:prstGeom prst="roundRect">
            <a:avLst>
              <a:gd name="adj" fmla="val 12471"/>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Arial" panose="020B0604020202020204" pitchFamily="34" charset="0"/>
                <a:cs typeface="Arial" panose="020B0604020202020204" pitchFamily="34" charset="0"/>
              </a:rPr>
              <a:t>When energy access solutions do not have cost </a:t>
            </a:r>
            <a:br>
              <a:rPr lang="en-GB" sz="1050">
                <a:solidFill>
                  <a:schemeClr val="bg1"/>
                </a:solidFill>
                <a:latin typeface="Arial" panose="020B0604020202020204" pitchFamily="34" charset="0"/>
                <a:cs typeface="Arial" panose="020B0604020202020204" pitchFamily="34" charset="0"/>
              </a:rPr>
            </a:br>
            <a:r>
              <a:rPr lang="en-GB" sz="1050">
                <a:solidFill>
                  <a:schemeClr val="bg1"/>
                </a:solidFill>
                <a:latin typeface="Arial" panose="020B0604020202020204" pitchFamily="34" charset="0"/>
                <a:cs typeface="Arial" panose="020B0604020202020204" pitchFamily="34" charset="0"/>
              </a:rPr>
              <a:t>or administrative effectiveness for large-scale programmes and diverse infrastructure and assets, local governments can directly undertake programmes and projects.</a:t>
            </a:r>
            <a:endParaRPr lang="en-GB" sz="1050" b="1">
              <a:solidFill>
                <a:schemeClr val="bg1"/>
              </a:solidFill>
              <a:latin typeface="Arial" panose="020B060402020202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CC39CACF-E967-DF51-B09F-818B5C088ABD}"/>
              </a:ext>
            </a:extLst>
          </p:cNvPr>
          <p:cNvSpPr>
            <a:spLocks noGrp="1"/>
          </p:cNvSpPr>
          <p:nvPr>
            <p:ph type="sldNum" sz="quarter" idx="12"/>
          </p:nvPr>
        </p:nvSpPr>
        <p:spPr/>
        <p:txBody>
          <a:bodyPr/>
          <a:lstStyle/>
          <a:p>
            <a:fld id="{CE97AC88-B9C7-4AEF-9990-0777AFA0136D}" type="slidenum">
              <a:rPr lang="en-US" smtClean="0"/>
              <a:pPr/>
              <a:t>89</a:t>
            </a:fld>
            <a:endParaRPr lang="en-US"/>
          </a:p>
        </p:txBody>
      </p:sp>
      <p:sp>
        <p:nvSpPr>
          <p:cNvPr id="26" name="Oval 25">
            <a:hlinkClick r:id="rId3" action="ppaction://hlinksldjump"/>
            <a:extLst>
              <a:ext uri="{FF2B5EF4-FFF2-40B4-BE49-F238E27FC236}">
                <a16:creationId xmlns:a16="http://schemas.microsoft.com/office/drawing/2014/main" id="{D4EF4466-EEB3-4B58-9A76-B1D0FEDEA9A2}"/>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4" action="ppaction://hlinksldjump"/>
            <a:extLst>
              <a:ext uri="{FF2B5EF4-FFF2-40B4-BE49-F238E27FC236}">
                <a16:creationId xmlns:a16="http://schemas.microsoft.com/office/drawing/2014/main" id="{0483246C-2FF8-4158-94D3-4AA5BD6320C9}"/>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5" action="ppaction://hlinksldjump"/>
            <a:extLst>
              <a:ext uri="{FF2B5EF4-FFF2-40B4-BE49-F238E27FC236}">
                <a16:creationId xmlns:a16="http://schemas.microsoft.com/office/drawing/2014/main" id="{A5E4D14F-8D0C-43DC-B1D2-E1AD8EDE5950}"/>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6" action="ppaction://hlinksldjump"/>
            <a:extLst>
              <a:ext uri="{FF2B5EF4-FFF2-40B4-BE49-F238E27FC236}">
                <a16:creationId xmlns:a16="http://schemas.microsoft.com/office/drawing/2014/main" id="{11A3B7AF-0A5A-4F75-A525-0F4F1516C4A6}"/>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7" action="ppaction://hlinksldjump"/>
            <a:extLst>
              <a:ext uri="{FF2B5EF4-FFF2-40B4-BE49-F238E27FC236}">
                <a16:creationId xmlns:a16="http://schemas.microsoft.com/office/drawing/2014/main" id="{857A25C7-C94F-4AF7-B806-01A445C65F6A}"/>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8" action="ppaction://hlinksldjump"/>
            <a:extLst>
              <a:ext uri="{FF2B5EF4-FFF2-40B4-BE49-F238E27FC236}">
                <a16:creationId xmlns:a16="http://schemas.microsoft.com/office/drawing/2014/main" id="{30440C5D-1CD9-4354-9CDD-896A0DFBBF98}"/>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9" action="ppaction://hlinksldjump"/>
            <a:extLst>
              <a:ext uri="{FF2B5EF4-FFF2-40B4-BE49-F238E27FC236}">
                <a16:creationId xmlns:a16="http://schemas.microsoft.com/office/drawing/2014/main" id="{4DEB94C8-F09B-4DA9-98EB-3802A8F58F97}"/>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0" action="ppaction://hlinksldjump"/>
            <a:extLst>
              <a:ext uri="{FF2B5EF4-FFF2-40B4-BE49-F238E27FC236}">
                <a16:creationId xmlns:a16="http://schemas.microsoft.com/office/drawing/2014/main" id="{02D1EAD8-3A13-4159-AECC-E13E573D9CCE}"/>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1" action="ppaction://hlinksldjump"/>
            <a:extLst>
              <a:ext uri="{FF2B5EF4-FFF2-40B4-BE49-F238E27FC236}">
                <a16:creationId xmlns:a16="http://schemas.microsoft.com/office/drawing/2014/main" id="{210DA6D7-EABA-4CE2-A96E-503A762E01A0}"/>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25D871FF-1A81-4BE2-B881-0BC6CDEA08FC}"/>
              </a:ext>
            </a:extLst>
          </p:cNvPr>
          <p:cNvGrpSpPr/>
          <p:nvPr/>
        </p:nvGrpSpPr>
        <p:grpSpPr>
          <a:xfrm>
            <a:off x="9573110" y="4814602"/>
            <a:ext cx="146522" cy="280390"/>
            <a:chOff x="5545138" y="625475"/>
            <a:chExt cx="1489075" cy="2849563"/>
          </a:xfrm>
        </p:grpSpPr>
        <p:sp>
          <p:nvSpPr>
            <p:cNvPr id="36" name="Freeform 117">
              <a:extLst>
                <a:ext uri="{FF2B5EF4-FFF2-40B4-BE49-F238E27FC236}">
                  <a16:creationId xmlns:a16="http://schemas.microsoft.com/office/drawing/2014/main" id="{A7DFA31D-E60A-4738-8AB5-D347374276A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0">
              <a:extLst>
                <a:ext uri="{FF2B5EF4-FFF2-40B4-BE49-F238E27FC236}">
                  <a16:creationId xmlns:a16="http://schemas.microsoft.com/office/drawing/2014/main" id="{1297AA4E-218B-4C12-8EC3-14ECCAFB7D3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776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802" y="1833562"/>
            <a:ext cx="3962399" cy="4348163"/>
          </a:xfrm>
          <a:prstGeom prst="roundRect">
            <a:avLst>
              <a:gd name="adj" fmla="val 2381"/>
            </a:avLst>
          </a:prstGeom>
          <a:solidFill>
            <a:schemeClr val="bg1">
              <a:lumMod val="95000"/>
            </a:schemeClr>
          </a:solidFill>
        </p:spPr>
        <p:txBody>
          <a:bodyPr>
            <a:normAutofit/>
          </a:bodyPr>
          <a:lstStyle/>
          <a:p>
            <a:r>
              <a:rPr lang="en-GB" sz="1200" dirty="0">
                <a:solidFill>
                  <a:srgbClr val="00B2E3"/>
                </a:solidFill>
              </a:rPr>
              <a:t>Module objectives</a:t>
            </a:r>
          </a:p>
          <a:p>
            <a:pPr marL="285750" indent="-285750">
              <a:buFont typeface="Arial" panose="020B0604020202020204" pitchFamily="34" charset="0"/>
              <a:buChar char="•"/>
            </a:pPr>
            <a:r>
              <a:rPr lang="en-GB" sz="1200" b="0" dirty="0">
                <a:solidFill>
                  <a:srgbClr val="00B2E3"/>
                </a:solidFill>
              </a:rPr>
              <a:t>Map what data is useful and crucial to understand, communicate and monitor EAP in your local government area</a:t>
            </a:r>
          </a:p>
          <a:p>
            <a:pPr marL="285750" indent="-285750">
              <a:buFont typeface="Arial" panose="020B0604020202020204" pitchFamily="34" charset="0"/>
              <a:buChar char="•"/>
            </a:pPr>
            <a:r>
              <a:rPr lang="en-GB" sz="1200" b="0" dirty="0">
                <a:solidFill>
                  <a:srgbClr val="00B2E3"/>
                </a:solidFill>
              </a:rPr>
              <a:t>Understand what quantitative data is and is not available to local governments, and action to collect data </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dirty="0">
                <a:solidFill>
                  <a:schemeClr val="bg1"/>
                </a:solidFill>
              </a:rPr>
              <a:t>Module 3 explores the importance of collecting and reporting the mandatory and non-mandatory global and regional indicators proposed by the EAPP. This module also discusses the important role of local governments as data owners, and how using data can help the local understanding of EAP. Finally, this module highlights how and why the definition of EAP is contextual and unique for each local government. </a:t>
            </a:r>
          </a:p>
          <a:p>
            <a:pPr>
              <a:lnSpc>
                <a:spcPct val="120000"/>
              </a:lnSpc>
            </a:pPr>
            <a:r>
              <a:rPr lang="en-GB" sz="1200" b="0" dirty="0">
                <a:solidFill>
                  <a:schemeClr val="bg1"/>
                </a:solidFill>
              </a:rPr>
              <a:t>The tool in this module will help guide you on how to map what data you have, and how they align with the EAPP’s indicators.</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5711053" cy="990600"/>
          </a:xfrm>
        </p:spPr>
        <p:txBody>
          <a:bodyPr>
            <a:normAutofit/>
          </a:bodyPr>
          <a:lstStyle/>
          <a:p>
            <a:r>
              <a:rPr lang="en-GB" sz="2400" b="0" dirty="0"/>
              <a:t>Module 3 overview</a:t>
            </a:r>
            <a:br>
              <a:rPr lang="en-GB" dirty="0"/>
            </a:br>
            <a:r>
              <a:rPr lang="en-GB" dirty="0"/>
              <a:t>Mapping available local data</a:t>
            </a:r>
          </a:p>
        </p:txBody>
      </p:sp>
      <p:sp>
        <p:nvSpPr>
          <p:cNvPr id="6" name="Slide Number Placeholder 5">
            <a:extLst>
              <a:ext uri="{FF2B5EF4-FFF2-40B4-BE49-F238E27FC236}">
                <a16:creationId xmlns:a16="http://schemas.microsoft.com/office/drawing/2014/main" id="{C1C3B03A-ACCB-0009-D1BF-A5CA527A3040}"/>
              </a:ext>
            </a:extLst>
          </p:cNvPr>
          <p:cNvSpPr>
            <a:spLocks noGrp="1"/>
          </p:cNvSpPr>
          <p:nvPr>
            <p:ph type="sldNum" sz="quarter" idx="12"/>
          </p:nvPr>
        </p:nvSpPr>
        <p:spPr/>
        <p:txBody>
          <a:bodyPr/>
          <a:lstStyle/>
          <a:p>
            <a:fld id="{CE97AC88-B9C7-4AEF-9990-0777AFA0136D}" type="slidenum">
              <a:rPr lang="en-US" smtClean="0"/>
              <a:pPr/>
              <a:t>9</a:t>
            </a:fld>
            <a:endParaRPr lang="en-US"/>
          </a:p>
        </p:txBody>
      </p:sp>
      <p:sp>
        <p:nvSpPr>
          <p:cNvPr id="8" name="Oval 7">
            <a:hlinkClick r:id="rId3" action="ppaction://hlinksldjump"/>
            <a:extLst>
              <a:ext uri="{FF2B5EF4-FFF2-40B4-BE49-F238E27FC236}">
                <a16:creationId xmlns:a16="http://schemas.microsoft.com/office/drawing/2014/main" id="{785950B3-E6B0-47FE-AD70-1C4F884B4CC8}"/>
              </a:ext>
            </a:extLst>
          </p:cNvPr>
          <p:cNvSpPr/>
          <p:nvPr/>
        </p:nvSpPr>
        <p:spPr>
          <a:xfrm>
            <a:off x="9384310" y="2567561"/>
            <a:ext cx="128979" cy="128979"/>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64BE22A-2F35-4E53-9786-308EC310431F}"/>
              </a:ext>
            </a:extLst>
          </p:cNvPr>
          <p:cNvGrpSpPr/>
          <p:nvPr/>
        </p:nvGrpSpPr>
        <p:grpSpPr>
          <a:xfrm>
            <a:off x="9597323" y="2491855"/>
            <a:ext cx="146522" cy="280390"/>
            <a:chOff x="5545138" y="625475"/>
            <a:chExt cx="1489075" cy="2849563"/>
          </a:xfrm>
        </p:grpSpPr>
        <p:sp>
          <p:nvSpPr>
            <p:cNvPr id="11" name="Freeform 117">
              <a:extLst>
                <a:ext uri="{FF2B5EF4-FFF2-40B4-BE49-F238E27FC236}">
                  <a16:creationId xmlns:a16="http://schemas.microsoft.com/office/drawing/2014/main" id="{68F9ECF7-18E4-46F3-8A96-C38AF16AD5A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148952ED-9D74-4FB7-8AC0-785B148E575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692137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19500"/>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A737A08-0DDE-E502-BB75-51FC5FC76D0D}"/>
              </a:ext>
            </a:extLst>
          </p:cNvPr>
          <p:cNvGrpSpPr>
            <a:grpSpLocks noChangeAspect="1"/>
          </p:cNvGrpSpPr>
          <p:nvPr/>
        </p:nvGrpSpPr>
        <p:grpSpPr bwMode="auto">
          <a:xfrm>
            <a:off x="4953000" y="1833562"/>
            <a:ext cx="4283280" cy="4178463"/>
            <a:chOff x="3312" y="1152"/>
            <a:chExt cx="2497" cy="2413"/>
          </a:xfrm>
        </p:grpSpPr>
        <p:sp>
          <p:nvSpPr>
            <p:cNvPr id="4" name="Freeform 5">
              <a:extLst>
                <a:ext uri="{FF2B5EF4-FFF2-40B4-BE49-F238E27FC236}">
                  <a16:creationId xmlns:a16="http://schemas.microsoft.com/office/drawing/2014/main" id="{2B48CC16-8773-8E6D-AA93-D3443A251184}"/>
                </a:ext>
              </a:extLst>
            </p:cNvPr>
            <p:cNvSpPr>
              <a:spLocks/>
            </p:cNvSpPr>
            <p:nvPr/>
          </p:nvSpPr>
          <p:spPr bwMode="auto">
            <a:xfrm>
              <a:off x="3312" y="1152"/>
              <a:ext cx="2497" cy="837"/>
            </a:xfrm>
            <a:custGeom>
              <a:avLst/>
              <a:gdLst>
                <a:gd name="T0" fmla="*/ 0 w 3579"/>
                <a:gd name="T1" fmla="*/ 175 h 819"/>
                <a:gd name="T2" fmla="*/ 3169 w 3579"/>
                <a:gd name="T3" fmla="*/ 175 h 819"/>
                <a:gd name="T4" fmla="*/ 3169 w 3579"/>
                <a:gd name="T5" fmla="*/ 0 h 819"/>
                <a:gd name="T6" fmla="*/ 3579 w 3579"/>
                <a:gd name="T7" fmla="*/ 410 h 819"/>
                <a:gd name="T8" fmla="*/ 3169 w 3579"/>
                <a:gd name="T9" fmla="*/ 819 h 819"/>
                <a:gd name="T10" fmla="*/ 3169 w 3579"/>
                <a:gd name="T11" fmla="*/ 644 h 819"/>
                <a:gd name="T12" fmla="*/ 0 w 3579"/>
                <a:gd name="T13" fmla="*/ 644 h 819"/>
                <a:gd name="T14" fmla="*/ 234 w 3579"/>
                <a:gd name="T15" fmla="*/ 410 h 819"/>
                <a:gd name="T16" fmla="*/ 0 w 3579"/>
                <a:gd name="T17" fmla="*/ 17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19">
                  <a:moveTo>
                    <a:pt x="0" y="175"/>
                  </a:moveTo>
                  <a:lnTo>
                    <a:pt x="3169" y="175"/>
                  </a:lnTo>
                  <a:lnTo>
                    <a:pt x="3169" y="0"/>
                  </a:lnTo>
                  <a:cubicBezTo>
                    <a:pt x="3169" y="225"/>
                    <a:pt x="3353" y="410"/>
                    <a:pt x="3579" y="410"/>
                  </a:cubicBezTo>
                  <a:cubicBezTo>
                    <a:pt x="3353" y="410"/>
                    <a:pt x="3169" y="594"/>
                    <a:pt x="3169" y="819"/>
                  </a:cubicBezTo>
                  <a:lnTo>
                    <a:pt x="3169" y="644"/>
                  </a:lnTo>
                  <a:lnTo>
                    <a:pt x="0" y="644"/>
                  </a:lnTo>
                  <a:cubicBezTo>
                    <a:pt x="0" y="515"/>
                    <a:pt x="105" y="410"/>
                    <a:pt x="234" y="410"/>
                  </a:cubicBezTo>
                  <a:cubicBezTo>
                    <a:pt x="106" y="410"/>
                    <a:pt x="0" y="304"/>
                    <a:pt x="0" y="17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DD3F2BFE-C6AD-67DF-639F-34CF97F71A79}"/>
                </a:ext>
              </a:extLst>
            </p:cNvPr>
            <p:cNvSpPr>
              <a:spLocks/>
            </p:cNvSpPr>
            <p:nvPr/>
          </p:nvSpPr>
          <p:spPr bwMode="auto">
            <a:xfrm>
              <a:off x="3312" y="1934"/>
              <a:ext cx="2497" cy="837"/>
            </a:xfrm>
            <a:custGeom>
              <a:avLst/>
              <a:gdLst>
                <a:gd name="T0" fmla="*/ 3579 w 3579"/>
                <a:gd name="T1" fmla="*/ 410 h 820"/>
                <a:gd name="T2" fmla="*/ 3169 w 3579"/>
                <a:gd name="T3" fmla="*/ 0 h 820"/>
                <a:gd name="T4" fmla="*/ 3169 w 3579"/>
                <a:gd name="T5" fmla="*/ 176 h 820"/>
                <a:gd name="T6" fmla="*/ 0 w 3579"/>
                <a:gd name="T7" fmla="*/ 176 h 820"/>
                <a:gd name="T8" fmla="*/ 234 w 3579"/>
                <a:gd name="T9" fmla="*/ 410 h 820"/>
                <a:gd name="T10" fmla="*/ 0 w 3579"/>
                <a:gd name="T11" fmla="*/ 645 h 820"/>
                <a:gd name="T12" fmla="*/ 3169 w 3579"/>
                <a:gd name="T13" fmla="*/ 645 h 820"/>
                <a:gd name="T14" fmla="*/ 3169 w 3579"/>
                <a:gd name="T15" fmla="*/ 820 h 820"/>
                <a:gd name="T16" fmla="*/ 3579 w 3579"/>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20">
                  <a:moveTo>
                    <a:pt x="3579" y="410"/>
                  </a:moveTo>
                  <a:cubicBezTo>
                    <a:pt x="3353" y="410"/>
                    <a:pt x="3169" y="226"/>
                    <a:pt x="3169" y="0"/>
                  </a:cubicBezTo>
                  <a:lnTo>
                    <a:pt x="3169" y="176"/>
                  </a:lnTo>
                  <a:lnTo>
                    <a:pt x="0" y="176"/>
                  </a:lnTo>
                  <a:cubicBezTo>
                    <a:pt x="0" y="305"/>
                    <a:pt x="106" y="410"/>
                    <a:pt x="234" y="410"/>
                  </a:cubicBezTo>
                  <a:cubicBezTo>
                    <a:pt x="105" y="410"/>
                    <a:pt x="0" y="516"/>
                    <a:pt x="0" y="645"/>
                  </a:cubicBezTo>
                  <a:lnTo>
                    <a:pt x="3169" y="645"/>
                  </a:lnTo>
                  <a:lnTo>
                    <a:pt x="3169" y="820"/>
                  </a:lnTo>
                  <a:cubicBezTo>
                    <a:pt x="3169" y="595"/>
                    <a:pt x="3353" y="410"/>
                    <a:pt x="3579" y="410"/>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A91FED57-D6BA-7347-9709-900DAD5E43C9}"/>
                </a:ext>
              </a:extLst>
            </p:cNvPr>
            <p:cNvSpPr>
              <a:spLocks/>
            </p:cNvSpPr>
            <p:nvPr/>
          </p:nvSpPr>
          <p:spPr bwMode="auto">
            <a:xfrm>
              <a:off x="3312" y="2728"/>
              <a:ext cx="2497" cy="837"/>
            </a:xfrm>
            <a:custGeom>
              <a:avLst/>
              <a:gdLst>
                <a:gd name="T0" fmla="*/ 3579 w 3579"/>
                <a:gd name="T1" fmla="*/ 410 h 820"/>
                <a:gd name="T2" fmla="*/ 3169 w 3579"/>
                <a:gd name="T3" fmla="*/ 0 h 820"/>
                <a:gd name="T4" fmla="*/ 3169 w 3579"/>
                <a:gd name="T5" fmla="*/ 176 h 820"/>
                <a:gd name="T6" fmla="*/ 0 w 3579"/>
                <a:gd name="T7" fmla="*/ 176 h 820"/>
                <a:gd name="T8" fmla="*/ 234 w 3579"/>
                <a:gd name="T9" fmla="*/ 410 h 820"/>
                <a:gd name="T10" fmla="*/ 0 w 3579"/>
                <a:gd name="T11" fmla="*/ 645 h 820"/>
                <a:gd name="T12" fmla="*/ 3169 w 3579"/>
                <a:gd name="T13" fmla="*/ 645 h 820"/>
                <a:gd name="T14" fmla="*/ 3169 w 3579"/>
                <a:gd name="T15" fmla="*/ 820 h 820"/>
                <a:gd name="T16" fmla="*/ 3579 w 3579"/>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20">
                  <a:moveTo>
                    <a:pt x="3579" y="410"/>
                  </a:moveTo>
                  <a:cubicBezTo>
                    <a:pt x="3353" y="410"/>
                    <a:pt x="3169" y="226"/>
                    <a:pt x="3169" y="0"/>
                  </a:cubicBezTo>
                  <a:lnTo>
                    <a:pt x="3169" y="176"/>
                  </a:lnTo>
                  <a:lnTo>
                    <a:pt x="0" y="176"/>
                  </a:lnTo>
                  <a:cubicBezTo>
                    <a:pt x="0" y="305"/>
                    <a:pt x="106" y="410"/>
                    <a:pt x="234" y="410"/>
                  </a:cubicBezTo>
                  <a:cubicBezTo>
                    <a:pt x="105" y="410"/>
                    <a:pt x="0" y="516"/>
                    <a:pt x="0" y="645"/>
                  </a:cubicBezTo>
                  <a:lnTo>
                    <a:pt x="3169" y="645"/>
                  </a:lnTo>
                  <a:lnTo>
                    <a:pt x="3169" y="820"/>
                  </a:lnTo>
                  <a:cubicBezTo>
                    <a:pt x="3169" y="595"/>
                    <a:pt x="3353" y="410"/>
                    <a:pt x="3579" y="41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Content Placeholder 6">
            <a:extLst>
              <a:ext uri="{FF2B5EF4-FFF2-40B4-BE49-F238E27FC236}">
                <a16:creationId xmlns:a16="http://schemas.microsoft.com/office/drawing/2014/main" id="{8C590748-D0AF-A090-CE1D-5A2EC07C2185}"/>
              </a:ext>
            </a:extLst>
          </p:cNvPr>
          <p:cNvSpPr>
            <a:spLocks noGrp="1"/>
          </p:cNvSpPr>
          <p:nvPr>
            <p:ph idx="1"/>
          </p:nvPr>
        </p:nvSpPr>
        <p:spPr/>
        <p:txBody>
          <a:bodyPr>
            <a:normAutofit/>
          </a:bodyPr>
          <a:lstStyle/>
          <a:p>
            <a:pPr>
              <a:lnSpc>
                <a:spcPct val="100000"/>
              </a:lnSpc>
            </a:pPr>
            <a:r>
              <a:rPr lang="en-GB" sz="1200" dirty="0">
                <a:solidFill>
                  <a:schemeClr val="accent5">
                    <a:lumMod val="20000"/>
                    <a:lumOff val="80000"/>
                  </a:schemeClr>
                </a:solidFill>
              </a:rPr>
              <a:t>Shifting our perspective on taking action</a:t>
            </a:r>
          </a:p>
          <a:p>
            <a:pPr>
              <a:lnSpc>
                <a:spcPct val="100000"/>
              </a:lnSpc>
            </a:pPr>
            <a:r>
              <a:rPr lang="en-GB" sz="1200" b="0" dirty="0">
                <a:solidFill>
                  <a:schemeClr val="bg1"/>
                </a:solidFill>
              </a:rPr>
              <a:t>When identifying and developing interventions based on unique contexts and limited resources, we suggest that local governments reflect on the three approaches listed on the right to address their barriers to energy access. </a:t>
            </a:r>
          </a:p>
          <a:p>
            <a:pPr>
              <a:lnSpc>
                <a:spcPct val="100000"/>
              </a:lnSpc>
            </a:pPr>
            <a:r>
              <a:rPr lang="en-GB" sz="1200" b="0" dirty="0">
                <a:solidFill>
                  <a:schemeClr val="bg1"/>
                </a:solidFill>
              </a:rPr>
              <a:t>This is a change in how we talk about, prioritise, and evaluate actions. This is especially important when the results of energy access planning and implementation may not be immediate or obvious. The benefits may also not be appreciated by those less concerned about energy poverty. </a:t>
            </a:r>
          </a:p>
          <a:p>
            <a:pPr>
              <a:lnSpc>
                <a:spcPct val="100000"/>
              </a:lnSpc>
            </a:pPr>
            <a:r>
              <a:rPr lang="en-GB" sz="1200" b="0" dirty="0">
                <a:solidFill>
                  <a:schemeClr val="bg1"/>
                </a:solidFill>
              </a:rPr>
              <a:t>These approaches can be iteratively and increasingly introduced to governance, policies and programmes, and reporting. They also overlap and reinforce each other – serving not only communities’ increased energy access, but also other local government priorities in sustainability, social equity, and beyond. </a:t>
            </a:r>
          </a:p>
        </p:txBody>
      </p:sp>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a:xfrm>
            <a:off x="681038" y="685800"/>
            <a:ext cx="5150267" cy="990600"/>
          </a:xfrm>
        </p:spPr>
        <p:txBody>
          <a:bodyPr>
            <a:normAutofit/>
          </a:bodyPr>
          <a:lstStyle/>
          <a:p>
            <a:r>
              <a:rPr lang="en-GB">
                <a:solidFill>
                  <a:schemeClr val="bg1"/>
                </a:solidFill>
              </a:rPr>
              <a:t>Approaches to designing EAP interventions</a:t>
            </a: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en-GB" b="0" dirty="0">
                <a:solidFill>
                  <a:schemeClr val="bg1"/>
                </a:solidFill>
              </a:rPr>
              <a:t>Module 7 – </a:t>
            </a:r>
            <a:r>
              <a:rPr lang="en-GB" dirty="0">
                <a:solidFill>
                  <a:schemeClr val="bg1"/>
                </a:solidFill>
              </a:rPr>
              <a:t>Designing EAP interventions</a:t>
            </a:r>
          </a:p>
        </p:txBody>
      </p:sp>
      <p:sp>
        <p:nvSpPr>
          <p:cNvPr id="22" name="Arrow: Striped Right 21">
            <a:extLst>
              <a:ext uri="{FF2B5EF4-FFF2-40B4-BE49-F238E27FC236}">
                <a16:creationId xmlns:a16="http://schemas.microsoft.com/office/drawing/2014/main" id="{648E5E92-F848-E19D-E4EE-EECA8D58C86C}"/>
              </a:ext>
            </a:extLst>
          </p:cNvPr>
          <p:cNvSpPr/>
          <p:nvPr/>
        </p:nvSpPr>
        <p:spPr>
          <a:xfrm>
            <a:off x="4952645" y="3505920"/>
            <a:ext cx="4027331" cy="802327"/>
          </a:xfrm>
          <a:prstGeom prst="stripedRightArrow">
            <a:avLst>
              <a:gd name="adj1" fmla="val 70551"/>
              <a:gd name="adj2" fmla="val 34905"/>
            </a:avLst>
          </a:prstGeom>
          <a:noFill/>
          <a:ln w="3175" cap="flat" cmpd="sng" algn="ctr">
            <a:noFill/>
            <a:prstDash val="solid"/>
            <a:miter lim="800000"/>
          </a:ln>
          <a:effectLst/>
        </p:spPr>
        <p:txBody>
          <a:bodyPr lIns="74295" tIns="37148" rIns="74295" bIns="37148" rtlCol="0" anchor="ctr"/>
          <a:lstStyle/>
          <a:p>
            <a:pPr defTabSz="742950">
              <a:defRPr/>
            </a:pPr>
            <a:r>
              <a:rPr lang="en-SG" sz="1138" b="1" kern="0">
                <a:solidFill>
                  <a:schemeClr val="bg1"/>
                </a:solidFill>
                <a:latin typeface="Arial" panose="020B0604020202020204" pitchFamily="34" charset="0"/>
                <a:cs typeface="Arial" panose="020B0604020202020204" pitchFamily="34" charset="0"/>
              </a:rPr>
              <a:t>Efficient, effective </a:t>
            </a:r>
            <a:r>
              <a:rPr lang="en-SG" sz="1138" b="1" i="1" kern="0">
                <a:solidFill>
                  <a:schemeClr val="bg1"/>
                </a:solidFill>
                <a:latin typeface="Arial" panose="020B0604020202020204" pitchFamily="34" charset="0"/>
                <a:cs typeface="Arial" panose="020B0604020202020204" pitchFamily="34" charset="0"/>
              </a:rPr>
              <a:t>and</a:t>
            </a:r>
            <a:r>
              <a:rPr lang="en-SG" sz="1138" b="1" kern="0">
                <a:solidFill>
                  <a:schemeClr val="bg1"/>
                </a:solidFill>
                <a:latin typeface="Arial" panose="020B0604020202020204" pitchFamily="34" charset="0"/>
                <a:cs typeface="Arial" panose="020B0604020202020204" pitchFamily="34" charset="0"/>
              </a:rPr>
              <a:t> equitable </a:t>
            </a:r>
            <a:r>
              <a:rPr lang="en-SG" sz="1138" b="1" u="sng" kern="0">
                <a:solidFill>
                  <a:schemeClr val="bg1"/>
                </a:solidFill>
                <a:latin typeface="Arial" panose="020B0604020202020204" pitchFamily="34" charset="0"/>
                <a:cs typeface="Arial" panose="020B0604020202020204" pitchFamily="34" charset="0"/>
              </a:rPr>
              <a:t>capacity</a:t>
            </a:r>
            <a:r>
              <a:rPr lang="en-SG" sz="1138" b="1" kern="0">
                <a:solidFill>
                  <a:schemeClr val="bg1"/>
                </a:solidFill>
                <a:latin typeface="Arial" panose="020B0604020202020204" pitchFamily="34" charset="0"/>
                <a:cs typeface="Arial" panose="020B0604020202020204" pitchFamily="34" charset="0"/>
              </a:rPr>
              <a:t> allocation</a:t>
            </a:r>
          </a:p>
          <a:p>
            <a:pPr defTabSz="742950"/>
            <a:r>
              <a:rPr lang="en-GB" sz="975">
                <a:solidFill>
                  <a:schemeClr val="bg1"/>
                </a:solidFill>
                <a:latin typeface="Arial" panose="020B0604020202020204" pitchFamily="34" charset="0"/>
                <a:ea typeface="SimSun"/>
                <a:cs typeface="Arial" panose="020B0604020202020204" pitchFamily="34" charset="0"/>
              </a:rPr>
              <a:t>Provide city staff the clarity and mandate to allocate resources towards equitable planning and outcomes in their everyday work</a:t>
            </a:r>
          </a:p>
        </p:txBody>
      </p:sp>
      <p:sp>
        <p:nvSpPr>
          <p:cNvPr id="23" name="Arrow: Striped Right 22">
            <a:extLst>
              <a:ext uri="{FF2B5EF4-FFF2-40B4-BE49-F238E27FC236}">
                <a16:creationId xmlns:a16="http://schemas.microsoft.com/office/drawing/2014/main" id="{68068D91-D34E-B1D4-BA4A-A9D91CBFEA94}"/>
              </a:ext>
            </a:extLst>
          </p:cNvPr>
          <p:cNvSpPr/>
          <p:nvPr/>
        </p:nvSpPr>
        <p:spPr>
          <a:xfrm>
            <a:off x="4951256" y="2152331"/>
            <a:ext cx="4111263" cy="802327"/>
          </a:xfrm>
          <a:prstGeom prst="stripedRightArrow">
            <a:avLst>
              <a:gd name="adj1" fmla="val 68764"/>
              <a:gd name="adj2" fmla="val 34905"/>
            </a:avLst>
          </a:prstGeom>
          <a:noFill/>
          <a:ln w="3175" cap="flat" cmpd="sng" algn="ctr">
            <a:noFill/>
            <a:prstDash val="solid"/>
            <a:miter lim="800000"/>
          </a:ln>
          <a:effectLst/>
        </p:spPr>
        <p:txBody>
          <a:bodyPr rtlCol="0" anchor="ctr"/>
          <a:lstStyle/>
          <a:p>
            <a:pPr defTabSz="742950">
              <a:defRPr/>
            </a:pPr>
            <a:r>
              <a:rPr lang="en-SG" sz="1138" b="1" kern="0">
                <a:solidFill>
                  <a:schemeClr val="bg1"/>
                </a:solidFill>
                <a:latin typeface="Arial" panose="020B0604020202020204" pitchFamily="34" charset="0"/>
                <a:cs typeface="Arial" panose="020B0604020202020204" pitchFamily="34" charset="0"/>
              </a:rPr>
              <a:t>Evaluating both short- </a:t>
            </a:r>
            <a:r>
              <a:rPr lang="en-SG" sz="1138" b="1" i="1" kern="0">
                <a:solidFill>
                  <a:schemeClr val="bg1"/>
                </a:solidFill>
                <a:latin typeface="Arial" panose="020B0604020202020204" pitchFamily="34" charset="0"/>
                <a:cs typeface="Arial" panose="020B0604020202020204" pitchFamily="34" charset="0"/>
              </a:rPr>
              <a:t>and</a:t>
            </a:r>
            <a:r>
              <a:rPr lang="en-SG" sz="1138" b="1" kern="0">
                <a:solidFill>
                  <a:schemeClr val="bg1"/>
                </a:solidFill>
                <a:latin typeface="Arial" panose="020B0604020202020204" pitchFamily="34" charset="0"/>
                <a:cs typeface="Arial" panose="020B0604020202020204" pitchFamily="34" charset="0"/>
              </a:rPr>
              <a:t> long-term </a:t>
            </a:r>
            <a:r>
              <a:rPr lang="en-SG" sz="1138" b="1" u="sng" kern="0">
                <a:solidFill>
                  <a:schemeClr val="bg1"/>
                </a:solidFill>
                <a:latin typeface="Arial" panose="020B0604020202020204" pitchFamily="34" charset="0"/>
                <a:cs typeface="Arial" panose="020B0604020202020204" pitchFamily="34" charset="0"/>
              </a:rPr>
              <a:t>outcomes</a:t>
            </a:r>
          </a:p>
          <a:p>
            <a:pPr defTabSz="742950"/>
            <a:r>
              <a:rPr lang="en-GB" sz="975">
                <a:solidFill>
                  <a:schemeClr val="bg1"/>
                </a:solidFill>
                <a:latin typeface="Arial" panose="020B0604020202020204" pitchFamily="34" charset="0"/>
                <a:ea typeface="SimSun" panose="02010600030101010101" pitchFamily="2" charset="-122"/>
                <a:cs typeface="Arial" panose="020B0604020202020204" pitchFamily="34" charset="0"/>
              </a:rPr>
              <a:t>Prioritise complex community, private sector, and vertical engagement that may not produce tangible nor immediate results</a:t>
            </a:r>
            <a:endParaRPr lang="en-GB" sz="975">
              <a:solidFill>
                <a:schemeClr val="bg1"/>
              </a:solidFill>
              <a:latin typeface="Arial" panose="020B0604020202020204" pitchFamily="34" charset="0"/>
              <a:cs typeface="Arial" panose="020B0604020202020204" pitchFamily="34" charset="0"/>
            </a:endParaRPr>
          </a:p>
        </p:txBody>
      </p:sp>
      <p:sp>
        <p:nvSpPr>
          <p:cNvPr id="24" name="Arrow: Striped Right 23">
            <a:extLst>
              <a:ext uri="{FF2B5EF4-FFF2-40B4-BE49-F238E27FC236}">
                <a16:creationId xmlns:a16="http://schemas.microsoft.com/office/drawing/2014/main" id="{79C360A5-AC8A-D5E5-A07A-AC44DB4949D6}"/>
              </a:ext>
            </a:extLst>
          </p:cNvPr>
          <p:cNvSpPr/>
          <p:nvPr/>
        </p:nvSpPr>
        <p:spPr>
          <a:xfrm>
            <a:off x="4884094" y="4722020"/>
            <a:ext cx="4283280" cy="1130621"/>
          </a:xfrm>
          <a:prstGeom prst="stripedRightArrow">
            <a:avLst>
              <a:gd name="adj1" fmla="val 67871"/>
              <a:gd name="adj2" fmla="val 34486"/>
            </a:avLst>
          </a:prstGeom>
          <a:noFill/>
          <a:ln w="3175" cap="flat" cmpd="sng" algn="ctr">
            <a:noFill/>
            <a:prstDash val="solid"/>
            <a:miter lim="800000"/>
          </a:ln>
          <a:effectLst/>
        </p:spPr>
        <p:txBody>
          <a:bodyPr rtlCol="0" anchor="ctr"/>
          <a:lstStyle/>
          <a:p>
            <a:pPr defTabSz="742950">
              <a:defRPr/>
            </a:pPr>
            <a:r>
              <a:rPr lang="en-SG" sz="1138" b="1" kern="0">
                <a:solidFill>
                  <a:schemeClr val="bg1"/>
                </a:solidFill>
                <a:latin typeface="Arial" panose="020B0604020202020204" pitchFamily="34" charset="0"/>
                <a:cs typeface="Arial" panose="020B0604020202020204" pitchFamily="34" charset="0"/>
              </a:rPr>
              <a:t>Maximising available </a:t>
            </a:r>
            <a:r>
              <a:rPr lang="en-SG" sz="1138" b="1" u="sng" kern="0">
                <a:solidFill>
                  <a:schemeClr val="bg1"/>
                </a:solidFill>
                <a:latin typeface="Arial" panose="020B0604020202020204" pitchFamily="34" charset="0"/>
                <a:cs typeface="Arial" panose="020B0604020202020204" pitchFamily="34" charset="0"/>
              </a:rPr>
              <a:t>powers</a:t>
            </a:r>
            <a:r>
              <a:rPr lang="en-SG" sz="1138" b="1" kern="0">
                <a:solidFill>
                  <a:schemeClr val="bg1"/>
                </a:solidFill>
                <a:latin typeface="Arial" panose="020B0604020202020204" pitchFamily="34" charset="0"/>
                <a:cs typeface="Arial" panose="020B0604020202020204" pitchFamily="34" charset="0"/>
              </a:rPr>
              <a:t> by collaboration</a:t>
            </a:r>
          </a:p>
          <a:p>
            <a:pPr defTabSz="742950"/>
            <a:r>
              <a:rPr lang="en-GB" sz="975">
                <a:solidFill>
                  <a:schemeClr val="bg1"/>
                </a:solidFill>
                <a:latin typeface="Arial" panose="020B0604020202020204" pitchFamily="34" charset="0"/>
                <a:ea typeface="SimSun" panose="02010600030101010101" pitchFamily="2" charset="-122"/>
                <a:cs typeface="Arial" panose="020B0604020202020204" pitchFamily="34" charset="0"/>
              </a:rPr>
              <a:t>Seek spaces, stakeholders and opportunities within their available powers to maximise their innovation, programmes and advocacy</a:t>
            </a:r>
            <a:endParaRPr lang="en-GB" sz="975">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A333AFF-F79D-F91B-A839-E0B180D77301}"/>
              </a:ext>
            </a:extLst>
          </p:cNvPr>
          <p:cNvSpPr>
            <a:spLocks noGrp="1"/>
          </p:cNvSpPr>
          <p:nvPr>
            <p:ph type="sldNum" sz="quarter" idx="12"/>
          </p:nvPr>
        </p:nvSpPr>
        <p:spPr/>
        <p:txBody>
          <a:bodyPr/>
          <a:lstStyle/>
          <a:p>
            <a:fld id="{CE97AC88-B9C7-4AEF-9990-0777AFA0136D}" type="slidenum">
              <a:rPr lang="en-US" smtClean="0"/>
              <a:pPr/>
              <a:t>90</a:t>
            </a:fld>
            <a:endParaRPr lang="en-US"/>
          </a:p>
        </p:txBody>
      </p:sp>
      <p:sp>
        <p:nvSpPr>
          <p:cNvPr id="25" name="Oval 24">
            <a:hlinkClick r:id="rId3" action="ppaction://hlinksldjump"/>
            <a:extLst>
              <a:ext uri="{FF2B5EF4-FFF2-40B4-BE49-F238E27FC236}">
                <a16:creationId xmlns:a16="http://schemas.microsoft.com/office/drawing/2014/main" id="{E7252DFA-61BD-4015-BFFA-1C199512BCBE}"/>
              </a:ext>
            </a:extLst>
          </p:cNvPr>
          <p:cNvSpPr/>
          <p:nvPr/>
        </p:nvSpPr>
        <p:spPr>
          <a:xfrm>
            <a:off x="9384310" y="820816"/>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4" action="ppaction://hlinksldjump"/>
            <a:extLst>
              <a:ext uri="{FF2B5EF4-FFF2-40B4-BE49-F238E27FC236}">
                <a16:creationId xmlns:a16="http://schemas.microsoft.com/office/drawing/2014/main" id="{7007AC19-6E34-4E19-BEA6-AC3882AADB69}"/>
              </a:ext>
            </a:extLst>
          </p:cNvPr>
          <p:cNvSpPr/>
          <p:nvPr/>
        </p:nvSpPr>
        <p:spPr>
          <a:xfrm>
            <a:off x="9384310" y="2564967"/>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5" action="ppaction://hlinksldjump"/>
            <a:extLst>
              <a:ext uri="{FF2B5EF4-FFF2-40B4-BE49-F238E27FC236}">
                <a16:creationId xmlns:a16="http://schemas.microsoft.com/office/drawing/2014/main" id="{7C49D901-B04C-4A9C-8B26-CB93D878E0B4}"/>
              </a:ext>
            </a:extLst>
          </p:cNvPr>
          <p:cNvSpPr/>
          <p:nvPr/>
        </p:nvSpPr>
        <p:spPr>
          <a:xfrm>
            <a:off x="9384310" y="3141140"/>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6" action="ppaction://hlinksldjump"/>
            <a:extLst>
              <a:ext uri="{FF2B5EF4-FFF2-40B4-BE49-F238E27FC236}">
                <a16:creationId xmlns:a16="http://schemas.microsoft.com/office/drawing/2014/main" id="{553DD046-F3FF-451A-BCA9-D497D7CFD26A}"/>
              </a:ext>
            </a:extLst>
          </p:cNvPr>
          <p:cNvSpPr/>
          <p:nvPr/>
        </p:nvSpPr>
        <p:spPr>
          <a:xfrm>
            <a:off x="9384310" y="3723032"/>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7" action="ppaction://hlinksldjump"/>
            <a:extLst>
              <a:ext uri="{FF2B5EF4-FFF2-40B4-BE49-F238E27FC236}">
                <a16:creationId xmlns:a16="http://schemas.microsoft.com/office/drawing/2014/main" id="{D28B7143-302F-4F09-B910-23E63246C38F}"/>
              </a:ext>
            </a:extLst>
          </p:cNvPr>
          <p:cNvSpPr/>
          <p:nvPr/>
        </p:nvSpPr>
        <p:spPr>
          <a:xfrm>
            <a:off x="9386595" y="4296903"/>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8" action="ppaction://hlinksldjump"/>
            <a:extLst>
              <a:ext uri="{FF2B5EF4-FFF2-40B4-BE49-F238E27FC236}">
                <a16:creationId xmlns:a16="http://schemas.microsoft.com/office/drawing/2014/main" id="{A8516838-45B3-417C-9B89-2B595F8CBCCC}"/>
              </a:ext>
            </a:extLst>
          </p:cNvPr>
          <p:cNvSpPr/>
          <p:nvPr/>
        </p:nvSpPr>
        <p:spPr>
          <a:xfrm>
            <a:off x="9384310" y="1403487"/>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9" action="ppaction://hlinksldjump"/>
            <a:extLst>
              <a:ext uri="{FF2B5EF4-FFF2-40B4-BE49-F238E27FC236}">
                <a16:creationId xmlns:a16="http://schemas.microsoft.com/office/drawing/2014/main" id="{05DCADA9-7F1E-47CC-B90D-2EFFD6032EC7}"/>
              </a:ext>
            </a:extLst>
          </p:cNvPr>
          <p:cNvSpPr/>
          <p:nvPr/>
        </p:nvSpPr>
        <p:spPr>
          <a:xfrm>
            <a:off x="9384310" y="5460685"/>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0" action="ppaction://hlinksldjump"/>
            <a:extLst>
              <a:ext uri="{FF2B5EF4-FFF2-40B4-BE49-F238E27FC236}">
                <a16:creationId xmlns:a16="http://schemas.microsoft.com/office/drawing/2014/main" id="{83280E42-83D3-42F0-924D-A0F4B8EF7DB5}"/>
              </a:ext>
            </a:extLst>
          </p:cNvPr>
          <p:cNvSpPr/>
          <p:nvPr/>
        </p:nvSpPr>
        <p:spPr>
          <a:xfrm>
            <a:off x="9384310" y="1986591"/>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1" action="ppaction://hlinksldjump"/>
            <a:extLst>
              <a:ext uri="{FF2B5EF4-FFF2-40B4-BE49-F238E27FC236}">
                <a16:creationId xmlns:a16="http://schemas.microsoft.com/office/drawing/2014/main" id="{36247AEB-2958-4C1E-AD5F-3F757F747D2F}"/>
              </a:ext>
            </a:extLst>
          </p:cNvPr>
          <p:cNvSpPr/>
          <p:nvPr/>
        </p:nvSpPr>
        <p:spPr>
          <a:xfrm>
            <a:off x="9386595" y="4886814"/>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812D10CE-11A4-4B6A-AAE2-FFD82101B014}"/>
              </a:ext>
            </a:extLst>
          </p:cNvPr>
          <p:cNvGrpSpPr/>
          <p:nvPr/>
        </p:nvGrpSpPr>
        <p:grpSpPr>
          <a:xfrm>
            <a:off x="9573110" y="4814602"/>
            <a:ext cx="146522" cy="280390"/>
            <a:chOff x="5545138" y="625475"/>
            <a:chExt cx="1489075" cy="2849563"/>
          </a:xfrm>
        </p:grpSpPr>
        <p:sp>
          <p:nvSpPr>
            <p:cNvPr id="35" name="Freeform 117">
              <a:extLst>
                <a:ext uri="{FF2B5EF4-FFF2-40B4-BE49-F238E27FC236}">
                  <a16:creationId xmlns:a16="http://schemas.microsoft.com/office/drawing/2014/main" id="{2826D471-1146-47FE-8724-7D57164965D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0">
              <a:extLst>
                <a:ext uri="{FF2B5EF4-FFF2-40B4-BE49-F238E27FC236}">
                  <a16:creationId xmlns:a16="http://schemas.microsoft.com/office/drawing/2014/main" id="{5688850A-C675-4219-82EB-E89908D2627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69258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a:lnSpc>
                <a:spcPct val="120000"/>
              </a:lnSpc>
            </a:pPr>
            <a:r>
              <a:rPr lang="en-GB" sz="1200" b="0" dirty="0">
                <a:solidFill>
                  <a:schemeClr val="tx1"/>
                </a:solidFill>
                <a:latin typeface="Arial"/>
                <a:cs typeface="Arial"/>
              </a:rPr>
              <a:t>Understanding which interventions are appropriate for your local government given your unique governance structure, challenges of EAP, and other contextual factors is an important step to being able to address EAP in your area. </a:t>
            </a:r>
            <a:endParaRPr lang="en-GB" sz="1200" b="0" dirty="0">
              <a:solidFill>
                <a:schemeClr val="tx1"/>
              </a:solidFill>
            </a:endParaRPr>
          </a:p>
          <a:p>
            <a:pPr>
              <a:lnSpc>
                <a:spcPct val="120000"/>
              </a:lnSpc>
            </a:pPr>
            <a:r>
              <a:rPr lang="en-GB" sz="1200" b="0" dirty="0">
                <a:solidFill>
                  <a:schemeClr val="tx1"/>
                </a:solidFill>
                <a:latin typeface="Arial"/>
                <a:cs typeface="Arial"/>
              </a:rPr>
              <a:t>This tool will help you to identify which interventions you can use, and to understand when outcomes are delivered, the level of local government capacity needed, and powers to be maximised to successfully implement the intervention.</a:t>
            </a:r>
          </a:p>
          <a:p>
            <a:pPr>
              <a:lnSpc>
                <a:spcPct val="120000"/>
              </a:lnSpc>
            </a:pPr>
            <a:r>
              <a:rPr lang="en-GB" sz="1200" b="0" dirty="0">
                <a:solidFill>
                  <a:schemeClr val="tx1"/>
                </a:solidFill>
                <a:latin typeface="Arial"/>
                <a:cs typeface="Arial"/>
              </a:rPr>
              <a:t>This tool will also guide you in how to define your chosen interventions as smaller and actionable steps. </a:t>
            </a:r>
            <a:endParaRPr lang="en-GB" sz="1200" b="0" dirty="0">
              <a:solidFill>
                <a:schemeClr val="tx1"/>
              </a:solidFill>
            </a:endParaRPr>
          </a:p>
          <a:p>
            <a:pPr>
              <a:lnSpc>
                <a:spcPct val="120000"/>
              </a:lnSpc>
            </a:pPr>
            <a:r>
              <a:rPr lang="en-GB" sz="1200" b="0" dirty="0">
                <a:solidFill>
                  <a:schemeClr val="tx1"/>
                </a:solidFill>
                <a:latin typeface="Arial"/>
                <a:cs typeface="Arial"/>
              </a:rPr>
              <a:t>The worksheets in this section set out suggested interventions and have space where you can identify how they could be applied in your context.</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4576763" cy="990600"/>
          </a:xfrm>
        </p:spPr>
        <p:txBody>
          <a:bodyPr>
            <a:normAutofit/>
          </a:bodyPr>
          <a:lstStyle/>
          <a:p>
            <a:r>
              <a:rPr lang="en-GB" dirty="0">
                <a:solidFill>
                  <a:srgbClr val="F19500"/>
                </a:solidFill>
              </a:rPr>
              <a:t>Identifying key interventions</a:t>
            </a:r>
            <a:endParaRPr lang="en-GB" b="0" dirty="0">
              <a:solidFill>
                <a:srgbClr val="F19500"/>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b="0" dirty="0">
                <a:solidFill>
                  <a:srgbClr val="F19500"/>
                </a:solidFill>
              </a:rPr>
              <a:t>Module 7 – Designing EAP interventions</a:t>
            </a:r>
          </a:p>
        </p:txBody>
      </p:sp>
      <p:sp>
        <p:nvSpPr>
          <p:cNvPr id="4" name="Slide Number Placeholder 3">
            <a:extLst>
              <a:ext uri="{FF2B5EF4-FFF2-40B4-BE49-F238E27FC236}">
                <a16:creationId xmlns:a16="http://schemas.microsoft.com/office/drawing/2014/main" id="{1361A144-9282-A239-F808-8EDE55A8AA50}"/>
              </a:ext>
            </a:extLst>
          </p:cNvPr>
          <p:cNvSpPr>
            <a:spLocks noGrp="1"/>
          </p:cNvSpPr>
          <p:nvPr>
            <p:ph type="sldNum" sz="quarter" idx="12"/>
          </p:nvPr>
        </p:nvSpPr>
        <p:spPr/>
        <p:txBody>
          <a:bodyPr/>
          <a:lstStyle/>
          <a:p>
            <a:fld id="{CE97AC88-B9C7-4AEF-9990-0777AFA0136D}" type="slidenum">
              <a:rPr lang="en-US" smtClean="0"/>
              <a:pPr/>
              <a:t>91</a:t>
            </a:fld>
            <a:endParaRPr lang="en-US"/>
          </a:p>
        </p:txBody>
      </p:sp>
      <p:sp>
        <p:nvSpPr>
          <p:cNvPr id="15" name="Content Placeholder 1">
            <a:extLst>
              <a:ext uri="{FF2B5EF4-FFF2-40B4-BE49-F238E27FC236}">
                <a16:creationId xmlns:a16="http://schemas.microsoft.com/office/drawing/2014/main" id="{CFBDE3CC-3CFC-50E5-148F-020D98CD7FB6}"/>
              </a:ext>
            </a:extLst>
          </p:cNvPr>
          <p:cNvSpPr txBox="1">
            <a:spLocks/>
          </p:cNvSpPr>
          <p:nvPr/>
        </p:nvSpPr>
        <p:spPr>
          <a:xfrm>
            <a:off x="5268124" y="1846200"/>
            <a:ext cx="3962399" cy="434816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a:solidFill>
                  <a:srgbClr val="F19500"/>
                </a:solidFill>
              </a:rPr>
              <a:t>When to use this Tool</a:t>
            </a:r>
          </a:p>
          <a:p>
            <a:pPr>
              <a:lnSpc>
                <a:spcPct val="120000"/>
              </a:lnSpc>
            </a:pPr>
            <a:r>
              <a:rPr lang="en-GB" sz="1200" b="0" dirty="0">
                <a:solidFill>
                  <a:schemeClr val="tx1"/>
                </a:solidFill>
              </a:rPr>
              <a:t>Use this tool when you are ready to understand which interventions your local government can take to address EAP.</a:t>
            </a:r>
          </a:p>
          <a:p>
            <a:pPr>
              <a:lnSpc>
                <a:spcPct val="120000"/>
              </a:lnSpc>
            </a:pPr>
            <a:r>
              <a:rPr lang="en-GB" sz="1200" dirty="0">
                <a:solidFill>
                  <a:srgbClr val="F19500"/>
                </a:solidFill>
              </a:rPr>
              <a:t>Who should be part of the conversation</a:t>
            </a:r>
          </a:p>
          <a:p>
            <a:pPr>
              <a:lnSpc>
                <a:spcPct val="120000"/>
              </a:lnSpc>
            </a:pPr>
            <a:r>
              <a:rPr lang="en-GB" sz="1200" b="0" dirty="0">
                <a:solidFill>
                  <a:schemeClr val="tx1"/>
                </a:solidFill>
              </a:rPr>
              <a:t>Local government staff can use this tool, recognising that the key stakeholders to involve in chosen interventions may extend beyond specific city departments.</a:t>
            </a:r>
          </a:p>
          <a:p>
            <a:pPr>
              <a:lnSpc>
                <a:spcPct val="120000"/>
              </a:lnSpc>
            </a:pPr>
            <a:r>
              <a:rPr lang="en-GB" sz="1200" dirty="0">
                <a:solidFill>
                  <a:srgbClr val="F19500"/>
                </a:solidFill>
              </a:rPr>
              <a:t>Suggested set-up and logistics</a:t>
            </a:r>
          </a:p>
          <a:p>
            <a:pPr>
              <a:lnSpc>
                <a:spcPct val="120000"/>
              </a:lnSpc>
            </a:pPr>
            <a:r>
              <a:rPr lang="en-GB" sz="1200" b="0" dirty="0">
                <a:solidFill>
                  <a:schemeClr val="tx1"/>
                </a:solidFill>
              </a:rPr>
              <a:t>The worksheets in this section list suggested interventions. Use the check boxes to indicate which interventions you are interested in. There is space for you to record your notes and to indicate how the intervention could be implemented in your context.</a:t>
            </a:r>
          </a:p>
          <a:p>
            <a:pPr>
              <a:lnSpc>
                <a:spcPct val="120000"/>
              </a:lnSpc>
            </a:pPr>
            <a:r>
              <a:rPr lang="en-GB" sz="1200" b="0" dirty="0">
                <a:solidFill>
                  <a:schemeClr val="tx1"/>
                </a:solidFill>
              </a:rPr>
              <a:t>The second worksheet can be used as a demonstrator for interventions that you would like to progress and implement.</a:t>
            </a:r>
          </a:p>
        </p:txBody>
      </p:sp>
      <p:sp>
        <p:nvSpPr>
          <p:cNvPr id="17" name="Oval 16">
            <a:hlinkClick r:id="rId3" action="ppaction://hlinksldjump"/>
            <a:extLst>
              <a:ext uri="{FF2B5EF4-FFF2-40B4-BE49-F238E27FC236}">
                <a16:creationId xmlns:a16="http://schemas.microsoft.com/office/drawing/2014/main" id="{E7299B4B-500B-45AC-8B4F-65470177E2E9}"/>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hlinkClick r:id="rId4" action="ppaction://hlinksldjump"/>
            <a:extLst>
              <a:ext uri="{FF2B5EF4-FFF2-40B4-BE49-F238E27FC236}">
                <a16:creationId xmlns:a16="http://schemas.microsoft.com/office/drawing/2014/main" id="{DFBD0550-14F9-4778-815F-BE91EE836D6D}"/>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9" name="Oval 18">
            <a:hlinkClick r:id="rId5" action="ppaction://hlinksldjump"/>
            <a:extLst>
              <a:ext uri="{FF2B5EF4-FFF2-40B4-BE49-F238E27FC236}">
                <a16:creationId xmlns:a16="http://schemas.microsoft.com/office/drawing/2014/main" id="{D4B21892-6EA9-494A-8500-468BA2AAC873}"/>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hlinkClick r:id="rId6" action="ppaction://hlinksldjump"/>
            <a:extLst>
              <a:ext uri="{FF2B5EF4-FFF2-40B4-BE49-F238E27FC236}">
                <a16:creationId xmlns:a16="http://schemas.microsoft.com/office/drawing/2014/main" id="{E3E6A423-CB53-4D0F-8C44-BE2571329D77}"/>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hlinkClick r:id="rId7" action="ppaction://hlinksldjump"/>
            <a:extLst>
              <a:ext uri="{FF2B5EF4-FFF2-40B4-BE49-F238E27FC236}">
                <a16:creationId xmlns:a16="http://schemas.microsoft.com/office/drawing/2014/main" id="{DF7FDFB8-DF4E-4B29-AFCD-C1FCE61B19A9}"/>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8" action="ppaction://hlinksldjump"/>
            <a:extLst>
              <a:ext uri="{FF2B5EF4-FFF2-40B4-BE49-F238E27FC236}">
                <a16:creationId xmlns:a16="http://schemas.microsoft.com/office/drawing/2014/main" id="{15C9B942-BC59-4E48-8F40-4E414F8BA9BD}"/>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9" action="ppaction://hlinksldjump"/>
            <a:extLst>
              <a:ext uri="{FF2B5EF4-FFF2-40B4-BE49-F238E27FC236}">
                <a16:creationId xmlns:a16="http://schemas.microsoft.com/office/drawing/2014/main" id="{60F94E8B-EA34-4A0D-B43F-F31F0D37002A}"/>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10" action="ppaction://hlinksldjump"/>
            <a:extLst>
              <a:ext uri="{FF2B5EF4-FFF2-40B4-BE49-F238E27FC236}">
                <a16:creationId xmlns:a16="http://schemas.microsoft.com/office/drawing/2014/main" id="{392E68A8-1D7C-451E-92A3-D053DB99B2CE}"/>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1" action="ppaction://hlinksldjump"/>
            <a:extLst>
              <a:ext uri="{FF2B5EF4-FFF2-40B4-BE49-F238E27FC236}">
                <a16:creationId xmlns:a16="http://schemas.microsoft.com/office/drawing/2014/main" id="{F3B166DB-09A9-43C7-BB80-0B9EC4FA7547}"/>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7CCA3984-CED6-4CE5-8AAC-92C957FAB84A}"/>
              </a:ext>
            </a:extLst>
          </p:cNvPr>
          <p:cNvGrpSpPr/>
          <p:nvPr/>
        </p:nvGrpSpPr>
        <p:grpSpPr>
          <a:xfrm>
            <a:off x="9573110" y="4814602"/>
            <a:ext cx="146522" cy="280390"/>
            <a:chOff x="5545138" y="625475"/>
            <a:chExt cx="1489075" cy="2849563"/>
          </a:xfrm>
        </p:grpSpPr>
        <p:sp>
          <p:nvSpPr>
            <p:cNvPr id="27" name="Freeform 117">
              <a:extLst>
                <a:ext uri="{FF2B5EF4-FFF2-40B4-BE49-F238E27FC236}">
                  <a16:creationId xmlns:a16="http://schemas.microsoft.com/office/drawing/2014/main" id="{CF9B9419-4D77-437E-A893-223F3028844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0">
              <a:extLst>
                <a:ext uri="{FF2B5EF4-FFF2-40B4-BE49-F238E27FC236}">
                  <a16:creationId xmlns:a16="http://schemas.microsoft.com/office/drawing/2014/main" id="{84F22C56-9A00-4CB6-B6DB-CE18B1D36FC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638011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F74DC-728F-D12D-1F6B-9397973A1ECE}"/>
              </a:ext>
            </a:extLst>
          </p:cNvPr>
          <p:cNvSpPr>
            <a:spLocks noGrp="1"/>
          </p:cNvSpPr>
          <p:nvPr>
            <p:ph type="title"/>
          </p:nvPr>
        </p:nvSpPr>
        <p:spPr/>
        <p:txBody>
          <a:bodyPr/>
          <a:lstStyle/>
          <a:p>
            <a:r>
              <a:rPr lang="en-GB" dirty="0">
                <a:solidFill>
                  <a:srgbClr val="F19500"/>
                </a:solidFill>
              </a:rPr>
              <a:t>Intervention tags </a:t>
            </a:r>
          </a:p>
        </p:txBody>
      </p:sp>
      <p:sp>
        <p:nvSpPr>
          <p:cNvPr id="4" name="Content Placeholder 3">
            <a:extLst>
              <a:ext uri="{FF2B5EF4-FFF2-40B4-BE49-F238E27FC236}">
                <a16:creationId xmlns:a16="http://schemas.microsoft.com/office/drawing/2014/main" id="{86F29D13-0DEB-4662-C770-E3667EA757C0}"/>
              </a:ext>
            </a:extLst>
          </p:cNvPr>
          <p:cNvSpPr>
            <a:spLocks noGrp="1"/>
          </p:cNvSpPr>
          <p:nvPr>
            <p:ph idx="13"/>
          </p:nvPr>
        </p:nvSpPr>
        <p:spPr/>
        <p:txBody>
          <a:bodyPr/>
          <a:lstStyle/>
          <a:p>
            <a:r>
              <a:rPr lang="en-GB" b="0" dirty="0">
                <a:solidFill>
                  <a:srgbClr val="F19500"/>
                </a:solidFill>
              </a:rPr>
              <a:t>Module 7 – </a:t>
            </a:r>
            <a:r>
              <a:rPr lang="en-GB" dirty="0">
                <a:solidFill>
                  <a:srgbClr val="F19500"/>
                </a:solidFill>
              </a:rPr>
              <a:t>Designing EAP interventions</a:t>
            </a:r>
          </a:p>
        </p:txBody>
      </p:sp>
      <p:graphicFrame>
        <p:nvGraphicFramePr>
          <p:cNvPr id="16" name="Table 15">
            <a:extLst>
              <a:ext uri="{FF2B5EF4-FFF2-40B4-BE49-F238E27FC236}">
                <a16:creationId xmlns:a16="http://schemas.microsoft.com/office/drawing/2014/main" id="{539D3827-88AC-CD1A-DCFF-705D43779231}"/>
              </a:ext>
            </a:extLst>
          </p:cNvPr>
          <p:cNvGraphicFramePr>
            <a:graphicFrameLocks noGrp="1"/>
          </p:cNvGraphicFramePr>
          <p:nvPr>
            <p:extLst>
              <p:ext uri="{D42A27DB-BD31-4B8C-83A1-F6EECF244321}">
                <p14:modId xmlns:p14="http://schemas.microsoft.com/office/powerpoint/2010/main" val="1483004573"/>
              </p:ext>
            </p:extLst>
          </p:nvPr>
        </p:nvGraphicFramePr>
        <p:xfrm>
          <a:off x="685800" y="2512378"/>
          <a:ext cx="8539152" cy="3657600"/>
        </p:xfrm>
        <a:graphic>
          <a:graphicData uri="http://schemas.openxmlformats.org/drawingml/2006/table">
            <a:tbl>
              <a:tblPr firstRow="1" bandRow="1">
                <a:tableStyleId>{2D5ABB26-0587-4C30-8999-92F81FD0307C}</a:tableStyleId>
              </a:tblPr>
              <a:tblGrid>
                <a:gridCol w="890587">
                  <a:extLst>
                    <a:ext uri="{9D8B030D-6E8A-4147-A177-3AD203B41FA5}">
                      <a16:colId xmlns:a16="http://schemas.microsoft.com/office/drawing/2014/main" val="192577004"/>
                    </a:ext>
                  </a:extLst>
                </a:gridCol>
                <a:gridCol w="1955797">
                  <a:extLst>
                    <a:ext uri="{9D8B030D-6E8A-4147-A177-3AD203B41FA5}">
                      <a16:colId xmlns:a16="http://schemas.microsoft.com/office/drawing/2014/main" val="6591977"/>
                    </a:ext>
                  </a:extLst>
                </a:gridCol>
                <a:gridCol w="830266">
                  <a:extLst>
                    <a:ext uri="{9D8B030D-6E8A-4147-A177-3AD203B41FA5}">
                      <a16:colId xmlns:a16="http://schemas.microsoft.com/office/drawing/2014/main" val="1535980256"/>
                    </a:ext>
                  </a:extLst>
                </a:gridCol>
                <a:gridCol w="2016118">
                  <a:extLst>
                    <a:ext uri="{9D8B030D-6E8A-4147-A177-3AD203B41FA5}">
                      <a16:colId xmlns:a16="http://schemas.microsoft.com/office/drawing/2014/main" val="3341649501"/>
                    </a:ext>
                  </a:extLst>
                </a:gridCol>
                <a:gridCol w="941394">
                  <a:extLst>
                    <a:ext uri="{9D8B030D-6E8A-4147-A177-3AD203B41FA5}">
                      <a16:colId xmlns:a16="http://schemas.microsoft.com/office/drawing/2014/main" val="2831031638"/>
                    </a:ext>
                  </a:extLst>
                </a:gridCol>
                <a:gridCol w="1904990">
                  <a:extLst>
                    <a:ext uri="{9D8B030D-6E8A-4147-A177-3AD203B41FA5}">
                      <a16:colId xmlns:a16="http://schemas.microsoft.com/office/drawing/2014/main" val="1925251477"/>
                    </a:ext>
                  </a:extLst>
                </a:gridCol>
              </a:tblGrid>
              <a:tr h="370840">
                <a:tc gridSpan="2">
                  <a:txBody>
                    <a:bodyPr/>
                    <a:lstStyle/>
                    <a:p>
                      <a:r>
                        <a:rPr lang="en-GB" sz="1600" b="1">
                          <a:solidFill>
                            <a:schemeClr val="accent6"/>
                          </a:solidFill>
                          <a:latin typeface="Arial" panose="020B0604020202020204" pitchFamily="34" charset="0"/>
                          <a:cs typeface="Arial" panose="020B0604020202020204" pitchFamily="34" charset="0"/>
                        </a:rPr>
                        <a:t>Time horizon for which outcomes will be more visible and tangible </a:t>
                      </a:r>
                    </a:p>
                  </a:txBody>
                  <a:tcPr/>
                </a:tc>
                <a:tc hMerge="1">
                  <a:txBody>
                    <a:bodyPr/>
                    <a:lstStyle/>
                    <a:p>
                      <a:endParaRPr lang="en-GB"/>
                    </a:p>
                  </a:txBody>
                  <a:tcPr/>
                </a:tc>
                <a:tc gridSpan="2">
                  <a:txBody>
                    <a:bodyPr/>
                    <a:lstStyle/>
                    <a:p>
                      <a:r>
                        <a:rPr lang="en-GB" sz="1600" b="1">
                          <a:solidFill>
                            <a:schemeClr val="accent1"/>
                          </a:solidFill>
                          <a:latin typeface="Arial" panose="020B0604020202020204" pitchFamily="34" charset="0"/>
                          <a:cs typeface="Arial" panose="020B0604020202020204" pitchFamily="34" charset="0"/>
                        </a:rPr>
                        <a:t>The level of demand </a:t>
                      </a:r>
                      <a:br>
                        <a:rPr lang="en-GB" sz="1600" b="1">
                          <a:solidFill>
                            <a:schemeClr val="accent1"/>
                          </a:solidFill>
                          <a:latin typeface="Arial" panose="020B0604020202020204" pitchFamily="34" charset="0"/>
                          <a:cs typeface="Arial" panose="020B0604020202020204" pitchFamily="34" charset="0"/>
                        </a:rPr>
                      </a:br>
                      <a:r>
                        <a:rPr lang="en-GB" sz="1600" b="1">
                          <a:solidFill>
                            <a:schemeClr val="accent1"/>
                          </a:solidFill>
                          <a:latin typeface="Arial" panose="020B0604020202020204" pitchFamily="34" charset="0"/>
                          <a:cs typeface="Arial" panose="020B0604020202020204" pitchFamily="34" charset="0"/>
                        </a:rPr>
                        <a:t>on local government capacity and resources </a:t>
                      </a:r>
                    </a:p>
                  </a:txBody>
                  <a:tcPr/>
                </a:tc>
                <a:tc hMerge="1">
                  <a:txBody>
                    <a:bodyPr/>
                    <a:lstStyle/>
                    <a:p>
                      <a:endParaRPr lang="en-GB"/>
                    </a:p>
                  </a:txBody>
                  <a:tcPr/>
                </a:tc>
                <a:tc gridSpan="2">
                  <a:txBody>
                    <a:bodyPr/>
                    <a:lstStyle/>
                    <a:p>
                      <a:r>
                        <a:rPr lang="en-GB" sz="1600" b="1">
                          <a:solidFill>
                            <a:schemeClr val="accent4"/>
                          </a:solidFill>
                          <a:latin typeface="Arial" panose="020B0604020202020204" pitchFamily="34" charset="0"/>
                          <a:cs typeface="Arial" panose="020B0604020202020204" pitchFamily="34" charset="0"/>
                        </a:rPr>
                        <a:t>Local government powers that the intervention will apply and maximise </a:t>
                      </a:r>
                    </a:p>
                  </a:txBody>
                  <a:tcPr/>
                </a:tc>
                <a:tc hMerge="1">
                  <a:txBody>
                    <a:bodyPr/>
                    <a:lstStyle/>
                    <a:p>
                      <a:endParaRPr lang="en-GB"/>
                    </a:p>
                  </a:txBody>
                  <a:tcPr/>
                </a:tc>
                <a:extLst>
                  <a:ext uri="{0D108BD9-81ED-4DB2-BD59-A6C34878D82A}">
                    <a16:rowId xmlns:a16="http://schemas.microsoft.com/office/drawing/2014/main" val="7193986"/>
                  </a:ext>
                </a:extLst>
              </a:tr>
              <a:tr h="370840">
                <a:tc>
                  <a:txBody>
                    <a:bodyPr/>
                    <a:lstStyle/>
                    <a:p>
                      <a:endParaRPr lang="en-GB">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panose="020B0604020202020204" pitchFamily="34" charset="0"/>
                          <a:cs typeface="Arial" panose="020B0604020202020204" pitchFamily="34" charset="0"/>
                        </a:rPr>
                        <a:t>Short-term</a:t>
                      </a:r>
                    </a:p>
                    <a:p>
                      <a:r>
                        <a:rPr lang="en-GB" sz="1400">
                          <a:latin typeface="Arial" panose="020B0604020202020204" pitchFamily="34" charset="0"/>
                          <a:cs typeface="Arial" panose="020B0604020202020204" pitchFamily="34" charset="0"/>
                        </a:rPr>
                        <a:t>1-3 years</a:t>
                      </a:r>
                    </a:p>
                  </a:txBody>
                  <a:tcPr>
                    <a:solidFill>
                      <a:srgbClr val="DBE4F5"/>
                    </a:solidFill>
                  </a:tcPr>
                </a:tc>
                <a:tc>
                  <a:txBody>
                    <a:bodyPr/>
                    <a:lstStyle/>
                    <a:p>
                      <a:endParaRPr lang="en-GB" sz="1400">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panose="020B0604020202020204" pitchFamily="34" charset="0"/>
                          <a:cs typeface="Arial" panose="020B0604020202020204" pitchFamily="34" charset="0"/>
                        </a:rPr>
                        <a:t>Easy-win</a:t>
                      </a:r>
                    </a:p>
                    <a:p>
                      <a:r>
                        <a:rPr lang="en-GB" sz="1400">
                          <a:latin typeface="Arial" panose="020B0604020202020204" pitchFamily="34" charset="0"/>
                          <a:cs typeface="Arial" panose="020B0604020202020204" pitchFamily="34" charset="0"/>
                        </a:rPr>
                        <a:t>Feasible with existing resources </a:t>
                      </a:r>
                    </a:p>
                  </a:txBody>
                  <a:tcPr>
                    <a:solidFill>
                      <a:srgbClr val="DBE4F5"/>
                    </a:solidFill>
                  </a:tcPr>
                </a:tc>
                <a:tc>
                  <a:txBody>
                    <a:bodyPr/>
                    <a:lstStyle/>
                    <a:p>
                      <a:endParaRPr lang="en-GB" sz="1400">
                        <a:latin typeface="Arial" panose="020B0604020202020204" pitchFamily="34" charset="0"/>
                        <a:cs typeface="Arial" panose="020B0604020202020204" pitchFamily="34" charset="0"/>
                      </a:endParaRPr>
                    </a:p>
                  </a:txBody>
                  <a:tcPr>
                    <a:solidFill>
                      <a:srgbClr val="DBE4F5"/>
                    </a:solidFill>
                  </a:tcPr>
                </a:tc>
                <a:tc>
                  <a:txBody>
                    <a:bodyPr/>
                    <a:lstStyle/>
                    <a:p>
                      <a:r>
                        <a:rPr lang="en-GB" sz="1400" b="1">
                          <a:latin typeface="Arial" panose="020B0604020202020204" pitchFamily="34" charset="0"/>
                          <a:cs typeface="Arial" panose="020B0604020202020204" pitchFamily="34" charset="0"/>
                        </a:rPr>
                        <a:t>Sole powers</a:t>
                      </a:r>
                    </a:p>
                    <a:p>
                      <a:r>
                        <a:rPr lang="en-GB" sz="1400">
                          <a:latin typeface="Arial" panose="020B0604020202020204" pitchFamily="34" charset="0"/>
                          <a:cs typeface="Arial" panose="020B0604020202020204" pitchFamily="34" charset="0"/>
                        </a:rPr>
                        <a:t>Local governments have sole authority </a:t>
                      </a:r>
                    </a:p>
                  </a:txBody>
                  <a:tcPr>
                    <a:solidFill>
                      <a:srgbClr val="DBE4F5"/>
                    </a:solidFill>
                  </a:tcPr>
                </a:tc>
                <a:extLst>
                  <a:ext uri="{0D108BD9-81ED-4DB2-BD59-A6C34878D82A}">
                    <a16:rowId xmlns:a16="http://schemas.microsoft.com/office/drawing/2014/main" val="2702837302"/>
                  </a:ext>
                </a:extLst>
              </a:tr>
              <a:tr h="370840">
                <a:tc>
                  <a:txBody>
                    <a:bodyPr/>
                    <a:lstStyle/>
                    <a:p>
                      <a:endParaRPr lang="en-GB">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panose="020B0604020202020204" pitchFamily="34" charset="0"/>
                          <a:cs typeface="Arial" panose="020B0604020202020204" pitchFamily="34" charset="0"/>
                        </a:rPr>
                        <a:t>Medium-term </a:t>
                      </a:r>
                    </a:p>
                    <a:p>
                      <a:r>
                        <a:rPr lang="en-GB" sz="1400">
                          <a:latin typeface="Arial" panose="020B0604020202020204" pitchFamily="34" charset="0"/>
                          <a:cs typeface="Arial" panose="020B0604020202020204" pitchFamily="34" charset="0"/>
                        </a:rPr>
                        <a:t>3-10 years</a:t>
                      </a: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endParaRPr lang="en-GB" sz="140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panose="020B0604020202020204" pitchFamily="34" charset="0"/>
                          <a:cs typeface="Arial" panose="020B0604020202020204" pitchFamily="34" charset="0"/>
                        </a:rPr>
                        <a:t>Collaborative action </a:t>
                      </a:r>
                    </a:p>
                    <a:p>
                      <a:r>
                        <a:rPr lang="en-GB" sz="1400">
                          <a:latin typeface="Arial" panose="020B0604020202020204" pitchFamily="34" charset="0"/>
                          <a:cs typeface="Arial" panose="020B0604020202020204" pitchFamily="34" charset="0"/>
                        </a:rPr>
                        <a:t>Includes engagement with internal &amp; local stakeholders </a:t>
                      </a: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endParaRPr lang="en-GB" sz="140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a:latin typeface="Arial" panose="020B0604020202020204" pitchFamily="34" charset="0"/>
                          <a:cs typeface="Arial" panose="020B0604020202020204" pitchFamily="34" charset="0"/>
                        </a:rPr>
                        <a:t>Shared powers </a:t>
                      </a:r>
                    </a:p>
                    <a:p>
                      <a:r>
                        <a:rPr lang="en-GB" sz="1400">
                          <a:latin typeface="Arial" panose="020B0604020202020204" pitchFamily="34" charset="0"/>
                          <a:cs typeface="Arial" panose="020B0604020202020204" pitchFamily="34" charset="0"/>
                        </a:rPr>
                        <a:t>Local governments have sole or shared authority </a:t>
                      </a:r>
                    </a:p>
                  </a:txBody>
                  <a:tcPr>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94208584"/>
                  </a:ext>
                </a:extLst>
              </a:tr>
              <a:tr h="370840">
                <a:tc>
                  <a:txBody>
                    <a:bodyPr/>
                    <a:lstStyle/>
                    <a:p>
                      <a:endParaRPr lang="en-GB">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Arial" panose="020B0604020202020204" pitchFamily="34" charset="0"/>
                          <a:cs typeface="Arial" panose="020B0604020202020204" pitchFamily="34" charset="0"/>
                        </a:rPr>
                        <a:t>Long-term</a:t>
                      </a:r>
                    </a:p>
                    <a:p>
                      <a:r>
                        <a:rPr lang="en-GB" sz="1400">
                          <a:latin typeface="Arial" panose="020B0604020202020204" pitchFamily="34" charset="0"/>
                          <a:cs typeface="Arial" panose="020B0604020202020204" pitchFamily="34" charset="0"/>
                        </a:rPr>
                        <a:t>More than 10 years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Arial" panose="020B0604020202020204" pitchFamily="34" charset="0"/>
                          <a:cs typeface="Arial" panose="020B0604020202020204" pitchFamily="34" charset="0"/>
                        </a:rPr>
                        <a:t>Extensive collaboration</a:t>
                      </a:r>
                    </a:p>
                    <a:p>
                      <a:r>
                        <a:rPr lang="en-GB" sz="1400">
                          <a:latin typeface="Arial" panose="020B0604020202020204" pitchFamily="34" charset="0"/>
                          <a:cs typeface="Arial" panose="020B0604020202020204" pitchFamily="34" charset="0"/>
                        </a:rPr>
                        <a:t>Includes engagement with regional &amp; national actors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dirty="0">
                          <a:latin typeface="Arial" panose="020B0604020202020204" pitchFamily="34" charset="0"/>
                          <a:cs typeface="Arial" panose="020B0604020202020204" pitchFamily="34" charset="0"/>
                        </a:rPr>
                        <a:t>Limited Powers</a:t>
                      </a:r>
                    </a:p>
                    <a:p>
                      <a:r>
                        <a:rPr lang="en-GB" sz="1400" dirty="0">
                          <a:latin typeface="Arial" panose="020B0604020202020204" pitchFamily="34" charset="0"/>
                          <a:cs typeface="Arial" panose="020B0604020202020204" pitchFamily="34" charset="0"/>
                        </a:rPr>
                        <a:t>Local governments have shared or no authority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extLst>
                  <a:ext uri="{0D108BD9-81ED-4DB2-BD59-A6C34878D82A}">
                    <a16:rowId xmlns:a16="http://schemas.microsoft.com/office/drawing/2014/main" val="201511100"/>
                  </a:ext>
                </a:extLst>
              </a:tr>
            </a:tbl>
          </a:graphicData>
        </a:graphic>
      </p:graphicFrame>
      <p:sp>
        <p:nvSpPr>
          <p:cNvPr id="31" name="Arrow: Right 30">
            <a:extLst>
              <a:ext uri="{FF2B5EF4-FFF2-40B4-BE49-F238E27FC236}">
                <a16:creationId xmlns:a16="http://schemas.microsoft.com/office/drawing/2014/main" id="{2D568549-009E-ADE2-8C95-377D707CFAE4}"/>
              </a:ext>
            </a:extLst>
          </p:cNvPr>
          <p:cNvSpPr/>
          <p:nvPr/>
        </p:nvSpPr>
        <p:spPr>
          <a:xfrm>
            <a:off x="847855" y="3695447"/>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E33DF427-7A36-2792-82D1-63D59BE6A8D9}"/>
              </a:ext>
            </a:extLst>
          </p:cNvPr>
          <p:cNvSpPr/>
          <p:nvPr/>
        </p:nvSpPr>
        <p:spPr>
          <a:xfrm>
            <a:off x="1094224" y="3695447"/>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A4D6D5A3-877F-39BC-7599-504CCF1BF0E9}"/>
              </a:ext>
            </a:extLst>
          </p:cNvPr>
          <p:cNvSpPr/>
          <p:nvPr/>
        </p:nvSpPr>
        <p:spPr>
          <a:xfrm>
            <a:off x="1340592" y="3695447"/>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5A2B1751-1274-A87D-1DC0-E467231CD4C8}"/>
              </a:ext>
            </a:extLst>
          </p:cNvPr>
          <p:cNvSpPr/>
          <p:nvPr/>
        </p:nvSpPr>
        <p:spPr>
          <a:xfrm>
            <a:off x="854791" y="4573649"/>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0622172C-88B3-D377-2F3E-DCB34362337B}"/>
              </a:ext>
            </a:extLst>
          </p:cNvPr>
          <p:cNvSpPr/>
          <p:nvPr/>
        </p:nvSpPr>
        <p:spPr>
          <a:xfrm>
            <a:off x="1101160" y="4573649"/>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D73FA3F1-0690-A80C-4EF5-010C275FF68F}"/>
              </a:ext>
            </a:extLst>
          </p:cNvPr>
          <p:cNvSpPr/>
          <p:nvPr/>
        </p:nvSpPr>
        <p:spPr>
          <a:xfrm>
            <a:off x="1347528" y="4573649"/>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0F838683-B1B9-899A-1FEB-433A7E563553}"/>
              </a:ext>
            </a:extLst>
          </p:cNvPr>
          <p:cNvSpPr/>
          <p:nvPr/>
        </p:nvSpPr>
        <p:spPr>
          <a:xfrm>
            <a:off x="873331" y="5537378"/>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237B2F56-47CF-AE15-F287-A92758959DF3}"/>
              </a:ext>
            </a:extLst>
          </p:cNvPr>
          <p:cNvSpPr/>
          <p:nvPr/>
        </p:nvSpPr>
        <p:spPr>
          <a:xfrm>
            <a:off x="1119700" y="5537378"/>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B7597C97-BEBF-1EC6-4F4C-E4011CB38A4E}"/>
              </a:ext>
            </a:extLst>
          </p:cNvPr>
          <p:cNvSpPr/>
          <p:nvPr/>
        </p:nvSpPr>
        <p:spPr>
          <a:xfrm>
            <a:off x="1366068" y="5537378"/>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F36507B6-D149-C1E0-C9B5-B26F0839AF0D}"/>
              </a:ext>
            </a:extLst>
          </p:cNvPr>
          <p:cNvSpPr/>
          <p:nvPr/>
        </p:nvSpPr>
        <p:spPr>
          <a:xfrm>
            <a:off x="3664614" y="3695449"/>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ED5C601-7064-6962-A081-6DED11AD0D6C}"/>
              </a:ext>
            </a:extLst>
          </p:cNvPr>
          <p:cNvSpPr/>
          <p:nvPr/>
        </p:nvSpPr>
        <p:spPr>
          <a:xfrm>
            <a:off x="3912384" y="3699380"/>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80F1507-6DE5-1197-EF52-7AC88C9D755B}"/>
              </a:ext>
            </a:extLst>
          </p:cNvPr>
          <p:cNvSpPr/>
          <p:nvPr/>
        </p:nvSpPr>
        <p:spPr>
          <a:xfrm>
            <a:off x="4160154" y="3695447"/>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5D166DB-6D54-7895-C6CD-FAE8D2600387}"/>
              </a:ext>
            </a:extLst>
          </p:cNvPr>
          <p:cNvSpPr/>
          <p:nvPr/>
        </p:nvSpPr>
        <p:spPr>
          <a:xfrm>
            <a:off x="3671550" y="4535249"/>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EFACF7A-F2FF-A67A-EA6A-1117E893A96F}"/>
              </a:ext>
            </a:extLst>
          </p:cNvPr>
          <p:cNvSpPr/>
          <p:nvPr/>
        </p:nvSpPr>
        <p:spPr>
          <a:xfrm>
            <a:off x="3919320" y="4539180"/>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A30DA5E-A0BE-FC46-6A04-AFDB420E90C0}"/>
              </a:ext>
            </a:extLst>
          </p:cNvPr>
          <p:cNvSpPr/>
          <p:nvPr/>
        </p:nvSpPr>
        <p:spPr>
          <a:xfrm>
            <a:off x="4167090" y="4535247"/>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539C85F-A957-AC07-3B04-C26099AC6AA2}"/>
              </a:ext>
            </a:extLst>
          </p:cNvPr>
          <p:cNvSpPr/>
          <p:nvPr/>
        </p:nvSpPr>
        <p:spPr>
          <a:xfrm>
            <a:off x="3690090" y="5561270"/>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5A00C05A-CA4C-1E91-BC87-60C5B27D3B16}"/>
              </a:ext>
            </a:extLst>
          </p:cNvPr>
          <p:cNvSpPr/>
          <p:nvPr/>
        </p:nvSpPr>
        <p:spPr>
          <a:xfrm>
            <a:off x="3937860" y="5565201"/>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10A0CF2E-0686-86E3-DAB7-44EE9E2EF8CA}"/>
              </a:ext>
            </a:extLst>
          </p:cNvPr>
          <p:cNvSpPr/>
          <p:nvPr/>
        </p:nvSpPr>
        <p:spPr>
          <a:xfrm>
            <a:off x="4185630" y="5561268"/>
            <a:ext cx="73042" cy="76803"/>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Lightning Bolt 48">
            <a:extLst>
              <a:ext uri="{FF2B5EF4-FFF2-40B4-BE49-F238E27FC236}">
                <a16:creationId xmlns:a16="http://schemas.microsoft.com/office/drawing/2014/main" id="{35DB6742-9E67-7348-37A3-D4F25AEEE0B5}"/>
              </a:ext>
            </a:extLst>
          </p:cNvPr>
          <p:cNvSpPr/>
          <p:nvPr/>
        </p:nvSpPr>
        <p:spPr>
          <a:xfrm>
            <a:off x="6523674" y="3668011"/>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Lightning Bolt 49">
            <a:extLst>
              <a:ext uri="{FF2B5EF4-FFF2-40B4-BE49-F238E27FC236}">
                <a16:creationId xmlns:a16="http://schemas.microsoft.com/office/drawing/2014/main" id="{DC61181A-92C4-8DD9-92E8-A318399B0949}"/>
              </a:ext>
            </a:extLst>
          </p:cNvPr>
          <p:cNvSpPr/>
          <p:nvPr/>
        </p:nvSpPr>
        <p:spPr>
          <a:xfrm>
            <a:off x="6770742" y="3662310"/>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Lightning Bolt 50">
            <a:extLst>
              <a:ext uri="{FF2B5EF4-FFF2-40B4-BE49-F238E27FC236}">
                <a16:creationId xmlns:a16="http://schemas.microsoft.com/office/drawing/2014/main" id="{EBD49548-9783-7F48-68D2-1DDE8B93C6E8}"/>
              </a:ext>
            </a:extLst>
          </p:cNvPr>
          <p:cNvSpPr/>
          <p:nvPr/>
        </p:nvSpPr>
        <p:spPr>
          <a:xfrm>
            <a:off x="7017810" y="3662310"/>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ightning Bolt 51">
            <a:extLst>
              <a:ext uri="{FF2B5EF4-FFF2-40B4-BE49-F238E27FC236}">
                <a16:creationId xmlns:a16="http://schemas.microsoft.com/office/drawing/2014/main" id="{58AA0FE8-8354-C9F3-4EB9-EE8078E41610}"/>
              </a:ext>
            </a:extLst>
          </p:cNvPr>
          <p:cNvSpPr/>
          <p:nvPr/>
        </p:nvSpPr>
        <p:spPr>
          <a:xfrm>
            <a:off x="6530610" y="4540948"/>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ightning Bolt 52">
            <a:extLst>
              <a:ext uri="{FF2B5EF4-FFF2-40B4-BE49-F238E27FC236}">
                <a16:creationId xmlns:a16="http://schemas.microsoft.com/office/drawing/2014/main" id="{6608C54B-4B10-4610-9798-B2156E6AAC49}"/>
              </a:ext>
            </a:extLst>
          </p:cNvPr>
          <p:cNvSpPr/>
          <p:nvPr/>
        </p:nvSpPr>
        <p:spPr>
          <a:xfrm>
            <a:off x="6777678" y="4535247"/>
            <a:ext cx="118588" cy="128128"/>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ightning Bolt 53">
            <a:extLst>
              <a:ext uri="{FF2B5EF4-FFF2-40B4-BE49-F238E27FC236}">
                <a16:creationId xmlns:a16="http://schemas.microsoft.com/office/drawing/2014/main" id="{B0443E2D-E0F9-B03E-4D8B-37243470B9F2}"/>
              </a:ext>
            </a:extLst>
          </p:cNvPr>
          <p:cNvSpPr/>
          <p:nvPr/>
        </p:nvSpPr>
        <p:spPr>
          <a:xfrm>
            <a:off x="7024746" y="4535247"/>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Lightning Bolt 54">
            <a:extLst>
              <a:ext uri="{FF2B5EF4-FFF2-40B4-BE49-F238E27FC236}">
                <a16:creationId xmlns:a16="http://schemas.microsoft.com/office/drawing/2014/main" id="{2A1A78EA-3D27-FC68-C4D0-3A4C71927AF1}"/>
              </a:ext>
            </a:extLst>
          </p:cNvPr>
          <p:cNvSpPr/>
          <p:nvPr/>
        </p:nvSpPr>
        <p:spPr>
          <a:xfrm>
            <a:off x="6549150" y="5524321"/>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Lightning Bolt 55">
            <a:extLst>
              <a:ext uri="{FF2B5EF4-FFF2-40B4-BE49-F238E27FC236}">
                <a16:creationId xmlns:a16="http://schemas.microsoft.com/office/drawing/2014/main" id="{B91644D6-697F-2281-E1CF-F84A1F42B558}"/>
              </a:ext>
            </a:extLst>
          </p:cNvPr>
          <p:cNvSpPr/>
          <p:nvPr/>
        </p:nvSpPr>
        <p:spPr>
          <a:xfrm>
            <a:off x="6796218" y="5518620"/>
            <a:ext cx="118588" cy="128128"/>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ightning Bolt 56">
            <a:extLst>
              <a:ext uri="{FF2B5EF4-FFF2-40B4-BE49-F238E27FC236}">
                <a16:creationId xmlns:a16="http://schemas.microsoft.com/office/drawing/2014/main" id="{B0834BE0-1B2B-C69D-70F3-4EB80336DFEA}"/>
              </a:ext>
            </a:extLst>
          </p:cNvPr>
          <p:cNvSpPr/>
          <p:nvPr/>
        </p:nvSpPr>
        <p:spPr>
          <a:xfrm>
            <a:off x="7043286" y="5518620"/>
            <a:ext cx="118588" cy="128128"/>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471A666E-A564-1678-2E5F-4C5C5D9929A4}"/>
              </a:ext>
            </a:extLst>
          </p:cNvPr>
          <p:cNvSpPr>
            <a:spLocks noGrp="1"/>
          </p:cNvSpPr>
          <p:nvPr>
            <p:ph type="sldNum" sz="quarter" idx="12"/>
          </p:nvPr>
        </p:nvSpPr>
        <p:spPr/>
        <p:txBody>
          <a:bodyPr/>
          <a:lstStyle/>
          <a:p>
            <a:fld id="{CE97AC88-B9C7-4AEF-9990-0777AFA0136D}" type="slidenum">
              <a:rPr lang="en-US" smtClean="0"/>
              <a:pPr/>
              <a:t>92</a:t>
            </a:fld>
            <a:endParaRPr lang="en-US"/>
          </a:p>
        </p:txBody>
      </p:sp>
      <p:sp>
        <p:nvSpPr>
          <p:cNvPr id="5" name="Rectangle 4">
            <a:extLst>
              <a:ext uri="{FF2B5EF4-FFF2-40B4-BE49-F238E27FC236}">
                <a16:creationId xmlns:a16="http://schemas.microsoft.com/office/drawing/2014/main" id="{C7C6DB5C-6F4B-0023-6484-1CED13862D6D}"/>
              </a:ext>
            </a:extLst>
          </p:cNvPr>
          <p:cNvSpPr/>
          <p:nvPr/>
        </p:nvSpPr>
        <p:spPr>
          <a:xfrm>
            <a:off x="718774" y="1335566"/>
            <a:ext cx="8203284" cy="801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a:solidFill>
                <a:schemeClr val="tx1"/>
              </a:solidFill>
              <a:latin typeface="Arial" panose="020B0604020202020204" pitchFamily="34" charset="0"/>
              <a:cs typeface="Arial" panose="020B0604020202020204" pitchFamily="34" charset="0"/>
            </a:endParaRPr>
          </a:p>
        </p:txBody>
      </p:sp>
      <p:sp>
        <p:nvSpPr>
          <p:cNvPr id="17" name="Content Placeholder 1">
            <a:extLst>
              <a:ext uri="{FF2B5EF4-FFF2-40B4-BE49-F238E27FC236}">
                <a16:creationId xmlns:a16="http://schemas.microsoft.com/office/drawing/2014/main" id="{6775C234-ED68-BF93-73F8-7B4C1386F8D6}"/>
              </a:ext>
            </a:extLst>
          </p:cNvPr>
          <p:cNvSpPr>
            <a:spLocks noGrp="1"/>
          </p:cNvSpPr>
          <p:nvPr>
            <p:ph idx="1"/>
          </p:nvPr>
        </p:nvSpPr>
        <p:spPr>
          <a:xfrm>
            <a:off x="703264" y="1384597"/>
            <a:ext cx="8516926" cy="761351"/>
          </a:xfrm>
        </p:spPr>
        <p:txBody>
          <a:bodyPr>
            <a:normAutofit/>
          </a:bodyPr>
          <a:lstStyle/>
          <a:p>
            <a:pPr>
              <a:lnSpc>
                <a:spcPct val="120000"/>
              </a:lnSpc>
            </a:pPr>
            <a:r>
              <a:rPr lang="en-GB" sz="1200" b="0">
                <a:solidFill>
                  <a:schemeClr val="tx1"/>
                </a:solidFill>
              </a:rPr>
              <a:t>The interventions in this section are presented with “tags”, which suggest the time horizon, the resource and capacity demand, and the powers needed to implement the intervention. However, every context is different, and therefore there is also space to record the specific tags relevant to your situation. </a:t>
            </a:r>
          </a:p>
        </p:txBody>
      </p:sp>
      <p:sp>
        <p:nvSpPr>
          <p:cNvPr id="58" name="Oval 57">
            <a:hlinkClick r:id="rId3" action="ppaction://hlinksldjump"/>
            <a:extLst>
              <a:ext uri="{FF2B5EF4-FFF2-40B4-BE49-F238E27FC236}">
                <a16:creationId xmlns:a16="http://schemas.microsoft.com/office/drawing/2014/main" id="{81E4D748-56E0-4D85-8E9D-B6E3E4373C41}"/>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9" name="Oval 58">
            <a:hlinkClick r:id="rId4" action="ppaction://hlinksldjump"/>
            <a:extLst>
              <a:ext uri="{FF2B5EF4-FFF2-40B4-BE49-F238E27FC236}">
                <a16:creationId xmlns:a16="http://schemas.microsoft.com/office/drawing/2014/main" id="{DAAB7E3D-348D-4CC7-8BCB-9C46ED1838FD}"/>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0" name="Oval 59">
            <a:hlinkClick r:id="rId5" action="ppaction://hlinksldjump"/>
            <a:extLst>
              <a:ext uri="{FF2B5EF4-FFF2-40B4-BE49-F238E27FC236}">
                <a16:creationId xmlns:a16="http://schemas.microsoft.com/office/drawing/2014/main" id="{86F56B39-5ECE-4CB7-904D-D1147AF83215}"/>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hlinkClick r:id="rId6" action="ppaction://hlinksldjump"/>
            <a:extLst>
              <a:ext uri="{FF2B5EF4-FFF2-40B4-BE49-F238E27FC236}">
                <a16:creationId xmlns:a16="http://schemas.microsoft.com/office/drawing/2014/main" id="{ACA2B966-F782-4970-9937-3F0219EE3DBD}"/>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hlinkClick r:id="rId7" action="ppaction://hlinksldjump"/>
            <a:extLst>
              <a:ext uri="{FF2B5EF4-FFF2-40B4-BE49-F238E27FC236}">
                <a16:creationId xmlns:a16="http://schemas.microsoft.com/office/drawing/2014/main" id="{814157B4-A4FB-40C8-A1E6-C60823FE8256}"/>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hlinkClick r:id="rId8" action="ppaction://hlinksldjump"/>
            <a:extLst>
              <a:ext uri="{FF2B5EF4-FFF2-40B4-BE49-F238E27FC236}">
                <a16:creationId xmlns:a16="http://schemas.microsoft.com/office/drawing/2014/main" id="{FC9A75E6-2C6D-457F-A51B-CF6B2FA70187}"/>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hlinkClick r:id="rId9" action="ppaction://hlinksldjump"/>
            <a:extLst>
              <a:ext uri="{FF2B5EF4-FFF2-40B4-BE49-F238E27FC236}">
                <a16:creationId xmlns:a16="http://schemas.microsoft.com/office/drawing/2014/main" id="{2D7876E3-8B1A-4B05-A6F8-DDF588D124A3}"/>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hlinkClick r:id="rId10" action="ppaction://hlinksldjump"/>
            <a:extLst>
              <a:ext uri="{FF2B5EF4-FFF2-40B4-BE49-F238E27FC236}">
                <a16:creationId xmlns:a16="http://schemas.microsoft.com/office/drawing/2014/main" id="{A2AB05E8-CF53-4514-88B7-61A566F49C7F}"/>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hlinkClick r:id="rId11" action="ppaction://hlinksldjump"/>
            <a:extLst>
              <a:ext uri="{FF2B5EF4-FFF2-40B4-BE49-F238E27FC236}">
                <a16:creationId xmlns:a16="http://schemas.microsoft.com/office/drawing/2014/main" id="{F58BFECA-1040-4DE1-8E8E-D0688B3B4280}"/>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A83000D7-CC6E-4CDA-B53E-DCB2D40D0F9E}"/>
              </a:ext>
            </a:extLst>
          </p:cNvPr>
          <p:cNvGrpSpPr/>
          <p:nvPr/>
        </p:nvGrpSpPr>
        <p:grpSpPr>
          <a:xfrm>
            <a:off x="9573110" y="4814602"/>
            <a:ext cx="146522" cy="280390"/>
            <a:chOff x="5545138" y="625475"/>
            <a:chExt cx="1489075" cy="2849563"/>
          </a:xfrm>
        </p:grpSpPr>
        <p:sp>
          <p:nvSpPr>
            <p:cNvPr id="68" name="Freeform 117">
              <a:extLst>
                <a:ext uri="{FF2B5EF4-FFF2-40B4-BE49-F238E27FC236}">
                  <a16:creationId xmlns:a16="http://schemas.microsoft.com/office/drawing/2014/main" id="{494B2C24-68D5-49F1-843B-87C1D16B992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5CA1E9DC-689F-4D64-842E-C170FFC3DC7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565061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6B6CD-812F-95F2-4FE8-5A63DC8C5C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CDCB212-EAAF-C30D-B030-B1B620C24EA5}"/>
              </a:ext>
            </a:extLst>
          </p:cNvPr>
          <p:cNvPicPr>
            <a:picLocks noChangeAspect="1"/>
          </p:cNvPicPr>
          <p:nvPr/>
        </p:nvPicPr>
        <p:blipFill>
          <a:blip r:embed="rId3">
            <a:alphaModFix amt="70000"/>
          </a:blip>
          <a:stretch>
            <a:fillRect/>
          </a:stretch>
        </p:blipFill>
        <p:spPr>
          <a:xfrm>
            <a:off x="1706033" y="1676400"/>
            <a:ext cx="6493933" cy="4495800"/>
          </a:xfrm>
          <a:prstGeom prst="rect">
            <a:avLst/>
          </a:prstGeom>
          <a:ln>
            <a:solidFill>
              <a:schemeClr val="accent5">
                <a:lumMod val="20000"/>
                <a:lumOff val="80000"/>
              </a:schemeClr>
            </a:solidFill>
          </a:ln>
        </p:spPr>
      </p:pic>
      <p:sp>
        <p:nvSpPr>
          <p:cNvPr id="3" name="Title 2">
            <a:extLst>
              <a:ext uri="{FF2B5EF4-FFF2-40B4-BE49-F238E27FC236}">
                <a16:creationId xmlns:a16="http://schemas.microsoft.com/office/drawing/2014/main" id="{7154A757-D529-C1F5-FA12-746431E04DAE}"/>
              </a:ext>
            </a:extLst>
          </p:cNvPr>
          <p:cNvSpPr>
            <a:spLocks noGrp="1"/>
          </p:cNvSpPr>
          <p:nvPr>
            <p:ph type="title"/>
          </p:nvPr>
        </p:nvSpPr>
        <p:spPr>
          <a:xfrm>
            <a:off x="681038" y="685800"/>
            <a:ext cx="8539152" cy="990600"/>
          </a:xfrm>
        </p:spPr>
        <p:txBody>
          <a:bodyPr>
            <a:normAutofit/>
          </a:bodyPr>
          <a:lstStyle/>
          <a:p>
            <a:r>
              <a:rPr lang="en-GB" dirty="0">
                <a:solidFill>
                  <a:srgbClr val="F19500"/>
                </a:solidFill>
              </a:rPr>
              <a:t>Tool &amp; facilitation guide</a:t>
            </a:r>
            <a:br>
              <a:rPr lang="en-GB" dirty="0">
                <a:solidFill>
                  <a:srgbClr val="F19500"/>
                </a:solidFill>
              </a:rPr>
            </a:br>
            <a:r>
              <a:rPr lang="en-GB" sz="2000" b="0" dirty="0">
                <a:solidFill>
                  <a:srgbClr val="F19500"/>
                </a:solidFill>
              </a:rPr>
              <a:t>Identifying and customising local interventions </a:t>
            </a:r>
          </a:p>
        </p:txBody>
      </p:sp>
      <p:sp>
        <p:nvSpPr>
          <p:cNvPr id="5" name="Content Placeholder 4">
            <a:extLst>
              <a:ext uri="{FF2B5EF4-FFF2-40B4-BE49-F238E27FC236}">
                <a16:creationId xmlns:a16="http://schemas.microsoft.com/office/drawing/2014/main" id="{266F2425-D4FC-6EAE-8326-A14D998C1831}"/>
              </a:ext>
            </a:extLst>
          </p:cNvPr>
          <p:cNvSpPr>
            <a:spLocks noGrp="1"/>
          </p:cNvSpPr>
          <p:nvPr>
            <p:ph idx="14"/>
          </p:nvPr>
        </p:nvSpPr>
        <p:spPr/>
        <p:txBody>
          <a:bodyPr/>
          <a:lstStyle/>
          <a:p>
            <a:r>
              <a:rPr lang="en-GB" b="0" dirty="0">
                <a:solidFill>
                  <a:srgbClr val="F19500"/>
                </a:solidFill>
              </a:rPr>
              <a:t>Module 7 – Designing EAP interventions</a:t>
            </a:r>
          </a:p>
        </p:txBody>
      </p:sp>
      <p:sp>
        <p:nvSpPr>
          <p:cNvPr id="4" name="Slide Number Placeholder 3">
            <a:extLst>
              <a:ext uri="{FF2B5EF4-FFF2-40B4-BE49-F238E27FC236}">
                <a16:creationId xmlns:a16="http://schemas.microsoft.com/office/drawing/2014/main" id="{497FCECA-B34E-4522-4678-68024A72C78C}"/>
              </a:ext>
            </a:extLst>
          </p:cNvPr>
          <p:cNvSpPr>
            <a:spLocks noGrp="1"/>
          </p:cNvSpPr>
          <p:nvPr>
            <p:ph type="sldNum" sz="quarter" idx="12"/>
          </p:nvPr>
        </p:nvSpPr>
        <p:spPr/>
        <p:txBody>
          <a:bodyPr/>
          <a:lstStyle/>
          <a:p>
            <a:fld id="{CE97AC88-B9C7-4AEF-9990-0777AFA0136D}" type="slidenum">
              <a:rPr lang="en-US" smtClean="0"/>
              <a:pPr/>
              <a:t>93</a:t>
            </a:fld>
            <a:endParaRPr lang="en-US"/>
          </a:p>
        </p:txBody>
      </p:sp>
      <p:sp>
        <p:nvSpPr>
          <p:cNvPr id="17" name="Teardrop 16">
            <a:extLst>
              <a:ext uri="{FF2B5EF4-FFF2-40B4-BE49-F238E27FC236}">
                <a16:creationId xmlns:a16="http://schemas.microsoft.com/office/drawing/2014/main" id="{DC9C68DA-860B-677C-AEFC-668A9DEE18AA}"/>
              </a:ext>
            </a:extLst>
          </p:cNvPr>
          <p:cNvSpPr/>
          <p:nvPr/>
        </p:nvSpPr>
        <p:spPr>
          <a:xfrm flipH="1">
            <a:off x="7194587" y="2549801"/>
            <a:ext cx="1906123" cy="1901607"/>
          </a:xfrm>
          <a:custGeom>
            <a:avLst/>
            <a:gdLst>
              <a:gd name="connsiteX0" fmla="*/ 0 w 1906123"/>
              <a:gd name="connsiteY0" fmla="*/ 950804 h 1901607"/>
              <a:gd name="connsiteX1" fmla="*/ 953062 w 1906123"/>
              <a:gd name="connsiteY1" fmla="*/ 0 h 1901607"/>
              <a:gd name="connsiteX2" fmla="*/ 1924164 w 1906123"/>
              <a:gd name="connsiteY2" fmla="*/ -17999 h 1901607"/>
              <a:gd name="connsiteX3" fmla="*/ 1906123 w 1906123"/>
              <a:gd name="connsiteY3" fmla="*/ 950804 h 1901607"/>
              <a:gd name="connsiteX4" fmla="*/ 953061 w 1906123"/>
              <a:gd name="connsiteY4" fmla="*/ 1901608 h 1901607"/>
              <a:gd name="connsiteX5" fmla="*/ -1 w 1906123"/>
              <a:gd name="connsiteY5" fmla="*/ 950804 h 1901607"/>
              <a:gd name="connsiteX6" fmla="*/ 0 w 1906123"/>
              <a:gd name="connsiteY6" fmla="*/ 950804 h 19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123" h="1901607" fill="none" extrusionOk="0">
                <a:moveTo>
                  <a:pt x="0" y="950804"/>
                </a:moveTo>
                <a:cubicBezTo>
                  <a:pt x="19396" y="385980"/>
                  <a:pt x="440016" y="-72928"/>
                  <a:pt x="953062" y="0"/>
                </a:cubicBezTo>
                <a:cubicBezTo>
                  <a:pt x="1290544" y="19882"/>
                  <a:pt x="1567981" y="-56873"/>
                  <a:pt x="1924164" y="-17999"/>
                </a:cubicBezTo>
                <a:cubicBezTo>
                  <a:pt x="1938998" y="320918"/>
                  <a:pt x="1906161" y="648813"/>
                  <a:pt x="1906123" y="950804"/>
                </a:cubicBezTo>
                <a:cubicBezTo>
                  <a:pt x="1865511" y="1470804"/>
                  <a:pt x="1455616" y="1916838"/>
                  <a:pt x="953061" y="1901608"/>
                </a:cubicBezTo>
                <a:cubicBezTo>
                  <a:pt x="440242" y="1980676"/>
                  <a:pt x="18532" y="1552973"/>
                  <a:pt x="-1" y="950804"/>
                </a:cubicBezTo>
                <a:lnTo>
                  <a:pt x="0" y="950804"/>
                </a:lnTo>
                <a:close/>
              </a:path>
              <a:path w="1906123" h="1901607" stroke="0" extrusionOk="0">
                <a:moveTo>
                  <a:pt x="0" y="950804"/>
                </a:moveTo>
                <a:cubicBezTo>
                  <a:pt x="-33135" y="396009"/>
                  <a:pt x="443868" y="71576"/>
                  <a:pt x="953062" y="0"/>
                </a:cubicBezTo>
                <a:cubicBezTo>
                  <a:pt x="1294341" y="36999"/>
                  <a:pt x="1592990" y="-2187"/>
                  <a:pt x="1924164" y="-17999"/>
                </a:cubicBezTo>
                <a:cubicBezTo>
                  <a:pt x="1948196" y="323872"/>
                  <a:pt x="1923594" y="575628"/>
                  <a:pt x="1906123" y="950804"/>
                </a:cubicBezTo>
                <a:cubicBezTo>
                  <a:pt x="1979115" y="1478773"/>
                  <a:pt x="1437648" y="1978145"/>
                  <a:pt x="953061" y="1901608"/>
                </a:cubicBezTo>
                <a:cubicBezTo>
                  <a:pt x="379525" y="1941248"/>
                  <a:pt x="62209" y="1455477"/>
                  <a:pt x="-1" y="950804"/>
                </a:cubicBezTo>
                <a:lnTo>
                  <a:pt x="0" y="9508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Use these columns to note your own local government’s context, EAP needs and indicators addressed, and key action stakeholders </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19" name="Teardrop 18">
            <a:extLst>
              <a:ext uri="{FF2B5EF4-FFF2-40B4-BE49-F238E27FC236}">
                <a16:creationId xmlns:a16="http://schemas.microsoft.com/office/drawing/2014/main" id="{F0693A6D-01AE-02C7-D0E3-76173FB12E09}"/>
              </a:ext>
            </a:extLst>
          </p:cNvPr>
          <p:cNvSpPr/>
          <p:nvPr/>
        </p:nvSpPr>
        <p:spPr>
          <a:xfrm>
            <a:off x="617220" y="2880929"/>
            <a:ext cx="1331239" cy="1096141"/>
          </a:xfrm>
          <a:custGeom>
            <a:avLst/>
            <a:gdLst>
              <a:gd name="connsiteX0" fmla="*/ 0 w 1331239"/>
              <a:gd name="connsiteY0" fmla="*/ 548071 h 1096141"/>
              <a:gd name="connsiteX1" fmla="*/ 665620 w 1331239"/>
              <a:gd name="connsiteY1" fmla="*/ 0 h 1096141"/>
              <a:gd name="connsiteX2" fmla="*/ 1353537 w 1331239"/>
              <a:gd name="connsiteY2" fmla="*/ -18360 h 1096141"/>
              <a:gd name="connsiteX3" fmla="*/ 1331239 w 1331239"/>
              <a:gd name="connsiteY3" fmla="*/ 548071 h 1096141"/>
              <a:gd name="connsiteX4" fmla="*/ 665619 w 1331239"/>
              <a:gd name="connsiteY4" fmla="*/ 1096142 h 1096141"/>
              <a:gd name="connsiteX5" fmla="*/ -1 w 1331239"/>
              <a:gd name="connsiteY5" fmla="*/ 548071 h 1096141"/>
              <a:gd name="connsiteX6" fmla="*/ 0 w 1331239"/>
              <a:gd name="connsiteY6" fmla="*/ 548071 h 10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239" h="1096141" fill="none" extrusionOk="0">
                <a:moveTo>
                  <a:pt x="0" y="548071"/>
                </a:moveTo>
                <a:cubicBezTo>
                  <a:pt x="10672" y="223531"/>
                  <a:pt x="301221" y="-17597"/>
                  <a:pt x="665620" y="0"/>
                </a:cubicBezTo>
                <a:cubicBezTo>
                  <a:pt x="905250" y="14896"/>
                  <a:pt x="1110525" y="-27586"/>
                  <a:pt x="1353537" y="-18360"/>
                </a:cubicBezTo>
                <a:cubicBezTo>
                  <a:pt x="1349527" y="176909"/>
                  <a:pt x="1331261" y="371347"/>
                  <a:pt x="1331239" y="548071"/>
                </a:cubicBezTo>
                <a:cubicBezTo>
                  <a:pt x="1286893" y="845177"/>
                  <a:pt x="1002651" y="1115704"/>
                  <a:pt x="665619" y="1096142"/>
                </a:cubicBezTo>
                <a:cubicBezTo>
                  <a:pt x="308184" y="1155557"/>
                  <a:pt x="13969" y="908844"/>
                  <a:pt x="-1" y="548071"/>
                </a:cubicBezTo>
                <a:lnTo>
                  <a:pt x="0" y="548071"/>
                </a:lnTo>
                <a:close/>
              </a:path>
              <a:path w="1331239" h="1096141" stroke="0" extrusionOk="0">
                <a:moveTo>
                  <a:pt x="0" y="548071"/>
                </a:moveTo>
                <a:cubicBezTo>
                  <a:pt x="-41884" y="207864"/>
                  <a:pt x="314065" y="66942"/>
                  <a:pt x="665620" y="0"/>
                </a:cubicBezTo>
                <a:cubicBezTo>
                  <a:pt x="905869" y="23035"/>
                  <a:pt x="1107255" y="2541"/>
                  <a:pt x="1353537" y="-18360"/>
                </a:cubicBezTo>
                <a:cubicBezTo>
                  <a:pt x="1352962" y="177955"/>
                  <a:pt x="1333317" y="353047"/>
                  <a:pt x="1331239" y="548071"/>
                </a:cubicBezTo>
                <a:cubicBezTo>
                  <a:pt x="1376164" y="852518"/>
                  <a:pt x="1015922" y="1127855"/>
                  <a:pt x="665619" y="1096142"/>
                </a:cubicBezTo>
                <a:cubicBezTo>
                  <a:pt x="262308" y="1126140"/>
                  <a:pt x="45027" y="835966"/>
                  <a:pt x="-1" y="548071"/>
                </a:cubicBezTo>
                <a:lnTo>
                  <a:pt x="0" y="548071"/>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335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200" dirty="0">
                <a:solidFill>
                  <a:sysClr val="windowText" lastClr="000000"/>
                </a:solidFill>
                <a:latin typeface="Arial" panose="020B0604020202020204" pitchFamily="34" charset="0"/>
                <a:cs typeface="Arial" panose="020B0604020202020204" pitchFamily="34" charset="0"/>
              </a:rPr>
              <a:t>Check these boxes if the interventions are of interest</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21" name="Wave 20">
            <a:extLst>
              <a:ext uri="{FF2B5EF4-FFF2-40B4-BE49-F238E27FC236}">
                <a16:creationId xmlns:a16="http://schemas.microsoft.com/office/drawing/2014/main" id="{A51FF848-A391-BFC7-68A0-B6D6CA31C3A6}"/>
              </a:ext>
            </a:extLst>
          </p:cNvPr>
          <p:cNvSpPr/>
          <p:nvPr/>
        </p:nvSpPr>
        <p:spPr>
          <a:xfrm flipH="1">
            <a:off x="2973454" y="2452654"/>
            <a:ext cx="1455082" cy="1268120"/>
          </a:xfrm>
          <a:custGeom>
            <a:avLst/>
            <a:gdLst>
              <a:gd name="connsiteX0" fmla="*/ 0 w 1455082"/>
              <a:gd name="connsiteY0" fmla="*/ 22027 h 1268120"/>
              <a:gd name="connsiteX1" fmla="*/ 1455082 w 1455082"/>
              <a:gd name="connsiteY1" fmla="*/ 22027 h 1268120"/>
              <a:gd name="connsiteX2" fmla="*/ 1455082 w 1455082"/>
              <a:gd name="connsiteY2" fmla="*/ 1246093 h 1268120"/>
              <a:gd name="connsiteX3" fmla="*/ 0 w 1455082"/>
              <a:gd name="connsiteY3" fmla="*/ 1246093 h 1268120"/>
              <a:gd name="connsiteX4" fmla="*/ 0 w 1455082"/>
              <a:gd name="connsiteY4" fmla="*/ 22027 h 126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082" h="1268120" fill="none" extrusionOk="0">
                <a:moveTo>
                  <a:pt x="0" y="22027"/>
                </a:moveTo>
                <a:cubicBezTo>
                  <a:pt x="424830" y="-815"/>
                  <a:pt x="1044727" y="70914"/>
                  <a:pt x="1455082" y="22027"/>
                </a:cubicBezTo>
                <a:cubicBezTo>
                  <a:pt x="1415089" y="345197"/>
                  <a:pt x="1431739" y="653304"/>
                  <a:pt x="1455082" y="1246093"/>
                </a:cubicBezTo>
                <a:cubicBezTo>
                  <a:pt x="1018920" y="1390016"/>
                  <a:pt x="478009" y="1161677"/>
                  <a:pt x="0" y="1246093"/>
                </a:cubicBezTo>
                <a:cubicBezTo>
                  <a:pt x="-80447" y="910779"/>
                  <a:pt x="66094" y="246632"/>
                  <a:pt x="0" y="22027"/>
                </a:cubicBezTo>
                <a:close/>
              </a:path>
              <a:path w="1455082" h="1268120" stroke="0" extrusionOk="0">
                <a:moveTo>
                  <a:pt x="0" y="22027"/>
                </a:moveTo>
                <a:cubicBezTo>
                  <a:pt x="470312" y="-64577"/>
                  <a:pt x="983639" y="152085"/>
                  <a:pt x="1455082" y="22027"/>
                </a:cubicBezTo>
                <a:cubicBezTo>
                  <a:pt x="1520357" y="591448"/>
                  <a:pt x="1360881" y="845540"/>
                  <a:pt x="1455082" y="1246093"/>
                </a:cubicBezTo>
                <a:cubicBezTo>
                  <a:pt x="1047764" y="1360327"/>
                  <a:pt x="508776" y="1101657"/>
                  <a:pt x="0" y="1246093"/>
                </a:cubicBezTo>
                <a:cubicBezTo>
                  <a:pt x="-49720" y="1095882"/>
                  <a:pt x="78724" y="613834"/>
                  <a:pt x="0" y="2202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dirty="0">
                <a:solidFill>
                  <a:sysClr val="windowText" lastClr="000000"/>
                </a:solidFill>
                <a:latin typeface="Arial" panose="020B0604020202020204" pitchFamily="34" charset="0"/>
                <a:cs typeface="Arial" panose="020B0604020202020204" pitchFamily="34" charset="0"/>
              </a:rPr>
              <a:t>A list of suggested interventions from previous research in 2023 are included as a starting point</a:t>
            </a:r>
          </a:p>
        </p:txBody>
      </p:sp>
      <p:sp>
        <p:nvSpPr>
          <p:cNvPr id="22" name="Teardrop 21">
            <a:extLst>
              <a:ext uri="{FF2B5EF4-FFF2-40B4-BE49-F238E27FC236}">
                <a16:creationId xmlns:a16="http://schemas.microsoft.com/office/drawing/2014/main" id="{4FFD79E7-0F7B-476E-39B9-4F9D612B7B03}"/>
              </a:ext>
            </a:extLst>
          </p:cNvPr>
          <p:cNvSpPr/>
          <p:nvPr/>
        </p:nvSpPr>
        <p:spPr>
          <a:xfrm flipH="1">
            <a:off x="3949644" y="4302666"/>
            <a:ext cx="2493101" cy="1901607"/>
          </a:xfrm>
          <a:custGeom>
            <a:avLst/>
            <a:gdLst>
              <a:gd name="connsiteX0" fmla="*/ 0 w 2493101"/>
              <a:gd name="connsiteY0" fmla="*/ 950804 h 1901607"/>
              <a:gd name="connsiteX1" fmla="*/ 1246551 w 2493101"/>
              <a:gd name="connsiteY1" fmla="*/ 0 h 1901607"/>
              <a:gd name="connsiteX2" fmla="*/ 2516698 w 2493101"/>
              <a:gd name="connsiteY2" fmla="*/ -17999 h 1901607"/>
              <a:gd name="connsiteX3" fmla="*/ 2493101 w 2493101"/>
              <a:gd name="connsiteY3" fmla="*/ 950804 h 1901607"/>
              <a:gd name="connsiteX4" fmla="*/ 1246550 w 2493101"/>
              <a:gd name="connsiteY4" fmla="*/ 1901608 h 1901607"/>
              <a:gd name="connsiteX5" fmla="*/ -1 w 2493101"/>
              <a:gd name="connsiteY5" fmla="*/ 950804 h 1901607"/>
              <a:gd name="connsiteX6" fmla="*/ 0 w 2493101"/>
              <a:gd name="connsiteY6" fmla="*/ 950804 h 19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01" h="1901607" fill="none" extrusionOk="0">
                <a:moveTo>
                  <a:pt x="0" y="950804"/>
                </a:moveTo>
                <a:cubicBezTo>
                  <a:pt x="38262" y="347354"/>
                  <a:pt x="562047" y="-21618"/>
                  <a:pt x="1246551" y="0"/>
                </a:cubicBezTo>
                <a:cubicBezTo>
                  <a:pt x="1698860" y="41733"/>
                  <a:pt x="2057645" y="-61867"/>
                  <a:pt x="2516698" y="-17999"/>
                </a:cubicBezTo>
                <a:cubicBezTo>
                  <a:pt x="2527828" y="320918"/>
                  <a:pt x="2493139" y="648813"/>
                  <a:pt x="2493101" y="950804"/>
                </a:cubicBezTo>
                <a:cubicBezTo>
                  <a:pt x="2456943" y="1471365"/>
                  <a:pt x="1883974" y="1934251"/>
                  <a:pt x="1246550" y="1901608"/>
                </a:cubicBezTo>
                <a:cubicBezTo>
                  <a:pt x="571642" y="1980676"/>
                  <a:pt x="18532" y="1552973"/>
                  <a:pt x="-1" y="950804"/>
                </a:cubicBezTo>
                <a:lnTo>
                  <a:pt x="0" y="950804"/>
                </a:lnTo>
                <a:close/>
              </a:path>
              <a:path w="2493101" h="1901607" stroke="0" extrusionOk="0">
                <a:moveTo>
                  <a:pt x="0" y="950804"/>
                </a:moveTo>
                <a:cubicBezTo>
                  <a:pt x="-93584" y="341864"/>
                  <a:pt x="583525" y="105998"/>
                  <a:pt x="1246551" y="0"/>
                </a:cubicBezTo>
                <a:cubicBezTo>
                  <a:pt x="1672685" y="5793"/>
                  <a:pt x="2082454" y="-459"/>
                  <a:pt x="2516698" y="-17999"/>
                </a:cubicBezTo>
                <a:cubicBezTo>
                  <a:pt x="2537026" y="323872"/>
                  <a:pt x="2510572" y="575628"/>
                  <a:pt x="2493101" y="950804"/>
                </a:cubicBezTo>
                <a:cubicBezTo>
                  <a:pt x="2595937" y="1479940"/>
                  <a:pt x="1883752" y="1995504"/>
                  <a:pt x="1246550" y="1901608"/>
                </a:cubicBezTo>
                <a:cubicBezTo>
                  <a:pt x="510925" y="1941248"/>
                  <a:pt x="62209" y="1455477"/>
                  <a:pt x="-1" y="950804"/>
                </a:cubicBezTo>
                <a:lnTo>
                  <a:pt x="0" y="9508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dirty="0">
                <a:solidFill>
                  <a:sysClr val="windowText" lastClr="000000"/>
                </a:solidFill>
                <a:latin typeface="Arial" panose="020B0604020202020204" pitchFamily="34" charset="0"/>
                <a:cs typeface="Arial" panose="020B0604020202020204" pitchFamily="34" charset="0"/>
              </a:rPr>
              <a:t>In planning discussions, use markers and/or sticky notes make comments or edits to interventions – </a:t>
            </a:r>
            <a:br>
              <a:rPr lang="en-SG" sz="1200" dirty="0">
                <a:solidFill>
                  <a:sysClr val="windowText" lastClr="000000"/>
                </a:solidFill>
                <a:latin typeface="Arial" panose="020B0604020202020204" pitchFamily="34" charset="0"/>
                <a:cs typeface="Arial" panose="020B0604020202020204" pitchFamily="34" charset="0"/>
              </a:rPr>
            </a:br>
            <a:r>
              <a:rPr lang="en-SG" sz="1200" dirty="0">
                <a:solidFill>
                  <a:sysClr val="windowText" lastClr="000000"/>
                </a:solidFill>
                <a:latin typeface="Arial" panose="020B0604020202020204" pitchFamily="34" charset="0"/>
                <a:cs typeface="Arial" panose="020B0604020202020204" pitchFamily="34" charset="0"/>
              </a:rPr>
              <a:t>so that they fit your local government context and needs!</a:t>
            </a:r>
            <a:endParaRPr lang="en-GB" sz="1200" i="1" dirty="0">
              <a:solidFill>
                <a:sysClr val="windowText" lastClr="000000"/>
              </a:solidFill>
              <a:latin typeface="Arial" panose="020B0604020202020204" pitchFamily="34" charset="0"/>
              <a:cs typeface="Arial" panose="020B0604020202020204" pitchFamily="34" charset="0"/>
            </a:endParaRPr>
          </a:p>
        </p:txBody>
      </p:sp>
      <p:sp>
        <p:nvSpPr>
          <p:cNvPr id="6" name="Wave 5">
            <a:extLst>
              <a:ext uri="{FF2B5EF4-FFF2-40B4-BE49-F238E27FC236}">
                <a16:creationId xmlns:a16="http://schemas.microsoft.com/office/drawing/2014/main" id="{FA243740-7202-792C-EBA3-9728D93D8714}"/>
              </a:ext>
            </a:extLst>
          </p:cNvPr>
          <p:cNvSpPr/>
          <p:nvPr/>
        </p:nvSpPr>
        <p:spPr>
          <a:xfrm flipH="1">
            <a:off x="7067803" y="4976845"/>
            <a:ext cx="1931837" cy="1101420"/>
          </a:xfrm>
          <a:custGeom>
            <a:avLst/>
            <a:gdLst>
              <a:gd name="connsiteX0" fmla="*/ 0 w 1931837"/>
              <a:gd name="connsiteY0" fmla="*/ 19132 h 1101420"/>
              <a:gd name="connsiteX1" fmla="*/ 1931837 w 1931837"/>
              <a:gd name="connsiteY1" fmla="*/ 19132 h 1101420"/>
              <a:gd name="connsiteX2" fmla="*/ 1931837 w 1931837"/>
              <a:gd name="connsiteY2" fmla="*/ 1082288 h 1101420"/>
              <a:gd name="connsiteX3" fmla="*/ 0 w 1931837"/>
              <a:gd name="connsiteY3" fmla="*/ 1082288 h 1101420"/>
              <a:gd name="connsiteX4" fmla="*/ 0 w 1931837"/>
              <a:gd name="connsiteY4" fmla="*/ 19132 h 110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837" h="1101420" fill="none" extrusionOk="0">
                <a:moveTo>
                  <a:pt x="0" y="19132"/>
                </a:moveTo>
                <a:cubicBezTo>
                  <a:pt x="618587" y="-23332"/>
                  <a:pt x="1391482" y="48864"/>
                  <a:pt x="1931837" y="19132"/>
                </a:cubicBezTo>
                <a:cubicBezTo>
                  <a:pt x="1893137" y="236175"/>
                  <a:pt x="1995484" y="817838"/>
                  <a:pt x="1931837" y="1082288"/>
                </a:cubicBezTo>
                <a:cubicBezTo>
                  <a:pt x="1353716" y="1241028"/>
                  <a:pt x="602926" y="954271"/>
                  <a:pt x="0" y="1082288"/>
                </a:cubicBezTo>
                <a:cubicBezTo>
                  <a:pt x="-49619" y="653938"/>
                  <a:pt x="71073" y="444880"/>
                  <a:pt x="0" y="19132"/>
                </a:cubicBezTo>
                <a:close/>
              </a:path>
              <a:path w="1931837" h="1101420" stroke="0" extrusionOk="0">
                <a:moveTo>
                  <a:pt x="0" y="19132"/>
                </a:moveTo>
                <a:cubicBezTo>
                  <a:pt x="633678" y="-53838"/>
                  <a:pt x="1312346" y="184860"/>
                  <a:pt x="1931837" y="19132"/>
                </a:cubicBezTo>
                <a:cubicBezTo>
                  <a:pt x="1966384" y="351147"/>
                  <a:pt x="1876153" y="890038"/>
                  <a:pt x="1931837" y="1082288"/>
                </a:cubicBezTo>
                <a:cubicBezTo>
                  <a:pt x="1376933" y="1192823"/>
                  <a:pt x="646699" y="1010284"/>
                  <a:pt x="0" y="1082288"/>
                </a:cubicBezTo>
                <a:cubicBezTo>
                  <a:pt x="-88156" y="934444"/>
                  <a:pt x="-34236" y="524696"/>
                  <a:pt x="0" y="19132"/>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051" b="1" dirty="0">
                <a:solidFill>
                  <a:schemeClr val="tx1"/>
                </a:solidFill>
                <a:latin typeface="Arial" panose="020B0604020202020204" pitchFamily="34" charset="0"/>
                <a:cs typeface="Arial" panose="020B0604020202020204" pitchFamily="34" charset="0"/>
              </a:rPr>
              <a:t>Facilitator notes</a:t>
            </a:r>
          </a:p>
          <a:p>
            <a:r>
              <a:rPr lang="en-GB" sz="1200" dirty="0">
                <a:solidFill>
                  <a:schemeClr val="tx1"/>
                </a:solidFill>
                <a:latin typeface="Arial" panose="020B0604020202020204" pitchFamily="34" charset="0"/>
                <a:cs typeface="Arial" panose="020B0604020202020204" pitchFamily="34" charset="0"/>
              </a:rPr>
              <a:t>Your indicators from </a:t>
            </a:r>
            <a:r>
              <a:rPr lang="en-GB" sz="1200" dirty="0">
                <a:solidFill>
                  <a:schemeClr val="tx1"/>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Module 2</a:t>
            </a:r>
            <a:r>
              <a:rPr lang="en-GB" sz="1200" dirty="0">
                <a:solidFill>
                  <a:schemeClr val="tx1"/>
                </a:solidFill>
                <a:latin typeface="Arial" panose="020B0604020202020204" pitchFamily="34" charset="0"/>
                <a:cs typeface="Arial" panose="020B0604020202020204" pitchFamily="34" charset="0"/>
              </a:rPr>
              <a:t> can be used here, or chosen from the </a:t>
            </a:r>
            <a:r>
              <a:rPr lang="en-GB" sz="12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EAPP indicators</a:t>
            </a:r>
            <a:r>
              <a:rPr lang="en-GB" sz="1200" dirty="0">
                <a:solidFill>
                  <a:schemeClr val="tx1"/>
                </a:solidFill>
                <a:latin typeface="Arial" panose="020B0604020202020204" pitchFamily="34" charset="0"/>
                <a:cs typeface="Arial" panose="020B0604020202020204" pitchFamily="34" charset="0"/>
              </a:rPr>
              <a:t>.</a:t>
            </a:r>
          </a:p>
        </p:txBody>
      </p:sp>
      <p:sp>
        <p:nvSpPr>
          <p:cNvPr id="23" name="Oval 22">
            <a:hlinkClick r:id="rId5" action="ppaction://hlinksldjump"/>
            <a:extLst>
              <a:ext uri="{FF2B5EF4-FFF2-40B4-BE49-F238E27FC236}">
                <a16:creationId xmlns:a16="http://schemas.microsoft.com/office/drawing/2014/main" id="{FB2E34D5-2B93-4E0D-9E63-C687D1C3B637}"/>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1309614B-FCE6-41E5-9A60-6F1BAA0B52B0}"/>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7C982290-D91C-4B09-A6E8-C832A2494D4F}"/>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D8F8FF3D-D051-4057-9C43-AD78B16D741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6B9ED624-AF27-4E0B-A140-28AD0529B472}"/>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46EEFA58-539A-4ED6-9F47-96FA8D2EA623}"/>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E1C17988-D82F-4B3A-9A39-08C05124A3AA}"/>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E808E684-2F11-45A2-8FF0-6B3B90DEF731}"/>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3" action="ppaction://hlinksldjump"/>
            <a:extLst>
              <a:ext uri="{FF2B5EF4-FFF2-40B4-BE49-F238E27FC236}">
                <a16:creationId xmlns:a16="http://schemas.microsoft.com/office/drawing/2014/main" id="{BCA1BE12-27F6-479B-9946-195267DC48A6}"/>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CFDCD154-4ECA-4EDB-9F69-E0F3259BE8ED}"/>
              </a:ext>
            </a:extLst>
          </p:cNvPr>
          <p:cNvGrpSpPr/>
          <p:nvPr/>
        </p:nvGrpSpPr>
        <p:grpSpPr>
          <a:xfrm>
            <a:off x="9573110" y="4814602"/>
            <a:ext cx="146522" cy="280390"/>
            <a:chOff x="5545138" y="625475"/>
            <a:chExt cx="1489075" cy="2849563"/>
          </a:xfrm>
        </p:grpSpPr>
        <p:sp>
          <p:nvSpPr>
            <p:cNvPr id="42" name="Freeform 117">
              <a:extLst>
                <a:ext uri="{FF2B5EF4-FFF2-40B4-BE49-F238E27FC236}">
                  <a16:creationId xmlns:a16="http://schemas.microsoft.com/office/drawing/2014/main" id="{09F185D2-6C24-46FB-BDAD-D451427843D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E43BF74F-F790-456F-8BE4-CB82E0268B0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7580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nvGraphicFramePr>
        <p:xfrm>
          <a:off x="289437" y="596073"/>
          <a:ext cx="9349864" cy="5542920"/>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207045">
                  <a:extLst>
                    <a:ext uri="{9D8B030D-6E8A-4147-A177-3AD203B41FA5}">
                      <a16:colId xmlns:a16="http://schemas.microsoft.com/office/drawing/2014/main" val="720334830"/>
                    </a:ext>
                  </a:extLst>
                </a:gridCol>
                <a:gridCol w="1146836">
                  <a:extLst>
                    <a:ext uri="{9D8B030D-6E8A-4147-A177-3AD203B41FA5}">
                      <a16:colId xmlns:a16="http://schemas.microsoft.com/office/drawing/2014/main" val="920676204"/>
                    </a:ext>
                  </a:extLst>
                </a:gridCol>
                <a:gridCol w="3273859">
                  <a:extLst>
                    <a:ext uri="{9D8B030D-6E8A-4147-A177-3AD203B41FA5}">
                      <a16:colId xmlns:a16="http://schemas.microsoft.com/office/drawing/2014/main" val="419275218"/>
                    </a:ext>
                  </a:extLst>
                </a:gridCol>
                <a:gridCol w="118729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2778215623"/>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Intervention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Indicative tags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City-specific tags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EAP indicators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Key stakeholders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47908187"/>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Energy and climate action master planning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Master planning around energy access, community development and climate mitigation and adaptation to document and implement action design.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Analyse climate risks and adaptive capacity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Mapping critical energy generation, transmission, and distribution infrastructure to form or update regulatory frameworks—in response to intensifying climate hazards and other global risks.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Establish legal and regulatory frameworks for financing and implementation of actions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Within available local government powers provide legal and regulatory frameworks for private sector participation and investment: providing clear processes on how they can be involved in local technological and infrastructural interventions.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Policy and programme design that speaks to lived experiences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To support case-making, facilitating energy access can also be framed in terms of socioeconomic benefits— e.g. improved air quality, health and educational outcomes, gender equity, household participation in economy, and more.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18361" y="140890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1642" y="157175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1642" y="2849266"/>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1642" y="414472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1642" y="5421945"/>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354148" y="214953"/>
            <a:ext cx="4952418" cy="369332"/>
          </a:xfrm>
          <a:prstGeom prst="rect">
            <a:avLst/>
          </a:prstGeom>
          <a:noFill/>
        </p:spPr>
        <p:txBody>
          <a:bodyPr wrap="square">
            <a:spAutoFit/>
          </a:bodyPr>
          <a:lstStyle/>
          <a:p>
            <a:r>
              <a:rPr lang="en-GB" sz="1800" b="1">
                <a:solidFill>
                  <a:schemeClr val="accent1"/>
                </a:solidFill>
              </a:rPr>
              <a:t>Policies &amp; regulation </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18361" y="2686418"/>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18361" y="3981875"/>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18361" y="5259097"/>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2" name="Group 251">
            <a:extLst>
              <a:ext uri="{FF2B5EF4-FFF2-40B4-BE49-F238E27FC236}">
                <a16:creationId xmlns:a16="http://schemas.microsoft.com/office/drawing/2014/main" id="{4FF4CCE8-528B-EDC0-713E-81B78EE6243D}"/>
              </a:ext>
            </a:extLst>
          </p:cNvPr>
          <p:cNvGrpSpPr>
            <a:grpSpLocks/>
          </p:cNvGrpSpPr>
          <p:nvPr/>
        </p:nvGrpSpPr>
        <p:grpSpPr>
          <a:xfrm>
            <a:off x="6471541" y="1408909"/>
            <a:ext cx="612724" cy="451696"/>
            <a:chOff x="2285915" y="1381813"/>
            <a:chExt cx="800768" cy="520551"/>
          </a:xfrm>
          <a:solidFill>
            <a:schemeClr val="bg1"/>
          </a:solidFill>
        </p:grpSpPr>
        <p:grpSp>
          <p:nvGrpSpPr>
            <p:cNvPr id="253" name="Group 252">
              <a:extLst>
                <a:ext uri="{FF2B5EF4-FFF2-40B4-BE49-F238E27FC236}">
                  <a16:creationId xmlns:a16="http://schemas.microsoft.com/office/drawing/2014/main" id="{7EC28467-A80F-0E0D-9E48-373E7E001FE6}"/>
                </a:ext>
              </a:extLst>
            </p:cNvPr>
            <p:cNvGrpSpPr/>
            <p:nvPr/>
          </p:nvGrpSpPr>
          <p:grpSpPr>
            <a:xfrm>
              <a:off x="2285915" y="1574902"/>
              <a:ext cx="800768" cy="327462"/>
              <a:chOff x="1802883" y="2586243"/>
              <a:chExt cx="800768" cy="327462"/>
            </a:xfrm>
            <a:grpFill/>
          </p:grpSpPr>
          <p:sp>
            <p:nvSpPr>
              <p:cNvPr id="258" name="Oval 257">
                <a:extLst>
                  <a:ext uri="{FF2B5EF4-FFF2-40B4-BE49-F238E27FC236}">
                    <a16:creationId xmlns:a16="http://schemas.microsoft.com/office/drawing/2014/main" id="{5DD8DA15-C9A9-7E11-6FDA-C10303AFD1F1}"/>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76868ACD-E3A6-3E6A-D84C-284473B9B3B1}"/>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DFC69B8-9041-9FBC-32DD-D2F7C2B9B1B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Lightning Bolt 260">
                <a:extLst>
                  <a:ext uri="{FF2B5EF4-FFF2-40B4-BE49-F238E27FC236}">
                    <a16:creationId xmlns:a16="http://schemas.microsoft.com/office/drawing/2014/main" id="{53E51A70-90E4-D967-1881-A8996466980C}"/>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Lightning Bolt 261">
                <a:extLst>
                  <a:ext uri="{FF2B5EF4-FFF2-40B4-BE49-F238E27FC236}">
                    <a16:creationId xmlns:a16="http://schemas.microsoft.com/office/drawing/2014/main" id="{F1F71B1B-2CEF-7F97-864B-5E5E92D5033A}"/>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Lightning Bolt 262">
                <a:extLst>
                  <a:ext uri="{FF2B5EF4-FFF2-40B4-BE49-F238E27FC236}">
                    <a16:creationId xmlns:a16="http://schemas.microsoft.com/office/drawing/2014/main" id="{FAC02957-FF80-27CA-5A89-770D48EA9199}"/>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4" name="Group 253">
              <a:extLst>
                <a:ext uri="{FF2B5EF4-FFF2-40B4-BE49-F238E27FC236}">
                  <a16:creationId xmlns:a16="http://schemas.microsoft.com/office/drawing/2014/main" id="{2FACAA67-5795-D82D-D069-45FC11C58E52}"/>
                </a:ext>
              </a:extLst>
            </p:cNvPr>
            <p:cNvGrpSpPr/>
            <p:nvPr/>
          </p:nvGrpSpPr>
          <p:grpSpPr>
            <a:xfrm>
              <a:off x="2289579" y="1381813"/>
              <a:ext cx="739416" cy="116042"/>
              <a:chOff x="4345868" y="677985"/>
              <a:chExt cx="739416" cy="116042"/>
            </a:xfrm>
            <a:grpFill/>
          </p:grpSpPr>
          <p:sp>
            <p:nvSpPr>
              <p:cNvPr id="255" name="Arrow: Right 254">
                <a:extLst>
                  <a:ext uri="{FF2B5EF4-FFF2-40B4-BE49-F238E27FC236}">
                    <a16:creationId xmlns:a16="http://schemas.microsoft.com/office/drawing/2014/main" id="{B4217D8B-7409-B963-9B05-B49A746BE6E5}"/>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Arrow: Right 255">
                <a:extLst>
                  <a:ext uri="{FF2B5EF4-FFF2-40B4-BE49-F238E27FC236}">
                    <a16:creationId xmlns:a16="http://schemas.microsoft.com/office/drawing/2014/main" id="{D5B1C6D9-E89A-97F8-0055-75C940E788F9}"/>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Arrow: Right 256">
                <a:extLst>
                  <a:ext uri="{FF2B5EF4-FFF2-40B4-BE49-F238E27FC236}">
                    <a16:creationId xmlns:a16="http://schemas.microsoft.com/office/drawing/2014/main" id="{295619AF-7BD7-8DC9-D65F-D3F0907F85B4}"/>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4" name="Group 263">
            <a:extLst>
              <a:ext uri="{FF2B5EF4-FFF2-40B4-BE49-F238E27FC236}">
                <a16:creationId xmlns:a16="http://schemas.microsoft.com/office/drawing/2014/main" id="{41A92543-9363-EDCB-5450-459AD2863EE2}"/>
              </a:ext>
            </a:extLst>
          </p:cNvPr>
          <p:cNvGrpSpPr>
            <a:grpSpLocks/>
          </p:cNvGrpSpPr>
          <p:nvPr/>
        </p:nvGrpSpPr>
        <p:grpSpPr>
          <a:xfrm>
            <a:off x="6471541" y="2686418"/>
            <a:ext cx="612724" cy="451696"/>
            <a:chOff x="2285915" y="1381813"/>
            <a:chExt cx="800768" cy="520551"/>
          </a:xfrm>
          <a:solidFill>
            <a:schemeClr val="bg1"/>
          </a:solidFill>
        </p:grpSpPr>
        <p:grpSp>
          <p:nvGrpSpPr>
            <p:cNvPr id="265" name="Group 264">
              <a:extLst>
                <a:ext uri="{FF2B5EF4-FFF2-40B4-BE49-F238E27FC236}">
                  <a16:creationId xmlns:a16="http://schemas.microsoft.com/office/drawing/2014/main" id="{36EFFB6F-8187-05DF-97D1-59129789176B}"/>
                </a:ext>
              </a:extLst>
            </p:cNvPr>
            <p:cNvGrpSpPr/>
            <p:nvPr/>
          </p:nvGrpSpPr>
          <p:grpSpPr>
            <a:xfrm>
              <a:off x="2285915" y="1574902"/>
              <a:ext cx="800768" cy="327462"/>
              <a:chOff x="1802883" y="2586243"/>
              <a:chExt cx="800768" cy="327462"/>
            </a:xfrm>
            <a:grpFill/>
          </p:grpSpPr>
          <p:sp>
            <p:nvSpPr>
              <p:cNvPr id="270" name="Oval 269">
                <a:extLst>
                  <a:ext uri="{FF2B5EF4-FFF2-40B4-BE49-F238E27FC236}">
                    <a16:creationId xmlns:a16="http://schemas.microsoft.com/office/drawing/2014/main" id="{D4745A1D-C6CA-D326-A64A-4B13D2246AD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43D72F13-1A85-79CA-DB76-A520BF4A954A}"/>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D66D3690-5B58-36A0-77B6-61374233EF5B}"/>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Lightning Bolt 272">
                <a:extLst>
                  <a:ext uri="{FF2B5EF4-FFF2-40B4-BE49-F238E27FC236}">
                    <a16:creationId xmlns:a16="http://schemas.microsoft.com/office/drawing/2014/main" id="{9BAE5C0D-7085-0786-71CC-701B705E8B1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Lightning Bolt 273">
                <a:extLst>
                  <a:ext uri="{FF2B5EF4-FFF2-40B4-BE49-F238E27FC236}">
                    <a16:creationId xmlns:a16="http://schemas.microsoft.com/office/drawing/2014/main" id="{13D95E83-E6B1-80D3-0454-13EF6401920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ghtning Bolt 274">
                <a:extLst>
                  <a:ext uri="{FF2B5EF4-FFF2-40B4-BE49-F238E27FC236}">
                    <a16:creationId xmlns:a16="http://schemas.microsoft.com/office/drawing/2014/main" id="{BD493048-F1F4-7BF7-A749-2A01FC7606EE}"/>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D2D9A057-6959-B0B3-A071-9D270F395CF6}"/>
                </a:ext>
              </a:extLst>
            </p:cNvPr>
            <p:cNvGrpSpPr/>
            <p:nvPr/>
          </p:nvGrpSpPr>
          <p:grpSpPr>
            <a:xfrm>
              <a:off x="2289579" y="1381813"/>
              <a:ext cx="739416" cy="116042"/>
              <a:chOff x="4345868" y="677985"/>
              <a:chExt cx="739416" cy="116042"/>
            </a:xfrm>
            <a:grpFill/>
          </p:grpSpPr>
          <p:sp>
            <p:nvSpPr>
              <p:cNvPr id="267" name="Arrow: Right 266">
                <a:extLst>
                  <a:ext uri="{FF2B5EF4-FFF2-40B4-BE49-F238E27FC236}">
                    <a16:creationId xmlns:a16="http://schemas.microsoft.com/office/drawing/2014/main" id="{AE193B03-B9D6-E17A-98BC-57FC3FB12FD6}"/>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Arrow: Right 267">
                <a:extLst>
                  <a:ext uri="{FF2B5EF4-FFF2-40B4-BE49-F238E27FC236}">
                    <a16:creationId xmlns:a16="http://schemas.microsoft.com/office/drawing/2014/main" id="{599275AC-0123-3DDC-0F0A-37FDEA19E31B}"/>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Arrow: Right 268">
                <a:extLst>
                  <a:ext uri="{FF2B5EF4-FFF2-40B4-BE49-F238E27FC236}">
                    <a16:creationId xmlns:a16="http://schemas.microsoft.com/office/drawing/2014/main" id="{42C09188-FB03-04E0-6A03-E8838724FB5B}"/>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6" name="Group 275">
            <a:extLst>
              <a:ext uri="{FF2B5EF4-FFF2-40B4-BE49-F238E27FC236}">
                <a16:creationId xmlns:a16="http://schemas.microsoft.com/office/drawing/2014/main" id="{8DA2CC56-F7B9-EB24-1C1E-D41C988DBE12}"/>
              </a:ext>
            </a:extLst>
          </p:cNvPr>
          <p:cNvGrpSpPr>
            <a:grpSpLocks/>
          </p:cNvGrpSpPr>
          <p:nvPr/>
        </p:nvGrpSpPr>
        <p:grpSpPr>
          <a:xfrm>
            <a:off x="6471541" y="3981875"/>
            <a:ext cx="612724" cy="451696"/>
            <a:chOff x="2285915" y="1381813"/>
            <a:chExt cx="800768" cy="520551"/>
          </a:xfrm>
          <a:solidFill>
            <a:schemeClr val="bg1"/>
          </a:solidFill>
        </p:grpSpPr>
        <p:grpSp>
          <p:nvGrpSpPr>
            <p:cNvPr id="277" name="Group 276">
              <a:extLst>
                <a:ext uri="{FF2B5EF4-FFF2-40B4-BE49-F238E27FC236}">
                  <a16:creationId xmlns:a16="http://schemas.microsoft.com/office/drawing/2014/main" id="{80DF00A7-431B-E3DC-3614-3FD1E3A0D8F5}"/>
                </a:ext>
              </a:extLst>
            </p:cNvPr>
            <p:cNvGrpSpPr/>
            <p:nvPr/>
          </p:nvGrpSpPr>
          <p:grpSpPr>
            <a:xfrm>
              <a:off x="2285915" y="1574902"/>
              <a:ext cx="800768" cy="327462"/>
              <a:chOff x="1802883" y="2586243"/>
              <a:chExt cx="800768" cy="327462"/>
            </a:xfrm>
            <a:grpFill/>
          </p:grpSpPr>
          <p:sp>
            <p:nvSpPr>
              <p:cNvPr id="282" name="Oval 281">
                <a:extLst>
                  <a:ext uri="{FF2B5EF4-FFF2-40B4-BE49-F238E27FC236}">
                    <a16:creationId xmlns:a16="http://schemas.microsoft.com/office/drawing/2014/main" id="{6648DDC6-DFDD-A6F1-4162-1EF1820C7920}"/>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5A06159E-3F83-2F0A-47F5-27C8B2267B1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CE6C802C-9CB6-A78C-ED61-EEF78469FBFA}"/>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Lightning Bolt 284">
                <a:extLst>
                  <a:ext uri="{FF2B5EF4-FFF2-40B4-BE49-F238E27FC236}">
                    <a16:creationId xmlns:a16="http://schemas.microsoft.com/office/drawing/2014/main" id="{8A9D6802-224F-09C5-8BA3-042CDD2328C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Lightning Bolt 285">
                <a:extLst>
                  <a:ext uri="{FF2B5EF4-FFF2-40B4-BE49-F238E27FC236}">
                    <a16:creationId xmlns:a16="http://schemas.microsoft.com/office/drawing/2014/main" id="{14CFC726-AA63-E2B0-3F1C-C57A5065ED5B}"/>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Lightning Bolt 286">
                <a:extLst>
                  <a:ext uri="{FF2B5EF4-FFF2-40B4-BE49-F238E27FC236}">
                    <a16:creationId xmlns:a16="http://schemas.microsoft.com/office/drawing/2014/main" id="{C74123A1-8132-647A-F4B9-C2777E22BE4E}"/>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8" name="Group 277">
              <a:extLst>
                <a:ext uri="{FF2B5EF4-FFF2-40B4-BE49-F238E27FC236}">
                  <a16:creationId xmlns:a16="http://schemas.microsoft.com/office/drawing/2014/main" id="{776444DD-9FDD-C3AD-A450-F40FE00A5E8D}"/>
                </a:ext>
              </a:extLst>
            </p:cNvPr>
            <p:cNvGrpSpPr/>
            <p:nvPr/>
          </p:nvGrpSpPr>
          <p:grpSpPr>
            <a:xfrm>
              <a:off x="2289579" y="1381813"/>
              <a:ext cx="739416" cy="116042"/>
              <a:chOff x="4345868" y="677985"/>
              <a:chExt cx="739416" cy="116042"/>
            </a:xfrm>
            <a:grpFill/>
          </p:grpSpPr>
          <p:sp>
            <p:nvSpPr>
              <p:cNvPr id="279" name="Arrow: Right 278">
                <a:extLst>
                  <a:ext uri="{FF2B5EF4-FFF2-40B4-BE49-F238E27FC236}">
                    <a16:creationId xmlns:a16="http://schemas.microsoft.com/office/drawing/2014/main" id="{416B55FB-6B30-F2DB-957B-8706DB7F2CF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Arrow: Right 279">
                <a:extLst>
                  <a:ext uri="{FF2B5EF4-FFF2-40B4-BE49-F238E27FC236}">
                    <a16:creationId xmlns:a16="http://schemas.microsoft.com/office/drawing/2014/main" id="{A0E7B616-0540-8902-5DC1-4E70D6A82FC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Arrow: Right 280">
                <a:extLst>
                  <a:ext uri="{FF2B5EF4-FFF2-40B4-BE49-F238E27FC236}">
                    <a16:creationId xmlns:a16="http://schemas.microsoft.com/office/drawing/2014/main" id="{D325C2B1-349C-E460-C00C-44FA4F3D0AE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88" name="Group 287">
            <a:extLst>
              <a:ext uri="{FF2B5EF4-FFF2-40B4-BE49-F238E27FC236}">
                <a16:creationId xmlns:a16="http://schemas.microsoft.com/office/drawing/2014/main" id="{34273574-9F8B-8FAB-9BF4-8AF484E7558D}"/>
              </a:ext>
            </a:extLst>
          </p:cNvPr>
          <p:cNvGrpSpPr>
            <a:grpSpLocks/>
          </p:cNvGrpSpPr>
          <p:nvPr/>
        </p:nvGrpSpPr>
        <p:grpSpPr>
          <a:xfrm>
            <a:off x="6471541" y="5259097"/>
            <a:ext cx="612724" cy="451696"/>
            <a:chOff x="2285915" y="1381813"/>
            <a:chExt cx="800768" cy="520551"/>
          </a:xfrm>
          <a:solidFill>
            <a:schemeClr val="bg1"/>
          </a:solidFill>
        </p:grpSpPr>
        <p:grpSp>
          <p:nvGrpSpPr>
            <p:cNvPr id="289" name="Group 288">
              <a:extLst>
                <a:ext uri="{FF2B5EF4-FFF2-40B4-BE49-F238E27FC236}">
                  <a16:creationId xmlns:a16="http://schemas.microsoft.com/office/drawing/2014/main" id="{203893F6-217F-8ED8-9ECA-DCCD16A51B94}"/>
                </a:ext>
              </a:extLst>
            </p:cNvPr>
            <p:cNvGrpSpPr/>
            <p:nvPr/>
          </p:nvGrpSpPr>
          <p:grpSpPr>
            <a:xfrm>
              <a:off x="2285915" y="1574902"/>
              <a:ext cx="800768" cy="327462"/>
              <a:chOff x="1802883" y="2586243"/>
              <a:chExt cx="800768" cy="327462"/>
            </a:xfrm>
            <a:grpFill/>
          </p:grpSpPr>
          <p:sp>
            <p:nvSpPr>
              <p:cNvPr id="294" name="Oval 293">
                <a:extLst>
                  <a:ext uri="{FF2B5EF4-FFF2-40B4-BE49-F238E27FC236}">
                    <a16:creationId xmlns:a16="http://schemas.microsoft.com/office/drawing/2014/main" id="{64DBD521-EFA0-2C00-CC62-252EF83682F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241E3E10-41AF-3C92-6350-0B12A09EB817}"/>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9D4B4CBF-6CC0-AB4B-452F-62E00917DC81}"/>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Lightning Bolt 296">
                <a:extLst>
                  <a:ext uri="{FF2B5EF4-FFF2-40B4-BE49-F238E27FC236}">
                    <a16:creationId xmlns:a16="http://schemas.microsoft.com/office/drawing/2014/main" id="{3D7F92BC-683F-9467-BB2D-368582CF7C6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Lightning Bolt 297">
                <a:extLst>
                  <a:ext uri="{FF2B5EF4-FFF2-40B4-BE49-F238E27FC236}">
                    <a16:creationId xmlns:a16="http://schemas.microsoft.com/office/drawing/2014/main" id="{DC59AB4A-B0E9-F967-48FD-D23122BF9AA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Lightning Bolt 298">
                <a:extLst>
                  <a:ext uri="{FF2B5EF4-FFF2-40B4-BE49-F238E27FC236}">
                    <a16:creationId xmlns:a16="http://schemas.microsoft.com/office/drawing/2014/main" id="{BD21A296-B809-D366-587E-99C56D7A9D03}"/>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0" name="Group 289">
              <a:extLst>
                <a:ext uri="{FF2B5EF4-FFF2-40B4-BE49-F238E27FC236}">
                  <a16:creationId xmlns:a16="http://schemas.microsoft.com/office/drawing/2014/main" id="{3C124CF2-86C8-4378-2CE8-066FE39CD922}"/>
                </a:ext>
              </a:extLst>
            </p:cNvPr>
            <p:cNvGrpSpPr/>
            <p:nvPr/>
          </p:nvGrpSpPr>
          <p:grpSpPr>
            <a:xfrm>
              <a:off x="2289579" y="1381813"/>
              <a:ext cx="739417" cy="116042"/>
              <a:chOff x="4345868" y="677985"/>
              <a:chExt cx="739417" cy="116042"/>
            </a:xfrm>
            <a:grpFill/>
          </p:grpSpPr>
          <p:sp>
            <p:nvSpPr>
              <p:cNvPr id="291" name="Arrow: Right 290">
                <a:extLst>
                  <a:ext uri="{FF2B5EF4-FFF2-40B4-BE49-F238E27FC236}">
                    <a16:creationId xmlns:a16="http://schemas.microsoft.com/office/drawing/2014/main" id="{67A4C033-3458-D5EE-5354-6D62426903DD}"/>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Arrow: Right 291">
                <a:extLst>
                  <a:ext uri="{FF2B5EF4-FFF2-40B4-BE49-F238E27FC236}">
                    <a16:creationId xmlns:a16="http://schemas.microsoft.com/office/drawing/2014/main" id="{5E03A6C3-BB43-80F0-1741-73EF12697C73}"/>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Arrow: Right 292">
                <a:extLst>
                  <a:ext uri="{FF2B5EF4-FFF2-40B4-BE49-F238E27FC236}">
                    <a16:creationId xmlns:a16="http://schemas.microsoft.com/office/drawing/2014/main" id="{222AD6E7-7A02-0F06-E7D3-D422D050BFFD}"/>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00748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nvGraphicFramePr>
        <p:xfrm>
          <a:off x="300224" y="625188"/>
          <a:ext cx="9349863" cy="5933626"/>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320544">
                  <a:extLst>
                    <a:ext uri="{9D8B030D-6E8A-4147-A177-3AD203B41FA5}">
                      <a16:colId xmlns:a16="http://schemas.microsoft.com/office/drawing/2014/main" val="720334830"/>
                    </a:ext>
                  </a:extLst>
                </a:gridCol>
                <a:gridCol w="1033336">
                  <a:extLst>
                    <a:ext uri="{9D8B030D-6E8A-4147-A177-3AD203B41FA5}">
                      <a16:colId xmlns:a16="http://schemas.microsoft.com/office/drawing/2014/main" val="920676204"/>
                    </a:ext>
                  </a:extLst>
                </a:gridCol>
                <a:gridCol w="3350989">
                  <a:extLst>
                    <a:ext uri="{9D8B030D-6E8A-4147-A177-3AD203B41FA5}">
                      <a16:colId xmlns:a16="http://schemas.microsoft.com/office/drawing/2014/main" val="419275218"/>
                    </a:ext>
                  </a:extLst>
                </a:gridCol>
                <a:gridCol w="111016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2054501703"/>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Intervention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Indicative tagging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City-specific tagging</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EAP indicators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Key stakeholders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947908187"/>
                  </a:ext>
                </a:extLst>
              </a:tr>
              <a:tr h="70025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Community-led data collection programmes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Facilitate the collation and documentation of both quantitative and qualitative data of lived experiences, led by local leaders and residents.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18773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Co-design solutions with local communities that speak to specific contexts and needs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Embed analytical and stakeholder engagement steps in the policy and programme design processes to ensure they are informed by and apply to specific lived experiences in communities and households.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91017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Engage with private sector and academia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Tap into private sector and academic know-how to design technical solutions, and implement projects, and provide community training opportunities.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91574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Transparent and</a:t>
                      </a:r>
                    </a:p>
                    <a:p>
                      <a:r>
                        <a:rPr lang="en-GB" sz="1100" b="1">
                          <a:solidFill>
                            <a:schemeClr val="tx1"/>
                          </a:solidFill>
                          <a:latin typeface="Arial" panose="020B0604020202020204" pitchFamily="34" charset="0"/>
                          <a:cs typeface="Arial" panose="020B0604020202020204" pitchFamily="34" charset="0"/>
                        </a:rPr>
                        <a:t>documented processes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To support case-making, facilitating energy access can also be framed in terms of socioeconomic benefits— e.g. improved air quality, health and educational outcomes, gender equity, household participation in economy, and more.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772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Engage with national and regional energy access actors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Connect with national and regional bodies and energy supplier to advocate for infrastructural, legislative, or financial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72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Coordinate stakeholders and data for national engagement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Connecting and facilitating local and regional stakeholders to make a concerted case for implementing national actions.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sp>
        <p:nvSpPr>
          <p:cNvPr id="8" name="Rectangle: Rounded Corners 7">
            <a:extLst>
              <a:ext uri="{FF2B5EF4-FFF2-40B4-BE49-F238E27FC236}">
                <a16:creationId xmlns:a16="http://schemas.microsoft.com/office/drawing/2014/main" id="{96477A03-D3D7-0607-5D4C-3B5F79DCF150}"/>
              </a:ext>
            </a:extLst>
          </p:cNvPr>
          <p:cNvSpPr/>
          <p:nvPr/>
        </p:nvSpPr>
        <p:spPr>
          <a:xfrm>
            <a:off x="951627" y="2582541"/>
            <a:ext cx="1742332" cy="980462"/>
          </a:xfrm>
          <a:prstGeom prst="roundRect">
            <a:avLst>
              <a:gd name="adj" fmla="val 124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solidFill>
                <a:schemeClr val="tx1"/>
              </a:solidFill>
            </a:endParaRPr>
          </a:p>
        </p:txBody>
      </p:sp>
      <p:sp>
        <p:nvSpPr>
          <p:cNvPr id="115" name="Rectangle 114">
            <a:extLst>
              <a:ext uri="{FF2B5EF4-FFF2-40B4-BE49-F238E27FC236}">
                <a16:creationId xmlns:a16="http://schemas.microsoft.com/office/drawing/2014/main" id="{44AC60FA-F0F7-49EB-61DD-D703D914BDC0}"/>
              </a:ext>
            </a:extLst>
          </p:cNvPr>
          <p:cNvSpPr/>
          <p:nvPr/>
        </p:nvSpPr>
        <p:spPr>
          <a:xfrm>
            <a:off x="370199" y="6029615"/>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67272"/>
            <a:ext cx="4952418" cy="369332"/>
          </a:xfrm>
          <a:prstGeom prst="rect">
            <a:avLst/>
          </a:prstGeom>
          <a:noFill/>
        </p:spPr>
        <p:txBody>
          <a:bodyPr wrap="square">
            <a:spAutoFit/>
          </a:bodyPr>
          <a:lstStyle/>
          <a:p>
            <a:r>
              <a:rPr lang="en-GB" sz="1800" b="1">
                <a:solidFill>
                  <a:schemeClr val="accent2"/>
                </a:solidFill>
              </a:rPr>
              <a:t>Stakeholder collaboration </a:t>
            </a:r>
          </a:p>
        </p:txBody>
      </p:sp>
      <p:grpSp>
        <p:nvGrpSpPr>
          <p:cNvPr id="142" name="Group 141">
            <a:extLst>
              <a:ext uri="{FF2B5EF4-FFF2-40B4-BE49-F238E27FC236}">
                <a16:creationId xmlns:a16="http://schemas.microsoft.com/office/drawing/2014/main" id="{7A01781D-842F-0820-ABC4-D9461C45D30D}"/>
              </a:ext>
            </a:extLst>
          </p:cNvPr>
          <p:cNvGrpSpPr/>
          <p:nvPr/>
        </p:nvGrpSpPr>
        <p:grpSpPr>
          <a:xfrm>
            <a:off x="2077367" y="4168265"/>
            <a:ext cx="641478"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p:nvPr/>
        </p:nvGrpSpPr>
        <p:grpSpPr>
          <a:xfrm>
            <a:off x="2077367" y="5018737"/>
            <a:ext cx="641478"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p:nvPr/>
        </p:nvGrpSpPr>
        <p:grpSpPr>
          <a:xfrm>
            <a:off x="2077367" y="5867831"/>
            <a:ext cx="641478"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p:nvPr/>
        </p:nvSpPr>
        <p:spPr>
          <a:xfrm>
            <a:off x="370199" y="5180521"/>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p:nvPr/>
        </p:nvSpPr>
        <p:spPr>
          <a:xfrm>
            <a:off x="370199" y="4330049"/>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94D578B8-B701-C1A8-B6B5-32FC137D737E}"/>
              </a:ext>
            </a:extLst>
          </p:cNvPr>
          <p:cNvGrpSpPr/>
          <p:nvPr/>
        </p:nvGrpSpPr>
        <p:grpSpPr>
          <a:xfrm>
            <a:off x="2077367" y="1172541"/>
            <a:ext cx="641478"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p:nvPr/>
        </p:nvSpPr>
        <p:spPr>
          <a:xfrm>
            <a:off x="370199" y="1334325"/>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37C6C365-5E8A-4532-46DA-683BBC090CD9}"/>
              </a:ext>
            </a:extLst>
          </p:cNvPr>
          <p:cNvGrpSpPr/>
          <p:nvPr/>
        </p:nvGrpSpPr>
        <p:grpSpPr>
          <a:xfrm>
            <a:off x="6498117" y="1172541"/>
            <a:ext cx="641478" cy="451696"/>
            <a:chOff x="2285915" y="1381813"/>
            <a:chExt cx="800768" cy="520551"/>
          </a:xfrm>
          <a:solidFill>
            <a:schemeClr val="bg1"/>
          </a:solidFill>
        </p:grpSpPr>
        <p:grpSp>
          <p:nvGrpSpPr>
            <p:cNvPr id="160" name="Group 159">
              <a:extLst>
                <a:ext uri="{FF2B5EF4-FFF2-40B4-BE49-F238E27FC236}">
                  <a16:creationId xmlns:a16="http://schemas.microsoft.com/office/drawing/2014/main" id="{7B2A3FF5-7AC1-9894-B99F-6E9DBC684D6E}"/>
                </a:ext>
              </a:extLst>
            </p:cNvPr>
            <p:cNvGrpSpPr/>
            <p:nvPr/>
          </p:nvGrpSpPr>
          <p:grpSpPr>
            <a:xfrm>
              <a:off x="2285915" y="1574902"/>
              <a:ext cx="800768" cy="327462"/>
              <a:chOff x="1802883" y="2586243"/>
              <a:chExt cx="800768" cy="327462"/>
            </a:xfrm>
            <a:grpFill/>
          </p:grpSpPr>
          <p:sp>
            <p:nvSpPr>
              <p:cNvPr id="165" name="Oval 164">
                <a:extLst>
                  <a:ext uri="{FF2B5EF4-FFF2-40B4-BE49-F238E27FC236}">
                    <a16:creationId xmlns:a16="http://schemas.microsoft.com/office/drawing/2014/main" id="{15B395F2-1E28-9479-83BB-E734D4DDEFB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7AD72A8-8C62-3785-B2EC-7DEF8B61BE9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D46468B7-7FF1-C915-715D-2E58840528C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Lightning Bolt 167">
                <a:extLst>
                  <a:ext uri="{FF2B5EF4-FFF2-40B4-BE49-F238E27FC236}">
                    <a16:creationId xmlns:a16="http://schemas.microsoft.com/office/drawing/2014/main" id="{921CB3A0-C1A1-380D-72B7-8262E46C9E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Lightning Bolt 168">
                <a:extLst>
                  <a:ext uri="{FF2B5EF4-FFF2-40B4-BE49-F238E27FC236}">
                    <a16:creationId xmlns:a16="http://schemas.microsoft.com/office/drawing/2014/main" id="{C076090F-F0D1-1D15-E992-7F6F97B20A1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Lightning Bolt 169">
                <a:extLst>
                  <a:ext uri="{FF2B5EF4-FFF2-40B4-BE49-F238E27FC236}">
                    <a16:creationId xmlns:a16="http://schemas.microsoft.com/office/drawing/2014/main" id="{F7BE0BBA-2387-F418-DEE6-90ABC8C90BA6}"/>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E8E11166-E87B-59D7-5F6B-7AB546779315}"/>
                </a:ext>
              </a:extLst>
            </p:cNvPr>
            <p:cNvGrpSpPr/>
            <p:nvPr/>
          </p:nvGrpSpPr>
          <p:grpSpPr>
            <a:xfrm>
              <a:off x="2289579" y="1381813"/>
              <a:ext cx="739416" cy="116042"/>
              <a:chOff x="4345868" y="677985"/>
              <a:chExt cx="739416" cy="116042"/>
            </a:xfrm>
            <a:grpFill/>
          </p:grpSpPr>
          <p:sp>
            <p:nvSpPr>
              <p:cNvPr id="162" name="Arrow: Right 161">
                <a:extLst>
                  <a:ext uri="{FF2B5EF4-FFF2-40B4-BE49-F238E27FC236}">
                    <a16:creationId xmlns:a16="http://schemas.microsoft.com/office/drawing/2014/main" id="{F21569EC-F68C-3820-5B7F-B839C7EDA6C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row: Right 162">
                <a:extLst>
                  <a:ext uri="{FF2B5EF4-FFF2-40B4-BE49-F238E27FC236}">
                    <a16:creationId xmlns:a16="http://schemas.microsoft.com/office/drawing/2014/main" id="{6AC09BA5-4C6B-BC7F-2855-52C1F1633B0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449E7EBB-72AE-A0B9-E470-1DBF66CF3B2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3" name="Rectangle 112">
            <a:extLst>
              <a:ext uri="{FF2B5EF4-FFF2-40B4-BE49-F238E27FC236}">
                <a16:creationId xmlns:a16="http://schemas.microsoft.com/office/drawing/2014/main" id="{2B90A5D6-48FC-C41A-A3A7-F5ADE0875930}"/>
              </a:ext>
            </a:extLst>
          </p:cNvPr>
          <p:cNvSpPr/>
          <p:nvPr/>
        </p:nvSpPr>
        <p:spPr>
          <a:xfrm>
            <a:off x="370199" y="2319010"/>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8" name="Group 117">
            <a:extLst>
              <a:ext uri="{FF2B5EF4-FFF2-40B4-BE49-F238E27FC236}">
                <a16:creationId xmlns:a16="http://schemas.microsoft.com/office/drawing/2014/main" id="{AAF3B513-769E-3511-B6E4-1750C5699B27}"/>
              </a:ext>
            </a:extLst>
          </p:cNvPr>
          <p:cNvGrpSpPr/>
          <p:nvPr/>
        </p:nvGrpSpPr>
        <p:grpSpPr>
          <a:xfrm>
            <a:off x="2077367" y="2157226"/>
            <a:ext cx="641478"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1" name="Group 170">
            <a:extLst>
              <a:ext uri="{FF2B5EF4-FFF2-40B4-BE49-F238E27FC236}">
                <a16:creationId xmlns:a16="http://schemas.microsoft.com/office/drawing/2014/main" id="{99535225-D8A1-CCCA-B550-F10A4854039E}"/>
              </a:ext>
            </a:extLst>
          </p:cNvPr>
          <p:cNvGrpSpPr/>
          <p:nvPr/>
        </p:nvGrpSpPr>
        <p:grpSpPr>
          <a:xfrm>
            <a:off x="6498117" y="2157226"/>
            <a:ext cx="641478" cy="451696"/>
            <a:chOff x="2285915" y="1381813"/>
            <a:chExt cx="800768" cy="520551"/>
          </a:xfrm>
          <a:solidFill>
            <a:schemeClr val="bg1"/>
          </a:solidFill>
        </p:grpSpPr>
        <p:grpSp>
          <p:nvGrpSpPr>
            <p:cNvPr id="172" name="Group 171">
              <a:extLst>
                <a:ext uri="{FF2B5EF4-FFF2-40B4-BE49-F238E27FC236}">
                  <a16:creationId xmlns:a16="http://schemas.microsoft.com/office/drawing/2014/main" id="{34CC9DE9-4F32-3B22-90FE-1AF8A0001E46}"/>
                </a:ext>
              </a:extLst>
            </p:cNvPr>
            <p:cNvGrpSpPr/>
            <p:nvPr/>
          </p:nvGrpSpPr>
          <p:grpSpPr>
            <a:xfrm>
              <a:off x="2285915" y="1574902"/>
              <a:ext cx="800768" cy="327462"/>
              <a:chOff x="1802883" y="2586243"/>
              <a:chExt cx="800768" cy="327462"/>
            </a:xfrm>
            <a:grpFill/>
          </p:grpSpPr>
          <p:sp>
            <p:nvSpPr>
              <p:cNvPr id="177" name="Oval 176">
                <a:extLst>
                  <a:ext uri="{FF2B5EF4-FFF2-40B4-BE49-F238E27FC236}">
                    <a16:creationId xmlns:a16="http://schemas.microsoft.com/office/drawing/2014/main" id="{CAFDFC02-DEFE-4355-E8EF-40830D93BDF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F110DA1-3927-DB9F-73E0-1326788E915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899D8AC0-464E-7917-D560-86850E396A19}"/>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A7F95E36-8023-1D07-216D-687B7F0F0F7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Lightning Bolt 180">
                <a:extLst>
                  <a:ext uri="{FF2B5EF4-FFF2-40B4-BE49-F238E27FC236}">
                    <a16:creationId xmlns:a16="http://schemas.microsoft.com/office/drawing/2014/main" id="{D9EF1BA9-E873-3075-6648-7A15BBCC294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32289B56-8669-24D8-7481-C3CA01061AE5}"/>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BD753DAB-9DA4-1269-B940-55236170ADDE}"/>
                </a:ext>
              </a:extLst>
            </p:cNvPr>
            <p:cNvGrpSpPr/>
            <p:nvPr/>
          </p:nvGrpSpPr>
          <p:grpSpPr>
            <a:xfrm>
              <a:off x="2289579" y="1381813"/>
              <a:ext cx="739416" cy="116042"/>
              <a:chOff x="4345868" y="677985"/>
              <a:chExt cx="739416" cy="116042"/>
            </a:xfrm>
            <a:grpFill/>
          </p:grpSpPr>
          <p:sp>
            <p:nvSpPr>
              <p:cNvPr id="174" name="Arrow: Right 173">
                <a:extLst>
                  <a:ext uri="{FF2B5EF4-FFF2-40B4-BE49-F238E27FC236}">
                    <a16:creationId xmlns:a16="http://schemas.microsoft.com/office/drawing/2014/main" id="{D0EA99F5-27DA-1ED5-5E06-D3892DFECA82}"/>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Arrow: Right 174">
                <a:extLst>
                  <a:ext uri="{FF2B5EF4-FFF2-40B4-BE49-F238E27FC236}">
                    <a16:creationId xmlns:a16="http://schemas.microsoft.com/office/drawing/2014/main" id="{58B0F4F4-1BF0-C72F-AF3B-E11C044A1EDA}"/>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row: Right 175">
                <a:extLst>
                  <a:ext uri="{FF2B5EF4-FFF2-40B4-BE49-F238E27FC236}">
                    <a16:creationId xmlns:a16="http://schemas.microsoft.com/office/drawing/2014/main" id="{A0A8CFA2-7913-E42B-A6D6-B6D9452790D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4" name="Rectangle 113">
            <a:extLst>
              <a:ext uri="{FF2B5EF4-FFF2-40B4-BE49-F238E27FC236}">
                <a16:creationId xmlns:a16="http://schemas.microsoft.com/office/drawing/2014/main" id="{E34DC0FB-A88E-7150-D333-35CC77B3B087}"/>
              </a:ext>
            </a:extLst>
          </p:cNvPr>
          <p:cNvSpPr/>
          <p:nvPr/>
        </p:nvSpPr>
        <p:spPr>
          <a:xfrm>
            <a:off x="370199" y="3406297"/>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60496AC1-F014-DCD0-C99C-368857FFCB51}"/>
              </a:ext>
            </a:extLst>
          </p:cNvPr>
          <p:cNvGrpSpPr/>
          <p:nvPr/>
        </p:nvGrpSpPr>
        <p:grpSpPr>
          <a:xfrm>
            <a:off x="2077367" y="3244513"/>
            <a:ext cx="641478"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3" name="Group 182">
            <a:extLst>
              <a:ext uri="{FF2B5EF4-FFF2-40B4-BE49-F238E27FC236}">
                <a16:creationId xmlns:a16="http://schemas.microsoft.com/office/drawing/2014/main" id="{371D2D4A-5EBC-0B21-9612-2B1E3EA602B8}"/>
              </a:ext>
            </a:extLst>
          </p:cNvPr>
          <p:cNvGrpSpPr/>
          <p:nvPr/>
        </p:nvGrpSpPr>
        <p:grpSpPr>
          <a:xfrm>
            <a:off x="6498117" y="3244513"/>
            <a:ext cx="641478" cy="451696"/>
            <a:chOff x="2285915" y="1381813"/>
            <a:chExt cx="800768" cy="520551"/>
          </a:xfrm>
          <a:solidFill>
            <a:schemeClr val="bg1"/>
          </a:solidFill>
        </p:grpSpPr>
        <p:grpSp>
          <p:nvGrpSpPr>
            <p:cNvPr id="184" name="Group 183">
              <a:extLst>
                <a:ext uri="{FF2B5EF4-FFF2-40B4-BE49-F238E27FC236}">
                  <a16:creationId xmlns:a16="http://schemas.microsoft.com/office/drawing/2014/main" id="{C434EF59-D79A-1B27-91EC-3EAA7CE19C50}"/>
                </a:ext>
              </a:extLst>
            </p:cNvPr>
            <p:cNvGrpSpPr/>
            <p:nvPr/>
          </p:nvGrpSpPr>
          <p:grpSpPr>
            <a:xfrm>
              <a:off x="2285915" y="1574902"/>
              <a:ext cx="800768" cy="327462"/>
              <a:chOff x="1802883" y="2586243"/>
              <a:chExt cx="800768" cy="327462"/>
            </a:xfrm>
            <a:grpFill/>
          </p:grpSpPr>
          <p:sp>
            <p:nvSpPr>
              <p:cNvPr id="189" name="Oval 188">
                <a:extLst>
                  <a:ext uri="{FF2B5EF4-FFF2-40B4-BE49-F238E27FC236}">
                    <a16:creationId xmlns:a16="http://schemas.microsoft.com/office/drawing/2014/main" id="{86D6BB74-9D56-981F-3631-37412C31F93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24A324F-FF3E-8A70-55D7-44B76B385979}"/>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FC31EB3-DE9B-7C2A-7DC4-1315A34F28F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Lightning Bolt 191">
                <a:extLst>
                  <a:ext uri="{FF2B5EF4-FFF2-40B4-BE49-F238E27FC236}">
                    <a16:creationId xmlns:a16="http://schemas.microsoft.com/office/drawing/2014/main" id="{B116D164-3B4A-0D88-0D0C-95CC59FBBA0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Lightning Bolt 192">
                <a:extLst>
                  <a:ext uri="{FF2B5EF4-FFF2-40B4-BE49-F238E27FC236}">
                    <a16:creationId xmlns:a16="http://schemas.microsoft.com/office/drawing/2014/main" id="{75404713-D0B2-DF19-2AF1-69CD08F8EF1F}"/>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Lightning Bolt 193">
                <a:extLst>
                  <a:ext uri="{FF2B5EF4-FFF2-40B4-BE49-F238E27FC236}">
                    <a16:creationId xmlns:a16="http://schemas.microsoft.com/office/drawing/2014/main" id="{0D66192B-B4BA-48BF-3400-08CA8F25B14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C0728F9C-4DEE-CFC1-8F44-C090DAD0B1CD}"/>
                </a:ext>
              </a:extLst>
            </p:cNvPr>
            <p:cNvGrpSpPr/>
            <p:nvPr/>
          </p:nvGrpSpPr>
          <p:grpSpPr>
            <a:xfrm>
              <a:off x="2289579" y="1381813"/>
              <a:ext cx="739416" cy="116042"/>
              <a:chOff x="4345868" y="677985"/>
              <a:chExt cx="739416" cy="116042"/>
            </a:xfrm>
            <a:grpFill/>
          </p:grpSpPr>
          <p:sp>
            <p:nvSpPr>
              <p:cNvPr id="186" name="Arrow: Right 185">
                <a:extLst>
                  <a:ext uri="{FF2B5EF4-FFF2-40B4-BE49-F238E27FC236}">
                    <a16:creationId xmlns:a16="http://schemas.microsoft.com/office/drawing/2014/main" id="{5F558F8E-DB24-572B-7DD6-336023718D6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Arrow: Right 186">
                <a:extLst>
                  <a:ext uri="{FF2B5EF4-FFF2-40B4-BE49-F238E27FC236}">
                    <a16:creationId xmlns:a16="http://schemas.microsoft.com/office/drawing/2014/main" id="{7899E5E4-D9EE-E29B-C7CC-41AA0B0B6DE0}"/>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Arrow: Right 187">
                <a:extLst>
                  <a:ext uri="{FF2B5EF4-FFF2-40B4-BE49-F238E27FC236}">
                    <a16:creationId xmlns:a16="http://schemas.microsoft.com/office/drawing/2014/main" id="{41966E64-5100-35E7-FF4E-2FD8F6E2C18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5" name="Group 194">
            <a:extLst>
              <a:ext uri="{FF2B5EF4-FFF2-40B4-BE49-F238E27FC236}">
                <a16:creationId xmlns:a16="http://schemas.microsoft.com/office/drawing/2014/main" id="{5E75FC48-6C35-61BD-0815-A64986A75F26}"/>
              </a:ext>
            </a:extLst>
          </p:cNvPr>
          <p:cNvGrpSpPr/>
          <p:nvPr/>
        </p:nvGrpSpPr>
        <p:grpSpPr>
          <a:xfrm>
            <a:off x="6498117" y="4168265"/>
            <a:ext cx="641478" cy="451696"/>
            <a:chOff x="2285915" y="1381813"/>
            <a:chExt cx="800768" cy="520551"/>
          </a:xfrm>
          <a:solidFill>
            <a:schemeClr val="bg1"/>
          </a:solidFill>
        </p:grpSpPr>
        <p:grpSp>
          <p:nvGrpSpPr>
            <p:cNvPr id="196" name="Group 195">
              <a:extLst>
                <a:ext uri="{FF2B5EF4-FFF2-40B4-BE49-F238E27FC236}">
                  <a16:creationId xmlns:a16="http://schemas.microsoft.com/office/drawing/2014/main" id="{29476F0F-9583-49E0-18B5-4D2DB468169F}"/>
                </a:ext>
              </a:extLst>
            </p:cNvPr>
            <p:cNvGrpSpPr/>
            <p:nvPr/>
          </p:nvGrpSpPr>
          <p:grpSpPr>
            <a:xfrm>
              <a:off x="2285915" y="1574902"/>
              <a:ext cx="800768" cy="327462"/>
              <a:chOff x="1802883" y="2586243"/>
              <a:chExt cx="800768" cy="327462"/>
            </a:xfrm>
            <a:grpFill/>
          </p:grpSpPr>
          <p:sp>
            <p:nvSpPr>
              <p:cNvPr id="201" name="Oval 200">
                <a:extLst>
                  <a:ext uri="{FF2B5EF4-FFF2-40B4-BE49-F238E27FC236}">
                    <a16:creationId xmlns:a16="http://schemas.microsoft.com/office/drawing/2014/main" id="{864AFD0F-9361-66F7-BE7D-36676A274E2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928EDEC6-838A-C085-778E-69584FF475F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065CC37-90A0-BC02-FFCE-ADB999D3613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5EF77675-ACB9-7442-2CA8-A7030D91C32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ED19410A-585D-FFEF-0A6E-C557674FA1B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ghtning Bolt 253">
                <a:extLst>
                  <a:ext uri="{FF2B5EF4-FFF2-40B4-BE49-F238E27FC236}">
                    <a16:creationId xmlns:a16="http://schemas.microsoft.com/office/drawing/2014/main" id="{EE85B979-AB31-9B8A-5EF9-60F2C26E0D1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B4AB991B-9229-A9D3-20AF-CA4DAE77BF31}"/>
                </a:ext>
              </a:extLst>
            </p:cNvPr>
            <p:cNvGrpSpPr/>
            <p:nvPr/>
          </p:nvGrpSpPr>
          <p:grpSpPr>
            <a:xfrm>
              <a:off x="2289579" y="1381813"/>
              <a:ext cx="739417" cy="116042"/>
              <a:chOff x="4345868" y="677985"/>
              <a:chExt cx="739417" cy="116042"/>
            </a:xfrm>
            <a:grpFill/>
          </p:grpSpPr>
          <p:sp>
            <p:nvSpPr>
              <p:cNvPr id="198" name="Arrow: Right 197">
                <a:extLst>
                  <a:ext uri="{FF2B5EF4-FFF2-40B4-BE49-F238E27FC236}">
                    <a16:creationId xmlns:a16="http://schemas.microsoft.com/office/drawing/2014/main" id="{00D168D9-579A-E906-7A96-DDA5A4E931E8}"/>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Arrow: Right 198">
                <a:extLst>
                  <a:ext uri="{FF2B5EF4-FFF2-40B4-BE49-F238E27FC236}">
                    <a16:creationId xmlns:a16="http://schemas.microsoft.com/office/drawing/2014/main" id="{C54CAA99-A89D-03D1-B62F-C59C13155B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Arrow: Right 199">
                <a:extLst>
                  <a:ext uri="{FF2B5EF4-FFF2-40B4-BE49-F238E27FC236}">
                    <a16:creationId xmlns:a16="http://schemas.microsoft.com/office/drawing/2014/main" id="{7B48A8CE-F6AF-9295-AB1E-2C7B9842998A}"/>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5" name="Group 254">
            <a:extLst>
              <a:ext uri="{FF2B5EF4-FFF2-40B4-BE49-F238E27FC236}">
                <a16:creationId xmlns:a16="http://schemas.microsoft.com/office/drawing/2014/main" id="{15D8B31C-326A-A02B-C0E1-D9EDAA4BF1F6}"/>
              </a:ext>
            </a:extLst>
          </p:cNvPr>
          <p:cNvGrpSpPr/>
          <p:nvPr/>
        </p:nvGrpSpPr>
        <p:grpSpPr>
          <a:xfrm>
            <a:off x="6498117" y="5018737"/>
            <a:ext cx="641478" cy="451696"/>
            <a:chOff x="2285915" y="1381813"/>
            <a:chExt cx="800768" cy="520551"/>
          </a:xfrm>
          <a:solidFill>
            <a:schemeClr val="bg1"/>
          </a:solidFill>
        </p:grpSpPr>
        <p:grpSp>
          <p:nvGrpSpPr>
            <p:cNvPr id="256" name="Group 255">
              <a:extLst>
                <a:ext uri="{FF2B5EF4-FFF2-40B4-BE49-F238E27FC236}">
                  <a16:creationId xmlns:a16="http://schemas.microsoft.com/office/drawing/2014/main" id="{2B3E21FA-9553-6676-079D-BAF3AFC31870}"/>
                </a:ext>
              </a:extLst>
            </p:cNvPr>
            <p:cNvGrpSpPr/>
            <p:nvPr/>
          </p:nvGrpSpPr>
          <p:grpSpPr>
            <a:xfrm>
              <a:off x="2285915" y="1574902"/>
              <a:ext cx="800768" cy="327462"/>
              <a:chOff x="1802883" y="2586243"/>
              <a:chExt cx="800768" cy="327462"/>
            </a:xfrm>
            <a:grpFill/>
          </p:grpSpPr>
          <p:sp>
            <p:nvSpPr>
              <p:cNvPr id="261" name="Oval 260">
                <a:extLst>
                  <a:ext uri="{FF2B5EF4-FFF2-40B4-BE49-F238E27FC236}">
                    <a16:creationId xmlns:a16="http://schemas.microsoft.com/office/drawing/2014/main" id="{DBCE792D-6FD9-200A-CFE1-1DB232B09E4A}"/>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F92FFC7-6DE9-1351-3503-B2B08F7B0F68}"/>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BC6E7418-BEAA-7BB2-5DE6-659D22CB573E}"/>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388B28AB-0487-B81A-05AE-083D50F6C4FB}"/>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9BCCD5EC-1A7B-78F9-8C03-51A6BDA077B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Lightning Bolt 265">
                <a:extLst>
                  <a:ext uri="{FF2B5EF4-FFF2-40B4-BE49-F238E27FC236}">
                    <a16:creationId xmlns:a16="http://schemas.microsoft.com/office/drawing/2014/main" id="{872D1E2E-C631-BA3E-DBA2-25CE05EC52CF}"/>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438D6699-DAF2-E04E-EAA0-0D12E7D720B3}"/>
                </a:ext>
              </a:extLst>
            </p:cNvPr>
            <p:cNvGrpSpPr/>
            <p:nvPr/>
          </p:nvGrpSpPr>
          <p:grpSpPr>
            <a:xfrm>
              <a:off x="2289579" y="1381813"/>
              <a:ext cx="739417" cy="116042"/>
              <a:chOff x="4345868" y="677985"/>
              <a:chExt cx="739417" cy="116042"/>
            </a:xfrm>
            <a:grpFill/>
          </p:grpSpPr>
          <p:sp>
            <p:nvSpPr>
              <p:cNvPr id="258" name="Arrow: Right 257">
                <a:extLst>
                  <a:ext uri="{FF2B5EF4-FFF2-40B4-BE49-F238E27FC236}">
                    <a16:creationId xmlns:a16="http://schemas.microsoft.com/office/drawing/2014/main" id="{F58D47AE-EC84-C0EC-1072-9ABCA8CBCED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A1B9519F-FDFE-94BD-3251-EA6508DD12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Right 259">
                <a:extLst>
                  <a:ext uri="{FF2B5EF4-FFF2-40B4-BE49-F238E27FC236}">
                    <a16:creationId xmlns:a16="http://schemas.microsoft.com/office/drawing/2014/main" id="{BF7D7D9E-5FFB-2FAE-4967-328EC91CBFF3}"/>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7" name="Group 266">
            <a:extLst>
              <a:ext uri="{FF2B5EF4-FFF2-40B4-BE49-F238E27FC236}">
                <a16:creationId xmlns:a16="http://schemas.microsoft.com/office/drawing/2014/main" id="{65D5942E-D781-583C-8B47-B4212FF8EB67}"/>
              </a:ext>
            </a:extLst>
          </p:cNvPr>
          <p:cNvGrpSpPr/>
          <p:nvPr/>
        </p:nvGrpSpPr>
        <p:grpSpPr>
          <a:xfrm>
            <a:off x="6498117" y="5867831"/>
            <a:ext cx="641478" cy="451696"/>
            <a:chOff x="2285915" y="1381813"/>
            <a:chExt cx="800768" cy="520551"/>
          </a:xfrm>
          <a:solidFill>
            <a:schemeClr val="bg1"/>
          </a:solidFill>
        </p:grpSpPr>
        <p:grpSp>
          <p:nvGrpSpPr>
            <p:cNvPr id="268" name="Group 267">
              <a:extLst>
                <a:ext uri="{FF2B5EF4-FFF2-40B4-BE49-F238E27FC236}">
                  <a16:creationId xmlns:a16="http://schemas.microsoft.com/office/drawing/2014/main" id="{F33C9CE0-5122-3B59-8EAC-E5165A0F350A}"/>
                </a:ext>
              </a:extLst>
            </p:cNvPr>
            <p:cNvGrpSpPr/>
            <p:nvPr/>
          </p:nvGrpSpPr>
          <p:grpSpPr>
            <a:xfrm>
              <a:off x="2285915" y="1574902"/>
              <a:ext cx="800768" cy="327462"/>
              <a:chOff x="1802883" y="2586243"/>
              <a:chExt cx="800768" cy="327462"/>
            </a:xfrm>
            <a:grpFill/>
          </p:grpSpPr>
          <p:sp>
            <p:nvSpPr>
              <p:cNvPr id="273" name="Oval 272">
                <a:extLst>
                  <a:ext uri="{FF2B5EF4-FFF2-40B4-BE49-F238E27FC236}">
                    <a16:creationId xmlns:a16="http://schemas.microsoft.com/office/drawing/2014/main" id="{A500FA2D-BAD6-7127-D24A-0EE119689EE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9FE9B65F-7382-DE9A-16ED-A5F011DB443F}"/>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0737EA94-CE40-7F4D-C6BB-B1D59F73C592}"/>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DA4657C1-9966-0585-3040-1C6B10FC7F7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6293CD6B-10A0-7519-AA50-72C7106ECE34}"/>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ghtning Bolt 277">
                <a:extLst>
                  <a:ext uri="{FF2B5EF4-FFF2-40B4-BE49-F238E27FC236}">
                    <a16:creationId xmlns:a16="http://schemas.microsoft.com/office/drawing/2014/main" id="{159BA656-BFD4-C298-8529-1DDA21D7B9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C7D527A-67EF-35CD-5EF9-34C13AE660FC}"/>
                </a:ext>
              </a:extLst>
            </p:cNvPr>
            <p:cNvGrpSpPr/>
            <p:nvPr/>
          </p:nvGrpSpPr>
          <p:grpSpPr>
            <a:xfrm>
              <a:off x="2289579" y="1381813"/>
              <a:ext cx="739417" cy="116042"/>
              <a:chOff x="4345868" y="677985"/>
              <a:chExt cx="739417" cy="116042"/>
            </a:xfrm>
            <a:grpFill/>
          </p:grpSpPr>
          <p:sp>
            <p:nvSpPr>
              <p:cNvPr id="270" name="Arrow: Right 269">
                <a:extLst>
                  <a:ext uri="{FF2B5EF4-FFF2-40B4-BE49-F238E27FC236}">
                    <a16:creationId xmlns:a16="http://schemas.microsoft.com/office/drawing/2014/main" id="{0A5DED7E-5E44-CF30-6256-BAD81DBAAEA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5CAB95A9-2A55-1A09-7F1E-D400D04E1DF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Right 271">
                <a:extLst>
                  <a:ext uri="{FF2B5EF4-FFF2-40B4-BE49-F238E27FC236}">
                    <a16:creationId xmlns:a16="http://schemas.microsoft.com/office/drawing/2014/main" id="{42A4426E-1232-A3BB-F019-EC55F99DC6FF}"/>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4893798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nvGraphicFramePr>
        <p:xfrm>
          <a:off x="289437" y="541887"/>
          <a:ext cx="9378439" cy="6187326"/>
        </p:xfrm>
        <a:graphic>
          <a:graphicData uri="http://schemas.openxmlformats.org/drawingml/2006/table">
            <a:tbl>
              <a:tblPr firstRow="1" bandRow="1">
                <a:tableStyleId>{5940675A-B579-460E-94D1-54222C63F5DA}</a:tableStyleId>
              </a:tblPr>
              <a:tblGrid>
                <a:gridCol w="259672">
                  <a:extLst>
                    <a:ext uri="{9D8B030D-6E8A-4147-A177-3AD203B41FA5}">
                      <a16:colId xmlns:a16="http://schemas.microsoft.com/office/drawing/2014/main" val="1701591728"/>
                    </a:ext>
                  </a:extLst>
                </a:gridCol>
                <a:gridCol w="1165391">
                  <a:extLst>
                    <a:ext uri="{9D8B030D-6E8A-4147-A177-3AD203B41FA5}">
                      <a16:colId xmlns:a16="http://schemas.microsoft.com/office/drawing/2014/main" val="720334830"/>
                    </a:ext>
                  </a:extLst>
                </a:gridCol>
                <a:gridCol w="854529">
                  <a:extLst>
                    <a:ext uri="{9D8B030D-6E8A-4147-A177-3AD203B41FA5}">
                      <a16:colId xmlns:a16="http://schemas.microsoft.com/office/drawing/2014/main" val="920676204"/>
                    </a:ext>
                  </a:extLst>
                </a:gridCol>
                <a:gridCol w="4041321">
                  <a:extLst>
                    <a:ext uri="{9D8B030D-6E8A-4147-A177-3AD203B41FA5}">
                      <a16:colId xmlns:a16="http://schemas.microsoft.com/office/drawing/2014/main" val="419275218"/>
                    </a:ext>
                  </a:extLst>
                </a:gridCol>
                <a:gridCol w="1009650">
                  <a:extLst>
                    <a:ext uri="{9D8B030D-6E8A-4147-A177-3AD203B41FA5}">
                      <a16:colId xmlns:a16="http://schemas.microsoft.com/office/drawing/2014/main" val="1412989387"/>
                    </a:ext>
                  </a:extLst>
                </a:gridCol>
                <a:gridCol w="1023938">
                  <a:extLst>
                    <a:ext uri="{9D8B030D-6E8A-4147-A177-3AD203B41FA5}">
                      <a16:colId xmlns:a16="http://schemas.microsoft.com/office/drawing/2014/main" val="2051409631"/>
                    </a:ext>
                  </a:extLst>
                </a:gridCol>
                <a:gridCol w="1023938">
                  <a:extLst>
                    <a:ext uri="{9D8B030D-6E8A-4147-A177-3AD203B41FA5}">
                      <a16:colId xmlns:a16="http://schemas.microsoft.com/office/drawing/2014/main" val="1769900691"/>
                    </a:ext>
                  </a:extLst>
                </a:gridCol>
              </a:tblGrid>
              <a:tr h="130331">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Intervention</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Indicative tagging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City-specific tagging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EAPP indicators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Key stakeholders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947908187"/>
                  </a:ext>
                </a:extLst>
              </a:tr>
              <a:tr h="74661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Central working group for energy access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Create and mandate a single coordinating municipal entity to lead ownership, coordination and buy-in of local government departments, relevant regional and national political actors, and relevant private sector and community stakeholders.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74661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Joining regional and</a:t>
                      </a:r>
                    </a:p>
                    <a:p>
                      <a:r>
                        <a:rPr lang="en-GB" sz="1100" b="1">
                          <a:solidFill>
                            <a:schemeClr val="tx1"/>
                          </a:solidFill>
                          <a:latin typeface="Arial" panose="020B0604020202020204" pitchFamily="34" charset="0"/>
                          <a:cs typeface="Arial" panose="020B0604020202020204" pitchFamily="34" charset="0"/>
                        </a:rPr>
                        <a:t>international platforms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Participate in regional and international platforms on energy access to discuss common challenges; enabling opportunities to share best practices, develop common solutions, and form advocacy coalitions.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9855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Data-collection networks and infrastructure</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Build networks between local government departments and relevant external agencies or private sector partners to collate datasets on energy poverty and energy access. This should be supported by a central data repository for energy access towards further analysis and case making for policies, programmes, and vertical integration.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13486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Data analysis and case-making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Curate evidence-base that provides coherent and systemic methodology to legitimise energy access solutions for policy and financing case-making— pinpointing infrastructural gaps in transmission and distribution, quantitative and qualitative data on household energy consumption, addressing uneven negative consequences of energy poverty, and promoting equitable energy access benefits in the community.</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1239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100" b="1">
                          <a:solidFill>
                            <a:schemeClr val="tx1"/>
                          </a:solidFill>
                          <a:latin typeface="Arial" panose="020B0604020202020204" pitchFamily="34" charset="0"/>
                          <a:cs typeface="Arial" panose="020B0604020202020204" pitchFamily="34" charset="0"/>
                        </a:rPr>
                        <a:t>Monitoring, evaluation and reporting frameworks to support planning</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Establish cost- and resource effective strategies within strategic, policy and programme planning to monitor and evaluate energy access circumstances and the efficacy of interventions. Framework should also specify review and update process based on new information/progress.</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36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100" b="1">
                          <a:solidFill>
                            <a:schemeClr val="tx1"/>
                          </a:solidFill>
                          <a:latin typeface="Arial" panose="020B0604020202020204" pitchFamily="34" charset="0"/>
                          <a:cs typeface="Arial" panose="020B0604020202020204" pitchFamily="34" charset="0"/>
                        </a:rPr>
                        <a:t>Building local technical knowledge and capacity</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Arial" panose="020B0604020202020204" pitchFamily="34" charset="0"/>
                          <a:cs typeface="Arial" panose="020B0604020202020204" pitchFamily="34" charset="0"/>
                        </a:rPr>
                        <a:t>Provide opportunities for staff to exchange technical knowledge with other local governments, as well as private and academic stakeholders. Involvement in cross-departmental data analysis and master planning provides further opportunities for multi-disciplinary and co-designed interventions.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1839614" y="112126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Rectangle: Rounded Corners 7">
            <a:extLst>
              <a:ext uri="{FF2B5EF4-FFF2-40B4-BE49-F238E27FC236}">
                <a16:creationId xmlns:a16="http://schemas.microsoft.com/office/drawing/2014/main" id="{96477A03-D3D7-0607-5D4C-3B5F79DCF150}"/>
              </a:ext>
            </a:extLst>
          </p:cNvPr>
          <p:cNvSpPr/>
          <p:nvPr/>
        </p:nvSpPr>
        <p:spPr>
          <a:xfrm>
            <a:off x="951627" y="2901768"/>
            <a:ext cx="1664232" cy="980462"/>
          </a:xfrm>
          <a:prstGeom prst="roundRect">
            <a:avLst>
              <a:gd name="adj" fmla="val 124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solidFill>
                <a:schemeClr val="tx1"/>
              </a:solidFill>
            </a:endParaRPr>
          </a:p>
        </p:txBody>
      </p:sp>
      <p:sp>
        <p:nvSpPr>
          <p:cNvPr id="112" name="Rectangle 111">
            <a:extLst>
              <a:ext uri="{FF2B5EF4-FFF2-40B4-BE49-F238E27FC236}">
                <a16:creationId xmlns:a16="http://schemas.microsoft.com/office/drawing/2014/main" id="{6335E507-A1E5-3AB9-0359-C53184FC0F13}"/>
              </a:ext>
            </a:extLst>
          </p:cNvPr>
          <p:cNvSpPr>
            <a:spLocks/>
          </p:cNvSpPr>
          <p:nvPr/>
        </p:nvSpPr>
        <p:spPr>
          <a:xfrm>
            <a:off x="370880" y="128411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70880" y="2047371"/>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70880" y="2919074"/>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70880" y="6254778"/>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78902"/>
            <a:ext cx="4952418" cy="369332"/>
          </a:xfrm>
          <a:prstGeom prst="rect">
            <a:avLst/>
          </a:prstGeom>
          <a:noFill/>
        </p:spPr>
        <p:txBody>
          <a:bodyPr wrap="square">
            <a:spAutoFit/>
          </a:bodyPr>
          <a:lstStyle/>
          <a:p>
            <a:r>
              <a:rPr lang="en-GB" sz="1800" b="1">
                <a:solidFill>
                  <a:schemeClr val="accent3"/>
                </a:solidFill>
              </a:rPr>
              <a:t> Internal capacity building &amp; data collection</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1839614" y="1884523"/>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1839614" y="2756226"/>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1839614" y="3835134"/>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a:grpSpLocks/>
          </p:cNvGrpSpPr>
          <p:nvPr/>
        </p:nvGrpSpPr>
        <p:grpSpPr>
          <a:xfrm>
            <a:off x="1839614" y="5056495"/>
            <a:ext cx="612724"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a:grpSpLocks/>
          </p:cNvGrpSpPr>
          <p:nvPr/>
        </p:nvGrpSpPr>
        <p:grpSpPr>
          <a:xfrm>
            <a:off x="1839614" y="6091930"/>
            <a:ext cx="612724"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a:spLocks/>
          </p:cNvSpPr>
          <p:nvPr/>
        </p:nvSpPr>
        <p:spPr>
          <a:xfrm>
            <a:off x="370880" y="521934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a:spLocks/>
          </p:cNvSpPr>
          <p:nvPr/>
        </p:nvSpPr>
        <p:spPr>
          <a:xfrm>
            <a:off x="370880" y="3997982"/>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0" name="Group 229">
            <a:extLst>
              <a:ext uri="{FF2B5EF4-FFF2-40B4-BE49-F238E27FC236}">
                <a16:creationId xmlns:a16="http://schemas.microsoft.com/office/drawing/2014/main" id="{D32ADC18-CC50-109B-1B47-CB2AEFD5157A}"/>
              </a:ext>
            </a:extLst>
          </p:cNvPr>
          <p:cNvGrpSpPr>
            <a:grpSpLocks/>
          </p:cNvGrpSpPr>
          <p:nvPr/>
        </p:nvGrpSpPr>
        <p:grpSpPr>
          <a:xfrm>
            <a:off x="6792191" y="1121269"/>
            <a:ext cx="612724" cy="451696"/>
            <a:chOff x="2285915" y="1381813"/>
            <a:chExt cx="800768" cy="520551"/>
          </a:xfrm>
          <a:solidFill>
            <a:schemeClr val="bg1"/>
          </a:solidFill>
        </p:grpSpPr>
        <p:grpSp>
          <p:nvGrpSpPr>
            <p:cNvPr id="231" name="Group 230">
              <a:extLst>
                <a:ext uri="{FF2B5EF4-FFF2-40B4-BE49-F238E27FC236}">
                  <a16:creationId xmlns:a16="http://schemas.microsoft.com/office/drawing/2014/main" id="{9C424452-F081-63B6-24DA-8D390D8EF8D3}"/>
                </a:ext>
              </a:extLst>
            </p:cNvPr>
            <p:cNvGrpSpPr/>
            <p:nvPr/>
          </p:nvGrpSpPr>
          <p:grpSpPr>
            <a:xfrm>
              <a:off x="2285915" y="1574902"/>
              <a:ext cx="800768" cy="327462"/>
              <a:chOff x="1802883" y="2586243"/>
              <a:chExt cx="800768" cy="327462"/>
            </a:xfrm>
            <a:grpFill/>
          </p:grpSpPr>
          <p:sp>
            <p:nvSpPr>
              <p:cNvPr id="236" name="Oval 235">
                <a:extLst>
                  <a:ext uri="{FF2B5EF4-FFF2-40B4-BE49-F238E27FC236}">
                    <a16:creationId xmlns:a16="http://schemas.microsoft.com/office/drawing/2014/main" id="{9FBB0C3B-7979-3E99-AC76-9FE68DDE611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C2D63463-ED82-1209-0C70-E708E3EE8D3B}"/>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00837A9F-ABE8-A68D-6B6D-CA1E72FBD01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Lightning Bolt 238">
                <a:extLst>
                  <a:ext uri="{FF2B5EF4-FFF2-40B4-BE49-F238E27FC236}">
                    <a16:creationId xmlns:a16="http://schemas.microsoft.com/office/drawing/2014/main" id="{619E004B-5907-E2D1-F6D3-5D5ED3321DD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Lightning Bolt 239">
                <a:extLst>
                  <a:ext uri="{FF2B5EF4-FFF2-40B4-BE49-F238E27FC236}">
                    <a16:creationId xmlns:a16="http://schemas.microsoft.com/office/drawing/2014/main" id="{13688501-FCB8-DB98-7742-9C6969AC955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Lightning Bolt 240">
                <a:extLst>
                  <a:ext uri="{FF2B5EF4-FFF2-40B4-BE49-F238E27FC236}">
                    <a16:creationId xmlns:a16="http://schemas.microsoft.com/office/drawing/2014/main" id="{F54EA656-8542-B76B-2C86-3A554974A09D}"/>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2" name="Group 231">
              <a:extLst>
                <a:ext uri="{FF2B5EF4-FFF2-40B4-BE49-F238E27FC236}">
                  <a16:creationId xmlns:a16="http://schemas.microsoft.com/office/drawing/2014/main" id="{C708494E-D0CC-9959-8A02-9B2FC34B3DFD}"/>
                </a:ext>
              </a:extLst>
            </p:cNvPr>
            <p:cNvGrpSpPr/>
            <p:nvPr/>
          </p:nvGrpSpPr>
          <p:grpSpPr>
            <a:xfrm>
              <a:off x="2289579" y="1381813"/>
              <a:ext cx="739416" cy="116042"/>
              <a:chOff x="4345868" y="677985"/>
              <a:chExt cx="739416" cy="116042"/>
            </a:xfrm>
            <a:grpFill/>
          </p:grpSpPr>
          <p:sp>
            <p:nvSpPr>
              <p:cNvPr id="233" name="Arrow: Right 232">
                <a:extLst>
                  <a:ext uri="{FF2B5EF4-FFF2-40B4-BE49-F238E27FC236}">
                    <a16:creationId xmlns:a16="http://schemas.microsoft.com/office/drawing/2014/main" id="{5BCF3565-71A6-7CE2-2614-0ED8CF25480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Arrow: Right 233">
                <a:extLst>
                  <a:ext uri="{FF2B5EF4-FFF2-40B4-BE49-F238E27FC236}">
                    <a16:creationId xmlns:a16="http://schemas.microsoft.com/office/drawing/2014/main" id="{3F2FAB26-528B-DD91-31FA-244CE8B0F6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Arrow: Right 234">
                <a:extLst>
                  <a:ext uri="{FF2B5EF4-FFF2-40B4-BE49-F238E27FC236}">
                    <a16:creationId xmlns:a16="http://schemas.microsoft.com/office/drawing/2014/main" id="{9EA75157-B8C6-5103-52D8-120815B7276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2" name="Group 241">
            <a:extLst>
              <a:ext uri="{FF2B5EF4-FFF2-40B4-BE49-F238E27FC236}">
                <a16:creationId xmlns:a16="http://schemas.microsoft.com/office/drawing/2014/main" id="{E05CDA49-C43D-2FC4-9FB7-7ACC33F6A510}"/>
              </a:ext>
            </a:extLst>
          </p:cNvPr>
          <p:cNvGrpSpPr>
            <a:grpSpLocks/>
          </p:cNvGrpSpPr>
          <p:nvPr/>
        </p:nvGrpSpPr>
        <p:grpSpPr>
          <a:xfrm>
            <a:off x="6792191" y="1884523"/>
            <a:ext cx="612724" cy="451696"/>
            <a:chOff x="2285915" y="1381813"/>
            <a:chExt cx="800768" cy="520551"/>
          </a:xfrm>
          <a:solidFill>
            <a:schemeClr val="bg1"/>
          </a:solidFill>
        </p:grpSpPr>
        <p:grpSp>
          <p:nvGrpSpPr>
            <p:cNvPr id="243" name="Group 242">
              <a:extLst>
                <a:ext uri="{FF2B5EF4-FFF2-40B4-BE49-F238E27FC236}">
                  <a16:creationId xmlns:a16="http://schemas.microsoft.com/office/drawing/2014/main" id="{C112798B-AD8A-C8DC-D2FB-20F472E76FAC}"/>
                </a:ext>
              </a:extLst>
            </p:cNvPr>
            <p:cNvGrpSpPr/>
            <p:nvPr/>
          </p:nvGrpSpPr>
          <p:grpSpPr>
            <a:xfrm>
              <a:off x="2285915" y="1574902"/>
              <a:ext cx="800768" cy="327462"/>
              <a:chOff x="1802883" y="2586243"/>
              <a:chExt cx="800768" cy="327462"/>
            </a:xfrm>
            <a:grpFill/>
          </p:grpSpPr>
          <p:sp>
            <p:nvSpPr>
              <p:cNvPr id="248" name="Oval 247">
                <a:extLst>
                  <a:ext uri="{FF2B5EF4-FFF2-40B4-BE49-F238E27FC236}">
                    <a16:creationId xmlns:a16="http://schemas.microsoft.com/office/drawing/2014/main" id="{C60BCE52-4235-BD1B-5FD3-6F4DDC042D0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5DE59740-26C0-EE09-88C0-0707663B54B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FB0B6E26-A331-B372-764C-404646A08DB5}"/>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Lightning Bolt 250">
                <a:extLst>
                  <a:ext uri="{FF2B5EF4-FFF2-40B4-BE49-F238E27FC236}">
                    <a16:creationId xmlns:a16="http://schemas.microsoft.com/office/drawing/2014/main" id="{04EFAE1B-4C23-7C37-BA15-3AFD639F1AAA}"/>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05451123-94C2-4F42-8460-95C5E096293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C774C9D3-B8A8-F00B-5E71-DFB50BF1BD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F620CC0B-61AF-E4E0-2A63-6BE4EE9EF686}"/>
                </a:ext>
              </a:extLst>
            </p:cNvPr>
            <p:cNvGrpSpPr/>
            <p:nvPr/>
          </p:nvGrpSpPr>
          <p:grpSpPr>
            <a:xfrm>
              <a:off x="2289579" y="1381813"/>
              <a:ext cx="739416" cy="116042"/>
              <a:chOff x="4345868" y="677985"/>
              <a:chExt cx="739416" cy="116042"/>
            </a:xfrm>
            <a:grpFill/>
          </p:grpSpPr>
          <p:sp>
            <p:nvSpPr>
              <p:cNvPr id="245" name="Arrow: Right 244">
                <a:extLst>
                  <a:ext uri="{FF2B5EF4-FFF2-40B4-BE49-F238E27FC236}">
                    <a16:creationId xmlns:a16="http://schemas.microsoft.com/office/drawing/2014/main" id="{B4CC7A51-5E18-1A49-CE07-A378147F53D3}"/>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Arrow: Right 245">
                <a:extLst>
                  <a:ext uri="{FF2B5EF4-FFF2-40B4-BE49-F238E27FC236}">
                    <a16:creationId xmlns:a16="http://schemas.microsoft.com/office/drawing/2014/main" id="{71A17E76-2AD4-1190-20F2-CD100B68184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Arrow: Right 246">
                <a:extLst>
                  <a:ext uri="{FF2B5EF4-FFF2-40B4-BE49-F238E27FC236}">
                    <a16:creationId xmlns:a16="http://schemas.microsoft.com/office/drawing/2014/main" id="{6386113C-F87E-8F42-001C-043D0E0D23A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4" name="Group 253">
            <a:extLst>
              <a:ext uri="{FF2B5EF4-FFF2-40B4-BE49-F238E27FC236}">
                <a16:creationId xmlns:a16="http://schemas.microsoft.com/office/drawing/2014/main" id="{F5E06B3D-5744-4661-D721-409B91570D17}"/>
              </a:ext>
            </a:extLst>
          </p:cNvPr>
          <p:cNvGrpSpPr>
            <a:grpSpLocks/>
          </p:cNvGrpSpPr>
          <p:nvPr/>
        </p:nvGrpSpPr>
        <p:grpSpPr>
          <a:xfrm>
            <a:off x="6792191" y="2756226"/>
            <a:ext cx="612724" cy="451696"/>
            <a:chOff x="2285915" y="1381813"/>
            <a:chExt cx="800768" cy="520551"/>
          </a:xfrm>
          <a:solidFill>
            <a:schemeClr val="bg1"/>
          </a:solidFill>
        </p:grpSpPr>
        <p:grpSp>
          <p:nvGrpSpPr>
            <p:cNvPr id="255" name="Group 254">
              <a:extLst>
                <a:ext uri="{FF2B5EF4-FFF2-40B4-BE49-F238E27FC236}">
                  <a16:creationId xmlns:a16="http://schemas.microsoft.com/office/drawing/2014/main" id="{FA1A3119-CEFC-F4C9-D650-4B10DC911FD8}"/>
                </a:ext>
              </a:extLst>
            </p:cNvPr>
            <p:cNvGrpSpPr/>
            <p:nvPr/>
          </p:nvGrpSpPr>
          <p:grpSpPr>
            <a:xfrm>
              <a:off x="2285915" y="1574902"/>
              <a:ext cx="800768" cy="327462"/>
              <a:chOff x="1802883" y="2586243"/>
              <a:chExt cx="800768" cy="327462"/>
            </a:xfrm>
            <a:grpFill/>
          </p:grpSpPr>
          <p:sp>
            <p:nvSpPr>
              <p:cNvPr id="260" name="Oval 259">
                <a:extLst>
                  <a:ext uri="{FF2B5EF4-FFF2-40B4-BE49-F238E27FC236}">
                    <a16:creationId xmlns:a16="http://schemas.microsoft.com/office/drawing/2014/main" id="{67FF941B-CB8C-222A-8DE4-8A72B04D783C}"/>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4CDDF9A8-03F7-F844-197B-0010CED46E10}"/>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89233FFE-919E-9F65-5977-950EF51C5B15}"/>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Lightning Bolt 262">
                <a:extLst>
                  <a:ext uri="{FF2B5EF4-FFF2-40B4-BE49-F238E27FC236}">
                    <a16:creationId xmlns:a16="http://schemas.microsoft.com/office/drawing/2014/main" id="{5F528249-94EC-295C-ADC8-54262148D1F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74963DCC-8E3A-7778-6F80-FC00A7207FA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E902B609-B861-71FD-E844-A6F27ABC2A7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CD07D8C1-988F-0B25-CFFA-16088AAE78DB}"/>
                </a:ext>
              </a:extLst>
            </p:cNvPr>
            <p:cNvGrpSpPr/>
            <p:nvPr/>
          </p:nvGrpSpPr>
          <p:grpSpPr>
            <a:xfrm>
              <a:off x="2289579" y="1381813"/>
              <a:ext cx="739416" cy="116042"/>
              <a:chOff x="4345868" y="677985"/>
              <a:chExt cx="739416" cy="116042"/>
            </a:xfrm>
            <a:grpFill/>
          </p:grpSpPr>
          <p:sp>
            <p:nvSpPr>
              <p:cNvPr id="257" name="Arrow: Right 256">
                <a:extLst>
                  <a:ext uri="{FF2B5EF4-FFF2-40B4-BE49-F238E27FC236}">
                    <a16:creationId xmlns:a16="http://schemas.microsoft.com/office/drawing/2014/main" id="{1AA41768-A9F7-5958-6197-A57B025281CB}"/>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Arrow: Right 257">
                <a:extLst>
                  <a:ext uri="{FF2B5EF4-FFF2-40B4-BE49-F238E27FC236}">
                    <a16:creationId xmlns:a16="http://schemas.microsoft.com/office/drawing/2014/main" id="{F0C35489-ABF4-E776-7A29-145B24BD0A54}"/>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B619C8A0-1FDD-D560-811E-9269B151D0BD}"/>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6" name="Group 265">
            <a:extLst>
              <a:ext uri="{FF2B5EF4-FFF2-40B4-BE49-F238E27FC236}">
                <a16:creationId xmlns:a16="http://schemas.microsoft.com/office/drawing/2014/main" id="{B8B1D790-2116-0F6F-ACCE-64C5F590FDEA}"/>
              </a:ext>
            </a:extLst>
          </p:cNvPr>
          <p:cNvGrpSpPr>
            <a:grpSpLocks/>
          </p:cNvGrpSpPr>
          <p:nvPr/>
        </p:nvGrpSpPr>
        <p:grpSpPr>
          <a:xfrm>
            <a:off x="6792191" y="3835134"/>
            <a:ext cx="612724" cy="451696"/>
            <a:chOff x="2285915" y="1381813"/>
            <a:chExt cx="800768" cy="520551"/>
          </a:xfrm>
          <a:solidFill>
            <a:schemeClr val="bg1"/>
          </a:solidFill>
        </p:grpSpPr>
        <p:grpSp>
          <p:nvGrpSpPr>
            <p:cNvPr id="267" name="Group 266">
              <a:extLst>
                <a:ext uri="{FF2B5EF4-FFF2-40B4-BE49-F238E27FC236}">
                  <a16:creationId xmlns:a16="http://schemas.microsoft.com/office/drawing/2014/main" id="{05D07FD4-E115-6882-5D5B-874D2427AEF6}"/>
                </a:ext>
              </a:extLst>
            </p:cNvPr>
            <p:cNvGrpSpPr/>
            <p:nvPr/>
          </p:nvGrpSpPr>
          <p:grpSpPr>
            <a:xfrm>
              <a:off x="2285915" y="1574902"/>
              <a:ext cx="800768" cy="327462"/>
              <a:chOff x="1802883" y="2586243"/>
              <a:chExt cx="800768" cy="327462"/>
            </a:xfrm>
            <a:grpFill/>
          </p:grpSpPr>
          <p:sp>
            <p:nvSpPr>
              <p:cNvPr id="272" name="Oval 271">
                <a:extLst>
                  <a:ext uri="{FF2B5EF4-FFF2-40B4-BE49-F238E27FC236}">
                    <a16:creationId xmlns:a16="http://schemas.microsoft.com/office/drawing/2014/main" id="{2AC91544-A5A6-B974-B4B0-ACFEF66A15F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F6C769A6-7CA2-7B3D-FDEF-A14F40BB714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5791EC82-BF96-399B-280D-C12DAC1883FC}"/>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ghtning Bolt 274">
                <a:extLst>
                  <a:ext uri="{FF2B5EF4-FFF2-40B4-BE49-F238E27FC236}">
                    <a16:creationId xmlns:a16="http://schemas.microsoft.com/office/drawing/2014/main" id="{3F176143-567F-0F69-49B9-571947365ADC}"/>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1482C321-22E5-946E-778B-B10601C05C2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1D45DD9C-2C71-7D69-C3C9-0D353327BFA2}"/>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2490CA6E-AAA2-0312-A182-D613397B2145}"/>
                </a:ext>
              </a:extLst>
            </p:cNvPr>
            <p:cNvGrpSpPr/>
            <p:nvPr/>
          </p:nvGrpSpPr>
          <p:grpSpPr>
            <a:xfrm>
              <a:off x="2289579" y="1381813"/>
              <a:ext cx="739417" cy="116042"/>
              <a:chOff x="4345868" y="677985"/>
              <a:chExt cx="739417" cy="116042"/>
            </a:xfrm>
            <a:grpFill/>
          </p:grpSpPr>
          <p:sp>
            <p:nvSpPr>
              <p:cNvPr id="269" name="Arrow: Right 268">
                <a:extLst>
                  <a:ext uri="{FF2B5EF4-FFF2-40B4-BE49-F238E27FC236}">
                    <a16:creationId xmlns:a16="http://schemas.microsoft.com/office/drawing/2014/main" id="{38DC863B-8A53-7C35-09D5-C07EB536D99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Arrow: Right 269">
                <a:extLst>
                  <a:ext uri="{FF2B5EF4-FFF2-40B4-BE49-F238E27FC236}">
                    <a16:creationId xmlns:a16="http://schemas.microsoft.com/office/drawing/2014/main" id="{8E6FF4D8-DA31-14EB-9514-D0FBA2D69964}"/>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77B2F5C9-8718-E21F-5EB6-6213A813C377}"/>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8" name="Group 277">
            <a:extLst>
              <a:ext uri="{FF2B5EF4-FFF2-40B4-BE49-F238E27FC236}">
                <a16:creationId xmlns:a16="http://schemas.microsoft.com/office/drawing/2014/main" id="{60A0BCFB-AA4E-F19D-C2EE-D173C8885C79}"/>
              </a:ext>
            </a:extLst>
          </p:cNvPr>
          <p:cNvGrpSpPr>
            <a:grpSpLocks/>
          </p:cNvGrpSpPr>
          <p:nvPr/>
        </p:nvGrpSpPr>
        <p:grpSpPr>
          <a:xfrm>
            <a:off x="6792191" y="5056495"/>
            <a:ext cx="612724" cy="451696"/>
            <a:chOff x="2285915" y="1381813"/>
            <a:chExt cx="800768" cy="520551"/>
          </a:xfrm>
          <a:solidFill>
            <a:schemeClr val="bg1"/>
          </a:solidFill>
        </p:grpSpPr>
        <p:grpSp>
          <p:nvGrpSpPr>
            <p:cNvPr id="279" name="Group 278">
              <a:extLst>
                <a:ext uri="{FF2B5EF4-FFF2-40B4-BE49-F238E27FC236}">
                  <a16:creationId xmlns:a16="http://schemas.microsoft.com/office/drawing/2014/main" id="{6D5B29AA-54E4-E838-6893-55195E589F27}"/>
                </a:ext>
              </a:extLst>
            </p:cNvPr>
            <p:cNvGrpSpPr/>
            <p:nvPr/>
          </p:nvGrpSpPr>
          <p:grpSpPr>
            <a:xfrm>
              <a:off x="2285915" y="1574902"/>
              <a:ext cx="800768" cy="327462"/>
              <a:chOff x="1802883" y="2586243"/>
              <a:chExt cx="800768" cy="327462"/>
            </a:xfrm>
            <a:grpFill/>
          </p:grpSpPr>
          <p:sp>
            <p:nvSpPr>
              <p:cNvPr id="284" name="Oval 283">
                <a:extLst>
                  <a:ext uri="{FF2B5EF4-FFF2-40B4-BE49-F238E27FC236}">
                    <a16:creationId xmlns:a16="http://schemas.microsoft.com/office/drawing/2014/main" id="{56313E53-F71C-5BFD-DFA6-902D51124D1B}"/>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B38F6592-4C6C-051D-C332-B1B0C28D594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CA1CFC1E-5DE0-88A3-968F-000804B4E467}"/>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Lightning Bolt 286">
                <a:extLst>
                  <a:ext uri="{FF2B5EF4-FFF2-40B4-BE49-F238E27FC236}">
                    <a16:creationId xmlns:a16="http://schemas.microsoft.com/office/drawing/2014/main" id="{3FCB1A91-7AE8-FCF9-6F63-0FE0D4AD2C1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Lightning Bolt 287">
                <a:extLst>
                  <a:ext uri="{FF2B5EF4-FFF2-40B4-BE49-F238E27FC236}">
                    <a16:creationId xmlns:a16="http://schemas.microsoft.com/office/drawing/2014/main" id="{204FD505-76DB-C99D-A223-0B9F720CBEF2}"/>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Lightning Bolt 288">
                <a:extLst>
                  <a:ext uri="{FF2B5EF4-FFF2-40B4-BE49-F238E27FC236}">
                    <a16:creationId xmlns:a16="http://schemas.microsoft.com/office/drawing/2014/main" id="{006C405D-3399-EF44-5C30-7AAD3E105B32}"/>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oup 279">
              <a:extLst>
                <a:ext uri="{FF2B5EF4-FFF2-40B4-BE49-F238E27FC236}">
                  <a16:creationId xmlns:a16="http://schemas.microsoft.com/office/drawing/2014/main" id="{3456A2BA-419F-EC08-EE5D-2B3AC29F54B5}"/>
                </a:ext>
              </a:extLst>
            </p:cNvPr>
            <p:cNvGrpSpPr/>
            <p:nvPr/>
          </p:nvGrpSpPr>
          <p:grpSpPr>
            <a:xfrm>
              <a:off x="2289579" y="1381813"/>
              <a:ext cx="739417" cy="116042"/>
              <a:chOff x="4345868" y="677985"/>
              <a:chExt cx="739417" cy="116042"/>
            </a:xfrm>
            <a:grpFill/>
          </p:grpSpPr>
          <p:sp>
            <p:nvSpPr>
              <p:cNvPr id="281" name="Arrow: Right 280">
                <a:extLst>
                  <a:ext uri="{FF2B5EF4-FFF2-40B4-BE49-F238E27FC236}">
                    <a16:creationId xmlns:a16="http://schemas.microsoft.com/office/drawing/2014/main" id="{E3F90891-3903-AB1D-FC67-A574D51CACB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Arrow: Right 281">
                <a:extLst>
                  <a:ext uri="{FF2B5EF4-FFF2-40B4-BE49-F238E27FC236}">
                    <a16:creationId xmlns:a16="http://schemas.microsoft.com/office/drawing/2014/main" id="{94E9970F-5901-9FEC-CA78-03A3256723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Arrow: Right 282">
                <a:extLst>
                  <a:ext uri="{FF2B5EF4-FFF2-40B4-BE49-F238E27FC236}">
                    <a16:creationId xmlns:a16="http://schemas.microsoft.com/office/drawing/2014/main" id="{26FA0ECE-BAF9-FD3C-97B1-9D478D3C2EDE}"/>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90" name="Group 289">
            <a:extLst>
              <a:ext uri="{FF2B5EF4-FFF2-40B4-BE49-F238E27FC236}">
                <a16:creationId xmlns:a16="http://schemas.microsoft.com/office/drawing/2014/main" id="{9700FF60-BEFB-DA1A-BDC2-809EE2C4DC89}"/>
              </a:ext>
            </a:extLst>
          </p:cNvPr>
          <p:cNvGrpSpPr>
            <a:grpSpLocks/>
          </p:cNvGrpSpPr>
          <p:nvPr/>
        </p:nvGrpSpPr>
        <p:grpSpPr>
          <a:xfrm>
            <a:off x="6792191" y="6091930"/>
            <a:ext cx="612724" cy="451696"/>
            <a:chOff x="2285915" y="1381813"/>
            <a:chExt cx="800768" cy="520551"/>
          </a:xfrm>
          <a:solidFill>
            <a:schemeClr val="bg1"/>
          </a:solidFill>
        </p:grpSpPr>
        <p:grpSp>
          <p:nvGrpSpPr>
            <p:cNvPr id="291" name="Group 290">
              <a:extLst>
                <a:ext uri="{FF2B5EF4-FFF2-40B4-BE49-F238E27FC236}">
                  <a16:creationId xmlns:a16="http://schemas.microsoft.com/office/drawing/2014/main" id="{2F3F0B28-41A2-BC86-0152-83CFE17EAC7B}"/>
                </a:ext>
              </a:extLst>
            </p:cNvPr>
            <p:cNvGrpSpPr/>
            <p:nvPr/>
          </p:nvGrpSpPr>
          <p:grpSpPr>
            <a:xfrm>
              <a:off x="2285915" y="1574902"/>
              <a:ext cx="800768" cy="327462"/>
              <a:chOff x="1802883" y="2586243"/>
              <a:chExt cx="800768" cy="327462"/>
            </a:xfrm>
            <a:grpFill/>
          </p:grpSpPr>
          <p:sp>
            <p:nvSpPr>
              <p:cNvPr id="296" name="Oval 295">
                <a:extLst>
                  <a:ext uri="{FF2B5EF4-FFF2-40B4-BE49-F238E27FC236}">
                    <a16:creationId xmlns:a16="http://schemas.microsoft.com/office/drawing/2014/main" id="{725F160B-8E8B-9618-E3A5-645943A9F484}"/>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B31284AB-A96E-5E45-EE76-FB609ECDB99D}"/>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750BCFE6-4959-87A9-1513-FC6908D3270D}"/>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Lightning Bolt 298">
                <a:extLst>
                  <a:ext uri="{FF2B5EF4-FFF2-40B4-BE49-F238E27FC236}">
                    <a16:creationId xmlns:a16="http://schemas.microsoft.com/office/drawing/2014/main" id="{622B8CF1-0EB9-A265-1590-34C4511B586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Lightning Bolt 299">
                <a:extLst>
                  <a:ext uri="{FF2B5EF4-FFF2-40B4-BE49-F238E27FC236}">
                    <a16:creationId xmlns:a16="http://schemas.microsoft.com/office/drawing/2014/main" id="{694F5DC8-ABC5-6507-F123-D9EFD81FF3B3}"/>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Lightning Bolt 300">
                <a:extLst>
                  <a:ext uri="{FF2B5EF4-FFF2-40B4-BE49-F238E27FC236}">
                    <a16:creationId xmlns:a16="http://schemas.microsoft.com/office/drawing/2014/main" id="{560D3121-7F5E-3A49-93A9-C4EEFA1CDC9D}"/>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2" name="Group 291">
              <a:extLst>
                <a:ext uri="{FF2B5EF4-FFF2-40B4-BE49-F238E27FC236}">
                  <a16:creationId xmlns:a16="http://schemas.microsoft.com/office/drawing/2014/main" id="{DDA0C95E-AFBF-ACB4-59D7-9B18EFA782B4}"/>
                </a:ext>
              </a:extLst>
            </p:cNvPr>
            <p:cNvGrpSpPr/>
            <p:nvPr/>
          </p:nvGrpSpPr>
          <p:grpSpPr>
            <a:xfrm>
              <a:off x="2289579" y="1381813"/>
              <a:ext cx="739417" cy="116042"/>
              <a:chOff x="4345868" y="677985"/>
              <a:chExt cx="739417" cy="116042"/>
            </a:xfrm>
            <a:grpFill/>
          </p:grpSpPr>
          <p:sp>
            <p:nvSpPr>
              <p:cNvPr id="293" name="Arrow: Right 292">
                <a:extLst>
                  <a:ext uri="{FF2B5EF4-FFF2-40B4-BE49-F238E27FC236}">
                    <a16:creationId xmlns:a16="http://schemas.microsoft.com/office/drawing/2014/main" id="{AD62EAA0-13DE-0ABC-988D-76BFBFEA4394}"/>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Arrow: Right 293">
                <a:extLst>
                  <a:ext uri="{FF2B5EF4-FFF2-40B4-BE49-F238E27FC236}">
                    <a16:creationId xmlns:a16="http://schemas.microsoft.com/office/drawing/2014/main" id="{AC0B2409-5EF9-69EB-3D1B-7DD32BC1ED4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Arrow: Right 294">
                <a:extLst>
                  <a:ext uri="{FF2B5EF4-FFF2-40B4-BE49-F238E27FC236}">
                    <a16:creationId xmlns:a16="http://schemas.microsoft.com/office/drawing/2014/main" id="{D565FF98-1D94-48AC-9F3F-8CEB939A58FB}"/>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658282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nvGraphicFramePr>
        <p:xfrm>
          <a:off x="289437" y="683955"/>
          <a:ext cx="9349864" cy="5486400"/>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207045">
                  <a:extLst>
                    <a:ext uri="{9D8B030D-6E8A-4147-A177-3AD203B41FA5}">
                      <a16:colId xmlns:a16="http://schemas.microsoft.com/office/drawing/2014/main" val="720334830"/>
                    </a:ext>
                  </a:extLst>
                </a:gridCol>
                <a:gridCol w="1146836">
                  <a:extLst>
                    <a:ext uri="{9D8B030D-6E8A-4147-A177-3AD203B41FA5}">
                      <a16:colId xmlns:a16="http://schemas.microsoft.com/office/drawing/2014/main" val="920676204"/>
                    </a:ext>
                  </a:extLst>
                </a:gridCol>
                <a:gridCol w="3273859">
                  <a:extLst>
                    <a:ext uri="{9D8B030D-6E8A-4147-A177-3AD203B41FA5}">
                      <a16:colId xmlns:a16="http://schemas.microsoft.com/office/drawing/2014/main" val="419275218"/>
                    </a:ext>
                  </a:extLst>
                </a:gridCol>
                <a:gridCol w="118729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1336246664"/>
                    </a:ext>
                  </a:extLst>
                </a:gridCol>
              </a:tblGrid>
              <a:tr h="41187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Intervention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Indicative tagging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City-specific tagging</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EAP indicators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Key stakeholders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47908187"/>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Financing energy access programmes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Provide grants for, subsidise, or fund interventions—e.g. in residential electrification and energy efficiency retrofits, distributed renewable energy generation, tariff subsidies for low-income households. Co-financing schemes can also be used to encourage ownership and education.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Analysis and innovation of funding models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Explore innovative finance models to improve cost-parity of solutions and attract large-scale investors, especially in clean energy and district heating/cooling solutions.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Energy performance contracting (EPC)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Contract an Energy Service Company (ESCO) to deliver energy efficiency retrofits with committed reduction targets; where the intervention costs are paid off via the energy savings made.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Engage with potential funders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Arial" panose="020B0604020202020204" pitchFamily="34" charset="0"/>
                          <a:cs typeface="Arial" panose="020B0604020202020204" pitchFamily="34" charset="0"/>
                        </a:rPr>
                        <a:t>Engage with local, regional, and international funders to support and finance local interventions and interventions, in both hardware and soft data infrastructure.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25272" y="149936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4148" y="166221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4148" y="291370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4148" y="419967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4148" y="5457741"/>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354148" y="178915"/>
            <a:ext cx="4952418" cy="369332"/>
          </a:xfrm>
          <a:prstGeom prst="rect">
            <a:avLst/>
          </a:prstGeom>
          <a:noFill/>
        </p:spPr>
        <p:txBody>
          <a:bodyPr wrap="square">
            <a:spAutoFit/>
          </a:bodyPr>
          <a:lstStyle/>
          <a:p>
            <a:r>
              <a:rPr lang="en-GB" sz="1800" b="1">
                <a:solidFill>
                  <a:schemeClr val="accent4"/>
                </a:solidFill>
              </a:rPr>
              <a:t>Investment &amp; securing finance</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25272" y="2750859"/>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25272" y="4036825"/>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25272" y="5294893"/>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4832C262-EFE1-11B1-0C30-78E134CE27F0}"/>
              </a:ext>
            </a:extLst>
          </p:cNvPr>
          <p:cNvGrpSpPr>
            <a:grpSpLocks/>
          </p:cNvGrpSpPr>
          <p:nvPr/>
        </p:nvGrpSpPr>
        <p:grpSpPr>
          <a:xfrm>
            <a:off x="6466505" y="1499369"/>
            <a:ext cx="612724" cy="451696"/>
            <a:chOff x="2285915" y="1381813"/>
            <a:chExt cx="800768" cy="520551"/>
          </a:xfrm>
          <a:solidFill>
            <a:schemeClr val="bg1"/>
          </a:solidFill>
        </p:grpSpPr>
        <p:grpSp>
          <p:nvGrpSpPr>
            <p:cNvPr id="7" name="Group 6">
              <a:extLst>
                <a:ext uri="{FF2B5EF4-FFF2-40B4-BE49-F238E27FC236}">
                  <a16:creationId xmlns:a16="http://schemas.microsoft.com/office/drawing/2014/main" id="{2B55D7C8-70BC-6E61-2A95-3894B1721B2E}"/>
                </a:ext>
              </a:extLst>
            </p:cNvPr>
            <p:cNvGrpSpPr/>
            <p:nvPr/>
          </p:nvGrpSpPr>
          <p:grpSpPr>
            <a:xfrm>
              <a:off x="2285915" y="1574902"/>
              <a:ext cx="800768" cy="327462"/>
              <a:chOff x="1802883" y="2586243"/>
              <a:chExt cx="800768" cy="327462"/>
            </a:xfrm>
            <a:grpFill/>
          </p:grpSpPr>
          <p:sp>
            <p:nvSpPr>
              <p:cNvPr id="17" name="Oval 16">
                <a:extLst>
                  <a:ext uri="{FF2B5EF4-FFF2-40B4-BE49-F238E27FC236}">
                    <a16:creationId xmlns:a16="http://schemas.microsoft.com/office/drawing/2014/main" id="{C28D6580-D8FB-A8B0-8F54-54C27019D7FE}"/>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4CADEA6-EB24-B31A-40AF-AF4CDE062D6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9A82D13-7B30-8623-EF1D-D9CF5DE0521F}"/>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D5BFA8E9-8D96-9D2D-D53B-727EFFFEC5B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a:extLst>
                  <a:ext uri="{FF2B5EF4-FFF2-40B4-BE49-F238E27FC236}">
                    <a16:creationId xmlns:a16="http://schemas.microsoft.com/office/drawing/2014/main" id="{6CCF0BC9-E608-5414-C271-AA5439B8F5E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ightning Bolt 21">
                <a:extLst>
                  <a:ext uri="{FF2B5EF4-FFF2-40B4-BE49-F238E27FC236}">
                    <a16:creationId xmlns:a16="http://schemas.microsoft.com/office/drawing/2014/main" id="{EF988EEF-5A8A-37A1-FD5A-EC4F83E2135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F3D39B1D-F920-C565-26A0-90E4031BFB89}"/>
                </a:ext>
              </a:extLst>
            </p:cNvPr>
            <p:cNvGrpSpPr/>
            <p:nvPr/>
          </p:nvGrpSpPr>
          <p:grpSpPr>
            <a:xfrm>
              <a:off x="2289579" y="1381813"/>
              <a:ext cx="739416" cy="116042"/>
              <a:chOff x="4345868" y="677985"/>
              <a:chExt cx="739416" cy="116042"/>
            </a:xfrm>
            <a:grpFill/>
          </p:grpSpPr>
          <p:sp>
            <p:nvSpPr>
              <p:cNvPr id="10" name="Arrow: Right 9">
                <a:extLst>
                  <a:ext uri="{FF2B5EF4-FFF2-40B4-BE49-F238E27FC236}">
                    <a16:creationId xmlns:a16="http://schemas.microsoft.com/office/drawing/2014/main" id="{ECC80E5B-66B3-862D-DE77-E3DD215EC73E}"/>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007EDDBE-E7B0-C548-9106-CC7DE5BAEC5D}"/>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FF260CD2-82C5-E780-3280-CB53BA86573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3" name="Group 22">
            <a:extLst>
              <a:ext uri="{FF2B5EF4-FFF2-40B4-BE49-F238E27FC236}">
                <a16:creationId xmlns:a16="http://schemas.microsoft.com/office/drawing/2014/main" id="{101ABC1B-4D93-BAAA-FAB2-08E595214E06}"/>
              </a:ext>
            </a:extLst>
          </p:cNvPr>
          <p:cNvGrpSpPr>
            <a:grpSpLocks/>
          </p:cNvGrpSpPr>
          <p:nvPr/>
        </p:nvGrpSpPr>
        <p:grpSpPr>
          <a:xfrm>
            <a:off x="6466505" y="2750859"/>
            <a:ext cx="612724" cy="451696"/>
            <a:chOff x="2285915" y="1381813"/>
            <a:chExt cx="800768" cy="520551"/>
          </a:xfrm>
          <a:solidFill>
            <a:schemeClr val="bg1"/>
          </a:solidFill>
        </p:grpSpPr>
        <p:grpSp>
          <p:nvGrpSpPr>
            <p:cNvPr id="24" name="Group 23">
              <a:extLst>
                <a:ext uri="{FF2B5EF4-FFF2-40B4-BE49-F238E27FC236}">
                  <a16:creationId xmlns:a16="http://schemas.microsoft.com/office/drawing/2014/main" id="{C51DC151-4965-8243-2A0C-395630E50609}"/>
                </a:ext>
              </a:extLst>
            </p:cNvPr>
            <p:cNvGrpSpPr/>
            <p:nvPr/>
          </p:nvGrpSpPr>
          <p:grpSpPr>
            <a:xfrm>
              <a:off x="2285915" y="1574902"/>
              <a:ext cx="800768" cy="327462"/>
              <a:chOff x="1802883" y="2586243"/>
              <a:chExt cx="800768" cy="327462"/>
            </a:xfrm>
            <a:grpFill/>
          </p:grpSpPr>
          <p:sp>
            <p:nvSpPr>
              <p:cNvPr id="29" name="Oval 28">
                <a:extLst>
                  <a:ext uri="{FF2B5EF4-FFF2-40B4-BE49-F238E27FC236}">
                    <a16:creationId xmlns:a16="http://schemas.microsoft.com/office/drawing/2014/main" id="{423627DC-BC79-3F41-542A-81867D1CDF9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3364617-6303-92F9-ECBF-16FDB3167E5C}"/>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172E919-4A55-D8F8-AAC7-D797B198C00C}"/>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816D03A2-E8E1-DB23-CFF1-273B1AC763C0}"/>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Lightning Bolt 32">
                <a:extLst>
                  <a:ext uri="{FF2B5EF4-FFF2-40B4-BE49-F238E27FC236}">
                    <a16:creationId xmlns:a16="http://schemas.microsoft.com/office/drawing/2014/main" id="{64B11772-6F17-0EDE-B6C4-C77C60D2FB25}"/>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Lightning Bolt 34">
                <a:extLst>
                  <a:ext uri="{FF2B5EF4-FFF2-40B4-BE49-F238E27FC236}">
                    <a16:creationId xmlns:a16="http://schemas.microsoft.com/office/drawing/2014/main" id="{50000792-DC0C-8001-6A1F-1FD83FE7597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5C24128-C875-BA28-ACB6-B03B4164CA5F}"/>
                </a:ext>
              </a:extLst>
            </p:cNvPr>
            <p:cNvGrpSpPr/>
            <p:nvPr/>
          </p:nvGrpSpPr>
          <p:grpSpPr>
            <a:xfrm>
              <a:off x="2289579" y="1381813"/>
              <a:ext cx="739416" cy="116042"/>
              <a:chOff x="4345868" y="677985"/>
              <a:chExt cx="739416" cy="116042"/>
            </a:xfrm>
            <a:grpFill/>
          </p:grpSpPr>
          <p:sp>
            <p:nvSpPr>
              <p:cNvPr id="26" name="Arrow: Right 25">
                <a:extLst>
                  <a:ext uri="{FF2B5EF4-FFF2-40B4-BE49-F238E27FC236}">
                    <a16:creationId xmlns:a16="http://schemas.microsoft.com/office/drawing/2014/main" id="{F523F395-3261-DD3F-051E-66ABB86AA12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6D06EB17-10E2-A875-775A-02910EACC1A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4B45009B-F8DA-29B9-49E8-290F3F00D913}"/>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6" name="Group 35">
            <a:extLst>
              <a:ext uri="{FF2B5EF4-FFF2-40B4-BE49-F238E27FC236}">
                <a16:creationId xmlns:a16="http://schemas.microsoft.com/office/drawing/2014/main" id="{31B468FB-4C50-600E-7E3D-29D7AB641FF4}"/>
              </a:ext>
            </a:extLst>
          </p:cNvPr>
          <p:cNvGrpSpPr>
            <a:grpSpLocks/>
          </p:cNvGrpSpPr>
          <p:nvPr/>
        </p:nvGrpSpPr>
        <p:grpSpPr>
          <a:xfrm>
            <a:off x="6466505" y="4036825"/>
            <a:ext cx="612724" cy="451696"/>
            <a:chOff x="2285915" y="1381813"/>
            <a:chExt cx="800768" cy="520551"/>
          </a:xfrm>
          <a:solidFill>
            <a:schemeClr val="bg1"/>
          </a:solidFill>
        </p:grpSpPr>
        <p:grpSp>
          <p:nvGrpSpPr>
            <p:cNvPr id="37" name="Group 36">
              <a:extLst>
                <a:ext uri="{FF2B5EF4-FFF2-40B4-BE49-F238E27FC236}">
                  <a16:creationId xmlns:a16="http://schemas.microsoft.com/office/drawing/2014/main" id="{A3DECF63-2A6A-869A-DB7B-B241698FD661}"/>
                </a:ext>
              </a:extLst>
            </p:cNvPr>
            <p:cNvGrpSpPr/>
            <p:nvPr/>
          </p:nvGrpSpPr>
          <p:grpSpPr>
            <a:xfrm>
              <a:off x="2285915" y="1574902"/>
              <a:ext cx="800768" cy="327462"/>
              <a:chOff x="1802883" y="2586243"/>
              <a:chExt cx="800768" cy="327462"/>
            </a:xfrm>
            <a:grpFill/>
          </p:grpSpPr>
          <p:sp>
            <p:nvSpPr>
              <p:cNvPr id="49" name="Oval 48">
                <a:extLst>
                  <a:ext uri="{FF2B5EF4-FFF2-40B4-BE49-F238E27FC236}">
                    <a16:creationId xmlns:a16="http://schemas.microsoft.com/office/drawing/2014/main" id="{398A99FA-DE95-C6AD-DF76-D18F651E7D04}"/>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4B1A197-2442-1075-F8D8-738FD9038B3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862A62E8-55D5-E255-08A8-64978469F3D1}"/>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ightning Bolt 51">
                <a:extLst>
                  <a:ext uri="{FF2B5EF4-FFF2-40B4-BE49-F238E27FC236}">
                    <a16:creationId xmlns:a16="http://schemas.microsoft.com/office/drawing/2014/main" id="{AB089644-912F-334D-C597-F19882B0D5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ightning Bolt 52">
                <a:extLst>
                  <a:ext uri="{FF2B5EF4-FFF2-40B4-BE49-F238E27FC236}">
                    <a16:creationId xmlns:a16="http://schemas.microsoft.com/office/drawing/2014/main" id="{43AC52FE-3B60-086F-6D18-7E0BB9674330}"/>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ightning Bolt 53">
                <a:extLst>
                  <a:ext uri="{FF2B5EF4-FFF2-40B4-BE49-F238E27FC236}">
                    <a16:creationId xmlns:a16="http://schemas.microsoft.com/office/drawing/2014/main" id="{244DCE24-B0E9-F61A-C5B2-DEE574E8FB7A}"/>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3D675534-DC39-99FD-849F-F70A11FD1E89}"/>
                </a:ext>
              </a:extLst>
            </p:cNvPr>
            <p:cNvGrpSpPr/>
            <p:nvPr/>
          </p:nvGrpSpPr>
          <p:grpSpPr>
            <a:xfrm>
              <a:off x="2289579" y="1381813"/>
              <a:ext cx="739416" cy="116042"/>
              <a:chOff x="4345868" y="677985"/>
              <a:chExt cx="739416" cy="116042"/>
            </a:xfrm>
            <a:grpFill/>
          </p:grpSpPr>
          <p:sp>
            <p:nvSpPr>
              <p:cNvPr id="46" name="Arrow: Right 45">
                <a:extLst>
                  <a:ext uri="{FF2B5EF4-FFF2-40B4-BE49-F238E27FC236}">
                    <a16:creationId xmlns:a16="http://schemas.microsoft.com/office/drawing/2014/main" id="{7216C497-31B5-AB3A-D45B-C5A7E3877B19}"/>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8CD8EA46-23DB-404A-E1E6-C42E2D04409D}"/>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CC6B81AD-1E19-CA3A-15F4-B7EC4085AB0D}"/>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5" name="Group 54">
            <a:extLst>
              <a:ext uri="{FF2B5EF4-FFF2-40B4-BE49-F238E27FC236}">
                <a16:creationId xmlns:a16="http://schemas.microsoft.com/office/drawing/2014/main" id="{8FE46F9F-13BD-096C-D001-03AEFE846AD0}"/>
              </a:ext>
            </a:extLst>
          </p:cNvPr>
          <p:cNvGrpSpPr>
            <a:grpSpLocks/>
          </p:cNvGrpSpPr>
          <p:nvPr/>
        </p:nvGrpSpPr>
        <p:grpSpPr>
          <a:xfrm>
            <a:off x="6466505" y="5294893"/>
            <a:ext cx="612724" cy="451696"/>
            <a:chOff x="2285915" y="1381813"/>
            <a:chExt cx="800768" cy="520551"/>
          </a:xfrm>
          <a:solidFill>
            <a:schemeClr val="bg1"/>
          </a:solidFill>
        </p:grpSpPr>
        <p:grpSp>
          <p:nvGrpSpPr>
            <p:cNvPr id="56" name="Group 55">
              <a:extLst>
                <a:ext uri="{FF2B5EF4-FFF2-40B4-BE49-F238E27FC236}">
                  <a16:creationId xmlns:a16="http://schemas.microsoft.com/office/drawing/2014/main" id="{48AF5997-B83B-AB14-99FB-7B7863D2C40E}"/>
                </a:ext>
              </a:extLst>
            </p:cNvPr>
            <p:cNvGrpSpPr/>
            <p:nvPr/>
          </p:nvGrpSpPr>
          <p:grpSpPr>
            <a:xfrm>
              <a:off x="2285915" y="1574902"/>
              <a:ext cx="800768" cy="327462"/>
              <a:chOff x="1802883" y="2586243"/>
              <a:chExt cx="800768" cy="327462"/>
            </a:xfrm>
            <a:grpFill/>
          </p:grpSpPr>
          <p:sp>
            <p:nvSpPr>
              <p:cNvPr id="61" name="Oval 60">
                <a:extLst>
                  <a:ext uri="{FF2B5EF4-FFF2-40B4-BE49-F238E27FC236}">
                    <a16:creationId xmlns:a16="http://schemas.microsoft.com/office/drawing/2014/main" id="{7C9F63F6-C808-6A1C-09EA-21FFA22352B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4EA4FEDD-1F99-8779-7B54-EF125EE29005}"/>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6317F68-2C29-CCA2-CF50-95B9E745762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Lightning Bolt 63">
                <a:extLst>
                  <a:ext uri="{FF2B5EF4-FFF2-40B4-BE49-F238E27FC236}">
                    <a16:creationId xmlns:a16="http://schemas.microsoft.com/office/drawing/2014/main" id="{C032A3B9-67EA-D7E4-4E8D-45CFE02DFFA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Lightning Bolt 64">
                <a:extLst>
                  <a:ext uri="{FF2B5EF4-FFF2-40B4-BE49-F238E27FC236}">
                    <a16:creationId xmlns:a16="http://schemas.microsoft.com/office/drawing/2014/main" id="{B77363A3-3370-9C2B-6B34-6B4078534CB3}"/>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Lightning Bolt 65">
                <a:extLst>
                  <a:ext uri="{FF2B5EF4-FFF2-40B4-BE49-F238E27FC236}">
                    <a16:creationId xmlns:a16="http://schemas.microsoft.com/office/drawing/2014/main" id="{B9D45F0C-8236-D1C5-A2A3-ED6700E0A8E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002DC7F7-5547-56CD-C1E0-5D8E56235FC2}"/>
                </a:ext>
              </a:extLst>
            </p:cNvPr>
            <p:cNvGrpSpPr/>
            <p:nvPr/>
          </p:nvGrpSpPr>
          <p:grpSpPr>
            <a:xfrm>
              <a:off x="2289579" y="1381813"/>
              <a:ext cx="739417" cy="116042"/>
              <a:chOff x="4345868" y="677985"/>
              <a:chExt cx="739417" cy="116042"/>
            </a:xfrm>
            <a:grpFill/>
          </p:grpSpPr>
          <p:sp>
            <p:nvSpPr>
              <p:cNvPr id="58" name="Arrow: Right 57">
                <a:extLst>
                  <a:ext uri="{FF2B5EF4-FFF2-40B4-BE49-F238E27FC236}">
                    <a16:creationId xmlns:a16="http://schemas.microsoft.com/office/drawing/2014/main" id="{0922EAD5-754F-1C61-B3A3-7FF6DCC249CA}"/>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Right 58">
                <a:extLst>
                  <a:ext uri="{FF2B5EF4-FFF2-40B4-BE49-F238E27FC236}">
                    <a16:creationId xmlns:a16="http://schemas.microsoft.com/office/drawing/2014/main" id="{1F4604CF-84B0-26AC-2005-84FEB5630B5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EE960055-3720-3E85-3AEF-D77EAB8B9DC8}"/>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908822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nvGraphicFramePr>
        <p:xfrm>
          <a:off x="289437" y="615123"/>
          <a:ext cx="9349863" cy="5922947"/>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320544">
                  <a:extLst>
                    <a:ext uri="{9D8B030D-6E8A-4147-A177-3AD203B41FA5}">
                      <a16:colId xmlns:a16="http://schemas.microsoft.com/office/drawing/2014/main" val="720334830"/>
                    </a:ext>
                  </a:extLst>
                </a:gridCol>
                <a:gridCol w="1033336">
                  <a:extLst>
                    <a:ext uri="{9D8B030D-6E8A-4147-A177-3AD203B41FA5}">
                      <a16:colId xmlns:a16="http://schemas.microsoft.com/office/drawing/2014/main" val="920676204"/>
                    </a:ext>
                  </a:extLst>
                </a:gridCol>
                <a:gridCol w="3350989">
                  <a:extLst>
                    <a:ext uri="{9D8B030D-6E8A-4147-A177-3AD203B41FA5}">
                      <a16:colId xmlns:a16="http://schemas.microsoft.com/office/drawing/2014/main" val="419275218"/>
                    </a:ext>
                  </a:extLst>
                </a:gridCol>
                <a:gridCol w="111016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1198321410"/>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solidFill>
                            <a:schemeClr val="bg1"/>
                          </a:solidFill>
                          <a:latin typeface="Arial" panose="020B0604020202020204" pitchFamily="34" charset="0"/>
                          <a:cs typeface="Arial" panose="020B0604020202020204" pitchFamily="34" charset="0"/>
                        </a:rPr>
                        <a:t>Intervention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Indicative tagging</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Description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City-specific tagging</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EAP indicators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100" b="0" i="0">
                          <a:solidFill>
                            <a:schemeClr val="bg1"/>
                          </a:solidFill>
                          <a:latin typeface="Arial" panose="020B0604020202020204" pitchFamily="34" charset="0"/>
                          <a:cs typeface="Arial" panose="020B0604020202020204" pitchFamily="34" charset="0"/>
                        </a:rPr>
                        <a:t>Key stakeholders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47908187"/>
                  </a:ext>
                </a:extLst>
              </a:tr>
              <a:tr h="75138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Arial" panose="020B0604020202020204" pitchFamily="34" charset="0"/>
                          <a:cs typeface="Arial" panose="020B0604020202020204" pitchFamily="34" charset="0"/>
                        </a:rPr>
                        <a:t>Energy data infrastructure and audit analysis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Install smart metering to monitor energy consumption of residential or social housing buildings; process data for energy audits to target energy efficiency interventions.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9041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Local community training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Conduct training with local community leaders and residents to raise awareness of energy efficiency solutions to ensure expenditure is maximised in improving living conditions and thermal comfort.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08199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Energy efficiency retrofits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Retrofits to increase energy efficiency of fittings and technology, improve thermal insulation and convert cooking and heating appliances to low carbon alternatives. Local governments can target social housing and other assets under their management.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91669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Distributed renewable energy generation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Install rooftop or micro solar PV systems to offset or subsidise energy consumption. Local governments can target social housing, administrative buildings, and other assets under their management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916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Financial support for households to improve energy affordability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Make energy more affordable by direct reviews of energy and fuel pricing, bill subsidies, or easing the overall financial burden of households via other support such as rent ceilings and employment opportunities.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73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Municipal energy procurement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As individual—or a group of— local government(s) sign power purchase agreements with energy providers with secure supply uptimes as well as renewable generation sources.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75060" y="1183641"/>
            <a:ext cx="641478"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9576" y="1346489"/>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9576" y="2184870"/>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9576" y="3178280"/>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9576" y="6039941"/>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67272"/>
            <a:ext cx="4952418" cy="369332"/>
          </a:xfrm>
          <a:prstGeom prst="rect">
            <a:avLst/>
          </a:prstGeom>
          <a:noFill/>
        </p:spPr>
        <p:txBody>
          <a:bodyPr wrap="square">
            <a:spAutoFit/>
          </a:bodyPr>
          <a:lstStyle/>
          <a:p>
            <a:r>
              <a:rPr lang="en-GB" sz="1800" b="1">
                <a:solidFill>
                  <a:schemeClr val="tx2"/>
                </a:solidFill>
              </a:rPr>
              <a:t>Programmes led by local governments</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75060" y="2022022"/>
            <a:ext cx="641478"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75060" y="3015432"/>
            <a:ext cx="641478"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75060" y="4026190"/>
            <a:ext cx="641478"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a:grpSpLocks/>
          </p:cNvGrpSpPr>
          <p:nvPr/>
        </p:nvGrpSpPr>
        <p:grpSpPr>
          <a:xfrm>
            <a:off x="2075060" y="4973960"/>
            <a:ext cx="641478"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a:grpSpLocks/>
          </p:cNvGrpSpPr>
          <p:nvPr/>
        </p:nvGrpSpPr>
        <p:grpSpPr>
          <a:xfrm>
            <a:off x="2075060" y="5877093"/>
            <a:ext cx="641478"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a:spLocks/>
          </p:cNvSpPr>
          <p:nvPr/>
        </p:nvSpPr>
        <p:spPr>
          <a:xfrm>
            <a:off x="359576" y="5136808"/>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a:spLocks/>
          </p:cNvSpPr>
          <p:nvPr/>
        </p:nvSpPr>
        <p:spPr>
          <a:xfrm>
            <a:off x="359576" y="4189038"/>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37C6C365-5E8A-4532-46DA-683BBC090CD9}"/>
              </a:ext>
            </a:extLst>
          </p:cNvPr>
          <p:cNvGrpSpPr>
            <a:grpSpLocks/>
          </p:cNvGrpSpPr>
          <p:nvPr/>
        </p:nvGrpSpPr>
        <p:grpSpPr>
          <a:xfrm>
            <a:off x="6493692" y="1183641"/>
            <a:ext cx="641478" cy="451696"/>
            <a:chOff x="2285915" y="1381813"/>
            <a:chExt cx="800768" cy="520551"/>
          </a:xfrm>
          <a:solidFill>
            <a:schemeClr val="bg1"/>
          </a:solidFill>
        </p:grpSpPr>
        <p:grpSp>
          <p:nvGrpSpPr>
            <p:cNvPr id="160" name="Group 159">
              <a:extLst>
                <a:ext uri="{FF2B5EF4-FFF2-40B4-BE49-F238E27FC236}">
                  <a16:creationId xmlns:a16="http://schemas.microsoft.com/office/drawing/2014/main" id="{7B2A3FF5-7AC1-9894-B99F-6E9DBC684D6E}"/>
                </a:ext>
              </a:extLst>
            </p:cNvPr>
            <p:cNvGrpSpPr/>
            <p:nvPr/>
          </p:nvGrpSpPr>
          <p:grpSpPr>
            <a:xfrm>
              <a:off x="2285915" y="1574902"/>
              <a:ext cx="800768" cy="327462"/>
              <a:chOff x="1802883" y="2586243"/>
              <a:chExt cx="800768" cy="327462"/>
            </a:xfrm>
            <a:grpFill/>
          </p:grpSpPr>
          <p:sp>
            <p:nvSpPr>
              <p:cNvPr id="165" name="Oval 164">
                <a:extLst>
                  <a:ext uri="{FF2B5EF4-FFF2-40B4-BE49-F238E27FC236}">
                    <a16:creationId xmlns:a16="http://schemas.microsoft.com/office/drawing/2014/main" id="{15B395F2-1E28-9479-83BB-E734D4DDEFB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7AD72A8-8C62-3785-B2EC-7DEF8B61BE9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D46468B7-7FF1-C915-715D-2E58840528C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Lightning Bolt 167">
                <a:extLst>
                  <a:ext uri="{FF2B5EF4-FFF2-40B4-BE49-F238E27FC236}">
                    <a16:creationId xmlns:a16="http://schemas.microsoft.com/office/drawing/2014/main" id="{921CB3A0-C1A1-380D-72B7-8262E46C9E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Lightning Bolt 168">
                <a:extLst>
                  <a:ext uri="{FF2B5EF4-FFF2-40B4-BE49-F238E27FC236}">
                    <a16:creationId xmlns:a16="http://schemas.microsoft.com/office/drawing/2014/main" id="{C076090F-F0D1-1D15-E992-7F6F97B20A1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Lightning Bolt 169">
                <a:extLst>
                  <a:ext uri="{FF2B5EF4-FFF2-40B4-BE49-F238E27FC236}">
                    <a16:creationId xmlns:a16="http://schemas.microsoft.com/office/drawing/2014/main" id="{F7BE0BBA-2387-F418-DEE6-90ABC8C90BA6}"/>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E8E11166-E87B-59D7-5F6B-7AB546779315}"/>
                </a:ext>
              </a:extLst>
            </p:cNvPr>
            <p:cNvGrpSpPr/>
            <p:nvPr/>
          </p:nvGrpSpPr>
          <p:grpSpPr>
            <a:xfrm>
              <a:off x="2289579" y="1381813"/>
              <a:ext cx="739416" cy="116042"/>
              <a:chOff x="4345868" y="677985"/>
              <a:chExt cx="739416" cy="116042"/>
            </a:xfrm>
            <a:grpFill/>
          </p:grpSpPr>
          <p:sp>
            <p:nvSpPr>
              <p:cNvPr id="162" name="Arrow: Right 161">
                <a:extLst>
                  <a:ext uri="{FF2B5EF4-FFF2-40B4-BE49-F238E27FC236}">
                    <a16:creationId xmlns:a16="http://schemas.microsoft.com/office/drawing/2014/main" id="{F21569EC-F68C-3820-5B7F-B839C7EDA6C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row: Right 162">
                <a:extLst>
                  <a:ext uri="{FF2B5EF4-FFF2-40B4-BE49-F238E27FC236}">
                    <a16:creationId xmlns:a16="http://schemas.microsoft.com/office/drawing/2014/main" id="{6AC09BA5-4C6B-BC7F-2855-52C1F1633B0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449E7EBB-72AE-A0B9-E470-1DBF66CF3B2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1" name="Group 170">
            <a:extLst>
              <a:ext uri="{FF2B5EF4-FFF2-40B4-BE49-F238E27FC236}">
                <a16:creationId xmlns:a16="http://schemas.microsoft.com/office/drawing/2014/main" id="{99535225-D8A1-CCCA-B550-F10A4854039E}"/>
              </a:ext>
            </a:extLst>
          </p:cNvPr>
          <p:cNvGrpSpPr>
            <a:grpSpLocks/>
          </p:cNvGrpSpPr>
          <p:nvPr/>
        </p:nvGrpSpPr>
        <p:grpSpPr>
          <a:xfrm>
            <a:off x="6493692" y="2022022"/>
            <a:ext cx="641478" cy="451696"/>
            <a:chOff x="2285915" y="1381813"/>
            <a:chExt cx="800768" cy="520551"/>
          </a:xfrm>
          <a:solidFill>
            <a:schemeClr val="bg1"/>
          </a:solidFill>
        </p:grpSpPr>
        <p:grpSp>
          <p:nvGrpSpPr>
            <p:cNvPr id="172" name="Group 171">
              <a:extLst>
                <a:ext uri="{FF2B5EF4-FFF2-40B4-BE49-F238E27FC236}">
                  <a16:creationId xmlns:a16="http://schemas.microsoft.com/office/drawing/2014/main" id="{34CC9DE9-4F32-3B22-90FE-1AF8A0001E46}"/>
                </a:ext>
              </a:extLst>
            </p:cNvPr>
            <p:cNvGrpSpPr/>
            <p:nvPr/>
          </p:nvGrpSpPr>
          <p:grpSpPr>
            <a:xfrm>
              <a:off x="2285915" y="1574902"/>
              <a:ext cx="800768" cy="327462"/>
              <a:chOff x="1802883" y="2586243"/>
              <a:chExt cx="800768" cy="327462"/>
            </a:xfrm>
            <a:grpFill/>
          </p:grpSpPr>
          <p:sp>
            <p:nvSpPr>
              <p:cNvPr id="177" name="Oval 176">
                <a:extLst>
                  <a:ext uri="{FF2B5EF4-FFF2-40B4-BE49-F238E27FC236}">
                    <a16:creationId xmlns:a16="http://schemas.microsoft.com/office/drawing/2014/main" id="{CAFDFC02-DEFE-4355-E8EF-40830D93BDF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F110DA1-3927-DB9F-73E0-1326788E915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899D8AC0-464E-7917-D560-86850E396A19}"/>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A7F95E36-8023-1D07-216D-687B7F0F0F7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Lightning Bolt 180">
                <a:extLst>
                  <a:ext uri="{FF2B5EF4-FFF2-40B4-BE49-F238E27FC236}">
                    <a16:creationId xmlns:a16="http://schemas.microsoft.com/office/drawing/2014/main" id="{D9EF1BA9-E873-3075-6648-7A15BBCC294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32289B56-8669-24D8-7481-C3CA01061AE5}"/>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BD753DAB-9DA4-1269-B940-55236170ADDE}"/>
                </a:ext>
              </a:extLst>
            </p:cNvPr>
            <p:cNvGrpSpPr/>
            <p:nvPr/>
          </p:nvGrpSpPr>
          <p:grpSpPr>
            <a:xfrm>
              <a:off x="2289579" y="1381813"/>
              <a:ext cx="739416" cy="116042"/>
              <a:chOff x="4345868" y="677985"/>
              <a:chExt cx="739416" cy="116042"/>
            </a:xfrm>
            <a:grpFill/>
          </p:grpSpPr>
          <p:sp>
            <p:nvSpPr>
              <p:cNvPr id="174" name="Arrow: Right 173">
                <a:extLst>
                  <a:ext uri="{FF2B5EF4-FFF2-40B4-BE49-F238E27FC236}">
                    <a16:creationId xmlns:a16="http://schemas.microsoft.com/office/drawing/2014/main" id="{D0EA99F5-27DA-1ED5-5E06-D3892DFECA82}"/>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Arrow: Right 174">
                <a:extLst>
                  <a:ext uri="{FF2B5EF4-FFF2-40B4-BE49-F238E27FC236}">
                    <a16:creationId xmlns:a16="http://schemas.microsoft.com/office/drawing/2014/main" id="{58B0F4F4-1BF0-C72F-AF3B-E11C044A1EDA}"/>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row: Right 175">
                <a:extLst>
                  <a:ext uri="{FF2B5EF4-FFF2-40B4-BE49-F238E27FC236}">
                    <a16:creationId xmlns:a16="http://schemas.microsoft.com/office/drawing/2014/main" id="{A0A8CFA2-7913-E42B-A6D6-B6D9452790D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3" name="Group 182">
            <a:extLst>
              <a:ext uri="{FF2B5EF4-FFF2-40B4-BE49-F238E27FC236}">
                <a16:creationId xmlns:a16="http://schemas.microsoft.com/office/drawing/2014/main" id="{371D2D4A-5EBC-0B21-9612-2B1E3EA602B8}"/>
              </a:ext>
            </a:extLst>
          </p:cNvPr>
          <p:cNvGrpSpPr>
            <a:grpSpLocks/>
          </p:cNvGrpSpPr>
          <p:nvPr/>
        </p:nvGrpSpPr>
        <p:grpSpPr>
          <a:xfrm>
            <a:off x="6493692" y="3015432"/>
            <a:ext cx="641478" cy="451696"/>
            <a:chOff x="2285915" y="1381813"/>
            <a:chExt cx="800768" cy="520551"/>
          </a:xfrm>
          <a:solidFill>
            <a:schemeClr val="bg1"/>
          </a:solidFill>
        </p:grpSpPr>
        <p:grpSp>
          <p:nvGrpSpPr>
            <p:cNvPr id="184" name="Group 183">
              <a:extLst>
                <a:ext uri="{FF2B5EF4-FFF2-40B4-BE49-F238E27FC236}">
                  <a16:creationId xmlns:a16="http://schemas.microsoft.com/office/drawing/2014/main" id="{C434EF59-D79A-1B27-91EC-3EAA7CE19C50}"/>
                </a:ext>
              </a:extLst>
            </p:cNvPr>
            <p:cNvGrpSpPr/>
            <p:nvPr/>
          </p:nvGrpSpPr>
          <p:grpSpPr>
            <a:xfrm>
              <a:off x="2285915" y="1574902"/>
              <a:ext cx="800768" cy="327462"/>
              <a:chOff x="1802883" y="2586243"/>
              <a:chExt cx="800768" cy="327462"/>
            </a:xfrm>
            <a:grpFill/>
          </p:grpSpPr>
          <p:sp>
            <p:nvSpPr>
              <p:cNvPr id="189" name="Oval 188">
                <a:extLst>
                  <a:ext uri="{FF2B5EF4-FFF2-40B4-BE49-F238E27FC236}">
                    <a16:creationId xmlns:a16="http://schemas.microsoft.com/office/drawing/2014/main" id="{86D6BB74-9D56-981F-3631-37412C31F93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24A324F-FF3E-8A70-55D7-44B76B385979}"/>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FC31EB3-DE9B-7C2A-7DC4-1315A34F28F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Lightning Bolt 191">
                <a:extLst>
                  <a:ext uri="{FF2B5EF4-FFF2-40B4-BE49-F238E27FC236}">
                    <a16:creationId xmlns:a16="http://schemas.microsoft.com/office/drawing/2014/main" id="{B116D164-3B4A-0D88-0D0C-95CC59FBBA0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Lightning Bolt 192">
                <a:extLst>
                  <a:ext uri="{FF2B5EF4-FFF2-40B4-BE49-F238E27FC236}">
                    <a16:creationId xmlns:a16="http://schemas.microsoft.com/office/drawing/2014/main" id="{75404713-D0B2-DF19-2AF1-69CD08F8EF1F}"/>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Lightning Bolt 193">
                <a:extLst>
                  <a:ext uri="{FF2B5EF4-FFF2-40B4-BE49-F238E27FC236}">
                    <a16:creationId xmlns:a16="http://schemas.microsoft.com/office/drawing/2014/main" id="{0D66192B-B4BA-48BF-3400-08CA8F25B14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C0728F9C-4DEE-CFC1-8F44-C090DAD0B1CD}"/>
                </a:ext>
              </a:extLst>
            </p:cNvPr>
            <p:cNvGrpSpPr/>
            <p:nvPr/>
          </p:nvGrpSpPr>
          <p:grpSpPr>
            <a:xfrm>
              <a:off x="2289579" y="1381813"/>
              <a:ext cx="739416" cy="116042"/>
              <a:chOff x="4345868" y="677985"/>
              <a:chExt cx="739416" cy="116042"/>
            </a:xfrm>
            <a:grpFill/>
          </p:grpSpPr>
          <p:sp>
            <p:nvSpPr>
              <p:cNvPr id="186" name="Arrow: Right 185">
                <a:extLst>
                  <a:ext uri="{FF2B5EF4-FFF2-40B4-BE49-F238E27FC236}">
                    <a16:creationId xmlns:a16="http://schemas.microsoft.com/office/drawing/2014/main" id="{5F558F8E-DB24-572B-7DD6-336023718D6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Arrow: Right 186">
                <a:extLst>
                  <a:ext uri="{FF2B5EF4-FFF2-40B4-BE49-F238E27FC236}">
                    <a16:creationId xmlns:a16="http://schemas.microsoft.com/office/drawing/2014/main" id="{7899E5E4-D9EE-E29B-C7CC-41AA0B0B6DE0}"/>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Arrow: Right 187">
                <a:extLst>
                  <a:ext uri="{FF2B5EF4-FFF2-40B4-BE49-F238E27FC236}">
                    <a16:creationId xmlns:a16="http://schemas.microsoft.com/office/drawing/2014/main" id="{41966E64-5100-35E7-FF4E-2FD8F6E2C18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5" name="Group 194">
            <a:extLst>
              <a:ext uri="{FF2B5EF4-FFF2-40B4-BE49-F238E27FC236}">
                <a16:creationId xmlns:a16="http://schemas.microsoft.com/office/drawing/2014/main" id="{5E75FC48-6C35-61BD-0815-A64986A75F26}"/>
              </a:ext>
            </a:extLst>
          </p:cNvPr>
          <p:cNvGrpSpPr>
            <a:grpSpLocks/>
          </p:cNvGrpSpPr>
          <p:nvPr/>
        </p:nvGrpSpPr>
        <p:grpSpPr>
          <a:xfrm>
            <a:off x="6493692" y="4026190"/>
            <a:ext cx="641478" cy="451696"/>
            <a:chOff x="2285915" y="1381813"/>
            <a:chExt cx="800768" cy="520551"/>
          </a:xfrm>
          <a:solidFill>
            <a:schemeClr val="bg1"/>
          </a:solidFill>
        </p:grpSpPr>
        <p:grpSp>
          <p:nvGrpSpPr>
            <p:cNvPr id="196" name="Group 195">
              <a:extLst>
                <a:ext uri="{FF2B5EF4-FFF2-40B4-BE49-F238E27FC236}">
                  <a16:creationId xmlns:a16="http://schemas.microsoft.com/office/drawing/2014/main" id="{29476F0F-9583-49E0-18B5-4D2DB468169F}"/>
                </a:ext>
              </a:extLst>
            </p:cNvPr>
            <p:cNvGrpSpPr/>
            <p:nvPr/>
          </p:nvGrpSpPr>
          <p:grpSpPr>
            <a:xfrm>
              <a:off x="2285915" y="1574902"/>
              <a:ext cx="800768" cy="327462"/>
              <a:chOff x="1802883" y="2586243"/>
              <a:chExt cx="800768" cy="327462"/>
            </a:xfrm>
            <a:grpFill/>
          </p:grpSpPr>
          <p:sp>
            <p:nvSpPr>
              <p:cNvPr id="201" name="Oval 200">
                <a:extLst>
                  <a:ext uri="{FF2B5EF4-FFF2-40B4-BE49-F238E27FC236}">
                    <a16:creationId xmlns:a16="http://schemas.microsoft.com/office/drawing/2014/main" id="{864AFD0F-9361-66F7-BE7D-36676A274E2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928EDEC6-838A-C085-778E-69584FF475F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065CC37-90A0-BC02-FFCE-ADB999D3613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5EF77675-ACB9-7442-2CA8-A7030D91C32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ED19410A-585D-FFEF-0A6E-C557674FA1B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ghtning Bolt 253">
                <a:extLst>
                  <a:ext uri="{FF2B5EF4-FFF2-40B4-BE49-F238E27FC236}">
                    <a16:creationId xmlns:a16="http://schemas.microsoft.com/office/drawing/2014/main" id="{EE85B979-AB31-9B8A-5EF9-60F2C26E0D1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B4AB991B-9229-A9D3-20AF-CA4DAE77BF31}"/>
                </a:ext>
              </a:extLst>
            </p:cNvPr>
            <p:cNvGrpSpPr/>
            <p:nvPr/>
          </p:nvGrpSpPr>
          <p:grpSpPr>
            <a:xfrm>
              <a:off x="2289579" y="1381813"/>
              <a:ext cx="739417" cy="116042"/>
              <a:chOff x="4345868" y="677985"/>
              <a:chExt cx="739417" cy="116042"/>
            </a:xfrm>
            <a:grpFill/>
          </p:grpSpPr>
          <p:sp>
            <p:nvSpPr>
              <p:cNvPr id="198" name="Arrow: Right 197">
                <a:extLst>
                  <a:ext uri="{FF2B5EF4-FFF2-40B4-BE49-F238E27FC236}">
                    <a16:creationId xmlns:a16="http://schemas.microsoft.com/office/drawing/2014/main" id="{00D168D9-579A-E906-7A96-DDA5A4E931E8}"/>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Arrow: Right 198">
                <a:extLst>
                  <a:ext uri="{FF2B5EF4-FFF2-40B4-BE49-F238E27FC236}">
                    <a16:creationId xmlns:a16="http://schemas.microsoft.com/office/drawing/2014/main" id="{C54CAA99-A89D-03D1-B62F-C59C13155B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Arrow: Right 199">
                <a:extLst>
                  <a:ext uri="{FF2B5EF4-FFF2-40B4-BE49-F238E27FC236}">
                    <a16:creationId xmlns:a16="http://schemas.microsoft.com/office/drawing/2014/main" id="{7B48A8CE-F6AF-9295-AB1E-2C7B9842998A}"/>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5" name="Group 254">
            <a:extLst>
              <a:ext uri="{FF2B5EF4-FFF2-40B4-BE49-F238E27FC236}">
                <a16:creationId xmlns:a16="http://schemas.microsoft.com/office/drawing/2014/main" id="{15D8B31C-326A-A02B-C0E1-D9EDAA4BF1F6}"/>
              </a:ext>
            </a:extLst>
          </p:cNvPr>
          <p:cNvGrpSpPr>
            <a:grpSpLocks/>
          </p:cNvGrpSpPr>
          <p:nvPr/>
        </p:nvGrpSpPr>
        <p:grpSpPr>
          <a:xfrm>
            <a:off x="6493692" y="4973960"/>
            <a:ext cx="641478" cy="451696"/>
            <a:chOff x="2285915" y="1381813"/>
            <a:chExt cx="800768" cy="520551"/>
          </a:xfrm>
          <a:solidFill>
            <a:schemeClr val="bg1"/>
          </a:solidFill>
        </p:grpSpPr>
        <p:grpSp>
          <p:nvGrpSpPr>
            <p:cNvPr id="256" name="Group 255">
              <a:extLst>
                <a:ext uri="{FF2B5EF4-FFF2-40B4-BE49-F238E27FC236}">
                  <a16:creationId xmlns:a16="http://schemas.microsoft.com/office/drawing/2014/main" id="{2B3E21FA-9553-6676-079D-BAF3AFC31870}"/>
                </a:ext>
              </a:extLst>
            </p:cNvPr>
            <p:cNvGrpSpPr/>
            <p:nvPr/>
          </p:nvGrpSpPr>
          <p:grpSpPr>
            <a:xfrm>
              <a:off x="2285915" y="1574902"/>
              <a:ext cx="800768" cy="327462"/>
              <a:chOff x="1802883" y="2586243"/>
              <a:chExt cx="800768" cy="327462"/>
            </a:xfrm>
            <a:grpFill/>
          </p:grpSpPr>
          <p:sp>
            <p:nvSpPr>
              <p:cNvPr id="261" name="Oval 260">
                <a:extLst>
                  <a:ext uri="{FF2B5EF4-FFF2-40B4-BE49-F238E27FC236}">
                    <a16:creationId xmlns:a16="http://schemas.microsoft.com/office/drawing/2014/main" id="{DBCE792D-6FD9-200A-CFE1-1DB232B09E4A}"/>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F92FFC7-6DE9-1351-3503-B2B08F7B0F68}"/>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BC6E7418-BEAA-7BB2-5DE6-659D22CB573E}"/>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388B28AB-0487-B81A-05AE-083D50F6C4FB}"/>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9BCCD5EC-1A7B-78F9-8C03-51A6BDA077B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Lightning Bolt 265">
                <a:extLst>
                  <a:ext uri="{FF2B5EF4-FFF2-40B4-BE49-F238E27FC236}">
                    <a16:creationId xmlns:a16="http://schemas.microsoft.com/office/drawing/2014/main" id="{872D1E2E-C631-BA3E-DBA2-25CE05EC52CF}"/>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438D6699-DAF2-E04E-EAA0-0D12E7D720B3}"/>
                </a:ext>
              </a:extLst>
            </p:cNvPr>
            <p:cNvGrpSpPr/>
            <p:nvPr/>
          </p:nvGrpSpPr>
          <p:grpSpPr>
            <a:xfrm>
              <a:off x="2289579" y="1381813"/>
              <a:ext cx="739417" cy="116042"/>
              <a:chOff x="4345868" y="677985"/>
              <a:chExt cx="739417" cy="116042"/>
            </a:xfrm>
            <a:grpFill/>
          </p:grpSpPr>
          <p:sp>
            <p:nvSpPr>
              <p:cNvPr id="258" name="Arrow: Right 257">
                <a:extLst>
                  <a:ext uri="{FF2B5EF4-FFF2-40B4-BE49-F238E27FC236}">
                    <a16:creationId xmlns:a16="http://schemas.microsoft.com/office/drawing/2014/main" id="{F58D47AE-EC84-C0EC-1072-9ABCA8CBCED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A1B9519F-FDFE-94BD-3251-EA6508DD12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Right 259">
                <a:extLst>
                  <a:ext uri="{FF2B5EF4-FFF2-40B4-BE49-F238E27FC236}">
                    <a16:creationId xmlns:a16="http://schemas.microsoft.com/office/drawing/2014/main" id="{BF7D7D9E-5FFB-2FAE-4967-328EC91CBFF3}"/>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7" name="Group 266">
            <a:extLst>
              <a:ext uri="{FF2B5EF4-FFF2-40B4-BE49-F238E27FC236}">
                <a16:creationId xmlns:a16="http://schemas.microsoft.com/office/drawing/2014/main" id="{65D5942E-D781-583C-8B47-B4212FF8EB67}"/>
              </a:ext>
            </a:extLst>
          </p:cNvPr>
          <p:cNvGrpSpPr>
            <a:grpSpLocks/>
          </p:cNvGrpSpPr>
          <p:nvPr/>
        </p:nvGrpSpPr>
        <p:grpSpPr>
          <a:xfrm>
            <a:off x="6493692" y="5877093"/>
            <a:ext cx="641478" cy="451696"/>
            <a:chOff x="2285915" y="1381813"/>
            <a:chExt cx="800768" cy="520551"/>
          </a:xfrm>
          <a:solidFill>
            <a:schemeClr val="bg1"/>
          </a:solidFill>
        </p:grpSpPr>
        <p:grpSp>
          <p:nvGrpSpPr>
            <p:cNvPr id="268" name="Group 267">
              <a:extLst>
                <a:ext uri="{FF2B5EF4-FFF2-40B4-BE49-F238E27FC236}">
                  <a16:creationId xmlns:a16="http://schemas.microsoft.com/office/drawing/2014/main" id="{F33C9CE0-5122-3B59-8EAC-E5165A0F350A}"/>
                </a:ext>
              </a:extLst>
            </p:cNvPr>
            <p:cNvGrpSpPr/>
            <p:nvPr/>
          </p:nvGrpSpPr>
          <p:grpSpPr>
            <a:xfrm>
              <a:off x="2285915" y="1574902"/>
              <a:ext cx="800768" cy="327462"/>
              <a:chOff x="1802883" y="2586243"/>
              <a:chExt cx="800768" cy="327462"/>
            </a:xfrm>
            <a:grpFill/>
          </p:grpSpPr>
          <p:sp>
            <p:nvSpPr>
              <p:cNvPr id="273" name="Oval 272">
                <a:extLst>
                  <a:ext uri="{FF2B5EF4-FFF2-40B4-BE49-F238E27FC236}">
                    <a16:creationId xmlns:a16="http://schemas.microsoft.com/office/drawing/2014/main" id="{A500FA2D-BAD6-7127-D24A-0EE119689EE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9FE9B65F-7382-DE9A-16ED-A5F011DB443F}"/>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0737EA94-CE40-7F4D-C6BB-B1D59F73C592}"/>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DA4657C1-9966-0585-3040-1C6B10FC7F7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6293CD6B-10A0-7519-AA50-72C7106ECE34}"/>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ghtning Bolt 277">
                <a:extLst>
                  <a:ext uri="{FF2B5EF4-FFF2-40B4-BE49-F238E27FC236}">
                    <a16:creationId xmlns:a16="http://schemas.microsoft.com/office/drawing/2014/main" id="{159BA656-BFD4-C298-8529-1DDA21D7B9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C7D527A-67EF-35CD-5EF9-34C13AE660FC}"/>
                </a:ext>
              </a:extLst>
            </p:cNvPr>
            <p:cNvGrpSpPr/>
            <p:nvPr/>
          </p:nvGrpSpPr>
          <p:grpSpPr>
            <a:xfrm>
              <a:off x="2289579" y="1381813"/>
              <a:ext cx="739417" cy="116042"/>
              <a:chOff x="4345868" y="677985"/>
              <a:chExt cx="739417" cy="116042"/>
            </a:xfrm>
            <a:grpFill/>
          </p:grpSpPr>
          <p:sp>
            <p:nvSpPr>
              <p:cNvPr id="270" name="Arrow: Right 269">
                <a:extLst>
                  <a:ext uri="{FF2B5EF4-FFF2-40B4-BE49-F238E27FC236}">
                    <a16:creationId xmlns:a16="http://schemas.microsoft.com/office/drawing/2014/main" id="{0A5DED7E-5E44-CF30-6256-BAD81DBAAEA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5CAB95A9-2A55-1A09-7F1E-D400D04E1DF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Right 271">
                <a:extLst>
                  <a:ext uri="{FF2B5EF4-FFF2-40B4-BE49-F238E27FC236}">
                    <a16:creationId xmlns:a16="http://schemas.microsoft.com/office/drawing/2014/main" id="{42A4426E-1232-A3BB-F019-EC55F99DC6FF}"/>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869074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0BCD-AC36-6BB2-0117-E52AA68EB78F}"/>
              </a:ext>
            </a:extLst>
          </p:cNvPr>
          <p:cNvSpPr>
            <a:spLocks noGrp="1"/>
          </p:cNvSpPr>
          <p:nvPr>
            <p:ph idx="13"/>
          </p:nvPr>
        </p:nvSpPr>
        <p:spPr/>
        <p:txBody>
          <a:bodyPr/>
          <a:lstStyle/>
          <a:p>
            <a:r>
              <a:rPr lang="en-GB" b="0" dirty="0">
                <a:solidFill>
                  <a:srgbClr val="F19500"/>
                </a:solidFill>
              </a:rPr>
              <a:t>Module </a:t>
            </a:r>
            <a:r>
              <a:rPr lang="bg-BG" b="0" dirty="0">
                <a:solidFill>
                  <a:srgbClr val="F19500"/>
                </a:solidFill>
              </a:rPr>
              <a:t>7</a:t>
            </a:r>
            <a:r>
              <a:rPr lang="en-GB" b="0" dirty="0">
                <a:solidFill>
                  <a:srgbClr val="F19500"/>
                </a:solidFill>
              </a:rPr>
              <a:t> – </a:t>
            </a:r>
            <a:r>
              <a:rPr lang="en-GB" dirty="0">
                <a:solidFill>
                  <a:srgbClr val="F19500"/>
                </a:solidFill>
              </a:rPr>
              <a:t>Designing EAP interventions</a:t>
            </a:r>
          </a:p>
        </p:txBody>
      </p:sp>
      <p:sp>
        <p:nvSpPr>
          <p:cNvPr id="4" name="Title 3">
            <a:extLst>
              <a:ext uri="{FF2B5EF4-FFF2-40B4-BE49-F238E27FC236}">
                <a16:creationId xmlns:a16="http://schemas.microsoft.com/office/drawing/2014/main" id="{BFAFC2FA-051A-CBEB-5FF7-10811E62B0B4}"/>
              </a:ext>
            </a:extLst>
          </p:cNvPr>
          <p:cNvSpPr txBox="1">
            <a:spLocks/>
          </p:cNvSpPr>
          <p:nvPr/>
        </p:nvSpPr>
        <p:spPr>
          <a:xfrm>
            <a:off x="685800" y="685800"/>
            <a:ext cx="8534389" cy="990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4"/>
                </a:solidFill>
                <a:latin typeface="Arial" panose="020B0604020202020204" pitchFamily="34" charset="0"/>
                <a:ea typeface="+mj-ea"/>
                <a:cs typeface="Arial" panose="020B0604020202020204" pitchFamily="34" charset="0"/>
              </a:defRPr>
            </a:lvl1pPr>
          </a:lstStyle>
          <a:p>
            <a:r>
              <a:rPr lang="en-GB" sz="1400" b="0" dirty="0">
                <a:solidFill>
                  <a:srgbClr val="F19500"/>
                </a:solidFill>
              </a:rPr>
              <a:t>Health-check worksheet</a:t>
            </a:r>
            <a:br>
              <a:rPr lang="en-GB" dirty="0">
                <a:solidFill>
                  <a:srgbClr val="F19500"/>
                </a:solidFill>
              </a:rPr>
            </a:br>
            <a:r>
              <a:rPr lang="en-GB" dirty="0">
                <a:solidFill>
                  <a:srgbClr val="F19500"/>
                </a:solidFill>
              </a:rPr>
              <a:t>Designing EAP interventions</a:t>
            </a:r>
            <a:endParaRPr lang="en-GB" b="0" dirty="0">
              <a:solidFill>
                <a:srgbClr val="F19500"/>
              </a:solidFill>
            </a:endParaRPr>
          </a:p>
        </p:txBody>
      </p:sp>
      <p:grpSp>
        <p:nvGrpSpPr>
          <p:cNvPr id="9" name="Group 8">
            <a:extLst>
              <a:ext uri="{FF2B5EF4-FFF2-40B4-BE49-F238E27FC236}">
                <a16:creationId xmlns:a16="http://schemas.microsoft.com/office/drawing/2014/main" id="{22EBE903-DCEA-0350-386A-066711D3B514}"/>
              </a:ext>
            </a:extLst>
          </p:cNvPr>
          <p:cNvGrpSpPr/>
          <p:nvPr/>
        </p:nvGrpSpPr>
        <p:grpSpPr>
          <a:xfrm>
            <a:off x="685800" y="1828800"/>
            <a:ext cx="8534389" cy="2105026"/>
            <a:chOff x="833439" y="1904999"/>
            <a:chExt cx="8534389" cy="1323976"/>
          </a:xfrm>
        </p:grpSpPr>
        <p:sp>
          <p:nvSpPr>
            <p:cNvPr id="7" name="Rectangle: Rounded Corners 6">
              <a:extLst>
                <a:ext uri="{FF2B5EF4-FFF2-40B4-BE49-F238E27FC236}">
                  <a16:creationId xmlns:a16="http://schemas.microsoft.com/office/drawing/2014/main" id="{AAFBCD75-2CFD-4D2F-555B-7C71ACE51D58}"/>
                </a:ext>
              </a:extLst>
            </p:cNvPr>
            <p:cNvSpPr/>
            <p:nvPr/>
          </p:nvSpPr>
          <p:spPr>
            <a:xfrm>
              <a:off x="833439" y="1905000"/>
              <a:ext cx="1614486" cy="1323975"/>
            </a:xfrm>
            <a:prstGeom prst="roundRect">
              <a:avLst>
                <a:gd name="adj" fmla="val 8997"/>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Which interventions are you interested in using?</a:t>
              </a:r>
            </a:p>
          </p:txBody>
        </p:sp>
        <p:sp>
          <p:nvSpPr>
            <p:cNvPr id="8" name="Rectangle: Rounded Corners 7">
              <a:extLst>
                <a:ext uri="{FF2B5EF4-FFF2-40B4-BE49-F238E27FC236}">
                  <a16:creationId xmlns:a16="http://schemas.microsoft.com/office/drawing/2014/main" id="{1005D088-0AD0-C28C-5A1C-D9CCF16CCCDC}"/>
                </a:ext>
              </a:extLst>
            </p:cNvPr>
            <p:cNvSpPr/>
            <p:nvPr/>
          </p:nvSpPr>
          <p:spPr>
            <a:xfrm flipH="1">
              <a:off x="2447924" y="1904999"/>
              <a:ext cx="6919904" cy="1323975"/>
            </a:xfrm>
            <a:prstGeom prst="roundRect">
              <a:avLst>
                <a:gd name="adj" fmla="val 6667"/>
              </a:avLst>
            </a:prstGeom>
            <a:solidFill>
              <a:srgbClr val="FBD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grpSp>
      <p:sp>
        <p:nvSpPr>
          <p:cNvPr id="12" name="Rectangle: Rounded Corners 11">
            <a:extLst>
              <a:ext uri="{FF2B5EF4-FFF2-40B4-BE49-F238E27FC236}">
                <a16:creationId xmlns:a16="http://schemas.microsoft.com/office/drawing/2014/main" id="{37DE8D70-A51A-E83A-955D-B11403BCAB57}"/>
              </a:ext>
            </a:extLst>
          </p:cNvPr>
          <p:cNvSpPr/>
          <p:nvPr/>
        </p:nvSpPr>
        <p:spPr>
          <a:xfrm>
            <a:off x="685802" y="4067176"/>
            <a:ext cx="1624011" cy="2105024"/>
          </a:xfrm>
          <a:prstGeom prst="roundRect">
            <a:avLst>
              <a:gd name="adj" fmla="val 9042"/>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What are </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the smaller, actionable steps you can take to implement these interventions?</a:t>
            </a:r>
          </a:p>
        </p:txBody>
      </p:sp>
      <p:sp>
        <p:nvSpPr>
          <p:cNvPr id="2" name="Rectangle: Rounded Corners 1">
            <a:extLst>
              <a:ext uri="{FF2B5EF4-FFF2-40B4-BE49-F238E27FC236}">
                <a16:creationId xmlns:a16="http://schemas.microsoft.com/office/drawing/2014/main" id="{7A6FA5C7-E3B1-3D4D-CD64-A11FD0A3BEAE}"/>
              </a:ext>
            </a:extLst>
          </p:cNvPr>
          <p:cNvSpPr/>
          <p:nvPr/>
        </p:nvSpPr>
        <p:spPr>
          <a:xfrm flipH="1">
            <a:off x="2309811" y="4067176"/>
            <a:ext cx="6910389" cy="2105024"/>
          </a:xfrm>
          <a:prstGeom prst="roundRect">
            <a:avLst>
              <a:gd name="adj" fmla="val 6667"/>
            </a:avLst>
          </a:prstGeom>
          <a:solidFill>
            <a:srgbClr val="FBDF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4791C9F-B344-5AF1-79D4-503857710200}"/>
              </a:ext>
            </a:extLst>
          </p:cNvPr>
          <p:cNvSpPr>
            <a:spLocks noGrp="1"/>
          </p:cNvSpPr>
          <p:nvPr>
            <p:ph type="sldNum" sz="quarter" idx="12"/>
          </p:nvPr>
        </p:nvSpPr>
        <p:spPr/>
        <p:txBody>
          <a:bodyPr/>
          <a:lstStyle/>
          <a:p>
            <a:fld id="{CE97AC88-B9C7-4AEF-9990-0777AFA0136D}" type="slidenum">
              <a:rPr lang="en-US" smtClean="0"/>
              <a:t>99</a:t>
            </a:fld>
            <a:endParaRPr lang="en-US"/>
          </a:p>
        </p:txBody>
      </p:sp>
      <p:sp>
        <p:nvSpPr>
          <p:cNvPr id="20" name="Oval 19">
            <a:hlinkClick r:id="rId2" action="ppaction://hlinksldjump"/>
            <a:extLst>
              <a:ext uri="{FF2B5EF4-FFF2-40B4-BE49-F238E27FC236}">
                <a16:creationId xmlns:a16="http://schemas.microsoft.com/office/drawing/2014/main" id="{A7EE3696-0B0A-45BE-9F83-5B6C166CB7DE}"/>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3" action="ppaction://hlinksldjump"/>
            <a:extLst>
              <a:ext uri="{FF2B5EF4-FFF2-40B4-BE49-F238E27FC236}">
                <a16:creationId xmlns:a16="http://schemas.microsoft.com/office/drawing/2014/main" id="{27A1E4F7-522E-404B-B9B9-D8C3AF3046EA}"/>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4" action="ppaction://hlinksldjump"/>
            <a:extLst>
              <a:ext uri="{FF2B5EF4-FFF2-40B4-BE49-F238E27FC236}">
                <a16:creationId xmlns:a16="http://schemas.microsoft.com/office/drawing/2014/main" id="{20D3E33F-E979-4DEF-A704-38E37BA9DF35}"/>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5" action="ppaction://hlinksldjump"/>
            <a:extLst>
              <a:ext uri="{FF2B5EF4-FFF2-40B4-BE49-F238E27FC236}">
                <a16:creationId xmlns:a16="http://schemas.microsoft.com/office/drawing/2014/main" id="{A6E1763C-3969-4AA7-A0E4-15058BB80819}"/>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6" action="ppaction://hlinksldjump"/>
            <a:extLst>
              <a:ext uri="{FF2B5EF4-FFF2-40B4-BE49-F238E27FC236}">
                <a16:creationId xmlns:a16="http://schemas.microsoft.com/office/drawing/2014/main" id="{2EBB93C1-EBC3-4734-8750-C1CE78948BCD}"/>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7" action="ppaction://hlinksldjump"/>
            <a:extLst>
              <a:ext uri="{FF2B5EF4-FFF2-40B4-BE49-F238E27FC236}">
                <a16:creationId xmlns:a16="http://schemas.microsoft.com/office/drawing/2014/main" id="{B53AB652-7835-4F57-BE31-9784AE93BFA9}"/>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F257DC1D-E6A5-412B-A69D-41133F28E818}"/>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A6E4FCB3-649C-4704-A2C4-AE81E5E0940E}"/>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73AB91A4-C757-476D-BEDA-72E7A2624CB5}"/>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52DFEBCE-7CD0-4A6E-88BC-41F80A3345EA}"/>
              </a:ext>
            </a:extLst>
          </p:cNvPr>
          <p:cNvGrpSpPr/>
          <p:nvPr/>
        </p:nvGrpSpPr>
        <p:grpSpPr>
          <a:xfrm>
            <a:off x="9573110" y="4814602"/>
            <a:ext cx="146522" cy="280390"/>
            <a:chOff x="5545138" y="625475"/>
            <a:chExt cx="1489075" cy="2849563"/>
          </a:xfrm>
        </p:grpSpPr>
        <p:sp>
          <p:nvSpPr>
            <p:cNvPr id="30" name="Freeform 117">
              <a:extLst>
                <a:ext uri="{FF2B5EF4-FFF2-40B4-BE49-F238E27FC236}">
                  <a16:creationId xmlns:a16="http://schemas.microsoft.com/office/drawing/2014/main" id="{FD034321-9566-4277-B631-F43F01B9772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0">
              <a:extLst>
                <a:ext uri="{FF2B5EF4-FFF2-40B4-BE49-F238E27FC236}">
                  <a16:creationId xmlns:a16="http://schemas.microsoft.com/office/drawing/2014/main" id="{2F06187A-31E0-4D6C-981F-BC4842FEE56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4053891"/>
      </p:ext>
    </p:extLst>
  </p:cSld>
  <p:clrMapOvr>
    <a:masterClrMapping/>
  </p:clrMapOvr>
</p:sld>
</file>

<file path=ppt/theme/theme1.xml><?xml version="1.0" encoding="utf-8"?>
<a:theme xmlns:a="http://schemas.openxmlformats.org/drawingml/2006/main" name="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4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5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6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7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ata and Document" ma:contentTypeID="0x0101002392094CBAD04C3AB0B65532217FA45A01003015E68EF2F6344192628D20B5B88951" ma:contentTypeVersion="20" ma:contentTypeDescription="" ma:contentTypeScope="" ma:versionID="80a3b4a5eda900505fb53f947e5b54d5">
  <xsd:schema xmlns:xsd="http://www.w3.org/2001/XMLSchema" xmlns:xs="http://www.w3.org/2001/XMLSchema" xmlns:p="http://schemas.microsoft.com/office/2006/metadata/properties" xmlns:ns2="f2609108-a966-4d8e-9482-4e80b953f3ab" xmlns:ns3="c123447c-656e-46d7-8e92-441f6cb64311" targetNamespace="http://schemas.microsoft.com/office/2006/metadata/properties" ma:root="true" ma:fieldsID="42bf7efc432c506c88a2f227b9b27b62" ns2:_="" ns3:_="">
    <xsd:import namespace="f2609108-a966-4d8e-9482-4e80b953f3ab"/>
    <xsd:import namespace="c123447c-656e-46d7-8e92-441f6cb64311"/>
    <xsd:element name="properties">
      <xsd:complexType>
        <xsd:sequence>
          <xsd:element name="documentManagement">
            <xsd:complexType>
              <xsd:all>
                <xsd:element ref="ns2:CO_Description" minOccurs="0"/>
                <xsd:element ref="ns2:m720c857f92247b4b2f03df6cb5d2bc9" minOccurs="0"/>
                <xsd:element ref="ns2:TaxCatchAll" minOccurs="0"/>
                <xsd:element ref="ns2:TaxCatchAllLabel" minOccurs="0"/>
                <xsd:element ref="ns2:nc695c5aeb184e52bf78fb52672e0b9d" minOccurs="0"/>
                <xsd:element ref="ns2:ja38ea1158ed452e9308a795972805b9" minOccurs="0"/>
                <xsd:element ref="ns2:o9707bc871d6428696dc7fdce2fc1966" minOccurs="0"/>
                <xsd:element ref="ns2:Arup_TeamSpaceProjectStage" minOccurs="0"/>
                <xsd:element ref="ns2:Arup_TeamSpaceDocumentStatus" minOccurs="0"/>
                <xsd:element ref="ns2:Arup_TeamSpaceWorkstreamInternal" minOccurs="0"/>
                <xsd:element ref="ns2:Arup_TeamSpaceMustRead" minOccurs="0"/>
                <xsd:element ref="ns2:Arup_TeamSpaceDeliverable" minOccurs="0"/>
                <xsd:element ref="ns2:TeamSpaceRevision"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09108-a966-4d8e-9482-4e80b953f3ab" elementFormDefault="qualified">
    <xsd:import namespace="http://schemas.microsoft.com/office/2006/documentManagement/types"/>
    <xsd:import namespace="http://schemas.microsoft.com/office/infopath/2007/PartnerControls"/>
    <xsd:element name="CO_Description" ma:index="8" nillable="true" ma:displayName="Description" ma:internalName="CO_Description">
      <xsd:simpleType>
        <xsd:restriction base="dms:Note"/>
      </xsd:simpleType>
    </xsd:element>
    <xsd:element name="m720c857f92247b4b2f03df6cb5d2bc9" ma:index="9" nillable="true" ma:taxonomy="true" ma:internalName="m720c857f92247b4b2f03df6cb5d2bc9" ma:taxonomyFieldName="Arup_Tags" ma:displayName="Tags" ma:fieldId="{6720c857-f922-47b4-b2f0-3df6cb5d2bc9}"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0d9c35fe-ff3f-4488-a673-4e409fc3806e}" ma:internalName="TaxCatchAll" ma:showField="CatchAllData" ma:web="f2609108-a966-4d8e-9482-4e80b953f3a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0d9c35fe-ff3f-4488-a673-4e409fc3806e}" ma:internalName="TaxCatchAllLabel" ma:readOnly="true" ma:showField="CatchAllDataLabel" ma:web="f2609108-a966-4d8e-9482-4e80b953f3ab">
      <xsd:complexType>
        <xsd:complexContent>
          <xsd:extension base="dms:MultiChoiceLookup">
            <xsd:sequence>
              <xsd:element name="Value" type="dms:Lookup" maxOccurs="unbounded" minOccurs="0" nillable="true"/>
            </xsd:sequence>
          </xsd:extension>
        </xsd:complexContent>
      </xsd:complexType>
    </xsd:element>
    <xsd:element name="nc695c5aeb184e52bf78fb52672e0b9d" ma:index="13" nillable="true" ma:taxonomy="true" ma:internalName="nc695c5aeb184e52bf78fb52672e0b9d" ma:taxonomyFieldName="CO_Communities" ma:displayName="Community" ma:fieldId="{7c695c5a-eb18-4e52-bf78-fb52672e0b9d}"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ja38ea1158ed452e9308a795972805b9" ma:index="15" nillable="true" ma:taxonomy="true" ma:internalName="ja38ea1158ed452e9308a795972805b9" ma:taxonomyFieldName="CO_Topics" ma:displayName="Topic" ma:fieldId="{3a38ea11-58ed-452e-9308-a795972805b9}"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o9707bc871d6428696dc7fdce2fc1966" ma:index="17" nillable="true" ma:taxonomy="true" ma:internalName="o9707bc871d6428696dc7fdce2fc1966" ma:taxonomyFieldName="Arup_TypeOfContent" ma:displayName="Content Category" ma:fieldId="{89707bc8-71d6-4286-96dc-7fdce2fc1966}"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Arup_TeamSpaceProjectStage" ma:index="19" nillable="true" ma:displayName="Project Stage" ma:format="Dropdown" ma:internalName="Arup_TeamSpaceProjectStage">
      <xsd:simpleType>
        <xsd:restriction base="dms:Choice">
          <xsd:enumeration value="Not Specified"/>
          <xsd:enumeration value="Concept"/>
          <xsd:enumeration value="Scheme"/>
          <xsd:enumeration value="Detailed Design"/>
          <xsd:enumeration value="Tender"/>
          <xsd:enumeration value="Construction"/>
          <xsd:enumeration value="Handover"/>
          <xsd:enumeration value="As-Built"/>
        </xsd:restriction>
      </xsd:simpleType>
    </xsd:element>
    <xsd:element name="Arup_TeamSpaceDocumentStatus" ma:index="20" nillable="true" ma:displayName="Status" ma:format="Dropdown" ma:internalName="Arup_TeamSpaceDocumentStatus">
      <xsd:simpleType>
        <xsd:restriction base="dms:Choice">
          <xsd:enumeration value="Draft"/>
          <xsd:enumeration value="Issued"/>
        </xsd:restriction>
      </xsd:simpleType>
    </xsd:element>
    <xsd:element name="Arup_TeamSpaceWorkstreamInternal" ma:index="21" nillable="true" ma:displayName="Workstream" ma:format="Dropdown" ma:internalName="Arup_TeamSpaceWorkstreamInternal">
      <xsd:simpleType>
        <xsd:restriction base="dms:Choice">
          <xsd:enumeration value="Architecture"/>
          <xsd:enumeration value="Structures"/>
          <xsd:enumeration value="MEP"/>
          <xsd:enumeration value="Rail"/>
          <xsd:enumeration value="Highways and Civils"/>
          <xsd:enumeration value="Commission &amp; Scope"/>
          <xsd:enumeration value="Costs &amp; Fees"/>
          <xsd:enumeration value="Health &amp; Safety"/>
          <xsd:enumeration value="Project Controls"/>
          <xsd:enumeration value="Schedule"/>
          <xsd:enumeration value="Team"/>
          <xsd:enumeration value="Quality Assurance"/>
        </xsd:restriction>
      </xsd:simpleType>
    </xsd:element>
    <xsd:element name="Arup_TeamSpaceMustRead" ma:index="22" nillable="true" ma:displayName="Must Read" ma:default="0" ma:description="Indicates that the current document is important and must be read. This may take up to 15 minutes to appear in the 'Must Read' panel" ma:internalName="Arup_TeamSpaceMustRead">
      <xsd:simpleType>
        <xsd:restriction base="dms:Boolean"/>
      </xsd:simpleType>
    </xsd:element>
    <xsd:element name="Arup_TeamSpaceDeliverable" ma:index="23" nillable="true" ma:displayName="Deliverable" ma:default="0" ma:internalName="Arup_TeamSpaceDeliverable">
      <xsd:simpleType>
        <xsd:restriction base="dms:Boolean"/>
      </xsd:simpleType>
    </xsd:element>
    <xsd:element name="TeamSpaceRevision" ma:index="24" nillable="true" ma:displayName="Revision" ma:description="User-editable version number" ma:internalName="TeamSpaceRevision">
      <xsd:simpleType>
        <xsd:restriction base="dms:Text">
          <xsd:maxLength value="255"/>
        </xsd:restrictio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3447c-656e-46d7-8e92-441f6cb64311"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f907feb-2135-424b-9e5e-2a3ef7dbb37b" ma:termSetId="09814cd3-568e-fe90-9814-8d621ff8fb84" ma:anchorId="fba54fb3-c3e1-fe81-a776-ca4b69148c4d" ma:open="true" ma:isKeyword="false">
      <xsd:complexType>
        <xsd:sequence>
          <xsd:element ref="pc:Terms" minOccurs="0" maxOccurs="1"/>
        </xsd:sequence>
      </xsd:complex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dexed="true" ma:internalName="MediaServiceDateTaken"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23447c-656e-46d7-8e92-441f6cb64311">
      <Terms xmlns="http://schemas.microsoft.com/office/infopath/2007/PartnerControls"/>
    </lcf76f155ced4ddcb4097134ff3c332f>
    <TaxCatchAll xmlns="f2609108-a966-4d8e-9482-4e80b953f3ab" xsi:nil="true"/>
    <Arup_TeamSpaceWorkstreamInternal xmlns="f2609108-a966-4d8e-9482-4e80b953f3ab" xsi:nil="true"/>
    <Arup_TeamSpaceDeliverable xmlns="f2609108-a966-4d8e-9482-4e80b953f3ab">false</Arup_TeamSpaceDeliverable>
    <Arup_TeamSpaceMustRead xmlns="f2609108-a966-4d8e-9482-4e80b953f3ab">false</Arup_TeamSpaceMustRead>
    <ja38ea1158ed452e9308a795972805b9 xmlns="f2609108-a966-4d8e-9482-4e80b953f3ab">
      <Terms xmlns="http://schemas.microsoft.com/office/infopath/2007/PartnerControls"/>
    </ja38ea1158ed452e9308a795972805b9>
    <Arup_TeamSpaceDocumentStatus xmlns="f2609108-a966-4d8e-9482-4e80b953f3ab" xsi:nil="true"/>
    <o9707bc871d6428696dc7fdce2fc1966 xmlns="f2609108-a966-4d8e-9482-4e80b953f3ab">
      <Terms xmlns="http://schemas.microsoft.com/office/infopath/2007/PartnerControls"/>
    </o9707bc871d6428696dc7fdce2fc1966>
    <nc695c5aeb184e52bf78fb52672e0b9d xmlns="f2609108-a966-4d8e-9482-4e80b953f3ab">
      <Terms xmlns="http://schemas.microsoft.com/office/infopath/2007/PartnerControls"/>
    </nc695c5aeb184e52bf78fb52672e0b9d>
    <CO_Description xmlns="f2609108-a966-4d8e-9482-4e80b953f3ab" xsi:nil="true"/>
    <m720c857f92247b4b2f03df6cb5d2bc9 xmlns="f2609108-a966-4d8e-9482-4e80b953f3ab">
      <Terms xmlns="http://schemas.microsoft.com/office/infopath/2007/PartnerControls"/>
    </m720c857f92247b4b2f03df6cb5d2bc9>
    <Arup_TeamSpaceProjectStage xmlns="f2609108-a966-4d8e-9482-4e80b953f3ab" xsi:nil="true"/>
    <TeamSpaceRevision xmlns="f2609108-a966-4d8e-9482-4e80b953f3ab" xsi:nil="true"/>
    <SharedWithUsers xmlns="f2609108-a966-4d8e-9482-4e80b953f3ab">
      <UserInfo>
        <DisplayName/>
        <AccountId xsi:nil="true"/>
        <AccountType/>
      </UserInfo>
    </SharedWithUsers>
  </documentManagement>
</p:properties>
</file>

<file path=customXml/itemProps1.xml><?xml version="1.0" encoding="utf-8"?>
<ds:datastoreItem xmlns:ds="http://schemas.openxmlformats.org/officeDocument/2006/customXml" ds:itemID="{9A3119BE-F1B5-4239-BEBD-95DEB44B8EF0}">
  <ds:schemaRefs>
    <ds:schemaRef ds:uri="c123447c-656e-46d7-8e92-441f6cb64311"/>
    <ds:schemaRef ds:uri="f2609108-a966-4d8e-9482-4e80b953f3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101198-1DB4-45FD-97AF-16DCE77B80D0}">
  <ds:schemaRefs>
    <ds:schemaRef ds:uri="http://schemas.microsoft.com/sharepoint/v3/contenttype/forms"/>
  </ds:schemaRefs>
</ds:datastoreItem>
</file>

<file path=customXml/itemProps3.xml><?xml version="1.0" encoding="utf-8"?>
<ds:datastoreItem xmlns:ds="http://schemas.openxmlformats.org/officeDocument/2006/customXml" ds:itemID="{F86B9259-DEFC-45E8-8E40-FBF555194F26}">
  <ds:schemaRefs>
    <ds:schemaRef ds:uri="c123447c-656e-46d7-8e92-441f6cb64311"/>
    <ds:schemaRef ds:uri="f2609108-a966-4d8e-9482-4e80b953f3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411991d2-0760-424f-9834-fb81e52d7293}" enabled="0" method="" siteId="{411991d2-0760-424f-9834-fb81e52d7293}" removed="1"/>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Office 2013 - 2022 Theme</Template>
  <TotalTime>2910</TotalTime>
  <Words>14363</Words>
  <Application>Microsoft Office PowerPoint</Application>
  <PresentationFormat>A4 Paper (210x297 mm)</PresentationFormat>
  <Paragraphs>1355</Paragraphs>
  <Slides>107</Slides>
  <Notes>80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107</vt:i4>
      </vt:variant>
    </vt:vector>
  </HeadingPairs>
  <TitlesOfParts>
    <vt:vector size="118" baseType="lpstr">
      <vt:lpstr>Arial</vt:lpstr>
      <vt:lpstr>Calibri</vt:lpstr>
      <vt:lpstr>Times New Roman</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Urban Energy Access Toolkit  for local governments</vt:lpstr>
      <vt:lpstr>Toolkit module orientation</vt:lpstr>
      <vt:lpstr>Module overview</vt:lpstr>
      <vt:lpstr>Module overview Introduction</vt:lpstr>
      <vt:lpstr>PowerPoint Presentation</vt:lpstr>
      <vt:lpstr>Module 2 overview Stories as data</vt:lpstr>
      <vt:lpstr>Module 3 overview Mapping available local data</vt:lpstr>
      <vt:lpstr>Module 4 overview Developing an EAP baseline</vt:lpstr>
      <vt:lpstr>Module 5 overview Understanding local barriers</vt:lpstr>
      <vt:lpstr>Module 6 overview Maximising available city powers</vt:lpstr>
      <vt:lpstr>Module 7 overview Designing EAP interventions</vt:lpstr>
      <vt:lpstr>PowerPoint Presentation</vt:lpstr>
      <vt:lpstr>Introduction</vt:lpstr>
      <vt:lpstr>Introduction</vt:lpstr>
      <vt:lpstr>The potential of local governments</vt:lpstr>
      <vt:lpstr>Common Reporting Framework (CRF)</vt:lpstr>
      <vt:lpstr>Energy Poverty and Access Pillar (EAPP)</vt:lpstr>
      <vt:lpstr>EAPP definitions</vt:lpstr>
      <vt:lpstr>Opportunities with emissions reduction, climate resilience and social equity</vt:lpstr>
      <vt:lpstr>Understanding EAP assets</vt:lpstr>
      <vt:lpstr>EAP asset types  Upstream generation and distribution</vt:lpstr>
      <vt:lpstr>EAP asset types  District and neighbourhood scale</vt:lpstr>
      <vt:lpstr>How to use this Toolkit Using modules and tools</vt:lpstr>
      <vt:lpstr>How to use this Toolkit Tool &amp; facilitation guides</vt:lpstr>
      <vt:lpstr>PowerPoint Presentation</vt:lpstr>
      <vt:lpstr>Module 1 Knowing your EAP stakeholders</vt:lpstr>
      <vt:lpstr>Knowing your  EAP stakeholders</vt:lpstr>
      <vt:lpstr>Who is included in decision-making? </vt:lpstr>
      <vt:lpstr>EAP stakeholders in Cape Town</vt:lpstr>
      <vt:lpstr>Cape Town interventions and stakeholders</vt:lpstr>
      <vt:lpstr>EAP governance</vt:lpstr>
      <vt:lpstr>Stakeholder  mapping tool</vt:lpstr>
      <vt:lpstr>Tool &amp; facilitation guide Stakeholder identification</vt:lpstr>
      <vt:lpstr>Tool &amp; facilitation guide Mapping stakeholders</vt:lpstr>
      <vt:lpstr>PowerPoint Presentation</vt:lpstr>
      <vt:lpstr>PowerPoint Presentation</vt:lpstr>
      <vt:lpstr>PowerPoint Presentation</vt:lpstr>
      <vt:lpstr>Health-check worksheet Knowing our EAP Stakeholders </vt:lpstr>
      <vt:lpstr>Module 2 Stories as data</vt:lpstr>
      <vt:lpstr>Stories as data</vt:lpstr>
      <vt:lpstr>Placing people at the centre </vt:lpstr>
      <vt:lpstr>Documenting stories</vt:lpstr>
      <vt:lpstr>Tool &amp; facilitation guide Stories brainstorming</vt:lpstr>
      <vt:lpstr>Tool &amp; facilitation guide Categorising into secure, sustainable and affordable energy</vt:lpstr>
      <vt:lpstr>Tool &amp; facilitation guide Problem statements</vt:lpstr>
      <vt:lpstr>PowerPoint Presentation</vt:lpstr>
      <vt:lpstr>PowerPoint Presentation</vt:lpstr>
      <vt:lpstr>PowerPoint Presentation</vt:lpstr>
      <vt:lpstr>Health-check worksheet Stories as data</vt:lpstr>
      <vt:lpstr>Module 3 Mapping available  local data</vt:lpstr>
      <vt:lpstr>Mapping available  local data</vt:lpstr>
      <vt:lpstr>Why are indicators important? </vt:lpstr>
      <vt:lpstr>Utilities as data sources </vt:lpstr>
      <vt:lpstr>EAP indicators database tool</vt:lpstr>
      <vt:lpstr>Tool &amp; facilitation guide Indicator database</vt:lpstr>
      <vt:lpstr>Tool &amp; facilitation guide Indicator mapping worksheet</vt:lpstr>
      <vt:lpstr>Health-check worksheet Mapping available local data</vt:lpstr>
      <vt:lpstr>Module 4 Developing an  EAP baseline</vt:lpstr>
      <vt:lpstr>Developing an  EAP baseline</vt:lpstr>
      <vt:lpstr>Baselining tool</vt:lpstr>
      <vt:lpstr>Tool &amp; facilitation guide Collating stories &amp; quantitative data </vt:lpstr>
      <vt:lpstr>Tool &amp; facilitation guide Collating stories &amp; quantitative data </vt:lpstr>
      <vt:lpstr>PowerPoint Presentation</vt:lpstr>
      <vt:lpstr>PowerPoint Presentation</vt:lpstr>
      <vt:lpstr>Health-check worksheet Developing an EAP baseline</vt:lpstr>
      <vt:lpstr>Module 5 Understanding  local barriers</vt:lpstr>
      <vt:lpstr>Understanding  local barriers</vt:lpstr>
      <vt:lpstr>Why think about barriers?</vt:lpstr>
      <vt:lpstr>Energy access barriers in cities</vt:lpstr>
      <vt:lpstr>Barrier types</vt:lpstr>
      <vt:lpstr>Identifying your barriers</vt:lpstr>
      <vt:lpstr>Tool &amp; facilitation guide Identifying local government barriers</vt:lpstr>
      <vt:lpstr>PowerPoint Presentation</vt:lpstr>
      <vt:lpstr>PowerPoint Presentation</vt:lpstr>
      <vt:lpstr>Module 6 Maximising available local powers</vt:lpstr>
      <vt:lpstr>Maximising available local powers</vt:lpstr>
      <vt:lpstr>Local government powers in EAP sectors</vt:lpstr>
      <vt:lpstr>Identifying your powers</vt:lpstr>
      <vt:lpstr>Tool &amp; facilitation guide EAP asset and scope identification</vt:lpstr>
      <vt:lpstr>Tool &amp; facilitation guide Powers analysis</vt:lpstr>
      <vt:lpstr>PowerPoint Presentation</vt:lpstr>
      <vt:lpstr>PowerPoint Presentation</vt:lpstr>
      <vt:lpstr>PowerPoint Presentation</vt:lpstr>
      <vt:lpstr>Health-check worksheet Maximising available city powers</vt:lpstr>
      <vt:lpstr>Module 7 Designing EAP interventions</vt:lpstr>
      <vt:lpstr>Designing EAP interventions</vt:lpstr>
      <vt:lpstr>EAP interventions</vt:lpstr>
      <vt:lpstr>Approaches to designing EAP interventions</vt:lpstr>
      <vt:lpstr>Identifying key interventions</vt:lpstr>
      <vt:lpstr>Intervention tags </vt:lpstr>
      <vt:lpstr>Tool &amp; facilitation guide Identifying and customising local interventions </vt:lpstr>
      <vt:lpstr>PowerPoint Presentation</vt:lpstr>
      <vt:lpstr>PowerPoint Presentation</vt:lpstr>
      <vt:lpstr>PowerPoint Presentation</vt:lpstr>
      <vt:lpstr>PowerPoint Presentation</vt:lpstr>
      <vt:lpstr>PowerPoint Presentation</vt:lpstr>
      <vt:lpstr>PowerPoint Presentation</vt:lpstr>
      <vt:lpstr>Module 8 Making the case  for Energy Access</vt:lpstr>
      <vt:lpstr>Making the case  for Energy Access</vt:lpstr>
      <vt:lpstr>Telling your EAP action story</vt:lpstr>
      <vt:lpstr>Action storytelling tool</vt:lpstr>
      <vt:lpstr>Tool &amp; facilitation guide Co-benefits assessment tool</vt:lpstr>
      <vt:lpstr>Tool &amp; facilitation guide Storytelling worksheet</vt:lpstr>
      <vt:lpstr>Health-check worksheet Making the case for Energy Access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dc:creator>
  <cp:lastModifiedBy>Benjamin Jance</cp:lastModifiedBy>
  <cp:revision>51</cp:revision>
  <cp:lastPrinted>2024-02-12T18:30:14Z</cp:lastPrinted>
  <dcterms:created xsi:type="dcterms:W3CDTF">2023-06-20T07:20:27Z</dcterms:created>
  <dcterms:modified xsi:type="dcterms:W3CDTF">2024-06-13T10:35:48Z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0x0101002392094CBAD04C3AB0B65532217FA45A01003015E68EF2F6344192628D20B5B88951</vt:lpwstr>
  </property>
  <property fmtid="{D5CDD505-2E9C-101B-9397-08002B2CF9AE}" pid="3" name="MSIP_Label_82fa3fd3-029b-403d-91b4-1dc930cb0e60_Enabled">
    <vt:lpwstr>true</vt:lpwstr>
  </property>
  <property fmtid="{D5CDD505-2E9C-101B-9397-08002B2CF9AE}" pid="4" name="MSIP_Label_82fa3fd3-029b-403d-91b4-1dc930cb0e60_SetDate">
    <vt:lpwstr>2023-07-03T17:01:41Z</vt:lpwstr>
  </property>
  <property fmtid="{D5CDD505-2E9C-101B-9397-08002B2CF9AE}" pid="5" name="MSIP_Label_82fa3fd3-029b-403d-91b4-1dc930cb0e60_Method">
    <vt:lpwstr>Standard</vt:lpwstr>
  </property>
  <property fmtid="{D5CDD505-2E9C-101B-9397-08002B2CF9AE}" pid="6" name="MSIP_Label_82fa3fd3-029b-403d-91b4-1dc930cb0e60_Name">
    <vt:lpwstr>82fa3fd3-029b-403d-91b4-1dc930cb0e60</vt:lpwstr>
  </property>
  <property fmtid="{D5CDD505-2E9C-101B-9397-08002B2CF9AE}" pid="7" name="MSIP_Label_82fa3fd3-029b-403d-91b4-1dc930cb0e60_SiteId">
    <vt:lpwstr>4ae48b41-0137-4599-8661-fc641fe77bea</vt:lpwstr>
  </property>
  <property fmtid="{D5CDD505-2E9C-101B-9397-08002B2CF9AE}" pid="8" name="MSIP_Label_82fa3fd3-029b-403d-91b4-1dc930cb0e60_ActionId">
    <vt:lpwstr>1eaa8f04-c1d6-44cd-87da-a1e7aab60aa5</vt:lpwstr>
  </property>
  <property fmtid="{D5CDD505-2E9C-101B-9397-08002B2CF9AE}" pid="9" name="MSIP_Label_82fa3fd3-029b-403d-91b4-1dc930cb0e60_ContentBits">
    <vt:lpwstr>0</vt:lpwstr>
  </property>
  <property fmtid="{D5CDD505-2E9C-101B-9397-08002B2CF9AE}" pid="10" name="MediaServiceImageTags">
    <vt:lpwstr/>
  </property>
  <property fmtid="{D5CDD505-2E9C-101B-9397-08002B2CF9AE}" pid="11" name="Order">
    <vt:r8>49800</vt:r8>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Arup_Tags">
    <vt:lpwstr/>
  </property>
  <property fmtid="{D5CDD505-2E9C-101B-9397-08002B2CF9AE}" pid="19" name="CO_Topics">
    <vt:lpwstr/>
  </property>
  <property fmtid="{D5CDD505-2E9C-101B-9397-08002B2CF9AE}" pid="20" name="Arup_TypeOfContent">
    <vt:lpwstr/>
  </property>
  <property fmtid="{D5CDD505-2E9C-101B-9397-08002B2CF9AE}" pid="21" name="CO_Communities">
    <vt:lpwstr/>
  </property>
</Properties>
</file>